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0" r:id="rId6"/>
    <p:sldId id="268" r:id="rId7"/>
    <p:sldId id="269" r:id="rId8"/>
    <p:sldId id="270" r:id="rId9"/>
    <p:sldId id="271" r:id="rId10"/>
    <p:sldId id="263" r:id="rId11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B2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wallpapercave.com/wp/MQy6rh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53" y="8467"/>
            <a:ext cx="9154706" cy="512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499742"/>
            <a:ext cx="7772400" cy="110251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579862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styl wzorca podtytułu</a:t>
            </a:r>
          </a:p>
        </p:txBody>
      </p:sp>
      <p:pic>
        <p:nvPicPr>
          <p:cNvPr id="13" name="Obraz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176" y="339502"/>
            <a:ext cx="4367647" cy="1296144"/>
          </a:xfrm>
          <a:prstGeom prst="rect">
            <a:avLst/>
          </a:prstGeom>
        </p:spPr>
      </p:pic>
      <p:cxnSp>
        <p:nvCxnSpPr>
          <p:cNvPr id="12" name="Łącznik prostoliniowy 11"/>
          <p:cNvCxnSpPr/>
          <p:nvPr userDrawn="1"/>
        </p:nvCxnSpPr>
        <p:spPr>
          <a:xfrm>
            <a:off x="0" y="47664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pole tekstowe 3"/>
          <p:cNvSpPr txBox="1"/>
          <p:nvPr userDrawn="1"/>
        </p:nvSpPr>
        <p:spPr>
          <a:xfrm>
            <a:off x="3727859" y="4815031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/>
              <a:t>join-conference.com</a:t>
            </a:r>
          </a:p>
        </p:txBody>
      </p:sp>
      <p:sp>
        <p:nvSpPr>
          <p:cNvPr id="11" name="pole tekstowe 3"/>
          <p:cNvSpPr txBox="1"/>
          <p:nvPr userDrawn="1"/>
        </p:nvSpPr>
        <p:spPr>
          <a:xfrm>
            <a:off x="184559" y="4809156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/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167954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15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18.11.2019</a:t>
            </a:fld>
            <a:endParaRPr lang="pl-PL"/>
          </a:p>
        </p:txBody>
      </p:sp>
      <p:sp>
        <p:nvSpPr>
          <p:cNvPr id="1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9" name="Prostokąt 18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0" name="Łącznik prostoliniowy 19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2" name="pole tekstowe 21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3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418718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15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18.11.2019</a:t>
            </a:fld>
            <a:endParaRPr lang="pl-PL"/>
          </a:p>
        </p:txBody>
      </p:sp>
      <p:sp>
        <p:nvSpPr>
          <p:cNvPr id="1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9" name="Prostokąt 18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0" name="Łącznik prostoliniowy 19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2" name="pole tekstowe 21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3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386710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5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1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18.11.2019</a:t>
            </a:fld>
            <a:endParaRPr lang="pl-PL"/>
          </a:p>
        </p:txBody>
      </p:sp>
      <p:sp>
        <p:nvSpPr>
          <p:cNvPr id="18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0" name="Prostokąt 19"/>
          <p:cNvSpPr/>
          <p:nvPr userDrawn="1"/>
        </p:nvSpPr>
        <p:spPr>
          <a:xfrm>
            <a:off x="0" y="4767262"/>
            <a:ext cx="9144000" cy="376237"/>
          </a:xfrm>
          <a:prstGeom prst="rect">
            <a:avLst/>
          </a:prstGeom>
          <a:gradFill flip="none" rotWithShape="1">
            <a:gsLst>
              <a:gs pos="47000">
                <a:srgbClr val="FF0300">
                  <a:lumMod val="61000"/>
                </a:srgbClr>
              </a:gs>
              <a:gs pos="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prostoliniowy 20"/>
          <p:cNvCxnSpPr/>
          <p:nvPr userDrawn="1"/>
        </p:nvCxnSpPr>
        <p:spPr>
          <a:xfrm>
            <a:off x="0" y="4767262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Obraz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230" y="4820540"/>
            <a:ext cx="864096" cy="256225"/>
          </a:xfrm>
          <a:prstGeom prst="rect">
            <a:avLst/>
          </a:prstGeom>
        </p:spPr>
      </p:pic>
      <p:sp>
        <p:nvSpPr>
          <p:cNvPr id="23" name="pole tekstowe 22"/>
          <p:cNvSpPr txBox="1"/>
          <p:nvPr userDrawn="1"/>
        </p:nvSpPr>
        <p:spPr>
          <a:xfrm>
            <a:off x="3727859" y="4815031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3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2784377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15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18.11.2019</a:t>
            </a:fld>
            <a:endParaRPr lang="pl-PL"/>
          </a:p>
        </p:txBody>
      </p:sp>
      <p:sp>
        <p:nvSpPr>
          <p:cNvPr id="1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9" name="Prostokąt 18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0" name="Łącznik prostoliniowy 19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2" name="pole tekstowe 21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3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215187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251520" y="771550"/>
            <a:ext cx="4244280" cy="38230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771550"/>
            <a:ext cx="4244280" cy="38230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15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1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18.11.2019</a:t>
            </a:fld>
            <a:endParaRPr lang="pl-PL"/>
          </a:p>
        </p:txBody>
      </p:sp>
      <p:sp>
        <p:nvSpPr>
          <p:cNvPr id="18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0" name="Prostokąt 19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prostoliniowy 20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Obraz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3" name="pole tekstowe 22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4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238838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51520" y="831868"/>
            <a:ext cx="4245868" cy="7992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24586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831868"/>
            <a:ext cx="4247454" cy="7992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24745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17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18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9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18.11.2019</a:t>
            </a:fld>
            <a:endParaRPr lang="pl-PL"/>
          </a:p>
        </p:txBody>
      </p:sp>
      <p:sp>
        <p:nvSpPr>
          <p:cNvPr id="20" name="Symbol zastępczy stopki 4"/>
          <p:cNvSpPr>
            <a:spLocks noGrp="1"/>
          </p:cNvSpPr>
          <p:nvPr>
            <p:ph type="ftr" sz="quarter" idx="1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21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2" name="Prostokąt 21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3" name="Łącznik prostoliniowy 22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Obraz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5" name="pole tekstowe 24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6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33099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13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1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5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18.11.2019</a:t>
            </a:fld>
            <a:endParaRPr lang="pl-PL"/>
          </a:p>
        </p:txBody>
      </p:sp>
      <p:sp>
        <p:nvSpPr>
          <p:cNvPr id="16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8" name="Prostokąt 17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9" name="Łącznik prostoliniowy 18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Obraz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1" name="pole tekstowe 20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2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179669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13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18.11.2019</a:t>
            </a:fld>
            <a:endParaRPr lang="pl-PL"/>
          </a:p>
        </p:txBody>
      </p:sp>
      <p:sp>
        <p:nvSpPr>
          <p:cNvPr id="1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6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7" name="Prostokąt 16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8" name="Łącznik prostoliniowy 17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Obraz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0" name="pole tekstowe 19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1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286887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1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18.11.2019</a:t>
            </a:fld>
            <a:endParaRPr lang="pl-PL"/>
          </a:p>
        </p:txBody>
      </p:sp>
      <p:sp>
        <p:nvSpPr>
          <p:cNvPr id="18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0" name="Prostokąt 19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prostoliniowy 20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Obraz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3" name="pole tekstowe 22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4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245559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1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18.11.2019</a:t>
            </a:fld>
            <a:endParaRPr lang="pl-PL"/>
          </a:p>
        </p:txBody>
      </p:sp>
      <p:sp>
        <p:nvSpPr>
          <p:cNvPr id="18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0" name="Prostokąt 19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prostoliniowy 20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Obraz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3" name="pole tekstowe 22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4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208849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51520" y="123479"/>
            <a:ext cx="864096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51520" y="843558"/>
            <a:ext cx="8640960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64405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ldotg/Events.2019" TargetMode="External"/><Relationship Id="rId2" Type="http://schemas.openxmlformats.org/officeDocument/2006/relationships/hyperlink" Target="https://www.kaggle.com/lava18/google-play-store-app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ldotg/Events.201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Ubuntu" pitchFamily="34" charset="0"/>
              </a:rPr>
              <a:t>Multi-tenant Full-Text Search and Data Consolidation With Azure</a:t>
            </a:r>
            <a:endParaRPr lang="pl-PL" dirty="0">
              <a:latin typeface="Ubuntu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579862"/>
            <a:ext cx="6400800" cy="648072"/>
          </a:xfrm>
        </p:spPr>
        <p:txBody>
          <a:bodyPr/>
          <a:lstStyle/>
          <a:p>
            <a:r>
              <a:rPr lang="it-IT" dirty="0">
                <a:latin typeface="Ubuntu" pitchFamily="34" charset="0"/>
              </a:rPr>
              <a:t>Roberto Freato</a:t>
            </a:r>
            <a:endParaRPr lang="pl-PL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841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1"/>
          <p:cNvSpPr txBox="1"/>
          <p:nvPr/>
        </p:nvSpPr>
        <p:spPr>
          <a:xfrm>
            <a:off x="33481" y="269235"/>
            <a:ext cx="9064771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3600" b="1" dirty="0" err="1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Please</a:t>
            </a:r>
            <a:r>
              <a:rPr lang="pl-PL" sz="3600" b="1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 </a:t>
            </a:r>
            <a:r>
              <a:rPr lang="pl-PL" sz="3600" b="1" dirty="0" err="1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rate</a:t>
            </a:r>
            <a:r>
              <a:rPr lang="pl-PL" sz="3600" b="1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 </a:t>
            </a:r>
            <a:r>
              <a:rPr lang="pl-PL" sz="3600" b="1" dirty="0" err="1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this</a:t>
            </a:r>
            <a:r>
              <a:rPr lang="pl-PL" sz="3600" b="1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 </a:t>
            </a:r>
            <a:r>
              <a:rPr lang="pl-PL" sz="3600" b="1" dirty="0" err="1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session</a:t>
            </a:r>
            <a:r>
              <a:rPr lang="pl-PL" sz="3600" b="1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 </a:t>
            </a:r>
            <a:r>
              <a:rPr lang="pl-PL" sz="3600" b="1" dirty="0" err="1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using</a:t>
            </a:r>
            <a:endParaRPr lang="pl-PL" sz="3600" b="1" dirty="0">
              <a:solidFill>
                <a:schemeClr val="bg1"/>
              </a:solidFill>
              <a:latin typeface="Ubuntu" pitchFamily="34" charset="0"/>
              <a:ea typeface="Roboto" pitchFamily="2" charset="0"/>
            </a:endParaRPr>
          </a:p>
        </p:txBody>
      </p:sp>
      <p:sp>
        <p:nvSpPr>
          <p:cNvPr id="9" name="pole tekstowe 2"/>
          <p:cNvSpPr txBox="1"/>
          <p:nvPr/>
        </p:nvSpPr>
        <p:spPr>
          <a:xfrm>
            <a:off x="65588" y="2952156"/>
            <a:ext cx="2970601" cy="6771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200" b="1" dirty="0" err="1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Event</a:t>
            </a:r>
            <a:r>
              <a:rPr lang="pl-PL" sz="2200" b="1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 Master</a:t>
            </a:r>
          </a:p>
          <a:p>
            <a:pPr algn="ctr"/>
            <a:r>
              <a:rPr lang="pl-PL" sz="1600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Mobile </a:t>
            </a:r>
            <a:r>
              <a:rPr lang="pl-PL" sz="1600" dirty="0" err="1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App</a:t>
            </a:r>
            <a:endParaRPr lang="pl-PL" sz="1600" dirty="0">
              <a:solidFill>
                <a:schemeClr val="bg1"/>
              </a:solidFill>
              <a:latin typeface="Ubuntu" pitchFamily="34" charset="0"/>
              <a:ea typeface="Roboto" pitchFamily="2" charset="0"/>
            </a:endParaRPr>
          </a:p>
        </p:txBody>
      </p:sp>
      <p:sp>
        <p:nvSpPr>
          <p:cNvPr id="10" name="pole tekstowe 3"/>
          <p:cNvSpPr txBox="1"/>
          <p:nvPr/>
        </p:nvSpPr>
        <p:spPr>
          <a:xfrm>
            <a:off x="6127651" y="2967544"/>
            <a:ext cx="2970601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200" b="1" dirty="0" err="1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Session</a:t>
            </a:r>
            <a:r>
              <a:rPr lang="pl-PL" sz="2200" b="1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 rating</a:t>
            </a:r>
            <a:r>
              <a:rPr lang="en-US" sz="2200" b="1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 booth</a:t>
            </a:r>
            <a:endParaRPr lang="pl-PL" sz="2200" b="1" dirty="0">
              <a:solidFill>
                <a:schemeClr val="bg1"/>
              </a:solidFill>
              <a:latin typeface="Ubuntu" pitchFamily="34" charset="0"/>
              <a:ea typeface="Roboto" pitchFamily="2" charset="0"/>
            </a:endParaRPr>
          </a:p>
        </p:txBody>
      </p:sp>
      <p:sp>
        <p:nvSpPr>
          <p:cNvPr id="11" name="pole tekstowe 4"/>
          <p:cNvSpPr txBox="1"/>
          <p:nvPr/>
        </p:nvSpPr>
        <p:spPr>
          <a:xfrm>
            <a:off x="3080566" y="2967544"/>
            <a:ext cx="2970601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200" b="1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User Panel</a:t>
            </a:r>
            <a:br>
              <a:rPr lang="pl-PL" sz="2200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</a:br>
            <a:r>
              <a:rPr lang="pl-PL" sz="1400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(registration.join-conference.com)</a:t>
            </a:r>
          </a:p>
        </p:txBody>
      </p:sp>
      <p:sp>
        <p:nvSpPr>
          <p:cNvPr id="12" name="Elipsa 11"/>
          <p:cNvSpPr/>
          <p:nvPr/>
        </p:nvSpPr>
        <p:spPr>
          <a:xfrm>
            <a:off x="1120312" y="1870555"/>
            <a:ext cx="861154" cy="827161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sp>
        <p:nvSpPr>
          <p:cNvPr id="13" name="Elipsa 12"/>
          <p:cNvSpPr/>
          <p:nvPr/>
        </p:nvSpPr>
        <p:spPr>
          <a:xfrm>
            <a:off x="4135289" y="1870555"/>
            <a:ext cx="861154" cy="827161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sp>
        <p:nvSpPr>
          <p:cNvPr id="14" name="Elipsa 13"/>
          <p:cNvSpPr/>
          <p:nvPr/>
        </p:nvSpPr>
        <p:spPr>
          <a:xfrm>
            <a:off x="7194641" y="1851670"/>
            <a:ext cx="861154" cy="827161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pic>
        <p:nvPicPr>
          <p:cNvPr id="17" name="Obraz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815" y="2022150"/>
            <a:ext cx="517027" cy="516711"/>
          </a:xfrm>
          <a:prstGeom prst="rect">
            <a:avLst/>
          </a:prstGeom>
        </p:spPr>
      </p:pic>
      <p:pic>
        <p:nvPicPr>
          <p:cNvPr id="18" name="Obraz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63" y="2033480"/>
            <a:ext cx="516711" cy="516711"/>
          </a:xfrm>
          <a:prstGeom prst="rect">
            <a:avLst/>
          </a:prstGeom>
        </p:spPr>
      </p:pic>
      <p:sp>
        <p:nvSpPr>
          <p:cNvPr id="20" name="Prostokąt zaokrąglony 19"/>
          <p:cNvSpPr/>
          <p:nvPr/>
        </p:nvSpPr>
        <p:spPr>
          <a:xfrm>
            <a:off x="1292055" y="2031345"/>
            <a:ext cx="517668" cy="505581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91" y="1962237"/>
            <a:ext cx="643796" cy="64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BA48-0688-4612-9A04-36D95D23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AMAZON AND GOOGLE PLAY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DA67D-1DAF-4EBD-B44B-8E48FE951B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SOME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0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0A64-8EC4-4A02-ABFE-E3E3AF1B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Old school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2F0EB9-EBC7-4C0E-909B-0A6BBABDA5FA}"/>
              </a:ext>
            </a:extLst>
          </p:cNvPr>
          <p:cNvSpPr/>
          <p:nvPr/>
        </p:nvSpPr>
        <p:spPr>
          <a:xfrm>
            <a:off x="1353065" y="133542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3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[Applications]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3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AppName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like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'%free%'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3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AppType</a:t>
            </a:r>
            <a:r>
              <a:rPr lang="en-US" sz="13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3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3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AppSizeInKb</a:t>
            </a:r>
            <a:r>
              <a:rPr lang="en-US" sz="13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30000</a:t>
            </a:r>
          </a:p>
          <a:p>
            <a:r>
              <a:rPr lang="en-US" sz="13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AppCategory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'GAME'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 </a:t>
            </a:r>
            <a:r>
              <a:rPr lang="en-US" sz="13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AppRating</a:t>
            </a:r>
            <a:r>
              <a:rPr lang="en-US" sz="13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AppReviews</a:t>
            </a:r>
            <a:r>
              <a:rPr lang="en-US" sz="13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endParaRPr lang="en-US" sz="1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96AE75-17C5-458D-93B2-ED0789FF90C1}"/>
              </a:ext>
            </a:extLst>
          </p:cNvPr>
          <p:cNvSpPr/>
          <p:nvPr/>
        </p:nvSpPr>
        <p:spPr>
          <a:xfrm>
            <a:off x="5603789" y="2912459"/>
            <a:ext cx="19654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FREETEXT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FREETEXTTABLE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CONTAINS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CONTAINSTABLE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88520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C7D8-FA7D-4DAA-B196-1644F022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Search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840D-EB98-43BE-9946-137F0443D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PseudoSyntax:</a:t>
            </a:r>
          </a:p>
          <a:p>
            <a:pPr lvl="1"/>
            <a:r>
              <a:rPr lang="it-IT" sz="1800" dirty="0"/>
              <a:t>SEARCH </a:t>
            </a:r>
            <a:r>
              <a:rPr lang="it-IT" sz="1800" b="1" dirty="0"/>
              <a:t>‘free’</a:t>
            </a:r>
            <a:r>
              <a:rPr lang="it-IT" sz="1800" dirty="0"/>
              <a:t> INTO ALL THE SEARCHABLE FIELDS OF </a:t>
            </a:r>
            <a:r>
              <a:rPr lang="it-IT" sz="1800" b="1" dirty="0"/>
              <a:t>Document</a:t>
            </a:r>
          </a:p>
          <a:p>
            <a:r>
              <a:rPr lang="it-IT" sz="1800" dirty="0"/>
              <a:t>With filtering</a:t>
            </a:r>
          </a:p>
          <a:p>
            <a:r>
              <a:rPr lang="it-IT" sz="1800" dirty="0"/>
              <a:t>With automatic sorting on </a:t>
            </a:r>
            <a:r>
              <a:rPr lang="it-IT" sz="1800" b="1" dirty="0"/>
              <a:t>relevance</a:t>
            </a:r>
          </a:p>
          <a:p>
            <a:r>
              <a:rPr lang="it-IT" sz="1800" dirty="0"/>
              <a:t>With manual sorting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01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80F7-C97D-4999-89D0-37D8A090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Scenario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1957-45F0-4F4D-A5A6-D279C1C5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Open dataset taken on Kaggle</a:t>
            </a:r>
          </a:p>
          <a:p>
            <a:pPr lvl="1"/>
            <a:r>
              <a:rPr lang="en-US" sz="2400" dirty="0">
                <a:hlinkClick r:id="rId2"/>
              </a:rPr>
              <a:t>https://www.kaggle.com/lava18/google-play-store-apps</a:t>
            </a:r>
            <a:endParaRPr lang="en-US" sz="2400" dirty="0"/>
          </a:p>
          <a:p>
            <a:r>
              <a:rPr lang="it-IT" dirty="0"/>
              <a:t>S</a:t>
            </a:r>
            <a:r>
              <a:rPr lang="en-US" dirty="0" err="1"/>
              <a:t>plitted</a:t>
            </a:r>
            <a:r>
              <a:rPr lang="en-US" dirty="0"/>
              <a:t> by “virtual tenant”</a:t>
            </a:r>
          </a:p>
          <a:p>
            <a:r>
              <a:rPr lang="it-IT" dirty="0"/>
              <a:t>C</a:t>
            </a:r>
            <a:r>
              <a:rPr lang="en-US" dirty="0"/>
              <a:t>leaned and published into 2 separate DBs</a:t>
            </a:r>
          </a:p>
          <a:p>
            <a:endParaRPr lang="it-IT" dirty="0"/>
          </a:p>
          <a:p>
            <a:r>
              <a:rPr lang="it-IT" dirty="0"/>
              <a:t>(also) P</a:t>
            </a:r>
            <a:r>
              <a:rPr lang="en-US" dirty="0" err="1"/>
              <a:t>reliminary</a:t>
            </a:r>
            <a:r>
              <a:rPr lang="en-US" dirty="0"/>
              <a:t> code is available on GitHub:</a:t>
            </a:r>
          </a:p>
          <a:p>
            <a:pPr lvl="1"/>
            <a:r>
              <a:rPr lang="en-US" sz="2400" dirty="0">
                <a:hlinkClick r:id="rId3"/>
              </a:rPr>
              <a:t>https://github.com/childotg/Events.2019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262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C592-F055-4138-87E4-3C3FBDA6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Desired target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BDEC-E6E2-4D79-B3ED-A055C1BAB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Make the relational data available for search</a:t>
            </a:r>
          </a:p>
          <a:p>
            <a:r>
              <a:rPr lang="it-IT" dirty="0"/>
              <a:t>In a consolidated, single-point of view</a:t>
            </a:r>
          </a:p>
          <a:p>
            <a:r>
              <a:rPr lang="it-IT" dirty="0"/>
              <a:t>With advanced search features (i.e. relevance sort)</a:t>
            </a:r>
          </a:p>
          <a:p>
            <a:r>
              <a:rPr lang="it-IT" dirty="0"/>
              <a:t>Available via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0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DB02-BE1A-4D7D-8EED-7B48D8C0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CFC42-ED54-4E6D-94EC-BB4BBCADF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Let’s do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2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C592-F055-4138-87E4-3C3FBDA6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What’s happened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BDEC-E6E2-4D79-B3ED-A055C1BAB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Azure portal Import Data Wizard</a:t>
            </a:r>
          </a:p>
          <a:p>
            <a:r>
              <a:rPr lang="it-IT" dirty="0"/>
              <a:t>Fields enrichment via SQL Views</a:t>
            </a:r>
          </a:p>
          <a:p>
            <a:r>
              <a:rPr lang="it-IT" dirty="0"/>
              <a:t>OData search queries</a:t>
            </a:r>
          </a:p>
          <a:p>
            <a:r>
              <a:rPr lang="it-IT" dirty="0"/>
              <a:t>Scoring profiles</a:t>
            </a:r>
          </a:p>
          <a:p>
            <a:r>
              <a:rPr lang="it-IT" dirty="0"/>
              <a:t>Data consolidation from different DBs</a:t>
            </a:r>
          </a:p>
          <a:p>
            <a:r>
              <a:rPr lang="it-IT" dirty="0"/>
              <a:t>API Façade and Azure Search SDK</a:t>
            </a:r>
          </a:p>
          <a:p>
            <a:endParaRPr lang="it-IT" dirty="0"/>
          </a:p>
          <a:p>
            <a:r>
              <a:rPr lang="it-IT" dirty="0"/>
              <a:t>DEMOS and Slides available on GitHub:</a:t>
            </a:r>
          </a:p>
          <a:p>
            <a:pPr lvl="1"/>
            <a:r>
              <a:rPr lang="en-US" sz="2400" dirty="0">
                <a:hlinkClick r:id="rId2"/>
              </a:rPr>
              <a:t>https://github.com/childotg/Events.2019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729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Ubuntu" pitchFamily="34" charset="0"/>
              </a:rPr>
              <a:t>Multi-tenant Full-Text Search and Data Consolidation With Azure</a:t>
            </a:r>
            <a:endParaRPr lang="pl-PL" dirty="0">
              <a:latin typeface="Ubuntu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579862"/>
            <a:ext cx="6400800" cy="648072"/>
          </a:xfrm>
        </p:spPr>
        <p:txBody>
          <a:bodyPr/>
          <a:lstStyle/>
          <a:p>
            <a:r>
              <a:rPr lang="it-IT" dirty="0">
                <a:latin typeface="Ubuntu" pitchFamily="34" charset="0"/>
              </a:rPr>
              <a:t>Roberto Freato</a:t>
            </a:r>
            <a:endParaRPr lang="pl-PL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80986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1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245</Words>
  <Application>Microsoft Office PowerPoint</Application>
  <PresentationFormat>On-screen Show (16:9)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Ubuntu</vt:lpstr>
      <vt:lpstr>Motyw pakietu Office</vt:lpstr>
      <vt:lpstr>Multi-tenant Full-Text Search and Data Consolidation With Azure</vt:lpstr>
      <vt:lpstr>AMAZON AND GOOGLE PLAY</vt:lpstr>
      <vt:lpstr>Old school</vt:lpstr>
      <vt:lpstr>Search service</vt:lpstr>
      <vt:lpstr>Scenario</vt:lpstr>
      <vt:lpstr>Desired target</vt:lpstr>
      <vt:lpstr>DEMO</vt:lpstr>
      <vt:lpstr>What’s happened</vt:lpstr>
      <vt:lpstr>Multi-tenant Full-Text Search and Data Consolidation With Azure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Jakiś tytuł</dc:title>
  <dc:creator>Artur</dc:creator>
  <cp:lastModifiedBy>Roberto Freato</cp:lastModifiedBy>
  <cp:revision>20</cp:revision>
  <dcterms:created xsi:type="dcterms:W3CDTF">2016-04-18T12:04:31Z</dcterms:created>
  <dcterms:modified xsi:type="dcterms:W3CDTF">2019-11-18T08:55:58Z</dcterms:modified>
</cp:coreProperties>
</file>