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4"/>
  </p:notesMasterIdLst>
  <p:handoutMasterIdLst>
    <p:handoutMasterId r:id="rId15"/>
  </p:handoutMasterIdLst>
  <p:sldIdLst>
    <p:sldId id="1720" r:id="rId7"/>
    <p:sldId id="2046" r:id="rId8"/>
    <p:sldId id="2042" r:id="rId9"/>
    <p:sldId id="2043" r:id="rId10"/>
    <p:sldId id="2044" r:id="rId11"/>
    <p:sldId id="2045" r:id="rId12"/>
    <p:sldId id="204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46"/>
            <p14:sldId id="2042"/>
            <p14:sldId id="2043"/>
            <p14:sldId id="2044"/>
            <p14:sldId id="2045"/>
            <p14:sldId id="2047"/>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2041" autoAdjust="0"/>
  </p:normalViewPr>
  <p:slideViewPr>
    <p:cSldViewPr snapToGrid="0">
      <p:cViewPr varScale="1">
        <p:scale>
          <a:sx n="114" d="100"/>
          <a:sy n="114" d="100"/>
        </p:scale>
        <p:origin x="84"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88B16-79F8-41A1-83A9-8A428E71B4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A74ECB3-8875-4BF8-9D8E-78BE2D8984F9}">
      <dgm:prSet phldrT="[Text]"/>
      <dgm:spPr/>
      <dgm:t>
        <a:bodyPr/>
        <a:lstStyle/>
        <a:p>
          <a:r>
            <a:rPr lang="it-IT" dirty="0"/>
            <a:t>Repetitive actions</a:t>
          </a:r>
          <a:endParaRPr lang="en-US" dirty="0"/>
        </a:p>
      </dgm:t>
    </dgm:pt>
    <dgm:pt modelId="{A030BC66-0182-4EAD-9F24-9C3053D858CD}" type="parTrans" cxnId="{6747CE7D-BBD7-4F9C-9AB8-5841B705F39B}">
      <dgm:prSet/>
      <dgm:spPr/>
      <dgm:t>
        <a:bodyPr/>
        <a:lstStyle/>
        <a:p>
          <a:endParaRPr lang="en-US"/>
        </a:p>
      </dgm:t>
    </dgm:pt>
    <dgm:pt modelId="{0A512892-1367-4022-A71D-BB15840AA619}" type="sibTrans" cxnId="{6747CE7D-BBD7-4F9C-9AB8-5841B705F39B}">
      <dgm:prSet/>
      <dgm:spPr/>
      <dgm:t>
        <a:bodyPr/>
        <a:lstStyle/>
        <a:p>
          <a:endParaRPr lang="en-US"/>
        </a:p>
      </dgm:t>
    </dgm:pt>
    <dgm:pt modelId="{C990CB7D-7CF4-418F-9E27-0A98CB64C485}">
      <dgm:prSet phldrT="[Text]"/>
      <dgm:spPr/>
      <dgm:t>
        <a:bodyPr/>
        <a:lstStyle/>
        <a:p>
          <a:r>
            <a:rPr lang="it-IT" dirty="0"/>
            <a:t>Lead to errors</a:t>
          </a:r>
          <a:endParaRPr lang="en-US" dirty="0"/>
        </a:p>
      </dgm:t>
    </dgm:pt>
    <dgm:pt modelId="{48583981-ADE3-4646-A907-F847D457F387}" type="parTrans" cxnId="{EFFAAAA8-68FC-4D3C-8952-17792551EACE}">
      <dgm:prSet/>
      <dgm:spPr/>
      <dgm:t>
        <a:bodyPr/>
        <a:lstStyle/>
        <a:p>
          <a:endParaRPr lang="en-US"/>
        </a:p>
      </dgm:t>
    </dgm:pt>
    <dgm:pt modelId="{51F1E466-3E71-4F89-B36F-153E4E38FC3D}" type="sibTrans" cxnId="{EFFAAAA8-68FC-4D3C-8952-17792551EACE}">
      <dgm:prSet/>
      <dgm:spPr/>
      <dgm:t>
        <a:bodyPr/>
        <a:lstStyle/>
        <a:p>
          <a:endParaRPr lang="en-US"/>
        </a:p>
      </dgm:t>
    </dgm:pt>
    <dgm:pt modelId="{36E0EF14-C2E7-4541-AB36-AB26B2A6FB6D}">
      <dgm:prSet phldrT="[Text]"/>
      <dgm:spPr/>
      <dgm:t>
        <a:bodyPr/>
        <a:lstStyle/>
        <a:p>
          <a:r>
            <a:rPr lang="it-IT" dirty="0"/>
            <a:t>Hard to maintain</a:t>
          </a:r>
          <a:endParaRPr lang="en-US" dirty="0"/>
        </a:p>
      </dgm:t>
    </dgm:pt>
    <dgm:pt modelId="{8D320B1E-70A6-43B0-BD05-C0A045FF53C4}" type="parTrans" cxnId="{05B7CD71-FCC8-4DFA-83E4-9035235C4F85}">
      <dgm:prSet/>
      <dgm:spPr/>
      <dgm:t>
        <a:bodyPr/>
        <a:lstStyle/>
        <a:p>
          <a:endParaRPr lang="en-US"/>
        </a:p>
      </dgm:t>
    </dgm:pt>
    <dgm:pt modelId="{C64C454F-F0E0-47DD-9C0C-2C667D0C17F4}" type="sibTrans" cxnId="{05B7CD71-FCC8-4DFA-83E4-9035235C4F85}">
      <dgm:prSet/>
      <dgm:spPr/>
      <dgm:t>
        <a:bodyPr/>
        <a:lstStyle/>
        <a:p>
          <a:endParaRPr lang="en-US"/>
        </a:p>
      </dgm:t>
    </dgm:pt>
    <dgm:pt modelId="{2E793F69-C6A3-4A4B-BDC5-906A99D72E93}">
      <dgm:prSet phldrT="[Text]"/>
      <dgm:spPr/>
      <dgm:t>
        <a:bodyPr/>
        <a:lstStyle/>
        <a:p>
          <a:r>
            <a:rPr lang="it-IT" dirty="0"/>
            <a:t>ARM Templates</a:t>
          </a:r>
          <a:endParaRPr lang="en-US" dirty="0"/>
        </a:p>
      </dgm:t>
    </dgm:pt>
    <dgm:pt modelId="{984D2575-D4BA-4BB5-9ECA-5F0B98CB0435}" type="parTrans" cxnId="{BB8943EA-B292-44D3-B130-2FAC3CC107DD}">
      <dgm:prSet/>
      <dgm:spPr/>
      <dgm:t>
        <a:bodyPr/>
        <a:lstStyle/>
        <a:p>
          <a:endParaRPr lang="en-US"/>
        </a:p>
      </dgm:t>
    </dgm:pt>
    <dgm:pt modelId="{B94DF90B-D078-4706-8D7A-BC91CD4A973C}" type="sibTrans" cxnId="{BB8943EA-B292-44D3-B130-2FAC3CC107DD}">
      <dgm:prSet/>
      <dgm:spPr/>
      <dgm:t>
        <a:bodyPr/>
        <a:lstStyle/>
        <a:p>
          <a:endParaRPr lang="en-US"/>
        </a:p>
      </dgm:t>
    </dgm:pt>
    <dgm:pt modelId="{F61CE904-D3ED-41D6-ABCC-D9956710EE32}">
      <dgm:prSet phldrT="[Text]"/>
      <dgm:spPr/>
      <dgm:t>
        <a:bodyPr/>
        <a:lstStyle/>
        <a:p>
          <a:r>
            <a:rPr lang="it-IT" dirty="0"/>
            <a:t>JSON can be corrupted</a:t>
          </a:r>
          <a:endParaRPr lang="en-US" dirty="0"/>
        </a:p>
      </dgm:t>
    </dgm:pt>
    <dgm:pt modelId="{A7AB1E4D-6F78-4ABE-8523-8A4D45DD31BC}" type="parTrans" cxnId="{7DF952C9-C0E3-439C-8371-5322B9E8E71D}">
      <dgm:prSet/>
      <dgm:spPr/>
      <dgm:t>
        <a:bodyPr/>
        <a:lstStyle/>
        <a:p>
          <a:endParaRPr lang="en-US"/>
        </a:p>
      </dgm:t>
    </dgm:pt>
    <dgm:pt modelId="{3DA7984E-46E8-438D-BC41-BC4EF45140CF}" type="sibTrans" cxnId="{7DF952C9-C0E3-439C-8371-5322B9E8E71D}">
      <dgm:prSet/>
      <dgm:spPr/>
      <dgm:t>
        <a:bodyPr/>
        <a:lstStyle/>
        <a:p>
          <a:endParaRPr lang="en-US"/>
        </a:p>
      </dgm:t>
    </dgm:pt>
    <dgm:pt modelId="{709D8F69-CAA4-4AFC-A853-FBF22B37619B}">
      <dgm:prSet phldrT="[Text]"/>
      <dgm:spPr/>
      <dgm:t>
        <a:bodyPr/>
        <a:lstStyle/>
        <a:p>
          <a:r>
            <a:rPr lang="it-IT" dirty="0"/>
            <a:t>Runtime issues</a:t>
          </a:r>
          <a:endParaRPr lang="en-US" dirty="0"/>
        </a:p>
      </dgm:t>
    </dgm:pt>
    <dgm:pt modelId="{5FD58A6D-0861-4886-B4D9-6B21EED57A64}" type="parTrans" cxnId="{AC34584A-FFDA-43F7-A4F1-F535EA86764E}">
      <dgm:prSet/>
      <dgm:spPr/>
      <dgm:t>
        <a:bodyPr/>
        <a:lstStyle/>
        <a:p>
          <a:endParaRPr lang="en-US"/>
        </a:p>
      </dgm:t>
    </dgm:pt>
    <dgm:pt modelId="{3F283E99-E688-4A78-B3C4-669B3988901D}" type="sibTrans" cxnId="{AC34584A-FFDA-43F7-A4F1-F535EA86764E}">
      <dgm:prSet/>
      <dgm:spPr/>
      <dgm:t>
        <a:bodyPr/>
        <a:lstStyle/>
        <a:p>
          <a:endParaRPr lang="en-US"/>
        </a:p>
      </dgm:t>
    </dgm:pt>
    <dgm:pt modelId="{C5934C67-C735-4D9F-A077-DCCB09A82DF3}">
      <dgm:prSet phldrT="[Text]"/>
      <dgm:spPr/>
      <dgm:t>
        <a:bodyPr/>
        <a:lstStyle/>
        <a:p>
          <a:r>
            <a:rPr lang="it-IT" dirty="0"/>
            <a:t>PowerShell</a:t>
          </a:r>
        </a:p>
      </dgm:t>
    </dgm:pt>
    <dgm:pt modelId="{3ACB703F-39D5-4080-8552-848BD90103AB}" type="parTrans" cxnId="{304C256E-EDA4-4A48-A86A-8A6525B44E90}">
      <dgm:prSet/>
      <dgm:spPr/>
      <dgm:t>
        <a:bodyPr/>
        <a:lstStyle/>
        <a:p>
          <a:endParaRPr lang="en-US"/>
        </a:p>
      </dgm:t>
    </dgm:pt>
    <dgm:pt modelId="{398A7AF5-3767-4FBD-858E-71C75184DCBA}" type="sibTrans" cxnId="{304C256E-EDA4-4A48-A86A-8A6525B44E90}">
      <dgm:prSet/>
      <dgm:spPr/>
      <dgm:t>
        <a:bodyPr/>
        <a:lstStyle/>
        <a:p>
          <a:endParaRPr lang="en-US"/>
        </a:p>
      </dgm:t>
    </dgm:pt>
    <dgm:pt modelId="{0064695F-12FF-4758-AE57-A87FA7BA2591}">
      <dgm:prSet phldrT="[Text]"/>
      <dgm:spPr/>
      <dgm:t>
        <a:bodyPr/>
        <a:lstStyle/>
        <a:p>
          <a:r>
            <a:rPr lang="it-IT" dirty="0"/>
            <a:t>It’s scripting</a:t>
          </a:r>
        </a:p>
      </dgm:t>
    </dgm:pt>
    <dgm:pt modelId="{C2CB5F71-933A-4380-A22D-A0E4145B7822}" type="parTrans" cxnId="{8BC66D38-D5E4-4672-99B2-E04D28892B0F}">
      <dgm:prSet/>
      <dgm:spPr/>
      <dgm:t>
        <a:bodyPr/>
        <a:lstStyle/>
        <a:p>
          <a:endParaRPr lang="en-US"/>
        </a:p>
      </dgm:t>
    </dgm:pt>
    <dgm:pt modelId="{4ED0C868-0CE0-49C4-AC99-36C20DE092D9}" type="sibTrans" cxnId="{8BC66D38-D5E4-4672-99B2-E04D28892B0F}">
      <dgm:prSet/>
      <dgm:spPr/>
      <dgm:t>
        <a:bodyPr/>
        <a:lstStyle/>
        <a:p>
          <a:endParaRPr lang="en-US"/>
        </a:p>
      </dgm:t>
    </dgm:pt>
    <dgm:pt modelId="{80BBCE49-9A0A-4663-9263-CEEAEC0AFC26}">
      <dgm:prSet phldrT="[Text]"/>
      <dgm:spPr/>
      <dgm:t>
        <a:bodyPr/>
        <a:lstStyle/>
        <a:p>
          <a:r>
            <a:rPr lang="it-IT" dirty="0"/>
            <a:t>Hard to implement complex resilient logic</a:t>
          </a:r>
        </a:p>
      </dgm:t>
    </dgm:pt>
    <dgm:pt modelId="{7EB4B711-DE73-4A22-B071-94EBCB1E0D29}" type="parTrans" cxnId="{B313B2E2-C637-498D-9B16-E82F35C3401E}">
      <dgm:prSet/>
      <dgm:spPr/>
      <dgm:t>
        <a:bodyPr/>
        <a:lstStyle/>
        <a:p>
          <a:endParaRPr lang="en-US"/>
        </a:p>
      </dgm:t>
    </dgm:pt>
    <dgm:pt modelId="{BCC70F98-3F05-4159-B1C2-C7ADE84852C0}" type="sibTrans" cxnId="{B313B2E2-C637-498D-9B16-E82F35C3401E}">
      <dgm:prSet/>
      <dgm:spPr/>
      <dgm:t>
        <a:bodyPr/>
        <a:lstStyle/>
        <a:p>
          <a:endParaRPr lang="en-US"/>
        </a:p>
      </dgm:t>
    </dgm:pt>
    <dgm:pt modelId="{5F720A7D-9D3A-4FB1-8B5A-1D6C29D7DD66}" type="pres">
      <dgm:prSet presAssocID="{A1F88B16-79F8-41A1-83A9-8A428E71B47C}" presName="Name0" presStyleCnt="0">
        <dgm:presLayoutVars>
          <dgm:dir/>
          <dgm:animLvl val="lvl"/>
          <dgm:resizeHandles val="exact"/>
        </dgm:presLayoutVars>
      </dgm:prSet>
      <dgm:spPr/>
    </dgm:pt>
    <dgm:pt modelId="{98B886C1-0EE2-42E2-B29A-2C8176FEB9C8}" type="pres">
      <dgm:prSet presAssocID="{BA74ECB3-8875-4BF8-9D8E-78BE2D8984F9}" presName="composite" presStyleCnt="0"/>
      <dgm:spPr/>
    </dgm:pt>
    <dgm:pt modelId="{EB4D0338-31E9-4AC3-8E3B-9F4A11534714}" type="pres">
      <dgm:prSet presAssocID="{BA74ECB3-8875-4BF8-9D8E-78BE2D8984F9}" presName="parTx" presStyleLbl="alignNode1" presStyleIdx="0" presStyleCnt="3">
        <dgm:presLayoutVars>
          <dgm:chMax val="0"/>
          <dgm:chPref val="0"/>
          <dgm:bulletEnabled val="1"/>
        </dgm:presLayoutVars>
      </dgm:prSet>
      <dgm:spPr/>
    </dgm:pt>
    <dgm:pt modelId="{82C21CBA-4C97-48FF-8D33-2D189C2C4393}" type="pres">
      <dgm:prSet presAssocID="{BA74ECB3-8875-4BF8-9D8E-78BE2D8984F9}" presName="desTx" presStyleLbl="alignAccFollowNode1" presStyleIdx="0" presStyleCnt="3">
        <dgm:presLayoutVars>
          <dgm:bulletEnabled val="1"/>
        </dgm:presLayoutVars>
      </dgm:prSet>
      <dgm:spPr/>
    </dgm:pt>
    <dgm:pt modelId="{7BF8C97F-5CF6-4630-9F4B-130803759BC9}" type="pres">
      <dgm:prSet presAssocID="{0A512892-1367-4022-A71D-BB15840AA619}" presName="space" presStyleCnt="0"/>
      <dgm:spPr/>
    </dgm:pt>
    <dgm:pt modelId="{8791D3AD-C832-4A39-A913-489BF67AF4A2}" type="pres">
      <dgm:prSet presAssocID="{2E793F69-C6A3-4A4B-BDC5-906A99D72E93}" presName="composite" presStyleCnt="0"/>
      <dgm:spPr/>
    </dgm:pt>
    <dgm:pt modelId="{411D7E36-7774-4B48-900B-D187DD81C195}" type="pres">
      <dgm:prSet presAssocID="{2E793F69-C6A3-4A4B-BDC5-906A99D72E93}" presName="parTx" presStyleLbl="alignNode1" presStyleIdx="1" presStyleCnt="3">
        <dgm:presLayoutVars>
          <dgm:chMax val="0"/>
          <dgm:chPref val="0"/>
          <dgm:bulletEnabled val="1"/>
        </dgm:presLayoutVars>
      </dgm:prSet>
      <dgm:spPr/>
    </dgm:pt>
    <dgm:pt modelId="{82C110ED-335D-4E32-A351-8A95D8C276B0}" type="pres">
      <dgm:prSet presAssocID="{2E793F69-C6A3-4A4B-BDC5-906A99D72E93}" presName="desTx" presStyleLbl="alignAccFollowNode1" presStyleIdx="1" presStyleCnt="3">
        <dgm:presLayoutVars>
          <dgm:bulletEnabled val="1"/>
        </dgm:presLayoutVars>
      </dgm:prSet>
      <dgm:spPr/>
    </dgm:pt>
    <dgm:pt modelId="{C5E51D98-372F-4232-BFCC-B0F2E50EE261}" type="pres">
      <dgm:prSet presAssocID="{B94DF90B-D078-4706-8D7A-BC91CD4A973C}" presName="space" presStyleCnt="0"/>
      <dgm:spPr/>
    </dgm:pt>
    <dgm:pt modelId="{5169EC60-E676-462E-BD73-0A7FAD97BC86}" type="pres">
      <dgm:prSet presAssocID="{C5934C67-C735-4D9F-A077-DCCB09A82DF3}" presName="composite" presStyleCnt="0"/>
      <dgm:spPr/>
    </dgm:pt>
    <dgm:pt modelId="{8A28D639-24CB-459E-ADEA-5F7E5456A368}" type="pres">
      <dgm:prSet presAssocID="{C5934C67-C735-4D9F-A077-DCCB09A82DF3}" presName="parTx" presStyleLbl="alignNode1" presStyleIdx="2" presStyleCnt="3">
        <dgm:presLayoutVars>
          <dgm:chMax val="0"/>
          <dgm:chPref val="0"/>
          <dgm:bulletEnabled val="1"/>
        </dgm:presLayoutVars>
      </dgm:prSet>
      <dgm:spPr/>
    </dgm:pt>
    <dgm:pt modelId="{6F26CB11-CF67-49E1-B964-2DCE6A524291}" type="pres">
      <dgm:prSet presAssocID="{C5934C67-C735-4D9F-A077-DCCB09A82DF3}" presName="desTx" presStyleLbl="alignAccFollowNode1" presStyleIdx="2" presStyleCnt="3">
        <dgm:presLayoutVars>
          <dgm:bulletEnabled val="1"/>
        </dgm:presLayoutVars>
      </dgm:prSet>
      <dgm:spPr/>
    </dgm:pt>
  </dgm:ptLst>
  <dgm:cxnLst>
    <dgm:cxn modelId="{B2BC2A07-17AF-4119-9117-0DDC911E52F7}" type="presOf" srcId="{36E0EF14-C2E7-4541-AB36-AB26B2A6FB6D}" destId="{82C21CBA-4C97-48FF-8D33-2D189C2C4393}" srcOrd="0" destOrd="1" presId="urn:microsoft.com/office/officeart/2005/8/layout/hList1"/>
    <dgm:cxn modelId="{8BC66D38-D5E4-4672-99B2-E04D28892B0F}" srcId="{C5934C67-C735-4D9F-A077-DCCB09A82DF3}" destId="{0064695F-12FF-4758-AE57-A87FA7BA2591}" srcOrd="0" destOrd="0" parTransId="{C2CB5F71-933A-4380-A22D-A0E4145B7822}" sibTransId="{4ED0C868-0CE0-49C4-AC99-36C20DE092D9}"/>
    <dgm:cxn modelId="{A47EBD3A-D340-460B-A00B-DF42FB921008}" type="presOf" srcId="{80BBCE49-9A0A-4663-9263-CEEAEC0AFC26}" destId="{6F26CB11-CF67-49E1-B964-2DCE6A524291}" srcOrd="0" destOrd="1" presId="urn:microsoft.com/office/officeart/2005/8/layout/hList1"/>
    <dgm:cxn modelId="{E20E1A66-20DF-4049-8C72-96F273188520}" type="presOf" srcId="{0064695F-12FF-4758-AE57-A87FA7BA2591}" destId="{6F26CB11-CF67-49E1-B964-2DCE6A524291}" srcOrd="0" destOrd="0" presId="urn:microsoft.com/office/officeart/2005/8/layout/hList1"/>
    <dgm:cxn modelId="{2DE44B49-E306-462D-B880-C12ABE3A71C6}" type="presOf" srcId="{709D8F69-CAA4-4AFC-A853-FBF22B37619B}" destId="{82C110ED-335D-4E32-A351-8A95D8C276B0}" srcOrd="0" destOrd="1" presId="urn:microsoft.com/office/officeart/2005/8/layout/hList1"/>
    <dgm:cxn modelId="{AC34584A-FFDA-43F7-A4F1-F535EA86764E}" srcId="{2E793F69-C6A3-4A4B-BDC5-906A99D72E93}" destId="{709D8F69-CAA4-4AFC-A853-FBF22B37619B}" srcOrd="1" destOrd="0" parTransId="{5FD58A6D-0861-4886-B4D9-6B21EED57A64}" sibTransId="{3F283E99-E688-4A78-B3C4-669B3988901D}"/>
    <dgm:cxn modelId="{304C256E-EDA4-4A48-A86A-8A6525B44E90}" srcId="{A1F88B16-79F8-41A1-83A9-8A428E71B47C}" destId="{C5934C67-C735-4D9F-A077-DCCB09A82DF3}" srcOrd="2" destOrd="0" parTransId="{3ACB703F-39D5-4080-8552-848BD90103AB}" sibTransId="{398A7AF5-3767-4FBD-858E-71C75184DCBA}"/>
    <dgm:cxn modelId="{05B7CD71-FCC8-4DFA-83E4-9035235C4F85}" srcId="{BA74ECB3-8875-4BF8-9D8E-78BE2D8984F9}" destId="{36E0EF14-C2E7-4541-AB36-AB26B2A6FB6D}" srcOrd="1" destOrd="0" parTransId="{8D320B1E-70A6-43B0-BD05-C0A045FF53C4}" sibTransId="{C64C454F-F0E0-47DD-9C0C-2C667D0C17F4}"/>
    <dgm:cxn modelId="{4E7AE179-5F54-4C38-864E-5BF950E10840}" type="presOf" srcId="{2E793F69-C6A3-4A4B-BDC5-906A99D72E93}" destId="{411D7E36-7774-4B48-900B-D187DD81C195}" srcOrd="0" destOrd="0" presId="urn:microsoft.com/office/officeart/2005/8/layout/hList1"/>
    <dgm:cxn modelId="{E2A3F15A-2FC3-48AC-A9E9-B85A18B8C5F3}" type="presOf" srcId="{C990CB7D-7CF4-418F-9E27-0A98CB64C485}" destId="{82C21CBA-4C97-48FF-8D33-2D189C2C4393}" srcOrd="0" destOrd="0" presId="urn:microsoft.com/office/officeart/2005/8/layout/hList1"/>
    <dgm:cxn modelId="{6747CE7D-BBD7-4F9C-9AB8-5841B705F39B}" srcId="{A1F88B16-79F8-41A1-83A9-8A428E71B47C}" destId="{BA74ECB3-8875-4BF8-9D8E-78BE2D8984F9}" srcOrd="0" destOrd="0" parTransId="{A030BC66-0182-4EAD-9F24-9C3053D858CD}" sibTransId="{0A512892-1367-4022-A71D-BB15840AA619}"/>
    <dgm:cxn modelId="{AD526C83-3A85-45CC-8F7A-6527AEFA5805}" type="presOf" srcId="{A1F88B16-79F8-41A1-83A9-8A428E71B47C}" destId="{5F720A7D-9D3A-4FB1-8B5A-1D6C29D7DD66}" srcOrd="0" destOrd="0" presId="urn:microsoft.com/office/officeart/2005/8/layout/hList1"/>
    <dgm:cxn modelId="{EFFAAAA8-68FC-4D3C-8952-17792551EACE}" srcId="{BA74ECB3-8875-4BF8-9D8E-78BE2D8984F9}" destId="{C990CB7D-7CF4-418F-9E27-0A98CB64C485}" srcOrd="0" destOrd="0" parTransId="{48583981-ADE3-4646-A907-F847D457F387}" sibTransId="{51F1E466-3E71-4F89-B36F-153E4E38FC3D}"/>
    <dgm:cxn modelId="{559BA3C7-D2A0-4511-8228-55C4137F40AC}" type="presOf" srcId="{C5934C67-C735-4D9F-A077-DCCB09A82DF3}" destId="{8A28D639-24CB-459E-ADEA-5F7E5456A368}" srcOrd="0" destOrd="0" presId="urn:microsoft.com/office/officeart/2005/8/layout/hList1"/>
    <dgm:cxn modelId="{7DF952C9-C0E3-439C-8371-5322B9E8E71D}" srcId="{2E793F69-C6A3-4A4B-BDC5-906A99D72E93}" destId="{F61CE904-D3ED-41D6-ABCC-D9956710EE32}" srcOrd="0" destOrd="0" parTransId="{A7AB1E4D-6F78-4ABE-8523-8A4D45DD31BC}" sibTransId="{3DA7984E-46E8-438D-BC41-BC4EF45140CF}"/>
    <dgm:cxn modelId="{86F8F8CD-5EDB-4516-8C5D-6B1B31DBF6CD}" type="presOf" srcId="{BA74ECB3-8875-4BF8-9D8E-78BE2D8984F9}" destId="{EB4D0338-31E9-4AC3-8E3B-9F4A11534714}" srcOrd="0" destOrd="0" presId="urn:microsoft.com/office/officeart/2005/8/layout/hList1"/>
    <dgm:cxn modelId="{B313B2E2-C637-498D-9B16-E82F35C3401E}" srcId="{C5934C67-C735-4D9F-A077-DCCB09A82DF3}" destId="{80BBCE49-9A0A-4663-9263-CEEAEC0AFC26}" srcOrd="1" destOrd="0" parTransId="{7EB4B711-DE73-4A22-B071-94EBCB1E0D29}" sibTransId="{BCC70F98-3F05-4159-B1C2-C7ADE84852C0}"/>
    <dgm:cxn modelId="{BB8943EA-B292-44D3-B130-2FAC3CC107DD}" srcId="{A1F88B16-79F8-41A1-83A9-8A428E71B47C}" destId="{2E793F69-C6A3-4A4B-BDC5-906A99D72E93}" srcOrd="1" destOrd="0" parTransId="{984D2575-D4BA-4BB5-9ECA-5F0B98CB0435}" sibTransId="{B94DF90B-D078-4706-8D7A-BC91CD4A973C}"/>
    <dgm:cxn modelId="{2F274AEB-BE2B-4F2C-BA20-9DD4CB0FD186}" type="presOf" srcId="{F61CE904-D3ED-41D6-ABCC-D9956710EE32}" destId="{82C110ED-335D-4E32-A351-8A95D8C276B0}" srcOrd="0" destOrd="0" presId="urn:microsoft.com/office/officeart/2005/8/layout/hList1"/>
    <dgm:cxn modelId="{F25F5E79-8677-4239-834A-6AEE665F1572}" type="presParOf" srcId="{5F720A7D-9D3A-4FB1-8B5A-1D6C29D7DD66}" destId="{98B886C1-0EE2-42E2-B29A-2C8176FEB9C8}" srcOrd="0" destOrd="0" presId="urn:microsoft.com/office/officeart/2005/8/layout/hList1"/>
    <dgm:cxn modelId="{DF54551F-C051-44B6-880F-C0112CE13270}" type="presParOf" srcId="{98B886C1-0EE2-42E2-B29A-2C8176FEB9C8}" destId="{EB4D0338-31E9-4AC3-8E3B-9F4A11534714}" srcOrd="0" destOrd="0" presId="urn:microsoft.com/office/officeart/2005/8/layout/hList1"/>
    <dgm:cxn modelId="{D190F7BD-7C2D-420B-97A7-6278EAFC88E9}" type="presParOf" srcId="{98B886C1-0EE2-42E2-B29A-2C8176FEB9C8}" destId="{82C21CBA-4C97-48FF-8D33-2D189C2C4393}" srcOrd="1" destOrd="0" presId="urn:microsoft.com/office/officeart/2005/8/layout/hList1"/>
    <dgm:cxn modelId="{1307EA5B-FF2C-458D-94FD-6EF087BBFBA2}" type="presParOf" srcId="{5F720A7D-9D3A-4FB1-8B5A-1D6C29D7DD66}" destId="{7BF8C97F-5CF6-4630-9F4B-130803759BC9}" srcOrd="1" destOrd="0" presId="urn:microsoft.com/office/officeart/2005/8/layout/hList1"/>
    <dgm:cxn modelId="{38B25285-DFD7-439F-AA79-7160371C398E}" type="presParOf" srcId="{5F720A7D-9D3A-4FB1-8B5A-1D6C29D7DD66}" destId="{8791D3AD-C832-4A39-A913-489BF67AF4A2}" srcOrd="2" destOrd="0" presId="urn:microsoft.com/office/officeart/2005/8/layout/hList1"/>
    <dgm:cxn modelId="{EA7ABAFE-1533-4A4D-9F5E-610F33D58FF2}" type="presParOf" srcId="{8791D3AD-C832-4A39-A913-489BF67AF4A2}" destId="{411D7E36-7774-4B48-900B-D187DD81C195}" srcOrd="0" destOrd="0" presId="urn:microsoft.com/office/officeart/2005/8/layout/hList1"/>
    <dgm:cxn modelId="{DE12753A-C03E-47BB-AB42-53300DE4586D}" type="presParOf" srcId="{8791D3AD-C832-4A39-A913-489BF67AF4A2}" destId="{82C110ED-335D-4E32-A351-8A95D8C276B0}" srcOrd="1" destOrd="0" presId="urn:microsoft.com/office/officeart/2005/8/layout/hList1"/>
    <dgm:cxn modelId="{A11C7D1D-03FA-4E6A-8869-7EACC061F3FA}" type="presParOf" srcId="{5F720A7D-9D3A-4FB1-8B5A-1D6C29D7DD66}" destId="{C5E51D98-372F-4232-BFCC-B0F2E50EE261}" srcOrd="3" destOrd="0" presId="urn:microsoft.com/office/officeart/2005/8/layout/hList1"/>
    <dgm:cxn modelId="{C2CBADD2-1A18-4C99-9698-C85A530E99CA}" type="presParOf" srcId="{5F720A7D-9D3A-4FB1-8B5A-1D6C29D7DD66}" destId="{5169EC60-E676-462E-BD73-0A7FAD97BC86}" srcOrd="4" destOrd="0" presId="urn:microsoft.com/office/officeart/2005/8/layout/hList1"/>
    <dgm:cxn modelId="{951B80AE-7B62-41E2-89F8-E39E3C8B5666}" type="presParOf" srcId="{5169EC60-E676-462E-BD73-0A7FAD97BC86}" destId="{8A28D639-24CB-459E-ADEA-5F7E5456A368}" srcOrd="0" destOrd="0" presId="urn:microsoft.com/office/officeart/2005/8/layout/hList1"/>
    <dgm:cxn modelId="{980EFADA-05F3-4654-B363-B6C9D684A9ED}" type="presParOf" srcId="{5169EC60-E676-462E-BD73-0A7FAD97BC86}" destId="{6F26CB11-CF67-49E1-B964-2DCE6A52429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D0338-31E9-4AC3-8E3B-9F4A11534714}">
      <dsp:nvSpPr>
        <dsp:cNvPr id="0" name=""/>
        <dsp:cNvSpPr/>
      </dsp:nvSpPr>
      <dsp:spPr>
        <a:xfrm>
          <a:off x="254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Repetitive actions</a:t>
          </a:r>
          <a:endParaRPr lang="en-US" sz="2200" kern="1200" dirty="0"/>
        </a:p>
      </dsp:txBody>
      <dsp:txXfrm>
        <a:off x="2540" y="61864"/>
        <a:ext cx="2476500" cy="856725"/>
      </dsp:txXfrm>
    </dsp:sp>
    <dsp:sp modelId="{82C21CBA-4C97-48FF-8D33-2D189C2C4393}">
      <dsp:nvSpPr>
        <dsp:cNvPr id="0" name=""/>
        <dsp:cNvSpPr/>
      </dsp:nvSpPr>
      <dsp:spPr>
        <a:xfrm>
          <a:off x="254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Lead to errors</a:t>
          </a:r>
          <a:endParaRPr lang="en-US" sz="2200" kern="1200" dirty="0"/>
        </a:p>
        <a:p>
          <a:pPr marL="228600" lvl="1" indent="-228600" algn="l" defTabSz="977900">
            <a:lnSpc>
              <a:spcPct val="90000"/>
            </a:lnSpc>
            <a:spcBef>
              <a:spcPct val="0"/>
            </a:spcBef>
            <a:spcAft>
              <a:spcPct val="15000"/>
            </a:spcAft>
            <a:buChar char="•"/>
          </a:pPr>
          <a:r>
            <a:rPr lang="it-IT" sz="2200" kern="1200" dirty="0"/>
            <a:t>Hard to maintain</a:t>
          </a:r>
          <a:endParaRPr lang="en-US" sz="2200" kern="1200" dirty="0"/>
        </a:p>
      </dsp:txBody>
      <dsp:txXfrm>
        <a:off x="2540" y="918589"/>
        <a:ext cx="2476500" cy="2038162"/>
      </dsp:txXfrm>
    </dsp:sp>
    <dsp:sp modelId="{411D7E36-7774-4B48-900B-D187DD81C195}">
      <dsp:nvSpPr>
        <dsp:cNvPr id="0" name=""/>
        <dsp:cNvSpPr/>
      </dsp:nvSpPr>
      <dsp:spPr>
        <a:xfrm>
          <a:off x="282575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ARM Templates</a:t>
          </a:r>
          <a:endParaRPr lang="en-US" sz="2200" kern="1200" dirty="0"/>
        </a:p>
      </dsp:txBody>
      <dsp:txXfrm>
        <a:off x="2825750" y="61864"/>
        <a:ext cx="2476500" cy="856725"/>
      </dsp:txXfrm>
    </dsp:sp>
    <dsp:sp modelId="{82C110ED-335D-4E32-A351-8A95D8C276B0}">
      <dsp:nvSpPr>
        <dsp:cNvPr id="0" name=""/>
        <dsp:cNvSpPr/>
      </dsp:nvSpPr>
      <dsp:spPr>
        <a:xfrm>
          <a:off x="282575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JSON can be corrupted</a:t>
          </a:r>
          <a:endParaRPr lang="en-US" sz="2200" kern="1200" dirty="0"/>
        </a:p>
        <a:p>
          <a:pPr marL="228600" lvl="1" indent="-228600" algn="l" defTabSz="977900">
            <a:lnSpc>
              <a:spcPct val="90000"/>
            </a:lnSpc>
            <a:spcBef>
              <a:spcPct val="0"/>
            </a:spcBef>
            <a:spcAft>
              <a:spcPct val="15000"/>
            </a:spcAft>
            <a:buChar char="•"/>
          </a:pPr>
          <a:r>
            <a:rPr lang="it-IT" sz="2200" kern="1200" dirty="0"/>
            <a:t>Runtime issues</a:t>
          </a:r>
          <a:endParaRPr lang="en-US" sz="2200" kern="1200" dirty="0"/>
        </a:p>
      </dsp:txBody>
      <dsp:txXfrm>
        <a:off x="2825750" y="918589"/>
        <a:ext cx="2476500" cy="2038162"/>
      </dsp:txXfrm>
    </dsp:sp>
    <dsp:sp modelId="{8A28D639-24CB-459E-ADEA-5F7E5456A368}">
      <dsp:nvSpPr>
        <dsp:cNvPr id="0" name=""/>
        <dsp:cNvSpPr/>
      </dsp:nvSpPr>
      <dsp:spPr>
        <a:xfrm>
          <a:off x="564896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PowerShell</a:t>
          </a:r>
        </a:p>
      </dsp:txBody>
      <dsp:txXfrm>
        <a:off x="5648960" y="61864"/>
        <a:ext cx="2476500" cy="856725"/>
      </dsp:txXfrm>
    </dsp:sp>
    <dsp:sp modelId="{6F26CB11-CF67-49E1-B964-2DCE6A524291}">
      <dsp:nvSpPr>
        <dsp:cNvPr id="0" name=""/>
        <dsp:cNvSpPr/>
      </dsp:nvSpPr>
      <dsp:spPr>
        <a:xfrm>
          <a:off x="564896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It’s scripting</a:t>
          </a:r>
        </a:p>
        <a:p>
          <a:pPr marL="228600" lvl="1" indent="-228600" algn="l" defTabSz="977900">
            <a:lnSpc>
              <a:spcPct val="90000"/>
            </a:lnSpc>
            <a:spcBef>
              <a:spcPct val="0"/>
            </a:spcBef>
            <a:spcAft>
              <a:spcPct val="15000"/>
            </a:spcAft>
            <a:buChar char="•"/>
          </a:pPr>
          <a:r>
            <a:rPr lang="it-IT" sz="2200" kern="1200" dirty="0"/>
            <a:t>Hard to implement complex resilient logic</a:t>
          </a:r>
        </a:p>
      </dsp:txBody>
      <dsp:txXfrm>
        <a:off x="5648960" y="918589"/>
        <a:ext cx="2476500" cy="20381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1/26/2020 9:42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1/26/2020 9:42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1/26/2020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71783"/>
            <a:ext cx="5510213" cy="1661993"/>
          </a:xfrm>
        </p:spPr>
        <p:txBody>
          <a:bodyPr/>
          <a:lstStyle/>
          <a:p>
            <a:r>
              <a:rPr lang="en-US" dirty="0"/>
              <a:t>Provisioning Azure PaaS fluently with Management Libraries and C#</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85071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7DD9-2FB7-428B-AB11-803C2C549D83}"/>
              </a:ext>
            </a:extLst>
          </p:cNvPr>
          <p:cNvSpPr>
            <a:spLocks noGrp="1"/>
          </p:cNvSpPr>
          <p:nvPr>
            <p:ph type="title"/>
          </p:nvPr>
        </p:nvSpPr>
        <p:spPr/>
        <p:txBody>
          <a:bodyPr/>
          <a:lstStyle/>
          <a:p>
            <a:r>
              <a:rPr lang="it-IT" dirty="0"/>
              <a:t>Infrastructure management</a:t>
            </a:r>
            <a:endParaRPr lang="en-US" dirty="0"/>
          </a:p>
        </p:txBody>
      </p:sp>
      <p:sp>
        <p:nvSpPr>
          <p:cNvPr id="3" name="Content Placeholder 2">
            <a:extLst>
              <a:ext uri="{FF2B5EF4-FFF2-40B4-BE49-F238E27FC236}">
                <a16:creationId xmlns:a16="http://schemas.microsoft.com/office/drawing/2014/main" id="{912EF865-4A08-4872-9E61-85284A2FFA70}"/>
              </a:ext>
            </a:extLst>
          </p:cNvPr>
          <p:cNvSpPr>
            <a:spLocks noGrp="1"/>
          </p:cNvSpPr>
          <p:nvPr>
            <p:ph sz="quarter" idx="10"/>
          </p:nvPr>
        </p:nvSpPr>
        <p:spPr/>
        <p:txBody>
          <a:bodyPr/>
          <a:lstStyle/>
          <a:p>
            <a:endParaRPr lang="en-US"/>
          </a:p>
        </p:txBody>
      </p:sp>
      <p:graphicFrame>
        <p:nvGraphicFramePr>
          <p:cNvPr id="7" name="Diagram 6">
            <a:extLst>
              <a:ext uri="{FF2B5EF4-FFF2-40B4-BE49-F238E27FC236}">
                <a16:creationId xmlns:a16="http://schemas.microsoft.com/office/drawing/2014/main" id="{00F2564D-339F-4AE6-91DE-B1064D0C1456}"/>
              </a:ext>
            </a:extLst>
          </p:cNvPr>
          <p:cNvGraphicFramePr/>
          <p:nvPr/>
        </p:nvGraphicFramePr>
        <p:xfrm>
          <a:off x="1581149" y="2043952"/>
          <a:ext cx="8128000" cy="3018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3114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3723-E7EE-45BA-8E83-83D2358ED4ED}"/>
              </a:ext>
            </a:extLst>
          </p:cNvPr>
          <p:cNvSpPr>
            <a:spLocks noGrp="1"/>
          </p:cNvSpPr>
          <p:nvPr>
            <p:ph type="title"/>
          </p:nvPr>
        </p:nvSpPr>
        <p:spPr/>
        <p:txBody>
          <a:bodyPr/>
          <a:lstStyle/>
          <a:p>
            <a:r>
              <a:rPr lang="it-IT" dirty="0"/>
              <a:t>Why don’t do it in C#?</a:t>
            </a:r>
            <a:endParaRPr lang="en-US" dirty="0"/>
          </a:p>
        </p:txBody>
      </p:sp>
    </p:spTree>
    <p:extLst>
      <p:ext uri="{BB962C8B-B14F-4D97-AF65-F5344CB8AC3E}">
        <p14:creationId xmlns:p14="http://schemas.microsoft.com/office/powerpoint/2010/main" val="53515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7A8A-8807-4F39-88A8-7FAD69F6FA1F}"/>
              </a:ext>
            </a:extLst>
          </p:cNvPr>
          <p:cNvSpPr>
            <a:spLocks noGrp="1"/>
          </p:cNvSpPr>
          <p:nvPr>
            <p:ph type="title"/>
          </p:nvPr>
        </p:nvSpPr>
        <p:spPr/>
        <p:txBody>
          <a:bodyPr/>
          <a:lstStyle/>
          <a:p>
            <a:r>
              <a:rPr lang="it-IT" dirty="0"/>
              <a:t>Scenario</a:t>
            </a:r>
            <a:endParaRPr lang="en-US" dirty="0"/>
          </a:p>
        </p:txBody>
      </p:sp>
      <p:grpSp>
        <p:nvGrpSpPr>
          <p:cNvPr id="4" name="Group 3">
            <a:extLst>
              <a:ext uri="{FF2B5EF4-FFF2-40B4-BE49-F238E27FC236}">
                <a16:creationId xmlns:a16="http://schemas.microsoft.com/office/drawing/2014/main" id="{B2963CBA-852C-40F8-85A2-C937F0A5D8A3}"/>
              </a:ext>
            </a:extLst>
          </p:cNvPr>
          <p:cNvGrpSpPr/>
          <p:nvPr/>
        </p:nvGrpSpPr>
        <p:grpSpPr>
          <a:xfrm>
            <a:off x="5690288" y="3969741"/>
            <a:ext cx="1219200" cy="1219200"/>
            <a:chOff x="4233863" y="1848225"/>
            <a:chExt cx="914400" cy="914400"/>
          </a:xfrm>
        </p:grpSpPr>
        <p:sp>
          <p:nvSpPr>
            <p:cNvPr id="5" name="Oval 4">
              <a:extLst>
                <a:ext uri="{FF2B5EF4-FFF2-40B4-BE49-F238E27FC236}">
                  <a16:creationId xmlns:a16="http://schemas.microsoft.com/office/drawing/2014/main" id="{FCFF4991-24D2-4F40-B01E-02F02AA6B332}"/>
                </a:ext>
              </a:extLst>
            </p:cNvPr>
            <p:cNvSpPr/>
            <p:nvPr/>
          </p:nvSpPr>
          <p:spPr>
            <a:xfrm>
              <a:off x="4233863" y="1848225"/>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6" name="Graphic 5" descr="Syncing cloud">
              <a:extLst>
                <a:ext uri="{FF2B5EF4-FFF2-40B4-BE49-F238E27FC236}">
                  <a16:creationId xmlns:a16="http://schemas.microsoft.com/office/drawing/2014/main" id="{B7E6CE0C-7CDB-4D81-B406-4935EAE9FC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4857" y="1909156"/>
              <a:ext cx="712412" cy="712412"/>
            </a:xfrm>
            <a:prstGeom prst="rect">
              <a:avLst/>
            </a:prstGeom>
          </p:spPr>
        </p:pic>
      </p:grpSp>
      <p:grpSp>
        <p:nvGrpSpPr>
          <p:cNvPr id="7" name="Group 6">
            <a:extLst>
              <a:ext uri="{FF2B5EF4-FFF2-40B4-BE49-F238E27FC236}">
                <a16:creationId xmlns:a16="http://schemas.microsoft.com/office/drawing/2014/main" id="{7A78782B-2B94-4949-A7A5-A575E80A17F5}"/>
              </a:ext>
            </a:extLst>
          </p:cNvPr>
          <p:cNvGrpSpPr/>
          <p:nvPr/>
        </p:nvGrpSpPr>
        <p:grpSpPr>
          <a:xfrm>
            <a:off x="5688380" y="1608388"/>
            <a:ext cx="1219200" cy="1219200"/>
            <a:chOff x="5369299" y="1238671"/>
            <a:chExt cx="914400" cy="914400"/>
          </a:xfrm>
        </p:grpSpPr>
        <p:sp>
          <p:nvSpPr>
            <p:cNvPr id="8" name="Oval 7">
              <a:extLst>
                <a:ext uri="{FF2B5EF4-FFF2-40B4-BE49-F238E27FC236}">
                  <a16:creationId xmlns:a16="http://schemas.microsoft.com/office/drawing/2014/main" id="{419F4966-D388-44C9-99F3-7936CC5834C0}"/>
                </a:ext>
              </a:extLst>
            </p:cNvPr>
            <p:cNvSpPr/>
            <p:nvPr/>
          </p:nvSpPr>
          <p:spPr>
            <a:xfrm>
              <a:off x="5369299" y="1238671"/>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9" name="Graphic 8" descr="Server">
              <a:extLst>
                <a:ext uri="{FF2B5EF4-FFF2-40B4-BE49-F238E27FC236}">
                  <a16:creationId xmlns:a16="http://schemas.microsoft.com/office/drawing/2014/main" id="{D7F811ED-3719-4EBD-9770-BC5334B3E1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0493" y="1379865"/>
              <a:ext cx="632012" cy="632012"/>
            </a:xfrm>
            <a:prstGeom prst="rect">
              <a:avLst/>
            </a:prstGeom>
          </p:spPr>
        </p:pic>
      </p:grpSp>
      <p:grpSp>
        <p:nvGrpSpPr>
          <p:cNvPr id="10" name="Group 9">
            <a:extLst>
              <a:ext uri="{FF2B5EF4-FFF2-40B4-BE49-F238E27FC236}">
                <a16:creationId xmlns:a16="http://schemas.microsoft.com/office/drawing/2014/main" id="{60882FF0-F8F9-48CA-8651-895FDA4B3D50}"/>
              </a:ext>
            </a:extLst>
          </p:cNvPr>
          <p:cNvGrpSpPr/>
          <p:nvPr/>
        </p:nvGrpSpPr>
        <p:grpSpPr>
          <a:xfrm>
            <a:off x="1325656" y="1451653"/>
            <a:ext cx="856725" cy="380999"/>
            <a:chOff x="1788459" y="1247145"/>
            <a:chExt cx="642544" cy="285749"/>
          </a:xfrm>
        </p:grpSpPr>
        <p:cxnSp>
          <p:nvCxnSpPr>
            <p:cNvPr id="11" name="Straight Connector 10">
              <a:extLst>
                <a:ext uri="{FF2B5EF4-FFF2-40B4-BE49-F238E27FC236}">
                  <a16:creationId xmlns:a16="http://schemas.microsoft.com/office/drawing/2014/main" id="{FB8B59E2-8279-41B4-94D0-B0473386D87C}"/>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C1A17F-A52A-4BE3-8A7F-5EC94F6A64AC}"/>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4D13C7E9-7E47-4723-9DF7-9613A514E143}"/>
              </a:ext>
            </a:extLst>
          </p:cNvPr>
          <p:cNvSpPr txBox="1"/>
          <p:nvPr/>
        </p:nvSpPr>
        <p:spPr>
          <a:xfrm>
            <a:off x="546323" y="1151426"/>
            <a:ext cx="1694310"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01 Message</a:t>
            </a:r>
            <a:endParaRPr lang="en-US" sz="1800" b="1" dirty="0">
              <a:solidFill>
                <a:schemeClr val="accent5"/>
              </a:solidFill>
              <a:latin typeface="Tw Cen MT" panose="020B0602020104020603" pitchFamily="34" charset="0"/>
            </a:endParaRPr>
          </a:p>
        </p:txBody>
      </p:sp>
      <p:sp>
        <p:nvSpPr>
          <p:cNvPr id="14" name="TextBox 13">
            <a:extLst>
              <a:ext uri="{FF2B5EF4-FFF2-40B4-BE49-F238E27FC236}">
                <a16:creationId xmlns:a16="http://schemas.microsoft.com/office/drawing/2014/main" id="{84F4372E-E895-4F83-B78C-28B41B6F6913}"/>
              </a:ext>
            </a:extLst>
          </p:cNvPr>
          <p:cNvSpPr txBox="1"/>
          <p:nvPr/>
        </p:nvSpPr>
        <p:spPr>
          <a:xfrm>
            <a:off x="546323" y="1444762"/>
            <a:ext cx="1551109" cy="1938992"/>
          </a:xfrm>
          <a:prstGeom prst="rect">
            <a:avLst/>
          </a:prstGeom>
          <a:noFill/>
        </p:spPr>
        <p:txBody>
          <a:bodyPr wrap="square" rtlCol="0">
            <a:spAutoFit/>
          </a:bodyPr>
          <a:lstStyle/>
          <a:p>
            <a:r>
              <a:rPr lang="it-IT" sz="2000" dirty="0">
                <a:solidFill>
                  <a:schemeClr val="accent5"/>
                </a:solidFill>
                <a:latin typeface="Tw Cen MT" panose="020B0602020104020603" pitchFamily="34" charset="0"/>
              </a:rPr>
              <a:t>An incoming message from Service Bus will trigger the execution</a:t>
            </a:r>
            <a:endParaRPr lang="en-US" sz="2000" dirty="0">
              <a:solidFill>
                <a:schemeClr val="accent5"/>
              </a:solidFill>
              <a:latin typeface="Tw Cen MT" panose="020B0602020104020603" pitchFamily="34" charset="0"/>
            </a:endParaRPr>
          </a:p>
        </p:txBody>
      </p:sp>
      <p:grpSp>
        <p:nvGrpSpPr>
          <p:cNvPr id="15" name="Group 14">
            <a:extLst>
              <a:ext uri="{FF2B5EF4-FFF2-40B4-BE49-F238E27FC236}">
                <a16:creationId xmlns:a16="http://schemas.microsoft.com/office/drawing/2014/main" id="{146680F5-15C0-40AE-B9C8-46EACBA1E30B}"/>
              </a:ext>
            </a:extLst>
          </p:cNvPr>
          <p:cNvGrpSpPr/>
          <p:nvPr/>
        </p:nvGrpSpPr>
        <p:grpSpPr>
          <a:xfrm flipV="1">
            <a:off x="6907580" y="1815098"/>
            <a:ext cx="856725" cy="380999"/>
            <a:chOff x="1788459" y="1247145"/>
            <a:chExt cx="642544" cy="285749"/>
          </a:xfrm>
        </p:grpSpPr>
        <p:cxnSp>
          <p:nvCxnSpPr>
            <p:cNvPr id="16" name="Straight Connector 15">
              <a:extLst>
                <a:ext uri="{FF2B5EF4-FFF2-40B4-BE49-F238E27FC236}">
                  <a16:creationId xmlns:a16="http://schemas.microsoft.com/office/drawing/2014/main" id="{D8D8D8E3-725B-46B8-9FA1-E0D6B48A42A1}"/>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FBD5F53-61D2-4725-AFD8-27DFD172FE5C}"/>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26CF163-3292-4875-B524-3D0C00961B90}"/>
              </a:ext>
            </a:extLst>
          </p:cNvPr>
          <p:cNvSpPr txBox="1"/>
          <p:nvPr/>
        </p:nvSpPr>
        <p:spPr>
          <a:xfrm>
            <a:off x="7725930" y="1476010"/>
            <a:ext cx="1535357"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02 Storage</a:t>
            </a:r>
            <a:endParaRPr lang="en-US" sz="1800" b="1" dirty="0">
              <a:solidFill>
                <a:schemeClr val="accent5"/>
              </a:solidFill>
              <a:latin typeface="Tw Cen MT" panose="020B0602020104020603" pitchFamily="34" charset="0"/>
            </a:endParaRPr>
          </a:p>
        </p:txBody>
      </p:sp>
      <p:sp>
        <p:nvSpPr>
          <p:cNvPr id="19" name="TextBox 18">
            <a:extLst>
              <a:ext uri="{FF2B5EF4-FFF2-40B4-BE49-F238E27FC236}">
                <a16:creationId xmlns:a16="http://schemas.microsoft.com/office/drawing/2014/main" id="{E133C4FA-5A82-471D-9BE8-3A98B7C566F5}"/>
              </a:ext>
            </a:extLst>
          </p:cNvPr>
          <p:cNvSpPr txBox="1"/>
          <p:nvPr/>
        </p:nvSpPr>
        <p:spPr>
          <a:xfrm>
            <a:off x="7725930" y="1769347"/>
            <a:ext cx="2236933" cy="923330"/>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get Data &amp; Web templates from the storage account</a:t>
            </a:r>
            <a:endParaRPr lang="en-US" sz="1800" dirty="0">
              <a:solidFill>
                <a:schemeClr val="accent5"/>
              </a:solidFill>
              <a:latin typeface="Tw Cen MT" panose="020B0602020104020603" pitchFamily="34" charset="0"/>
            </a:endParaRPr>
          </a:p>
        </p:txBody>
      </p:sp>
      <p:grpSp>
        <p:nvGrpSpPr>
          <p:cNvPr id="20" name="Group 19">
            <a:extLst>
              <a:ext uri="{FF2B5EF4-FFF2-40B4-BE49-F238E27FC236}">
                <a16:creationId xmlns:a16="http://schemas.microsoft.com/office/drawing/2014/main" id="{E343DD67-CF1C-4479-8FB6-02F4CBC48439}"/>
              </a:ext>
            </a:extLst>
          </p:cNvPr>
          <p:cNvGrpSpPr/>
          <p:nvPr/>
        </p:nvGrpSpPr>
        <p:grpSpPr>
          <a:xfrm>
            <a:off x="5035390" y="5388317"/>
            <a:ext cx="856725" cy="380999"/>
            <a:chOff x="1788459" y="1247145"/>
            <a:chExt cx="642544" cy="285749"/>
          </a:xfrm>
        </p:grpSpPr>
        <p:cxnSp>
          <p:nvCxnSpPr>
            <p:cNvPr id="21" name="Straight Connector 20">
              <a:extLst>
                <a:ext uri="{FF2B5EF4-FFF2-40B4-BE49-F238E27FC236}">
                  <a16:creationId xmlns:a16="http://schemas.microsoft.com/office/drawing/2014/main" id="{28EDBA75-E85F-4186-8341-A598B8FFB7B8}"/>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64B24A-801A-4D9D-8622-EC44F63E7707}"/>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D86AF3A-0AF7-40EC-A34A-218BD848DD41}"/>
              </a:ext>
            </a:extLst>
          </p:cNvPr>
          <p:cNvSpPr txBox="1"/>
          <p:nvPr/>
        </p:nvSpPr>
        <p:spPr>
          <a:xfrm>
            <a:off x="5916177" y="5247095"/>
            <a:ext cx="1896673"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05 DNS &amp; SSL</a:t>
            </a:r>
            <a:endParaRPr lang="en-US" sz="1800" b="1" dirty="0">
              <a:solidFill>
                <a:schemeClr val="accent5"/>
              </a:solidFill>
              <a:latin typeface="Tw Cen MT" panose="020B0602020104020603" pitchFamily="34" charset="0"/>
            </a:endParaRPr>
          </a:p>
        </p:txBody>
      </p:sp>
      <p:sp>
        <p:nvSpPr>
          <p:cNvPr id="24" name="TextBox 23">
            <a:extLst>
              <a:ext uri="{FF2B5EF4-FFF2-40B4-BE49-F238E27FC236}">
                <a16:creationId xmlns:a16="http://schemas.microsoft.com/office/drawing/2014/main" id="{0139F0EB-BECD-4012-A8B3-32A8A8915835}"/>
              </a:ext>
            </a:extLst>
          </p:cNvPr>
          <p:cNvSpPr txBox="1"/>
          <p:nvPr/>
        </p:nvSpPr>
        <p:spPr>
          <a:xfrm>
            <a:off x="5916175" y="5540431"/>
            <a:ext cx="2107237" cy="646331"/>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map a custom DNS name with SSL</a:t>
            </a:r>
            <a:endParaRPr lang="en-US" sz="1800" dirty="0">
              <a:solidFill>
                <a:schemeClr val="accent5"/>
              </a:solidFill>
              <a:latin typeface="Tw Cen MT" panose="020B0602020104020603" pitchFamily="34" charset="0"/>
            </a:endParaRPr>
          </a:p>
        </p:txBody>
      </p:sp>
      <p:grpSp>
        <p:nvGrpSpPr>
          <p:cNvPr id="25" name="Group 24">
            <a:extLst>
              <a:ext uri="{FF2B5EF4-FFF2-40B4-BE49-F238E27FC236}">
                <a16:creationId xmlns:a16="http://schemas.microsoft.com/office/drawing/2014/main" id="{44817372-6DD8-4686-9501-6C34AF09821D}"/>
              </a:ext>
            </a:extLst>
          </p:cNvPr>
          <p:cNvGrpSpPr/>
          <p:nvPr/>
        </p:nvGrpSpPr>
        <p:grpSpPr>
          <a:xfrm rot="10800000" flipV="1">
            <a:off x="1222564" y="4595410"/>
            <a:ext cx="856725" cy="380999"/>
            <a:chOff x="1788459" y="1247145"/>
            <a:chExt cx="642544" cy="285749"/>
          </a:xfrm>
        </p:grpSpPr>
        <p:cxnSp>
          <p:nvCxnSpPr>
            <p:cNvPr id="26" name="Straight Connector 25">
              <a:extLst>
                <a:ext uri="{FF2B5EF4-FFF2-40B4-BE49-F238E27FC236}">
                  <a16:creationId xmlns:a16="http://schemas.microsoft.com/office/drawing/2014/main" id="{FFFB26DA-3E3B-4BAF-A080-ACD9CE2054EB}"/>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F8DC7F5-4CC8-46A3-B09B-3AA6A779B3B5}"/>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84CEA259-C05A-47AE-979E-D1213E9D902C}"/>
              </a:ext>
            </a:extLst>
          </p:cNvPr>
          <p:cNvSpPr txBox="1"/>
          <p:nvPr/>
        </p:nvSpPr>
        <p:spPr>
          <a:xfrm>
            <a:off x="580080" y="4949428"/>
            <a:ext cx="2048574"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06 Notification</a:t>
            </a:r>
            <a:endParaRPr lang="en-US" sz="1800" b="1" dirty="0">
              <a:solidFill>
                <a:schemeClr val="accent5"/>
              </a:solidFill>
              <a:latin typeface="Tw Cen MT" panose="020B0602020104020603" pitchFamily="34" charset="0"/>
            </a:endParaRPr>
          </a:p>
        </p:txBody>
      </p:sp>
      <p:sp>
        <p:nvSpPr>
          <p:cNvPr id="29" name="TextBox 28">
            <a:extLst>
              <a:ext uri="{FF2B5EF4-FFF2-40B4-BE49-F238E27FC236}">
                <a16:creationId xmlns:a16="http://schemas.microsoft.com/office/drawing/2014/main" id="{8E390757-4074-4F5B-9A67-6BDEF5845272}"/>
              </a:ext>
            </a:extLst>
          </p:cNvPr>
          <p:cNvSpPr txBox="1"/>
          <p:nvPr/>
        </p:nvSpPr>
        <p:spPr>
          <a:xfrm>
            <a:off x="580080" y="5238975"/>
            <a:ext cx="2942739" cy="646331"/>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send back a notification to Event Grid</a:t>
            </a:r>
            <a:endParaRPr lang="en-US" sz="1800" dirty="0">
              <a:solidFill>
                <a:schemeClr val="accent5"/>
              </a:solidFill>
              <a:latin typeface="Tw Cen MT" panose="020B0602020104020603" pitchFamily="34" charset="0"/>
            </a:endParaRPr>
          </a:p>
        </p:txBody>
      </p:sp>
      <p:grpSp>
        <p:nvGrpSpPr>
          <p:cNvPr id="30" name="Group 29">
            <a:extLst>
              <a:ext uri="{FF2B5EF4-FFF2-40B4-BE49-F238E27FC236}">
                <a16:creationId xmlns:a16="http://schemas.microsoft.com/office/drawing/2014/main" id="{DD0A7481-8D61-4435-9224-150CC86B8643}"/>
              </a:ext>
            </a:extLst>
          </p:cNvPr>
          <p:cNvGrpSpPr/>
          <p:nvPr/>
        </p:nvGrpSpPr>
        <p:grpSpPr>
          <a:xfrm flipV="1">
            <a:off x="9680114" y="3021231"/>
            <a:ext cx="856725" cy="380999"/>
            <a:chOff x="1788459" y="1247145"/>
            <a:chExt cx="642544" cy="285749"/>
          </a:xfrm>
        </p:grpSpPr>
        <p:cxnSp>
          <p:nvCxnSpPr>
            <p:cNvPr id="31" name="Straight Connector 30">
              <a:extLst>
                <a:ext uri="{FF2B5EF4-FFF2-40B4-BE49-F238E27FC236}">
                  <a16:creationId xmlns:a16="http://schemas.microsoft.com/office/drawing/2014/main" id="{F49C7CA2-7988-4FD3-BA7F-B8031495A90A}"/>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F73C91-1731-4A94-A73E-B1C392246A30}"/>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CA6C04C6-5FF8-43A8-ADCC-2F9358797C50}"/>
              </a:ext>
            </a:extLst>
          </p:cNvPr>
          <p:cNvSpPr txBox="1"/>
          <p:nvPr/>
        </p:nvSpPr>
        <p:spPr>
          <a:xfrm>
            <a:off x="10328301" y="2714789"/>
            <a:ext cx="1769652"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03 Database</a:t>
            </a:r>
            <a:endParaRPr lang="en-US" sz="1800" b="1" dirty="0">
              <a:solidFill>
                <a:schemeClr val="accent5"/>
              </a:solidFill>
              <a:latin typeface="Tw Cen MT" panose="020B0602020104020603" pitchFamily="34" charset="0"/>
            </a:endParaRPr>
          </a:p>
        </p:txBody>
      </p:sp>
      <p:sp>
        <p:nvSpPr>
          <p:cNvPr id="34" name="TextBox 33">
            <a:extLst>
              <a:ext uri="{FF2B5EF4-FFF2-40B4-BE49-F238E27FC236}">
                <a16:creationId xmlns:a16="http://schemas.microsoft.com/office/drawing/2014/main" id="{6360C527-D933-4B6E-AEC3-832330927D14}"/>
              </a:ext>
            </a:extLst>
          </p:cNvPr>
          <p:cNvSpPr txBox="1"/>
          <p:nvPr/>
        </p:nvSpPr>
        <p:spPr>
          <a:xfrm>
            <a:off x="10328301" y="3062024"/>
            <a:ext cx="1507292" cy="1200329"/>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create a new DB at runtime with the Fluent API</a:t>
            </a:r>
            <a:endParaRPr lang="en-US" sz="1800" dirty="0">
              <a:solidFill>
                <a:schemeClr val="accent5"/>
              </a:solidFill>
              <a:latin typeface="Tw Cen MT" panose="020B0602020104020603" pitchFamily="34" charset="0"/>
            </a:endParaRPr>
          </a:p>
        </p:txBody>
      </p:sp>
      <p:grpSp>
        <p:nvGrpSpPr>
          <p:cNvPr id="35" name="Group 34">
            <a:extLst>
              <a:ext uri="{FF2B5EF4-FFF2-40B4-BE49-F238E27FC236}">
                <a16:creationId xmlns:a16="http://schemas.microsoft.com/office/drawing/2014/main" id="{72E02987-3A5C-47E9-B07E-626485DA4DA9}"/>
              </a:ext>
            </a:extLst>
          </p:cNvPr>
          <p:cNvGrpSpPr/>
          <p:nvPr/>
        </p:nvGrpSpPr>
        <p:grpSpPr>
          <a:xfrm>
            <a:off x="2068673" y="1562980"/>
            <a:ext cx="1219200" cy="1219200"/>
            <a:chOff x="4541848" y="910466"/>
            <a:chExt cx="914400" cy="914400"/>
          </a:xfrm>
        </p:grpSpPr>
        <p:sp>
          <p:nvSpPr>
            <p:cNvPr id="36" name="Oval 35">
              <a:extLst>
                <a:ext uri="{FF2B5EF4-FFF2-40B4-BE49-F238E27FC236}">
                  <a16:creationId xmlns:a16="http://schemas.microsoft.com/office/drawing/2014/main" id="{BBAB7D8D-1CD7-4600-BA73-E005AB4D545D}"/>
                </a:ext>
              </a:extLst>
            </p:cNvPr>
            <p:cNvSpPr/>
            <p:nvPr/>
          </p:nvSpPr>
          <p:spPr>
            <a:xfrm>
              <a:off x="4541848" y="910466"/>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37" name="Graphic 36" descr="Open envelope">
              <a:extLst>
                <a:ext uri="{FF2B5EF4-FFF2-40B4-BE49-F238E27FC236}">
                  <a16:creationId xmlns:a16="http://schemas.microsoft.com/office/drawing/2014/main" id="{C2BDD0A0-6370-49B6-BA8A-A206C42C79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0448" y="1108638"/>
              <a:ext cx="457200" cy="457200"/>
            </a:xfrm>
            <a:prstGeom prst="rect">
              <a:avLst/>
            </a:prstGeom>
          </p:spPr>
        </p:pic>
      </p:grpSp>
      <p:grpSp>
        <p:nvGrpSpPr>
          <p:cNvPr id="38" name="Group 37">
            <a:extLst>
              <a:ext uri="{FF2B5EF4-FFF2-40B4-BE49-F238E27FC236}">
                <a16:creationId xmlns:a16="http://schemas.microsoft.com/office/drawing/2014/main" id="{3730705E-152C-4EE4-9A55-FC68290ED505}"/>
              </a:ext>
            </a:extLst>
          </p:cNvPr>
          <p:cNvGrpSpPr/>
          <p:nvPr/>
        </p:nvGrpSpPr>
        <p:grpSpPr>
          <a:xfrm>
            <a:off x="2063868" y="3969741"/>
            <a:ext cx="1219200" cy="1219200"/>
            <a:chOff x="3428115" y="889559"/>
            <a:chExt cx="914400" cy="914400"/>
          </a:xfrm>
        </p:grpSpPr>
        <p:sp>
          <p:nvSpPr>
            <p:cNvPr id="39" name="Oval 38">
              <a:extLst>
                <a:ext uri="{FF2B5EF4-FFF2-40B4-BE49-F238E27FC236}">
                  <a16:creationId xmlns:a16="http://schemas.microsoft.com/office/drawing/2014/main" id="{57762467-554D-43DF-ABC5-A01DCFF29936}"/>
                </a:ext>
              </a:extLst>
            </p:cNvPr>
            <p:cNvSpPr/>
            <p:nvPr/>
          </p:nvSpPr>
          <p:spPr>
            <a:xfrm>
              <a:off x="3428115" y="889559"/>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0" name="Graphic 39" descr="Send">
              <a:extLst>
                <a:ext uri="{FF2B5EF4-FFF2-40B4-BE49-F238E27FC236}">
                  <a16:creationId xmlns:a16="http://schemas.microsoft.com/office/drawing/2014/main" id="{BEE39097-E870-42F2-B938-8693779C40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866" y="1071193"/>
              <a:ext cx="571544" cy="571544"/>
            </a:xfrm>
            <a:prstGeom prst="rect">
              <a:avLst/>
            </a:prstGeom>
          </p:spPr>
        </p:pic>
      </p:grpSp>
      <p:grpSp>
        <p:nvGrpSpPr>
          <p:cNvPr id="41" name="Group 40">
            <a:extLst>
              <a:ext uri="{FF2B5EF4-FFF2-40B4-BE49-F238E27FC236}">
                <a16:creationId xmlns:a16="http://schemas.microsoft.com/office/drawing/2014/main" id="{FFF5713F-17F1-4A05-BBA7-3C319FB4006D}"/>
              </a:ext>
            </a:extLst>
          </p:cNvPr>
          <p:cNvGrpSpPr/>
          <p:nvPr/>
        </p:nvGrpSpPr>
        <p:grpSpPr>
          <a:xfrm>
            <a:off x="3816189" y="2809391"/>
            <a:ext cx="1219200" cy="1219200"/>
            <a:chOff x="6325505" y="3579270"/>
            <a:chExt cx="914400" cy="914400"/>
          </a:xfrm>
        </p:grpSpPr>
        <p:sp>
          <p:nvSpPr>
            <p:cNvPr id="42" name="Oval 41">
              <a:extLst>
                <a:ext uri="{FF2B5EF4-FFF2-40B4-BE49-F238E27FC236}">
                  <a16:creationId xmlns:a16="http://schemas.microsoft.com/office/drawing/2014/main" id="{926946EE-28AA-490A-A75E-3E53D20C3E34}"/>
                </a:ext>
              </a:extLst>
            </p:cNvPr>
            <p:cNvSpPr/>
            <p:nvPr/>
          </p:nvSpPr>
          <p:spPr>
            <a:xfrm>
              <a:off x="6325505" y="357927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3" name="Graphic 42" descr="Processor">
              <a:extLst>
                <a:ext uri="{FF2B5EF4-FFF2-40B4-BE49-F238E27FC236}">
                  <a16:creationId xmlns:a16="http://schemas.microsoft.com/office/drawing/2014/main" id="{AA1788AC-438A-438D-A3CB-3F8898DFA4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1095" y="3779054"/>
              <a:ext cx="523220" cy="523220"/>
            </a:xfrm>
            <a:prstGeom prst="rect">
              <a:avLst/>
            </a:prstGeom>
          </p:spPr>
        </p:pic>
      </p:grpSp>
      <p:grpSp>
        <p:nvGrpSpPr>
          <p:cNvPr id="44" name="Group 43">
            <a:extLst>
              <a:ext uri="{FF2B5EF4-FFF2-40B4-BE49-F238E27FC236}">
                <a16:creationId xmlns:a16="http://schemas.microsoft.com/office/drawing/2014/main" id="{C283A974-E5AE-4F41-B227-546295808B8F}"/>
              </a:ext>
            </a:extLst>
          </p:cNvPr>
          <p:cNvGrpSpPr/>
          <p:nvPr/>
        </p:nvGrpSpPr>
        <p:grpSpPr>
          <a:xfrm>
            <a:off x="3826099" y="4889309"/>
            <a:ext cx="1219200" cy="1219200"/>
            <a:chOff x="5377546" y="3658300"/>
            <a:chExt cx="914400" cy="914400"/>
          </a:xfrm>
        </p:grpSpPr>
        <p:sp>
          <p:nvSpPr>
            <p:cNvPr id="45" name="Oval 44">
              <a:extLst>
                <a:ext uri="{FF2B5EF4-FFF2-40B4-BE49-F238E27FC236}">
                  <a16:creationId xmlns:a16="http://schemas.microsoft.com/office/drawing/2014/main" id="{BBBE3C69-51D7-47BF-9E40-F6488B71DE9B}"/>
                </a:ext>
              </a:extLst>
            </p:cNvPr>
            <p:cNvSpPr/>
            <p:nvPr/>
          </p:nvSpPr>
          <p:spPr>
            <a:xfrm>
              <a:off x="5377546" y="365830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6" name="Graphic 45" descr="Internet">
              <a:extLst>
                <a:ext uri="{FF2B5EF4-FFF2-40B4-BE49-F238E27FC236}">
                  <a16:creationId xmlns:a16="http://schemas.microsoft.com/office/drawing/2014/main" id="{C4AAB041-B278-4D68-8193-735D53996B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6146" y="3861312"/>
              <a:ext cx="457200" cy="457200"/>
            </a:xfrm>
            <a:prstGeom prst="rect">
              <a:avLst/>
            </a:prstGeom>
          </p:spPr>
        </p:pic>
      </p:grpSp>
      <p:grpSp>
        <p:nvGrpSpPr>
          <p:cNvPr id="47" name="Group 46">
            <a:extLst>
              <a:ext uri="{FF2B5EF4-FFF2-40B4-BE49-F238E27FC236}">
                <a16:creationId xmlns:a16="http://schemas.microsoft.com/office/drawing/2014/main" id="{5D0A4CED-2BF1-466E-9469-3969DA30BCFA}"/>
              </a:ext>
            </a:extLst>
          </p:cNvPr>
          <p:cNvGrpSpPr/>
          <p:nvPr/>
        </p:nvGrpSpPr>
        <p:grpSpPr>
          <a:xfrm>
            <a:off x="8460915" y="2817575"/>
            <a:ext cx="1219200" cy="1219200"/>
            <a:chOff x="3398535" y="3585874"/>
            <a:chExt cx="914400" cy="914400"/>
          </a:xfrm>
        </p:grpSpPr>
        <p:sp>
          <p:nvSpPr>
            <p:cNvPr id="48" name="Oval 47">
              <a:extLst>
                <a:ext uri="{FF2B5EF4-FFF2-40B4-BE49-F238E27FC236}">
                  <a16:creationId xmlns:a16="http://schemas.microsoft.com/office/drawing/2014/main" id="{2ABD4C86-F16D-460F-8913-467F36F53C3C}"/>
                </a:ext>
              </a:extLst>
            </p:cNvPr>
            <p:cNvSpPr/>
            <p:nvPr/>
          </p:nvSpPr>
          <p:spPr>
            <a:xfrm>
              <a:off x="3398535" y="3585874"/>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9" name="Graphic 48" descr="Database">
              <a:extLst>
                <a:ext uri="{FF2B5EF4-FFF2-40B4-BE49-F238E27FC236}">
                  <a16:creationId xmlns:a16="http://schemas.microsoft.com/office/drawing/2014/main" id="{2822C2BE-49D4-4005-9189-0370CCAEBAB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84866" y="3759904"/>
              <a:ext cx="528923" cy="528923"/>
            </a:xfrm>
            <a:prstGeom prst="rect">
              <a:avLst/>
            </a:prstGeom>
          </p:spPr>
        </p:pic>
      </p:grpSp>
      <p:grpSp>
        <p:nvGrpSpPr>
          <p:cNvPr id="50" name="Group 49">
            <a:extLst>
              <a:ext uri="{FF2B5EF4-FFF2-40B4-BE49-F238E27FC236}">
                <a16:creationId xmlns:a16="http://schemas.microsoft.com/office/drawing/2014/main" id="{C71250FF-BCF8-42CD-A590-1E7FA1131D16}"/>
              </a:ext>
            </a:extLst>
          </p:cNvPr>
          <p:cNvGrpSpPr/>
          <p:nvPr/>
        </p:nvGrpSpPr>
        <p:grpSpPr>
          <a:xfrm>
            <a:off x="6907580" y="4502182"/>
            <a:ext cx="856725" cy="380999"/>
            <a:chOff x="1788459" y="1247145"/>
            <a:chExt cx="642544" cy="285749"/>
          </a:xfrm>
        </p:grpSpPr>
        <p:cxnSp>
          <p:nvCxnSpPr>
            <p:cNvPr id="51" name="Straight Connector 50">
              <a:extLst>
                <a:ext uri="{FF2B5EF4-FFF2-40B4-BE49-F238E27FC236}">
                  <a16:creationId xmlns:a16="http://schemas.microsoft.com/office/drawing/2014/main" id="{A60A0C16-203F-4439-A088-14DE62D9DBDC}"/>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417E20-1171-47BF-AE39-BCC2145350BE}"/>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AD31F8CF-35CA-4A44-AA28-60D1D4B9EC22}"/>
              </a:ext>
            </a:extLst>
          </p:cNvPr>
          <p:cNvSpPr txBox="1"/>
          <p:nvPr/>
        </p:nvSpPr>
        <p:spPr>
          <a:xfrm>
            <a:off x="7805863" y="4533371"/>
            <a:ext cx="1125886"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04 Web</a:t>
            </a:r>
            <a:endParaRPr lang="en-US" sz="1800" b="1" dirty="0">
              <a:solidFill>
                <a:schemeClr val="accent5"/>
              </a:solidFill>
              <a:latin typeface="Tw Cen MT" panose="020B0602020104020603" pitchFamily="34" charset="0"/>
            </a:endParaRPr>
          </a:p>
        </p:txBody>
      </p:sp>
      <p:sp>
        <p:nvSpPr>
          <p:cNvPr id="54" name="TextBox 53">
            <a:extLst>
              <a:ext uri="{FF2B5EF4-FFF2-40B4-BE49-F238E27FC236}">
                <a16:creationId xmlns:a16="http://schemas.microsoft.com/office/drawing/2014/main" id="{F4BF6F6A-9EA5-44CE-AE3A-71A1D4C96417}"/>
              </a:ext>
            </a:extLst>
          </p:cNvPr>
          <p:cNvSpPr txBox="1"/>
          <p:nvPr/>
        </p:nvSpPr>
        <p:spPr>
          <a:xfrm>
            <a:off x="7805861" y="4826707"/>
            <a:ext cx="4046963" cy="923330"/>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create a new Azure App Service instance where we deploy the application code</a:t>
            </a:r>
            <a:endParaRPr lang="en-US" sz="1800" dirty="0">
              <a:solidFill>
                <a:schemeClr val="accent5"/>
              </a:solidFill>
              <a:latin typeface="Tw Cen MT" panose="020B0602020104020603" pitchFamily="34" charset="0"/>
            </a:endParaRPr>
          </a:p>
        </p:txBody>
      </p:sp>
      <p:cxnSp>
        <p:nvCxnSpPr>
          <p:cNvPr id="55" name="Connector: Elbow 54">
            <a:extLst>
              <a:ext uri="{FF2B5EF4-FFF2-40B4-BE49-F238E27FC236}">
                <a16:creationId xmlns:a16="http://schemas.microsoft.com/office/drawing/2014/main" id="{FBAE74DE-D637-4559-B31D-7D1FA47ED495}"/>
              </a:ext>
            </a:extLst>
          </p:cNvPr>
          <p:cNvCxnSpPr>
            <a:cxnSpLocks/>
            <a:stCxn id="36" idx="6"/>
            <a:endCxn id="42" idx="1"/>
          </p:cNvCxnSpPr>
          <p:nvPr/>
        </p:nvCxnSpPr>
        <p:spPr>
          <a:xfrm>
            <a:off x="3287873" y="2172581"/>
            <a:ext cx="706864" cy="81535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69F8FBE8-FCA4-4F97-AF9B-BECF462B9ADB}"/>
              </a:ext>
            </a:extLst>
          </p:cNvPr>
          <p:cNvCxnSpPr>
            <a:stCxn id="42" idx="7"/>
            <a:endCxn id="8" idx="2"/>
          </p:cNvCxnSpPr>
          <p:nvPr/>
        </p:nvCxnSpPr>
        <p:spPr>
          <a:xfrm rot="5400000" flipH="1" flipV="1">
            <a:off x="4887637" y="2187195"/>
            <a:ext cx="769951" cy="8315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98DA8B7-073A-4F81-86B3-623C770A13DB}"/>
              </a:ext>
            </a:extLst>
          </p:cNvPr>
          <p:cNvCxnSpPr>
            <a:stCxn id="42" idx="6"/>
            <a:endCxn id="48" idx="2"/>
          </p:cNvCxnSpPr>
          <p:nvPr/>
        </p:nvCxnSpPr>
        <p:spPr>
          <a:xfrm>
            <a:off x="5035390" y="3418991"/>
            <a:ext cx="3425525" cy="818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A374DAC-DD8B-4E19-B523-00ABD3E96331}"/>
              </a:ext>
            </a:extLst>
          </p:cNvPr>
          <p:cNvCxnSpPr>
            <a:stCxn id="42" idx="5"/>
            <a:endCxn id="5" idx="2"/>
          </p:cNvCxnSpPr>
          <p:nvPr/>
        </p:nvCxnSpPr>
        <p:spPr>
          <a:xfrm rot="16200000" flipH="1">
            <a:off x="4908915" y="3797969"/>
            <a:ext cx="729299" cy="83344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F066272-017B-4154-B65A-826307C5117A}"/>
              </a:ext>
            </a:extLst>
          </p:cNvPr>
          <p:cNvCxnSpPr>
            <a:stCxn id="42" idx="3"/>
            <a:endCxn id="39" idx="6"/>
          </p:cNvCxnSpPr>
          <p:nvPr/>
        </p:nvCxnSpPr>
        <p:spPr>
          <a:xfrm rot="5400000">
            <a:off x="3274253" y="3858858"/>
            <a:ext cx="729299" cy="7116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E82486-1783-47EC-B755-3DD3D99A71D5}"/>
              </a:ext>
            </a:extLst>
          </p:cNvPr>
          <p:cNvCxnSpPr>
            <a:stCxn id="42" idx="4"/>
            <a:endCxn id="45" idx="0"/>
          </p:cNvCxnSpPr>
          <p:nvPr/>
        </p:nvCxnSpPr>
        <p:spPr>
          <a:xfrm>
            <a:off x="4425790" y="4028591"/>
            <a:ext cx="9909" cy="8607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59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5A0B-8188-4C21-8BEA-4638BED973F0}"/>
              </a:ext>
            </a:extLst>
          </p:cNvPr>
          <p:cNvSpPr>
            <a:spLocks noGrp="1"/>
          </p:cNvSpPr>
          <p:nvPr>
            <p:ph type="title"/>
          </p:nvPr>
        </p:nvSpPr>
        <p:spPr/>
        <p:txBody>
          <a:bodyPr/>
          <a:lstStyle/>
          <a:p>
            <a:r>
              <a:rPr lang="it-IT" dirty="0"/>
              <a:t>Let’s look at the code</a:t>
            </a:r>
            <a:endParaRPr lang="en-US" dirty="0"/>
          </a:p>
        </p:txBody>
      </p:sp>
    </p:spTree>
    <p:extLst>
      <p:ext uri="{BB962C8B-B14F-4D97-AF65-F5344CB8AC3E}">
        <p14:creationId xmlns:p14="http://schemas.microsoft.com/office/powerpoint/2010/main" val="28182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71783"/>
            <a:ext cx="5510213" cy="1661993"/>
          </a:xfrm>
        </p:spPr>
        <p:txBody>
          <a:bodyPr/>
          <a:lstStyle/>
          <a:p>
            <a:r>
              <a:rPr lang="en-US" dirty="0"/>
              <a:t>Provisioning Azure PaaS fluently with Management Libraries and C#</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16086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7</TotalTime>
  <Words>180</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Consolas</vt:lpstr>
      <vt:lpstr>Segoe UI</vt:lpstr>
      <vt:lpstr>Segoe UI Semibold</vt:lpstr>
      <vt:lpstr>Tw Cen MT</vt:lpstr>
      <vt:lpstr>Wingdings</vt:lpstr>
      <vt:lpstr>White Template</vt:lpstr>
      <vt:lpstr>Light Gray Template</vt:lpstr>
      <vt:lpstr>Black Template</vt:lpstr>
      <vt:lpstr>PowerPoint Presentation</vt:lpstr>
      <vt:lpstr>Provisioning Azure PaaS fluently with Management Libraries and C#</vt:lpstr>
      <vt:lpstr>Infrastructure management</vt:lpstr>
      <vt:lpstr>Why don’t do it in C#?</vt:lpstr>
      <vt:lpstr>Scenario</vt:lpstr>
      <vt:lpstr>Let’s look at the code</vt:lpstr>
      <vt:lpstr>Provisioning Azure PaaS fluently with Management Libraries and C#</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Roberto Freato</dc:creator>
  <cp:keywords>Microsoft Ignite The Tour FY20</cp:keywords>
  <dc:description/>
  <cp:lastModifiedBy>Roberto Freato</cp:lastModifiedBy>
  <cp:revision>2</cp:revision>
  <dcterms:created xsi:type="dcterms:W3CDTF">2020-01-26T20:36:07Z</dcterms:created>
  <dcterms:modified xsi:type="dcterms:W3CDTF">2020-01-26T20:49:18Z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