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4"/>
  </p:notesMasterIdLst>
  <p:handoutMasterIdLst>
    <p:handoutMasterId r:id="rId15"/>
  </p:handoutMasterIdLst>
  <p:sldIdLst>
    <p:sldId id="1720" r:id="rId7"/>
    <p:sldId id="2046" r:id="rId8"/>
    <p:sldId id="2048" r:id="rId9"/>
    <p:sldId id="2049" r:id="rId10"/>
    <p:sldId id="2050" r:id="rId11"/>
    <p:sldId id="2051" r:id="rId12"/>
    <p:sldId id="204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46"/>
            <p14:sldId id="2048"/>
            <p14:sldId id="2049"/>
            <p14:sldId id="2050"/>
            <p14:sldId id="2051"/>
            <p14:sldId id="2047"/>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2085" autoAdjust="0"/>
  </p:normalViewPr>
  <p:slideViewPr>
    <p:cSldViewPr snapToGrid="0">
      <p:cViewPr varScale="1">
        <p:scale>
          <a:sx n="77" d="100"/>
          <a:sy n="77" d="100"/>
        </p:scale>
        <p:origin x="43" y="53"/>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1/28/2020 12:28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1/28/2020 11:48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1/28/2020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317785"/>
            <a:ext cx="5510213" cy="2215991"/>
          </a:xfrm>
        </p:spPr>
        <p:txBody>
          <a:bodyPr/>
          <a:lstStyle/>
          <a:p>
            <a:r>
              <a:rPr lang="en-US" dirty="0"/>
              <a:t>Multi-tenant Full-Text search and data consolidation with Azure Search and SQL Database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85071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02BA-B05E-440C-9FDA-407172721C17}"/>
              </a:ext>
            </a:extLst>
          </p:cNvPr>
          <p:cNvSpPr>
            <a:spLocks noGrp="1"/>
          </p:cNvSpPr>
          <p:nvPr>
            <p:ph type="title"/>
          </p:nvPr>
        </p:nvSpPr>
        <p:spPr/>
        <p:txBody>
          <a:bodyPr/>
          <a:lstStyle/>
          <a:p>
            <a:r>
              <a:rPr lang="it-IT" dirty="0"/>
              <a:t>Context</a:t>
            </a:r>
            <a:endParaRPr lang="en-US" dirty="0"/>
          </a:p>
        </p:txBody>
      </p:sp>
      <p:sp>
        <p:nvSpPr>
          <p:cNvPr id="3" name="Text Placeholder 2">
            <a:extLst>
              <a:ext uri="{FF2B5EF4-FFF2-40B4-BE49-F238E27FC236}">
                <a16:creationId xmlns:a16="http://schemas.microsoft.com/office/drawing/2014/main" id="{AD36EBAA-A207-4C91-8DCC-6E265ACD0C1A}"/>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959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781B-0A6E-42EC-9F8E-E0F35A4261B0}"/>
              </a:ext>
            </a:extLst>
          </p:cNvPr>
          <p:cNvSpPr>
            <a:spLocks noGrp="1"/>
          </p:cNvSpPr>
          <p:nvPr>
            <p:ph type="title"/>
          </p:nvPr>
        </p:nvSpPr>
        <p:spPr>
          <a:xfrm>
            <a:off x="585216" y="893705"/>
            <a:ext cx="5510784" cy="498598"/>
          </a:xfrm>
        </p:spPr>
        <p:txBody>
          <a:bodyPr/>
          <a:lstStyle/>
          <a:p>
            <a:r>
              <a:rPr lang="it-IT" dirty="0"/>
              <a:t>Traditional approach</a:t>
            </a:r>
            <a:endParaRPr lang="en-US" dirty="0"/>
          </a:p>
        </p:txBody>
      </p:sp>
      <p:sp>
        <p:nvSpPr>
          <p:cNvPr id="3" name="Text Placeholder 2">
            <a:extLst>
              <a:ext uri="{FF2B5EF4-FFF2-40B4-BE49-F238E27FC236}">
                <a16:creationId xmlns:a16="http://schemas.microsoft.com/office/drawing/2014/main" id="{2733D0C9-B4C0-4D49-AB56-77E8E65D7CB5}"/>
              </a:ext>
            </a:extLst>
          </p:cNvPr>
          <p:cNvSpPr>
            <a:spLocks noGrp="1"/>
          </p:cNvSpPr>
          <p:nvPr>
            <p:ph type="body" sz="quarter" idx="12"/>
          </p:nvPr>
        </p:nvSpPr>
        <p:spPr>
          <a:xfrm>
            <a:off x="585216" y="1767006"/>
            <a:ext cx="5510784" cy="3323987"/>
          </a:xfrm>
        </p:spPr>
        <p:txBody>
          <a:bodyPr/>
          <a:lstStyle/>
          <a:p>
            <a:r>
              <a:rPr lang="en-US" sz="2400" dirty="0">
                <a:solidFill>
                  <a:srgbClr val="0000FF"/>
                </a:solidFill>
                <a:highlight>
                  <a:srgbClr val="FFFFFF"/>
                </a:highlight>
                <a:latin typeface="Consolas" panose="020B0609020204030204" pitchFamily="49" charset="0"/>
              </a:rPr>
              <a:t>SELECT</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dbo</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[Applications]</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WHERE</a:t>
            </a:r>
            <a:r>
              <a:rPr lang="en-US" sz="2400" dirty="0">
                <a:solidFill>
                  <a:srgbClr val="000000"/>
                </a:solidFill>
                <a:highlight>
                  <a:srgbClr val="FFFFFF"/>
                </a:highlight>
                <a:latin typeface="Consolas" panose="020B0609020204030204" pitchFamily="49" charset="0"/>
              </a:rPr>
              <a:t> </a:t>
            </a:r>
          </a:p>
          <a:p>
            <a:r>
              <a:rPr lang="en-US" sz="2400" dirty="0">
                <a:solidFill>
                  <a:srgbClr val="80808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AppName</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like</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'%free%'</a:t>
            </a:r>
            <a:r>
              <a:rPr lang="en-US" sz="2400" dirty="0">
                <a:solidFill>
                  <a:srgbClr val="000000"/>
                </a:solidFill>
                <a:highlight>
                  <a:srgbClr val="FFFFFF"/>
                </a:highlight>
                <a:latin typeface="Consolas" panose="020B0609020204030204" pitchFamily="49" charset="0"/>
              </a:rPr>
              <a:t> </a:t>
            </a:r>
          </a:p>
          <a:p>
            <a:r>
              <a:rPr lang="en-US" sz="2400" dirty="0">
                <a:solidFill>
                  <a:srgbClr val="808080"/>
                </a:solidFill>
                <a:highlight>
                  <a:srgbClr val="FFFFFF"/>
                </a:highlight>
                <a:latin typeface="Consolas" panose="020B0609020204030204" pitchFamily="49" charset="0"/>
              </a:rPr>
              <a:t>OR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AppType</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0</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p>
          <a:p>
            <a:r>
              <a:rPr lang="en-US" sz="2400" dirty="0">
                <a:solidFill>
                  <a:srgbClr val="808080"/>
                </a:solidFill>
                <a:highlight>
                  <a:srgbClr val="FFFFFF"/>
                </a:highlight>
                <a:latin typeface="Consolas" panose="020B0609020204030204" pitchFamily="49" charset="0"/>
              </a:rPr>
              <a:t>AND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AppSizeInKb</a:t>
            </a:r>
            <a:r>
              <a:rPr lang="en-US" sz="2400" dirty="0">
                <a:solidFill>
                  <a:srgbClr val="808080"/>
                </a:solidFill>
                <a:highlight>
                  <a:srgbClr val="FFFFFF"/>
                </a:highlight>
                <a:latin typeface="Consolas" panose="020B0609020204030204" pitchFamily="49" charset="0"/>
              </a:rPr>
              <a:t>&gt;</a:t>
            </a:r>
            <a:r>
              <a:rPr lang="en-US" sz="2400" dirty="0">
                <a:solidFill>
                  <a:srgbClr val="000000"/>
                </a:solidFill>
                <a:highlight>
                  <a:srgbClr val="FFFFFF"/>
                </a:highlight>
                <a:latin typeface="Consolas" panose="020B0609020204030204" pitchFamily="49" charset="0"/>
              </a:rPr>
              <a:t>30000</a:t>
            </a:r>
          </a:p>
          <a:p>
            <a:r>
              <a:rPr lang="en-US" sz="2400" dirty="0">
                <a:solidFill>
                  <a:srgbClr val="808080"/>
                </a:solidFill>
                <a:highlight>
                  <a:srgbClr val="FFFFFF"/>
                </a:highlight>
                <a:latin typeface="Consolas" panose="020B0609020204030204" pitchFamily="49" charset="0"/>
              </a:rPr>
              <a:t>AND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AppCategory</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'GAME'</a:t>
            </a:r>
            <a:endParaRPr lang="en-US"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ORDER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BY </a:t>
            </a:r>
            <a:r>
              <a:rPr lang="en-US" sz="2400" dirty="0">
                <a:solidFill>
                  <a:srgbClr val="80808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AppRating</a:t>
            </a:r>
            <a:r>
              <a:rPr lang="en-US" sz="2400" dirty="0">
                <a:solidFill>
                  <a:srgbClr val="80808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AppReviews</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DESC</a:t>
            </a:r>
            <a:endParaRPr lang="en-US" dirty="0"/>
          </a:p>
        </p:txBody>
      </p:sp>
    </p:spTree>
    <p:extLst>
      <p:ext uri="{BB962C8B-B14F-4D97-AF65-F5344CB8AC3E}">
        <p14:creationId xmlns:p14="http://schemas.microsoft.com/office/powerpoint/2010/main" val="245907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2563-21FA-4952-AA97-B9DD875D55D4}"/>
              </a:ext>
            </a:extLst>
          </p:cNvPr>
          <p:cNvSpPr>
            <a:spLocks noGrp="1"/>
          </p:cNvSpPr>
          <p:nvPr>
            <p:ph type="title"/>
          </p:nvPr>
        </p:nvSpPr>
        <p:spPr/>
        <p:txBody>
          <a:bodyPr/>
          <a:lstStyle/>
          <a:p>
            <a:r>
              <a:rPr lang="it-IT" dirty="0"/>
              <a:t>Scenario</a:t>
            </a:r>
            <a:endParaRPr lang="en-US" dirty="0"/>
          </a:p>
        </p:txBody>
      </p:sp>
      <p:sp>
        <p:nvSpPr>
          <p:cNvPr id="3" name="Content Placeholder 2">
            <a:extLst>
              <a:ext uri="{FF2B5EF4-FFF2-40B4-BE49-F238E27FC236}">
                <a16:creationId xmlns:a16="http://schemas.microsoft.com/office/drawing/2014/main" id="{043793D4-AD36-4814-803D-DC1C105A5BFF}"/>
              </a:ext>
            </a:extLst>
          </p:cNvPr>
          <p:cNvSpPr>
            <a:spLocks noGrp="1"/>
          </p:cNvSpPr>
          <p:nvPr>
            <p:ph sz="quarter" idx="10"/>
          </p:nvPr>
        </p:nvSpPr>
        <p:spPr>
          <a:xfrm>
            <a:off x="584200" y="1435100"/>
            <a:ext cx="11018838" cy="4628960"/>
          </a:xfrm>
        </p:spPr>
        <p:txBody>
          <a:bodyPr/>
          <a:lstStyle/>
          <a:p>
            <a:r>
              <a:rPr lang="it-IT" sz="3200" dirty="0"/>
              <a:t>Working on an open dataset (taken on Kaggle)</a:t>
            </a:r>
          </a:p>
          <a:p>
            <a:r>
              <a:rPr lang="it-IT" sz="3200" dirty="0"/>
              <a:t>S</a:t>
            </a:r>
            <a:r>
              <a:rPr lang="en-US" sz="3200" dirty="0" err="1"/>
              <a:t>plitted</a:t>
            </a:r>
            <a:r>
              <a:rPr lang="en-US" sz="3200" dirty="0"/>
              <a:t> by “virtual tenant”</a:t>
            </a:r>
          </a:p>
          <a:p>
            <a:r>
              <a:rPr lang="en-US" sz="3200" dirty="0"/>
              <a:t>Cleaned and published into 2 separate DBs</a:t>
            </a:r>
          </a:p>
          <a:p>
            <a:r>
              <a:rPr lang="it-IT" sz="3200" dirty="0"/>
              <a:t>Make the relational data available for search</a:t>
            </a:r>
          </a:p>
          <a:p>
            <a:r>
              <a:rPr lang="it-IT" sz="3200" dirty="0"/>
              <a:t>In a consolidated, single-point of view</a:t>
            </a:r>
          </a:p>
          <a:p>
            <a:r>
              <a:rPr lang="it-IT" sz="3200" dirty="0"/>
              <a:t>With advanced search features (i.e. relevance sort)</a:t>
            </a:r>
          </a:p>
          <a:p>
            <a:r>
              <a:rPr lang="it-IT" sz="3200" dirty="0"/>
              <a:t>Available via APIs</a:t>
            </a:r>
            <a:endParaRPr lang="en-US" sz="3200" dirty="0"/>
          </a:p>
          <a:p>
            <a:endParaRPr lang="en-US" sz="3200" dirty="0"/>
          </a:p>
        </p:txBody>
      </p:sp>
    </p:spTree>
    <p:extLst>
      <p:ext uri="{BB962C8B-B14F-4D97-AF65-F5344CB8AC3E}">
        <p14:creationId xmlns:p14="http://schemas.microsoft.com/office/powerpoint/2010/main" val="2067281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50E-1C6F-48FB-A701-49FB143FB55C}"/>
              </a:ext>
            </a:extLst>
          </p:cNvPr>
          <p:cNvSpPr>
            <a:spLocks noGrp="1"/>
          </p:cNvSpPr>
          <p:nvPr>
            <p:ph type="title"/>
          </p:nvPr>
        </p:nvSpPr>
        <p:spPr/>
        <p:txBody>
          <a:bodyPr/>
          <a:lstStyle/>
          <a:p>
            <a:r>
              <a:rPr lang="it-IT" dirty="0"/>
              <a:t>Demo</a:t>
            </a:r>
            <a:endParaRPr lang="en-US" dirty="0"/>
          </a:p>
        </p:txBody>
      </p:sp>
      <p:sp>
        <p:nvSpPr>
          <p:cNvPr id="3" name="Text Placeholder 2">
            <a:extLst>
              <a:ext uri="{FF2B5EF4-FFF2-40B4-BE49-F238E27FC236}">
                <a16:creationId xmlns:a16="http://schemas.microsoft.com/office/drawing/2014/main" id="{9B049480-EC04-4533-B3AE-D88ACC8E602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1855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317785"/>
            <a:ext cx="5510213" cy="2215991"/>
          </a:xfrm>
        </p:spPr>
        <p:txBody>
          <a:bodyPr/>
          <a:lstStyle/>
          <a:p>
            <a:r>
              <a:rPr lang="en-US" dirty="0"/>
              <a:t>Multi-tenant Full-Text search and data consolidation with Azure Search and SQL Database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16086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64</TotalTime>
  <Words>166</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Consolas</vt:lpstr>
      <vt:lpstr>Segoe UI</vt:lpstr>
      <vt:lpstr>Segoe UI Semibold</vt:lpstr>
      <vt:lpstr>Wingdings</vt:lpstr>
      <vt:lpstr>White Template</vt:lpstr>
      <vt:lpstr>Light Gray Template</vt:lpstr>
      <vt:lpstr>Black Template</vt:lpstr>
      <vt:lpstr>PowerPoint Presentation</vt:lpstr>
      <vt:lpstr>Multi-tenant Full-Text search and data consolidation with Azure Search and SQL Database</vt:lpstr>
      <vt:lpstr>Context</vt:lpstr>
      <vt:lpstr>Traditional approach</vt:lpstr>
      <vt:lpstr>Scenario</vt:lpstr>
      <vt:lpstr>Demo</vt:lpstr>
      <vt:lpstr>Multi-tenant Full-Text search and data consolidation with Azure Search and SQL Database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Roberto Freato</dc:creator>
  <cp:keywords>Microsoft Ignite The Tour FY20</cp:keywords>
  <dc:description/>
  <cp:lastModifiedBy>Roberto Freato</cp:lastModifiedBy>
  <cp:revision>4</cp:revision>
  <dcterms:created xsi:type="dcterms:W3CDTF">2020-01-26T20:36:07Z</dcterms:created>
  <dcterms:modified xsi:type="dcterms:W3CDTF">2020-01-28T11:46:33Z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