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477" r:id="rId4"/>
  </p:sldMasterIdLst>
  <p:notesMasterIdLst>
    <p:notesMasterId r:id="rId18"/>
  </p:notesMasterIdLst>
  <p:handoutMasterIdLst>
    <p:handoutMasterId r:id="rId19"/>
  </p:handoutMasterIdLst>
  <p:sldIdLst>
    <p:sldId id="496" r:id="rId5"/>
    <p:sldId id="49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498" r:id="rId16"/>
    <p:sldId id="4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ple" id="{FD3DCCE1-4FC1-4C57-BF51-9F55AAF3629A}">
          <p14:sldIdLst>
            <p14:sldId id="496"/>
            <p14:sldId id="495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498"/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59A0"/>
    <a:srgbClr val="B4009E"/>
    <a:srgbClr val="414241"/>
    <a:srgbClr val="7030A0"/>
    <a:srgbClr val="047AD7"/>
    <a:srgbClr val="007DDF"/>
    <a:srgbClr val="95CFFF"/>
    <a:srgbClr val="FFFFFF"/>
    <a:srgbClr val="0478D7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945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>
        <p:guide orient="horz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1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70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rgbClr val="047A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rgbClr val="047A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lang="en-US" sz="2000" b="1" i="0" kern="1200" dirty="0">
                <a:solidFill>
                  <a:srgbClr val="047AD7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5F64F93-6F75-4CBE-AC1E-100205D8B4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61685"/>
            <a:ext cx="1402977" cy="14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rgbClr val="047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rgbClr val="047A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CCE2A48-E23B-4F57-8EC8-9AA2FA7575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876" y="5745491"/>
            <a:ext cx="1023747" cy="1023747"/>
          </a:xfrm>
          <a:prstGeom prst="rect">
            <a:avLst/>
          </a:prstGeom>
        </p:spPr>
      </p:pic>
      <p:pic>
        <p:nvPicPr>
          <p:cNvPr id="13" name="Immagine 12" descr="Immagine che contiene scuro&#10;&#10;Descrizione generata automaticamente">
            <a:extLst>
              <a:ext uri="{FF2B5EF4-FFF2-40B4-BE49-F238E27FC236}">
                <a16:creationId xmlns:a16="http://schemas.microsoft.com/office/drawing/2014/main" id="{0BAEAF7C-3009-47DB-B16E-4296F1253B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93" y="1331833"/>
            <a:ext cx="9445214" cy="49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3">
            <a:extLst>
              <a:ext uri="{FF2B5EF4-FFF2-40B4-BE49-F238E27FC236}">
                <a16:creationId xmlns:a16="http://schemas.microsoft.com/office/drawing/2014/main" id="{4E7B2027-1308-4A04-AA79-EEE0E28B9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D8A84712-61B5-4377-94DF-86640067082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BC7A982-2EB3-4003-9343-2F42225F20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876" y="5745491"/>
            <a:ext cx="1023747" cy="10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4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3">
            <a:extLst>
              <a:ext uri="{FF2B5EF4-FFF2-40B4-BE49-F238E27FC236}">
                <a16:creationId xmlns:a16="http://schemas.microsoft.com/office/drawing/2014/main" id="{4E7B2027-1308-4A04-AA79-EEE0E28B9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D8A84712-61B5-4377-94DF-86640067082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BC7A982-2EB3-4003-9343-2F42225F20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876" y="5745491"/>
            <a:ext cx="1023747" cy="10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9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3">
            <a:extLst>
              <a:ext uri="{FF2B5EF4-FFF2-40B4-BE49-F238E27FC236}">
                <a16:creationId xmlns:a16="http://schemas.microsoft.com/office/drawing/2014/main" id="{4E7B2027-1308-4A04-AA79-EEE0E28B9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D8A84712-61B5-4377-94DF-86640067082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BC7A982-2EB3-4003-9343-2F42225F20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876" y="5745491"/>
            <a:ext cx="1023747" cy="10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05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3">
            <a:extLst>
              <a:ext uri="{FF2B5EF4-FFF2-40B4-BE49-F238E27FC236}">
                <a16:creationId xmlns:a16="http://schemas.microsoft.com/office/drawing/2014/main" id="{4E7B2027-1308-4A04-AA79-EEE0E28B9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D8A84712-61B5-4377-94DF-86640067082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BC7A982-2EB3-4003-9343-2F42225F20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876" y="5745491"/>
            <a:ext cx="1023747" cy="10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62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409B-B3B3-459F-A190-E9990FCE3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slide </a:t>
            </a:r>
            <a:r>
              <a:rPr lang="it-IT" dirty="0" err="1"/>
              <a:t>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4D72-BC13-41E0-B2C3-02A321D486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1366405"/>
            <a:ext cx="11277599" cy="4629447"/>
          </a:xfrm>
        </p:spPr>
        <p:txBody>
          <a:bodyPr/>
          <a:lstStyle>
            <a:lvl1pPr>
              <a:defRPr>
                <a:solidFill>
                  <a:srgbClr val="047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74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28B49-7BB6-4C86-9A81-F28C9F417F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4800" y="353393"/>
            <a:ext cx="11277599" cy="5673242"/>
          </a:xfrm>
        </p:spPr>
        <p:txBody>
          <a:bodyPr/>
          <a:lstStyle>
            <a:lvl1pPr>
              <a:defRPr>
                <a:solidFill>
                  <a:srgbClr val="047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82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7C8A6F-7607-45CC-AA94-76E43AEF4F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551857" y="243082"/>
            <a:ext cx="8422373" cy="6371836"/>
          </a:xfrm>
        </p:spPr>
        <p:txBody>
          <a:bodyPr/>
          <a:lstStyle>
            <a:lvl1pPr>
              <a:defRPr>
                <a:solidFill>
                  <a:srgbClr val="047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7EB2345-55B8-4005-B57A-91CA086784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0" y="2031814"/>
            <a:ext cx="2794371" cy="279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70966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529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3975D48-1F67-4551-8AA2-C793EAFC757F}"/>
              </a:ext>
            </a:extLst>
          </p:cNvPr>
          <p:cNvSpPr/>
          <p:nvPr userDrawn="1"/>
        </p:nvSpPr>
        <p:spPr>
          <a:xfrm>
            <a:off x="0" y="5112367"/>
            <a:ext cx="12192000" cy="1364917"/>
          </a:xfrm>
          <a:prstGeom prst="rect">
            <a:avLst/>
          </a:prstGeom>
          <a:solidFill>
            <a:srgbClr val="7030A0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rgbClr val="047A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5F64F93-6F75-4CBE-AC1E-100205D8B4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61685"/>
            <a:ext cx="1402977" cy="14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04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94951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994499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f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7C8A6F-7607-45CC-AA94-76E43AEF4F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551857" y="243082"/>
            <a:ext cx="8422373" cy="6371836"/>
          </a:xfrm>
        </p:spPr>
        <p:txBody>
          <a:bodyPr/>
          <a:lstStyle>
            <a:lvl1pPr>
              <a:defRPr>
                <a:solidFill>
                  <a:srgbClr val="047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7EB2345-55B8-4005-B57A-91CA086784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0" y="2031814"/>
            <a:ext cx="2794371" cy="279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863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>
            <a:extLst>
              <a:ext uri="{FF2B5EF4-FFF2-40B4-BE49-F238E27FC236}">
                <a16:creationId xmlns:a16="http://schemas.microsoft.com/office/drawing/2014/main" id="{4DE96F26-A8D4-4FD4-9A0F-0F6238BBAB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2" y="357178"/>
            <a:ext cx="3263044" cy="16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C5D039D5-01FD-4700-94E5-D64D4621C9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91" y="2803341"/>
            <a:ext cx="2778100" cy="13890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2F4277B-493F-4A47-8313-2B54F19D3B9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" y="4566205"/>
            <a:ext cx="1915032" cy="95751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E79A9471-02C0-4F3E-A526-4D2EA4CD835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1" y="5313834"/>
            <a:ext cx="1357531" cy="1357531"/>
          </a:xfrm>
          <a:prstGeom prst="rect">
            <a:avLst/>
          </a:prstGeom>
        </p:spPr>
      </p:pic>
      <p:pic>
        <p:nvPicPr>
          <p:cNvPr id="22" name="Immagine 21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A33AF0FB-8B22-4189-A998-07B96E561E6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26" y="5722748"/>
            <a:ext cx="785518" cy="785518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8C2797B9-8AA4-4B9D-A4C1-F79DAC3660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91" y="1667494"/>
            <a:ext cx="2913002" cy="145650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8" name="Picture 15">
            <a:extLst>
              <a:ext uri="{FF2B5EF4-FFF2-40B4-BE49-F238E27FC236}">
                <a16:creationId xmlns:a16="http://schemas.microsoft.com/office/drawing/2014/main" id="{13E5487F-660F-48A8-B837-8556612006C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12" y="4465490"/>
            <a:ext cx="1158947" cy="115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073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DE5CB44E-3FE1-45BB-8A1A-FC524207C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639775"/>
            <a:ext cx="4953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3C38D2-3D03-4B08-8208-4BE0089044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947" y="2288878"/>
            <a:ext cx="4216900" cy="21084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A5AB8B-8B17-45DB-8295-4239B1623191}"/>
              </a:ext>
            </a:extLst>
          </p:cNvPr>
          <p:cNvSpPr txBox="1"/>
          <p:nvPr userDrawn="1"/>
        </p:nvSpPr>
        <p:spPr>
          <a:xfrm>
            <a:off x="0" y="393554"/>
            <a:ext cx="12192000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rgbClr val="047A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Platinum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047A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91E46E-87FA-4EF8-AFDF-877145A820E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59" y="5152252"/>
            <a:ext cx="1531319" cy="153131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C34D139-6742-4E35-BBE5-DC619A8E27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57" y="5170883"/>
            <a:ext cx="2530336" cy="126516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716D695-E402-435C-B55F-A1E04EE65F1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5" y="4941961"/>
            <a:ext cx="1793710" cy="179371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286ACB-DCDC-4785-B919-AB6440106A27}"/>
              </a:ext>
            </a:extLst>
          </p:cNvPr>
          <p:cNvSpPr txBox="1"/>
          <p:nvPr userDrawn="1"/>
        </p:nvSpPr>
        <p:spPr>
          <a:xfrm>
            <a:off x="8681493" y="4504275"/>
            <a:ext cx="2255426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rgbClr val="047A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</a:p>
        </p:txBody>
      </p:sp>
      <p:pic>
        <p:nvPicPr>
          <p:cNvPr id="43" name="Immagine 42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DF5D8FE4-33B7-43E6-B03F-B0D700FDB9D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53" y="5281256"/>
            <a:ext cx="1037906" cy="103790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8CDC95D5-0652-4D38-BFAF-704A3AFE1C6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2" y="254632"/>
            <a:ext cx="1262730" cy="126273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40005A4-4372-4178-B8DF-05262202E0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96" y="2284706"/>
            <a:ext cx="4421670" cy="221083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1F4DD61-89D8-4C62-89D9-26C850C887A7}"/>
              </a:ext>
            </a:extLst>
          </p:cNvPr>
          <p:cNvSpPr txBox="1"/>
          <p:nvPr userDrawn="1"/>
        </p:nvSpPr>
        <p:spPr>
          <a:xfrm>
            <a:off x="381357" y="4504275"/>
            <a:ext cx="6822482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rgbClr val="047A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047A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DE5CB44E-3FE1-45BB-8A1A-FC524207C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639775"/>
            <a:ext cx="4953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3C38D2-3D03-4B08-8208-4BE0089044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947" y="2288878"/>
            <a:ext cx="4216900" cy="21084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A5AB8B-8B17-45DB-8295-4239B1623191}"/>
              </a:ext>
            </a:extLst>
          </p:cNvPr>
          <p:cNvSpPr txBox="1"/>
          <p:nvPr userDrawn="1"/>
        </p:nvSpPr>
        <p:spPr>
          <a:xfrm>
            <a:off x="0" y="393554"/>
            <a:ext cx="12192000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rgbClr val="047A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Platinum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047A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91E46E-87FA-4EF8-AFDF-877145A820E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59" y="5152252"/>
            <a:ext cx="1531319" cy="153131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C34D139-6742-4E35-BBE5-DC619A8E27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57" y="5170883"/>
            <a:ext cx="2530336" cy="126516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716D695-E402-435C-B55F-A1E04EE65F1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5" y="4941961"/>
            <a:ext cx="1793710" cy="179371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286ACB-DCDC-4785-B919-AB6440106A27}"/>
              </a:ext>
            </a:extLst>
          </p:cNvPr>
          <p:cNvSpPr txBox="1"/>
          <p:nvPr userDrawn="1"/>
        </p:nvSpPr>
        <p:spPr>
          <a:xfrm>
            <a:off x="8681493" y="4504275"/>
            <a:ext cx="2255426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rgbClr val="047A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</a:p>
        </p:txBody>
      </p:sp>
      <p:pic>
        <p:nvPicPr>
          <p:cNvPr id="43" name="Immagine 42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DF5D8FE4-33B7-43E6-B03F-B0D700FDB9D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53" y="5281256"/>
            <a:ext cx="1037906" cy="103790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40005A4-4372-4178-B8DF-05262202E0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96" y="2284706"/>
            <a:ext cx="4421670" cy="221083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1F4DD61-89D8-4C62-89D9-26C850C887A7}"/>
              </a:ext>
            </a:extLst>
          </p:cNvPr>
          <p:cNvSpPr txBox="1"/>
          <p:nvPr userDrawn="1"/>
        </p:nvSpPr>
        <p:spPr>
          <a:xfrm>
            <a:off x="381357" y="4504275"/>
            <a:ext cx="6822482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rgbClr val="047A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047A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1522224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0108-F760-498A-BC3F-4667DBF9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93CA1-0F23-4BE5-8700-FD0D0D582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DCA0-0ABA-4EFE-924C-D972DA3E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182-540A-4FB2-AF43-EF69F0F222B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CB1B5-0905-42AD-B138-A45037C1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F97E3-2C2F-4ABD-8B32-A8A9E6C5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9B16-7B3A-46F2-AB47-F776616E7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3975D48-1F67-4551-8AA2-C793EAFC757F}"/>
              </a:ext>
            </a:extLst>
          </p:cNvPr>
          <p:cNvSpPr/>
          <p:nvPr userDrawn="1"/>
        </p:nvSpPr>
        <p:spPr>
          <a:xfrm>
            <a:off x="0" y="5112367"/>
            <a:ext cx="12192000" cy="1364917"/>
          </a:xfrm>
          <a:prstGeom prst="rect">
            <a:avLst/>
          </a:prstGeom>
          <a:solidFill>
            <a:srgbClr val="B4009E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rgbClr val="047A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5F64F93-6F75-4CBE-AC1E-100205D8B4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61685"/>
            <a:ext cx="1402977" cy="14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3975D48-1F67-4551-8AA2-C793EAFC757F}"/>
              </a:ext>
            </a:extLst>
          </p:cNvPr>
          <p:cNvSpPr/>
          <p:nvPr userDrawn="1"/>
        </p:nvSpPr>
        <p:spPr>
          <a:xfrm>
            <a:off x="0" y="5112367"/>
            <a:ext cx="12192000" cy="1364917"/>
          </a:xfrm>
          <a:prstGeom prst="rect">
            <a:avLst/>
          </a:prstGeom>
          <a:solidFill>
            <a:srgbClr val="0359A0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rgbClr val="047A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5F64F93-6F75-4CBE-AC1E-100205D8B4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61685"/>
            <a:ext cx="1402977" cy="14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8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3975D48-1F67-4551-8AA2-C793EAFC757F}"/>
              </a:ext>
            </a:extLst>
          </p:cNvPr>
          <p:cNvSpPr/>
          <p:nvPr userDrawn="1"/>
        </p:nvSpPr>
        <p:spPr>
          <a:xfrm>
            <a:off x="0" y="5112367"/>
            <a:ext cx="12192000" cy="1364917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rgbClr val="047A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5F64F93-6F75-4CBE-AC1E-100205D8B4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61685"/>
            <a:ext cx="1402977" cy="14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3529" y="344973"/>
            <a:ext cx="8457221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1" i="0" baseline="0">
                <a:solidFill>
                  <a:srgbClr val="047AD7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817050" y="1730189"/>
            <a:ext cx="10553700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rgbClr val="047AD7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1053C3-DA9C-49AB-9613-DC91C8A4E3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44" y="154803"/>
            <a:ext cx="1402977" cy="14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E56EFC27-FA59-43D5-817E-A7DA46668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588" y="344973"/>
            <a:ext cx="11012162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1" i="0" baseline="0">
                <a:solidFill>
                  <a:srgbClr val="047A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hape 78">
            <a:extLst>
              <a:ext uri="{FF2B5EF4-FFF2-40B4-BE49-F238E27FC236}">
                <a16:creationId xmlns:a16="http://schemas.microsoft.com/office/drawing/2014/main" id="{A56A451A-47B4-46C1-8071-AAA7B2F5D56C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358588" y="1721224"/>
            <a:ext cx="11012162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rgbClr val="047AD7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743D129-E985-4B66-A210-D8780ECC35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876" y="5745491"/>
            <a:ext cx="1023747" cy="10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0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E56EFC27-FA59-43D5-817E-A7DA46668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588" y="344973"/>
            <a:ext cx="11012162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1" i="0" baseline="0">
                <a:solidFill>
                  <a:srgbClr val="047A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hape 78">
            <a:extLst>
              <a:ext uri="{FF2B5EF4-FFF2-40B4-BE49-F238E27FC236}">
                <a16:creationId xmlns:a16="http://schemas.microsoft.com/office/drawing/2014/main" id="{A56A451A-47B4-46C1-8071-AAA7B2F5D56C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358588" y="1721224"/>
            <a:ext cx="11012162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rgbClr val="047AD7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743D129-E985-4B66-A210-D8780ECC35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876" y="5745491"/>
            <a:ext cx="1023747" cy="1023747"/>
          </a:xfrm>
          <a:prstGeom prst="rect">
            <a:avLst/>
          </a:prstGeom>
        </p:spPr>
      </p:pic>
      <p:pic>
        <p:nvPicPr>
          <p:cNvPr id="14" name="Immagine 13" descr="Immagine che contiene scuro&#10;&#10;Descrizione generata automaticamente">
            <a:extLst>
              <a:ext uri="{FF2B5EF4-FFF2-40B4-BE49-F238E27FC236}">
                <a16:creationId xmlns:a16="http://schemas.microsoft.com/office/drawing/2014/main" id="{B272190A-16F5-45DC-82F0-CF0AD39ABD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344" y="1721224"/>
            <a:ext cx="9445214" cy="49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5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3">
            <a:extLst>
              <a:ext uri="{FF2B5EF4-FFF2-40B4-BE49-F238E27FC236}">
                <a16:creationId xmlns:a16="http://schemas.microsoft.com/office/drawing/2014/main" id="{4E7B2027-1308-4A04-AA79-EEE0E28B9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rgbClr val="047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D8A84712-61B5-4377-94DF-86640067082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rgbClr val="047A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BC7A982-2EB3-4003-9343-2F42225F20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876" y="5745491"/>
            <a:ext cx="1023747" cy="10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21823"/>
            <a:ext cx="11277600" cy="43760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2D03135-245E-4757-B2CA-75BDE8011248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964" y="5343930"/>
            <a:ext cx="1402977" cy="14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2" r:id="rId1"/>
    <p:sldLayoutId id="2147484546" r:id="rId2"/>
    <p:sldLayoutId id="2147484547" r:id="rId3"/>
    <p:sldLayoutId id="2147484548" r:id="rId4"/>
    <p:sldLayoutId id="2147484549" r:id="rId5"/>
    <p:sldLayoutId id="2147484511" r:id="rId6"/>
    <p:sldLayoutId id="2147484536" r:id="rId7"/>
    <p:sldLayoutId id="2147484537" r:id="rId8"/>
    <p:sldLayoutId id="2147484513" r:id="rId9"/>
    <p:sldLayoutId id="2147484523" r:id="rId10"/>
    <p:sldLayoutId id="2147484542" r:id="rId11"/>
    <p:sldLayoutId id="2147484544" r:id="rId12"/>
    <p:sldLayoutId id="2147484543" r:id="rId13"/>
    <p:sldLayoutId id="2147484541" r:id="rId14"/>
    <p:sldLayoutId id="2147484530" r:id="rId15"/>
    <p:sldLayoutId id="2147484534" r:id="rId16"/>
    <p:sldLayoutId id="2147484519" r:id="rId17"/>
    <p:sldLayoutId id="2147484532" r:id="rId18"/>
    <p:sldLayoutId id="2147484538" r:id="rId19"/>
    <p:sldLayoutId id="2147484539" r:id="rId20"/>
    <p:sldLayoutId id="2147484545" r:id="rId21"/>
    <p:sldLayoutId id="2147484540" r:id="rId22"/>
    <p:sldLayoutId id="2147484533" r:id="rId23"/>
    <p:sldLayoutId id="2147484520" r:id="rId24"/>
    <p:sldLayoutId id="2147484550" r:id="rId25"/>
    <p:sldLayoutId id="2147484552" r:id="rId26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rgbClr val="047AD7"/>
          </a:solidFill>
          <a:latin typeface="+mj-lt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rgbClr val="047AD7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rgbClr val="047AD7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rgbClr val="047AD7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rgbClr val="047AD7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rgbClr val="047AD7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07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F8FA-BB27-4941-86EE-818C24A0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Hierarchical YAML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B4A25-AA12-49F5-9AC9-41443D647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How to save 90% of repeated YAML code (and a lot of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6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99E4-F07D-4C70-95BC-CC469660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27C21-B661-478F-9E3B-E3F3377E2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YAML-ize again, </a:t>
            </a:r>
            <a:r>
              <a:rPr lang="it-IT"/>
              <a:t>but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5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99E4-F07D-4C70-95BC-CC469660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What’s next?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27C21-B661-478F-9E3B-E3F3377E2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3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Scalable Azure </a:t>
            </a:r>
            <a:r>
              <a:rPr lang="en-US" sz="4000" dirty="0" err="1"/>
              <a:t>WebJobs</a:t>
            </a:r>
            <a:r>
              <a:rPr lang="en-US" sz="4000" dirty="0"/>
              <a:t> deployments with Azure DevOps and hierarchical YAML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Roberto Freato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2901A-2CD4-4C73-AA91-5691EDFBC4A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19161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Scalable Azure </a:t>
            </a:r>
            <a:r>
              <a:rPr lang="en-US" sz="4000" dirty="0" err="1"/>
              <a:t>WebJobs</a:t>
            </a:r>
            <a:r>
              <a:rPr lang="en-US" sz="4000" dirty="0"/>
              <a:t> deployments with Azure DevOps and hierarchical YAML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Roberto Freato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2901A-2CD4-4C73-AA91-5691EDFBC4A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2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6933-F354-43E6-B492-BB78BFD0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Background workloads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9A641-6C60-4ECB-9077-6037E6A03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the context of distributed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6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6FF-4735-429D-AB69-53B6F99F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 Service &amp; WebJobs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C7540-AA13-4043-8E15-E5CD05511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 way (not the only one) to go up and run in a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6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79D1-AF99-4E64-9B6F-C5D9F0B5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8C7E9-F566-444A-9884-8438CAD23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WebJobs Deployment options: Web Deploy, FTP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4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C589-3AD7-4736-A3C6-A134946E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Azure DevOps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10760-F65E-4DFB-94AB-E8891BD15A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Why we cannot scale while deploying webjobs one by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CC5A-6367-4D95-B8D3-C8524470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4B7CB-38B4-4C15-B802-1566FE071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Spin that DevOps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9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A49B-3781-48FD-9E50-162CAFFE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Inside the pipeline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E4035-A49D-445E-9BFB-DA04F7414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Why whould we abandon the GUI in favor of the 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6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458A-1201-4F38-A0F2-2B9547F7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ADA1-C9B7-41B5-A057-4E4034F45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YAML-ize that pipeline, and publish a new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16010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Titles and Headers - 2018H2">
  <a:themeElements>
    <a:clrScheme name="AI Day 19">
      <a:dk1>
        <a:srgbClr val="FFFFFF"/>
      </a:dk1>
      <a:lt1>
        <a:srgbClr val="FF6A00"/>
      </a:lt1>
      <a:dk2>
        <a:srgbClr val="F2F2F2"/>
      </a:dk2>
      <a:lt2>
        <a:srgbClr val="AEAEAE"/>
      </a:lt2>
      <a:accent1>
        <a:srgbClr val="FF6A00"/>
      </a:accent1>
      <a:accent2>
        <a:srgbClr val="E66400"/>
      </a:accent2>
      <a:accent3>
        <a:srgbClr val="7F7F7F"/>
      </a:accent3>
      <a:accent4>
        <a:srgbClr val="000000"/>
      </a:accent4>
      <a:accent5>
        <a:srgbClr val="E9E9E9"/>
      </a:accent5>
      <a:accent6>
        <a:srgbClr val="AEAEAE"/>
      </a:accent6>
      <a:hlink>
        <a:srgbClr val="FF6A00"/>
      </a:hlink>
      <a:folHlink>
        <a:srgbClr val="FF6A00"/>
      </a:folHlink>
    </a:clrScheme>
    <a:fontScheme name="AI Day 1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585458D-29B4-46BB-AD7F-499F1F0F7F89}" vid="{CCBDB362-ACBD-46EB-887A-B1EEC379F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D7CADCFE5E348ACFAE3832C303840" ma:contentTypeVersion="2" ma:contentTypeDescription="Create a new document." ma:contentTypeScope="" ma:versionID="633b0979296f1ed1c69f243239c6b35f">
  <xsd:schema xmlns:xsd="http://www.w3.org/2001/XMLSchema" xmlns:xs="http://www.w3.org/2001/XMLSchema" xmlns:p="http://schemas.microsoft.com/office/2006/metadata/properties" xmlns:ns2="00e0c6ab-2e1e-446e-8cd4-dc4d1cc239d2" targetNamespace="http://schemas.microsoft.com/office/2006/metadata/properties" ma:root="true" ma:fieldsID="2fb82ef2dbc616c6e96786f58783f5ba" ns2:_="">
    <xsd:import namespace="00e0c6ab-2e1e-446e-8cd4-dc4d1cc239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0c6ab-2e1e-446e-8cd4-dc4d1cc239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0D356-E601-4D10-90F6-536FDCA3FCED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0e0c6ab-2e1e-446e-8cd4-dc4d1cc239d2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85C8949-12A8-4D3A-8B80-D82110DA80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17DFBD-4751-428F-B38C-3EB5F02CA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0c6ab-2e1e-446e-8cd4-dc4d1cc239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AIDay19</Template>
  <TotalTime>0</TotalTime>
  <Words>133</Words>
  <Application>Microsoft Office PowerPoint</Application>
  <PresentationFormat>Widescreen</PresentationFormat>
  <Paragraphs>26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Segoe UI</vt:lpstr>
      <vt:lpstr>Segoe UI Semibold</vt:lpstr>
      <vt:lpstr>Azure Dev Titles and Headers - 2018H2</vt:lpstr>
      <vt:lpstr>PowerPoint Presentation</vt:lpstr>
      <vt:lpstr>Scalable Azure WebJobs deployments with Azure DevOps and hierarchical YAML</vt:lpstr>
      <vt:lpstr>Background workloads</vt:lpstr>
      <vt:lpstr>App Service &amp; WebJobs</vt:lpstr>
      <vt:lpstr>DEMO</vt:lpstr>
      <vt:lpstr>Azure DevOps</vt:lpstr>
      <vt:lpstr>DEMO</vt:lpstr>
      <vt:lpstr>Inside the pipeline</vt:lpstr>
      <vt:lpstr>DEMO</vt:lpstr>
      <vt:lpstr>Hierarchical YAML</vt:lpstr>
      <vt:lpstr>DEMO</vt:lpstr>
      <vt:lpstr>What’s next?</vt:lpstr>
      <vt:lpstr>Scalable Azure WebJobs deployments with Azure DevOps and hierarchical YAML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>Version 1.0a</dc:description>
  <cp:lastModifiedBy/>
  <cp:revision>1</cp:revision>
  <dcterms:created xsi:type="dcterms:W3CDTF">2019-09-06T12:42:37Z</dcterms:created>
  <dcterms:modified xsi:type="dcterms:W3CDTF">2021-10-21T20:17:56Z</dcterms:modified>
  <cp:category>Azure Developer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0x010100570D7CADCFE5E348ACFAE3832C303840</vt:lpwstr>
  </property>
  <property fmtid="{D5CDD505-2E9C-101B-9397-08002B2CF9AE}" pid="3" name="_dlc_DocIdItemGuid">
    <vt:lpwstr>5c666594-0833-4b9d-a1f0-8c3737583105</vt:lpwstr>
  </property>
  <property fmtid="{D5CDD505-2E9C-101B-9397-08002B2CF9AE}" pid="4" name="MSIP_Label_87867195-f2b8-4ac2-b0b6-6bb73cb33afc_Enabled">
    <vt:lpwstr>True</vt:lpwstr>
  </property>
  <property fmtid="{D5CDD505-2E9C-101B-9397-08002B2CF9AE}" pid="5" name="MSIP_Label_87867195-f2b8-4ac2-b0b6-6bb73cb33afc_SiteId">
    <vt:lpwstr>72f988bf-86f1-41af-91ab-2d7cd011db47</vt:lpwstr>
  </property>
  <property fmtid="{D5CDD505-2E9C-101B-9397-08002B2CF9AE}" pid="6" name="MSIP_Label_87867195-f2b8-4ac2-b0b6-6bb73cb33afc_Owner">
    <vt:lpwstr>cliffsim@microsoft.com</vt:lpwstr>
  </property>
  <property fmtid="{D5CDD505-2E9C-101B-9397-08002B2CF9AE}" pid="7" name="MSIP_Label_87867195-f2b8-4ac2-b0b6-6bb73cb33afc_SetDate">
    <vt:lpwstr>2018-03-09T21:22:51.4106408Z</vt:lpwstr>
  </property>
  <property fmtid="{D5CDD505-2E9C-101B-9397-08002B2CF9AE}" pid="8" name="MSIP_Label_87867195-f2b8-4ac2-b0b6-6bb73cb33afc_Name">
    <vt:lpwstr>Public</vt:lpwstr>
  </property>
  <property fmtid="{D5CDD505-2E9C-101B-9397-08002B2CF9AE}" pid="9" name="MSIP_Label_87867195-f2b8-4ac2-b0b6-6bb73cb33afc_Application">
    <vt:lpwstr>Microsoft Azure Information Protection</vt:lpwstr>
  </property>
  <property fmtid="{D5CDD505-2E9C-101B-9397-08002B2CF9AE}" pid="10" name="MSIP_Label_87867195-f2b8-4ac2-b0b6-6bb73cb33afc_Extended_MSFT_Method">
    <vt:lpwstr>Manual</vt:lpwstr>
  </property>
  <property fmtid="{D5CDD505-2E9C-101B-9397-08002B2CF9AE}" pid="11" name="Sensitivity">
    <vt:lpwstr>Public</vt:lpwstr>
  </property>
</Properties>
</file>