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6" r:id="rId6"/>
    <p:sldId id="285" r:id="rId7"/>
    <p:sldId id="271" r:id="rId8"/>
    <p:sldId id="280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66"/>
            <p14:sldId id="285"/>
            <p14:sldId id="271"/>
            <p14:sldId id="280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4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ber\OneDrive\Eventi\210412%20-%20Serverless%20Conference%20@The%20Hague\Agend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18EFFDD6-898C-46BD-A1FD-EFEB65013C67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4255FC0-5B88-4F86-8EE2-B7639F735685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B1DA93-D318-4746-8797-3B03D8CB894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2C20895-A9B6-4099-BF83-4A7E1799C966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DD518A8-1035-4C22-84E3-DDDF93AEFFA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6980545-2451-4C79-8C8B-6ED75295DA3D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8BA4B08-8288-4EE4-BB77-3C58BE83132F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24E0A45-686C-441E-9EE0-6D11CECBD8D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793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3C43D217-8197-4F83-BFA7-9F55227F03EA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6-BFC9-28CBA57C1FF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891DA4-0B32-4DE1-8436-05031AA5392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6-BFC9-28CBA57C1FF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68765E5-18B5-449B-8BBC-D4300811001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6-BFC9-28CBA57C1FF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7BAFE1F-8AEE-40F0-8588-8910C35E56E8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6-BFC9-28CBA57C1FF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F4D8CB4-00FA-412E-B559-4D8067E8E4F9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6-BFC9-28CBA57C1FF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284E388-DED6-4437-9F07-8B16F4402AA2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579-4E96-BFC9-28CBA57C1FF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C03BA27-414E-4E65-A614-CF03F8C46D6C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6-BFC9-28CBA57C1FF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E57CBE8-EEC5-4734-B8C7-3601FE763A14}" type="CELLRANGE">
                      <a:rPr lang="it-IT"/>
                      <a:pPr/>
                      <a:t>[CELLRANGE]</a:t>
                    </a:fld>
                    <a:endParaRPr lang="it-IT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6-BFC9-28CBA57C1F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'Magic Quadrant'!$B$2:$B$9</c:f>
              <c:numCache>
                <c:formatCode>0%</c:formatCode>
                <c:ptCount val="8"/>
                <c:pt idx="0">
                  <c:v>0.7</c:v>
                </c:pt>
                <c:pt idx="1">
                  <c:v>0.8</c:v>
                </c:pt>
                <c:pt idx="2">
                  <c:v>0.9</c:v>
                </c:pt>
                <c:pt idx="3">
                  <c:v>0.65</c:v>
                </c:pt>
                <c:pt idx="4">
                  <c:v>0.4</c:v>
                </c:pt>
                <c:pt idx="5">
                  <c:v>0.6</c:v>
                </c:pt>
                <c:pt idx="6">
                  <c:v>0.2</c:v>
                </c:pt>
                <c:pt idx="7">
                  <c:v>0.1</c:v>
                </c:pt>
              </c:numCache>
            </c:numRef>
          </c:xVal>
          <c:yVal>
            <c:numRef>
              <c:f>'Magic Quadrant'!$C$2:$C$9</c:f>
              <c:numCache>
                <c:formatCode>0%</c:formatCode>
                <c:ptCount val="8"/>
                <c:pt idx="0">
                  <c:v>0.7</c:v>
                </c:pt>
                <c:pt idx="1">
                  <c:v>0.35</c:v>
                </c:pt>
                <c:pt idx="2">
                  <c:v>0.8</c:v>
                </c:pt>
                <c:pt idx="3">
                  <c:v>0.55000000000000004</c:v>
                </c:pt>
                <c:pt idx="4">
                  <c:v>0.6</c:v>
                </c:pt>
                <c:pt idx="5">
                  <c:v>0.9</c:v>
                </c:pt>
                <c:pt idx="6">
                  <c:v>0.7</c:v>
                </c:pt>
                <c:pt idx="7">
                  <c:v>0.1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'Magic Quadrant'!$A$2:$A$9</c15:f>
                <c15:dlblRangeCache>
                  <c:ptCount val="8"/>
                  <c:pt idx="0">
                    <c:v>Azure Functions</c:v>
                  </c:pt>
                  <c:pt idx="1">
                    <c:v>App Service (and WebJobs)</c:v>
                  </c:pt>
                  <c:pt idx="2">
                    <c:v>Container Instances</c:v>
                  </c:pt>
                  <c:pt idx="3">
                    <c:v>Azure Kubernetes Service</c:v>
                  </c:pt>
                  <c:pt idx="4">
                    <c:v>Service Fabric</c:v>
                  </c:pt>
                  <c:pt idx="5">
                    <c:v>Azure Batch</c:v>
                  </c:pt>
                  <c:pt idx="6">
                    <c:v>Scale Sets</c:v>
                  </c:pt>
                  <c:pt idx="7">
                    <c:v>Virtual Machines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scatterChart>
        <c:scatterStyle val="smoothMarker"/>
        <c:varyColors val="0"/>
        <c:ser>
          <c:idx val="2"/>
          <c:order val="1"/>
          <c:tx>
            <c:v>Vertical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'Magic Quadrant'!$F$4:$F$5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xVal>
          <c:yVal>
            <c:numRef>
              <c:f>'Magic Quadrant'!$G$4:$G$5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E579-4E96-BFC9-28CBA57C1FFB}"/>
            </c:ext>
          </c:extLst>
        </c:ser>
        <c:ser>
          <c:idx val="1"/>
          <c:order val="2"/>
          <c:tx>
            <c:v>Horizontal line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'Magic Quadrant'!$F$2:$F$3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'Magic Quadrant'!$G$2:$G$3</c:f>
              <c:numCache>
                <c:formatCode>General</c:formatCode>
                <c:ptCount val="2"/>
                <c:pt idx="0">
                  <c:v>0.5</c:v>
                </c:pt>
                <c:pt idx="1">
                  <c:v>0.5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E579-4E96-BFC9-28CBA57C1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64287"/>
        <c:axId val="120363023"/>
      </c:scatterChart>
      <c:valAx>
        <c:axId val="14964287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Ease of management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0363023"/>
        <c:crosses val="autoZero"/>
        <c:crossBetween val="midCat"/>
      </c:valAx>
      <c:valAx>
        <c:axId val="120363023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it-IT"/>
          </a:p>
        </c:txPr>
        <c:crossAx val="149642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E7B60-6B9F-4C8B-9A8D-2845D43EB30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0DF0B2F-0AC4-47D0-BE39-E547B628E0FD}">
      <dgm:prSet phldrT="[Text]"/>
      <dgm:spPr/>
      <dgm:t>
        <a:bodyPr/>
        <a:lstStyle/>
        <a:p>
          <a:r>
            <a:rPr lang="it-IT" dirty="0"/>
            <a:t>App Service</a:t>
          </a:r>
        </a:p>
      </dgm:t>
    </dgm:pt>
    <dgm:pt modelId="{CBACCB02-6051-44DF-BCB0-3469BF1EDDA3}" type="parTrans" cxnId="{B3EF7993-5453-477F-8DCC-68CD7CFD1736}">
      <dgm:prSet/>
      <dgm:spPr/>
      <dgm:t>
        <a:bodyPr/>
        <a:lstStyle/>
        <a:p>
          <a:endParaRPr lang="it-IT"/>
        </a:p>
      </dgm:t>
    </dgm:pt>
    <dgm:pt modelId="{8DB8768F-B0B5-40B7-AB0D-EA3B07C52B7D}" type="sibTrans" cxnId="{B3EF7993-5453-477F-8DCC-68CD7CFD1736}">
      <dgm:prSet/>
      <dgm:spPr/>
      <dgm:t>
        <a:bodyPr/>
        <a:lstStyle/>
        <a:p>
          <a:endParaRPr lang="it-IT"/>
        </a:p>
      </dgm:t>
    </dgm:pt>
    <dgm:pt modelId="{00616169-3D3A-469A-A604-B657382378F9}">
      <dgm:prSet phldrT="[Text]"/>
      <dgm:spPr/>
      <dgm:t>
        <a:bodyPr/>
        <a:lstStyle/>
        <a:p>
          <a:r>
            <a:rPr lang="it-IT" dirty="0"/>
            <a:t>Batch</a:t>
          </a:r>
        </a:p>
      </dgm:t>
    </dgm:pt>
    <dgm:pt modelId="{C5929B4F-A1BD-4368-8D2F-2962E09260B5}" type="parTrans" cxnId="{864B1D0B-91DB-4CF8-A4DA-3ED38128D1FA}">
      <dgm:prSet/>
      <dgm:spPr/>
      <dgm:t>
        <a:bodyPr/>
        <a:lstStyle/>
        <a:p>
          <a:endParaRPr lang="it-IT"/>
        </a:p>
      </dgm:t>
    </dgm:pt>
    <dgm:pt modelId="{B89BCBAE-FCA7-46B2-BE2B-25C842D70EC4}" type="sibTrans" cxnId="{864B1D0B-91DB-4CF8-A4DA-3ED38128D1FA}">
      <dgm:prSet/>
      <dgm:spPr/>
      <dgm:t>
        <a:bodyPr/>
        <a:lstStyle/>
        <a:p>
          <a:endParaRPr lang="it-IT"/>
        </a:p>
      </dgm:t>
    </dgm:pt>
    <dgm:pt modelId="{7C120EC8-98E1-4243-B94E-C181387DFDD7}">
      <dgm:prSet phldrT="[Text]"/>
      <dgm:spPr/>
      <dgm:t>
        <a:bodyPr/>
        <a:lstStyle/>
        <a:p>
          <a:r>
            <a:rPr lang="it-IT" dirty="0"/>
            <a:t>Container Instances</a:t>
          </a:r>
        </a:p>
      </dgm:t>
    </dgm:pt>
    <dgm:pt modelId="{B16CD15E-309A-4FD3-8DA8-9F23EE588E6D}" type="parTrans" cxnId="{480073DE-5BC7-4FC6-8E50-353203E7C3C4}">
      <dgm:prSet/>
      <dgm:spPr/>
      <dgm:t>
        <a:bodyPr/>
        <a:lstStyle/>
        <a:p>
          <a:endParaRPr lang="it-IT"/>
        </a:p>
      </dgm:t>
    </dgm:pt>
    <dgm:pt modelId="{F52D12A3-CEE8-407D-98BE-34BF157759EF}" type="sibTrans" cxnId="{480073DE-5BC7-4FC6-8E50-353203E7C3C4}">
      <dgm:prSet/>
      <dgm:spPr/>
      <dgm:t>
        <a:bodyPr/>
        <a:lstStyle/>
        <a:p>
          <a:endParaRPr lang="it-IT"/>
        </a:p>
      </dgm:t>
    </dgm:pt>
    <dgm:pt modelId="{3C37829F-502F-4446-822A-03FD905F6A25}">
      <dgm:prSet phldrT="[Text]"/>
      <dgm:spPr/>
      <dgm:t>
        <a:bodyPr/>
        <a:lstStyle/>
        <a:p>
          <a:r>
            <a:rPr lang="it-IT" dirty="0"/>
            <a:t>Container Apps</a:t>
          </a:r>
        </a:p>
      </dgm:t>
    </dgm:pt>
    <dgm:pt modelId="{1A16F9FA-1C34-459C-AB56-F98664A4A08F}" type="parTrans" cxnId="{7B576D61-B467-44A7-B57F-6A6D36DFFE2D}">
      <dgm:prSet/>
      <dgm:spPr/>
      <dgm:t>
        <a:bodyPr/>
        <a:lstStyle/>
        <a:p>
          <a:endParaRPr lang="it-IT"/>
        </a:p>
      </dgm:t>
    </dgm:pt>
    <dgm:pt modelId="{241A7538-9516-4E43-9E2E-DAEEFEE6E10B}" type="sibTrans" cxnId="{7B576D61-B467-44A7-B57F-6A6D36DFFE2D}">
      <dgm:prSet/>
      <dgm:spPr/>
      <dgm:t>
        <a:bodyPr/>
        <a:lstStyle/>
        <a:p>
          <a:endParaRPr lang="it-IT"/>
        </a:p>
      </dgm:t>
    </dgm:pt>
    <dgm:pt modelId="{611A4666-76F8-4A03-B370-747B4C215234}" type="pres">
      <dgm:prSet presAssocID="{F7BE7B60-6B9F-4C8B-9A8D-2845D43EB305}" presName="Name0" presStyleCnt="0">
        <dgm:presLayoutVars>
          <dgm:dir/>
          <dgm:resizeHandles val="exact"/>
        </dgm:presLayoutVars>
      </dgm:prSet>
      <dgm:spPr/>
    </dgm:pt>
    <dgm:pt modelId="{8C4D2858-A763-41B6-9E94-A3D781B45687}" type="pres">
      <dgm:prSet presAssocID="{F7BE7B60-6B9F-4C8B-9A8D-2845D43EB305}" presName="arrow" presStyleLbl="bgShp" presStyleIdx="0" presStyleCnt="1"/>
      <dgm:spPr/>
    </dgm:pt>
    <dgm:pt modelId="{6E6ADD75-68B6-4DB8-9FA7-56EF82F0EB7D}" type="pres">
      <dgm:prSet presAssocID="{F7BE7B60-6B9F-4C8B-9A8D-2845D43EB305}" presName="points" presStyleCnt="0"/>
      <dgm:spPr/>
    </dgm:pt>
    <dgm:pt modelId="{0D45D515-875D-4D33-9677-3E8DC3415193}" type="pres">
      <dgm:prSet presAssocID="{C0DF0B2F-0AC4-47D0-BE39-E547B628E0FD}" presName="compositeA" presStyleCnt="0"/>
      <dgm:spPr/>
    </dgm:pt>
    <dgm:pt modelId="{49209668-ADB1-42CA-BEF5-BA3657FC24FC}" type="pres">
      <dgm:prSet presAssocID="{C0DF0B2F-0AC4-47D0-BE39-E547B628E0FD}" presName="textA" presStyleLbl="revTx" presStyleIdx="0" presStyleCnt="4">
        <dgm:presLayoutVars>
          <dgm:bulletEnabled val="1"/>
        </dgm:presLayoutVars>
      </dgm:prSet>
      <dgm:spPr/>
    </dgm:pt>
    <dgm:pt modelId="{8EFFD7B0-188F-4B0E-9AE3-07BD6372C8EF}" type="pres">
      <dgm:prSet presAssocID="{C0DF0B2F-0AC4-47D0-BE39-E547B628E0FD}" presName="circleA" presStyleLbl="node1" presStyleIdx="0" presStyleCnt="4"/>
      <dgm:spPr/>
    </dgm:pt>
    <dgm:pt modelId="{C6EDB58E-D084-4F19-A793-06B2B683CA70}" type="pres">
      <dgm:prSet presAssocID="{C0DF0B2F-0AC4-47D0-BE39-E547B628E0FD}" presName="spaceA" presStyleCnt="0"/>
      <dgm:spPr/>
    </dgm:pt>
    <dgm:pt modelId="{B6B4E6A6-73FA-4F60-B78A-785FBA7D5034}" type="pres">
      <dgm:prSet presAssocID="{8DB8768F-B0B5-40B7-AB0D-EA3B07C52B7D}" presName="space" presStyleCnt="0"/>
      <dgm:spPr/>
    </dgm:pt>
    <dgm:pt modelId="{EA7B9AE4-B4DA-49E1-B951-92130F82D977}" type="pres">
      <dgm:prSet presAssocID="{00616169-3D3A-469A-A604-B657382378F9}" presName="compositeB" presStyleCnt="0"/>
      <dgm:spPr/>
    </dgm:pt>
    <dgm:pt modelId="{C18E009E-9E98-4070-9A7E-04D6884BD1AE}" type="pres">
      <dgm:prSet presAssocID="{00616169-3D3A-469A-A604-B657382378F9}" presName="textB" presStyleLbl="revTx" presStyleIdx="1" presStyleCnt="4">
        <dgm:presLayoutVars>
          <dgm:bulletEnabled val="1"/>
        </dgm:presLayoutVars>
      </dgm:prSet>
      <dgm:spPr/>
    </dgm:pt>
    <dgm:pt modelId="{BB72F20F-9D08-464D-9633-AC6C54DEE697}" type="pres">
      <dgm:prSet presAssocID="{00616169-3D3A-469A-A604-B657382378F9}" presName="circleB" presStyleLbl="node1" presStyleIdx="1" presStyleCnt="4"/>
      <dgm:spPr/>
    </dgm:pt>
    <dgm:pt modelId="{D6D9BBC2-0243-4DD6-8DF2-07E12CA69304}" type="pres">
      <dgm:prSet presAssocID="{00616169-3D3A-469A-A604-B657382378F9}" presName="spaceB" presStyleCnt="0"/>
      <dgm:spPr/>
    </dgm:pt>
    <dgm:pt modelId="{2743089A-EC9F-4A21-AA7A-CEE81A4E3E3E}" type="pres">
      <dgm:prSet presAssocID="{B89BCBAE-FCA7-46B2-BE2B-25C842D70EC4}" presName="space" presStyleCnt="0"/>
      <dgm:spPr/>
    </dgm:pt>
    <dgm:pt modelId="{068B3CD0-4F3F-4B46-8E3A-F2254C191A53}" type="pres">
      <dgm:prSet presAssocID="{7C120EC8-98E1-4243-B94E-C181387DFDD7}" presName="compositeA" presStyleCnt="0"/>
      <dgm:spPr/>
    </dgm:pt>
    <dgm:pt modelId="{C00B396C-0280-4E4E-8757-AC176815E501}" type="pres">
      <dgm:prSet presAssocID="{7C120EC8-98E1-4243-B94E-C181387DFDD7}" presName="textA" presStyleLbl="revTx" presStyleIdx="2" presStyleCnt="4">
        <dgm:presLayoutVars>
          <dgm:bulletEnabled val="1"/>
        </dgm:presLayoutVars>
      </dgm:prSet>
      <dgm:spPr/>
    </dgm:pt>
    <dgm:pt modelId="{65428697-8DAA-4864-926F-E4BA8535FE26}" type="pres">
      <dgm:prSet presAssocID="{7C120EC8-98E1-4243-B94E-C181387DFDD7}" presName="circleA" presStyleLbl="node1" presStyleIdx="2" presStyleCnt="4"/>
      <dgm:spPr/>
    </dgm:pt>
    <dgm:pt modelId="{A8F9823E-F2F1-4EEC-ADF1-E6DB270D894F}" type="pres">
      <dgm:prSet presAssocID="{7C120EC8-98E1-4243-B94E-C181387DFDD7}" presName="spaceA" presStyleCnt="0"/>
      <dgm:spPr/>
    </dgm:pt>
    <dgm:pt modelId="{E892FFC3-4755-4FB4-B456-881EB8999ED9}" type="pres">
      <dgm:prSet presAssocID="{F52D12A3-CEE8-407D-98BE-34BF157759EF}" presName="space" presStyleCnt="0"/>
      <dgm:spPr/>
    </dgm:pt>
    <dgm:pt modelId="{68D01DB5-7E2E-43FA-844F-6D4C343DC6C7}" type="pres">
      <dgm:prSet presAssocID="{3C37829F-502F-4446-822A-03FD905F6A25}" presName="compositeB" presStyleCnt="0"/>
      <dgm:spPr/>
    </dgm:pt>
    <dgm:pt modelId="{033AC0F7-6D08-44F8-9D25-BA589CA9DF99}" type="pres">
      <dgm:prSet presAssocID="{3C37829F-502F-4446-822A-03FD905F6A25}" presName="textB" presStyleLbl="revTx" presStyleIdx="3" presStyleCnt="4">
        <dgm:presLayoutVars>
          <dgm:bulletEnabled val="1"/>
        </dgm:presLayoutVars>
      </dgm:prSet>
      <dgm:spPr/>
    </dgm:pt>
    <dgm:pt modelId="{0812E6A5-103B-4599-9558-1102EA45D2A4}" type="pres">
      <dgm:prSet presAssocID="{3C37829F-502F-4446-822A-03FD905F6A25}" presName="circleB" presStyleLbl="node1" presStyleIdx="3" presStyleCnt="4"/>
      <dgm:spPr/>
    </dgm:pt>
    <dgm:pt modelId="{B5437526-A9A0-4BB9-9069-738EC81E738F}" type="pres">
      <dgm:prSet presAssocID="{3C37829F-502F-4446-822A-03FD905F6A25}" presName="spaceB" presStyleCnt="0"/>
      <dgm:spPr/>
    </dgm:pt>
  </dgm:ptLst>
  <dgm:cxnLst>
    <dgm:cxn modelId="{29472B05-862A-4E0B-AD15-8F960E3CDBE2}" type="presOf" srcId="{7C120EC8-98E1-4243-B94E-C181387DFDD7}" destId="{C00B396C-0280-4E4E-8757-AC176815E501}" srcOrd="0" destOrd="0" presId="urn:microsoft.com/office/officeart/2005/8/layout/hProcess11"/>
    <dgm:cxn modelId="{864B1D0B-91DB-4CF8-A4DA-3ED38128D1FA}" srcId="{F7BE7B60-6B9F-4C8B-9A8D-2845D43EB305}" destId="{00616169-3D3A-469A-A604-B657382378F9}" srcOrd="1" destOrd="0" parTransId="{C5929B4F-A1BD-4368-8D2F-2962E09260B5}" sibTransId="{B89BCBAE-FCA7-46B2-BE2B-25C842D70EC4}"/>
    <dgm:cxn modelId="{08AA1520-5F0F-4AC5-94EA-F2001A9113B8}" type="presOf" srcId="{3C37829F-502F-4446-822A-03FD905F6A25}" destId="{033AC0F7-6D08-44F8-9D25-BA589CA9DF99}" srcOrd="0" destOrd="0" presId="urn:microsoft.com/office/officeart/2005/8/layout/hProcess11"/>
    <dgm:cxn modelId="{7B576D61-B467-44A7-B57F-6A6D36DFFE2D}" srcId="{F7BE7B60-6B9F-4C8B-9A8D-2845D43EB305}" destId="{3C37829F-502F-4446-822A-03FD905F6A25}" srcOrd="3" destOrd="0" parTransId="{1A16F9FA-1C34-459C-AB56-F98664A4A08F}" sibTransId="{241A7538-9516-4E43-9E2E-DAEEFEE6E10B}"/>
    <dgm:cxn modelId="{FC163048-6EEB-44FD-A83B-C0D8C6CDB398}" type="presOf" srcId="{00616169-3D3A-469A-A604-B657382378F9}" destId="{C18E009E-9E98-4070-9A7E-04D6884BD1AE}" srcOrd="0" destOrd="0" presId="urn:microsoft.com/office/officeart/2005/8/layout/hProcess11"/>
    <dgm:cxn modelId="{B3EF7993-5453-477F-8DCC-68CD7CFD1736}" srcId="{F7BE7B60-6B9F-4C8B-9A8D-2845D43EB305}" destId="{C0DF0B2F-0AC4-47D0-BE39-E547B628E0FD}" srcOrd="0" destOrd="0" parTransId="{CBACCB02-6051-44DF-BCB0-3469BF1EDDA3}" sibTransId="{8DB8768F-B0B5-40B7-AB0D-EA3B07C52B7D}"/>
    <dgm:cxn modelId="{46EFB8A2-B27E-44E1-AF37-9C17B372A322}" type="presOf" srcId="{C0DF0B2F-0AC4-47D0-BE39-E547B628E0FD}" destId="{49209668-ADB1-42CA-BEF5-BA3657FC24FC}" srcOrd="0" destOrd="0" presId="urn:microsoft.com/office/officeart/2005/8/layout/hProcess11"/>
    <dgm:cxn modelId="{480073DE-5BC7-4FC6-8E50-353203E7C3C4}" srcId="{F7BE7B60-6B9F-4C8B-9A8D-2845D43EB305}" destId="{7C120EC8-98E1-4243-B94E-C181387DFDD7}" srcOrd="2" destOrd="0" parTransId="{B16CD15E-309A-4FD3-8DA8-9F23EE588E6D}" sibTransId="{F52D12A3-CEE8-407D-98BE-34BF157759EF}"/>
    <dgm:cxn modelId="{4EA890EE-C3EB-4F68-851F-D403E8964849}" type="presOf" srcId="{F7BE7B60-6B9F-4C8B-9A8D-2845D43EB305}" destId="{611A4666-76F8-4A03-B370-747B4C215234}" srcOrd="0" destOrd="0" presId="urn:microsoft.com/office/officeart/2005/8/layout/hProcess11"/>
    <dgm:cxn modelId="{DEA490C4-62D9-4946-8095-271F3CA2C5F8}" type="presParOf" srcId="{611A4666-76F8-4A03-B370-747B4C215234}" destId="{8C4D2858-A763-41B6-9E94-A3D781B45687}" srcOrd="0" destOrd="0" presId="urn:microsoft.com/office/officeart/2005/8/layout/hProcess11"/>
    <dgm:cxn modelId="{0A165F65-9323-40F9-9BD3-E212E972FE75}" type="presParOf" srcId="{611A4666-76F8-4A03-B370-747B4C215234}" destId="{6E6ADD75-68B6-4DB8-9FA7-56EF82F0EB7D}" srcOrd="1" destOrd="0" presId="urn:microsoft.com/office/officeart/2005/8/layout/hProcess11"/>
    <dgm:cxn modelId="{DD63CDF2-C96F-4EEA-B7A0-8EC185E48C82}" type="presParOf" srcId="{6E6ADD75-68B6-4DB8-9FA7-56EF82F0EB7D}" destId="{0D45D515-875D-4D33-9677-3E8DC3415193}" srcOrd="0" destOrd="0" presId="urn:microsoft.com/office/officeart/2005/8/layout/hProcess11"/>
    <dgm:cxn modelId="{FB4E88FC-3B16-4844-BC35-1756D930E748}" type="presParOf" srcId="{0D45D515-875D-4D33-9677-3E8DC3415193}" destId="{49209668-ADB1-42CA-BEF5-BA3657FC24FC}" srcOrd="0" destOrd="0" presId="urn:microsoft.com/office/officeart/2005/8/layout/hProcess11"/>
    <dgm:cxn modelId="{BC991CBC-E897-466A-BF68-975C82886E87}" type="presParOf" srcId="{0D45D515-875D-4D33-9677-3E8DC3415193}" destId="{8EFFD7B0-188F-4B0E-9AE3-07BD6372C8EF}" srcOrd="1" destOrd="0" presId="urn:microsoft.com/office/officeart/2005/8/layout/hProcess11"/>
    <dgm:cxn modelId="{01CD4413-4A2A-4A73-9B32-51FE40135BD2}" type="presParOf" srcId="{0D45D515-875D-4D33-9677-3E8DC3415193}" destId="{C6EDB58E-D084-4F19-A793-06B2B683CA70}" srcOrd="2" destOrd="0" presId="urn:microsoft.com/office/officeart/2005/8/layout/hProcess11"/>
    <dgm:cxn modelId="{D7B8E31E-1827-4563-A0BF-E07C126C3DF4}" type="presParOf" srcId="{6E6ADD75-68B6-4DB8-9FA7-56EF82F0EB7D}" destId="{B6B4E6A6-73FA-4F60-B78A-785FBA7D5034}" srcOrd="1" destOrd="0" presId="urn:microsoft.com/office/officeart/2005/8/layout/hProcess11"/>
    <dgm:cxn modelId="{AC197693-4795-4FCE-8386-6F6C1B371819}" type="presParOf" srcId="{6E6ADD75-68B6-4DB8-9FA7-56EF82F0EB7D}" destId="{EA7B9AE4-B4DA-49E1-B951-92130F82D977}" srcOrd="2" destOrd="0" presId="urn:microsoft.com/office/officeart/2005/8/layout/hProcess11"/>
    <dgm:cxn modelId="{59699CDC-3A85-49EF-A8A6-136D4C016F00}" type="presParOf" srcId="{EA7B9AE4-B4DA-49E1-B951-92130F82D977}" destId="{C18E009E-9E98-4070-9A7E-04D6884BD1AE}" srcOrd="0" destOrd="0" presId="urn:microsoft.com/office/officeart/2005/8/layout/hProcess11"/>
    <dgm:cxn modelId="{D0E38A42-AB0F-4C1A-946F-5431519A27AB}" type="presParOf" srcId="{EA7B9AE4-B4DA-49E1-B951-92130F82D977}" destId="{BB72F20F-9D08-464D-9633-AC6C54DEE697}" srcOrd="1" destOrd="0" presId="urn:microsoft.com/office/officeart/2005/8/layout/hProcess11"/>
    <dgm:cxn modelId="{58F63AC5-47B8-4C64-8F51-5CA83DD843E3}" type="presParOf" srcId="{EA7B9AE4-B4DA-49E1-B951-92130F82D977}" destId="{D6D9BBC2-0243-4DD6-8DF2-07E12CA69304}" srcOrd="2" destOrd="0" presId="urn:microsoft.com/office/officeart/2005/8/layout/hProcess11"/>
    <dgm:cxn modelId="{9324A554-F148-4DB5-AE63-082A7055AAB4}" type="presParOf" srcId="{6E6ADD75-68B6-4DB8-9FA7-56EF82F0EB7D}" destId="{2743089A-EC9F-4A21-AA7A-CEE81A4E3E3E}" srcOrd="3" destOrd="0" presId="urn:microsoft.com/office/officeart/2005/8/layout/hProcess11"/>
    <dgm:cxn modelId="{93208256-6266-4876-976E-C419CF0D336E}" type="presParOf" srcId="{6E6ADD75-68B6-4DB8-9FA7-56EF82F0EB7D}" destId="{068B3CD0-4F3F-4B46-8E3A-F2254C191A53}" srcOrd="4" destOrd="0" presId="urn:microsoft.com/office/officeart/2005/8/layout/hProcess11"/>
    <dgm:cxn modelId="{D4176BB3-645F-4568-A760-E96738E4C7A8}" type="presParOf" srcId="{068B3CD0-4F3F-4B46-8E3A-F2254C191A53}" destId="{C00B396C-0280-4E4E-8757-AC176815E501}" srcOrd="0" destOrd="0" presId="urn:microsoft.com/office/officeart/2005/8/layout/hProcess11"/>
    <dgm:cxn modelId="{5224FEFB-9EAA-48D8-B159-FDB645AE3F02}" type="presParOf" srcId="{068B3CD0-4F3F-4B46-8E3A-F2254C191A53}" destId="{65428697-8DAA-4864-926F-E4BA8535FE26}" srcOrd="1" destOrd="0" presId="urn:microsoft.com/office/officeart/2005/8/layout/hProcess11"/>
    <dgm:cxn modelId="{6A4455CF-6714-40BA-A26F-698468351E9B}" type="presParOf" srcId="{068B3CD0-4F3F-4B46-8E3A-F2254C191A53}" destId="{A8F9823E-F2F1-4EEC-ADF1-E6DB270D894F}" srcOrd="2" destOrd="0" presId="urn:microsoft.com/office/officeart/2005/8/layout/hProcess11"/>
    <dgm:cxn modelId="{9BD835FA-6DAE-4BE5-8161-3374A50F0D6F}" type="presParOf" srcId="{6E6ADD75-68B6-4DB8-9FA7-56EF82F0EB7D}" destId="{E892FFC3-4755-4FB4-B456-881EB8999ED9}" srcOrd="5" destOrd="0" presId="urn:microsoft.com/office/officeart/2005/8/layout/hProcess11"/>
    <dgm:cxn modelId="{D4B41E19-CCE4-41C7-81EB-FE309D49B8FC}" type="presParOf" srcId="{6E6ADD75-68B6-4DB8-9FA7-56EF82F0EB7D}" destId="{68D01DB5-7E2E-43FA-844F-6D4C343DC6C7}" srcOrd="6" destOrd="0" presId="urn:microsoft.com/office/officeart/2005/8/layout/hProcess11"/>
    <dgm:cxn modelId="{9203EBEA-BDA2-4A3E-824C-8DCB7033281A}" type="presParOf" srcId="{68D01DB5-7E2E-43FA-844F-6D4C343DC6C7}" destId="{033AC0F7-6D08-44F8-9D25-BA589CA9DF99}" srcOrd="0" destOrd="0" presId="urn:microsoft.com/office/officeart/2005/8/layout/hProcess11"/>
    <dgm:cxn modelId="{B963CA0E-947E-46BE-9364-2608AF72E0DD}" type="presParOf" srcId="{68D01DB5-7E2E-43FA-844F-6D4C343DC6C7}" destId="{0812E6A5-103B-4599-9558-1102EA45D2A4}" srcOrd="1" destOrd="0" presId="urn:microsoft.com/office/officeart/2005/8/layout/hProcess11"/>
    <dgm:cxn modelId="{A264AD6D-FE8D-49F0-84BE-DC3D1F0F399E}" type="presParOf" srcId="{68D01DB5-7E2E-43FA-844F-6D4C343DC6C7}" destId="{B5437526-A9A0-4BB9-9069-738EC81E738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2858-A763-41B6-9E94-A3D781B45687}">
      <dsp:nvSpPr>
        <dsp:cNvPr id="0" name=""/>
        <dsp:cNvSpPr/>
      </dsp:nvSpPr>
      <dsp:spPr>
        <a:xfrm>
          <a:off x="0" y="547537"/>
          <a:ext cx="11055281" cy="7300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09668-ADB1-42CA-BEF5-BA3657FC24FC}">
      <dsp:nvSpPr>
        <dsp:cNvPr id="0" name=""/>
        <dsp:cNvSpPr/>
      </dsp:nvSpPr>
      <dsp:spPr>
        <a:xfrm>
          <a:off x="4979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App Service</a:t>
          </a:r>
        </a:p>
      </dsp:txBody>
      <dsp:txXfrm>
        <a:off x="4979" y="0"/>
        <a:ext cx="2395130" cy="730050"/>
      </dsp:txXfrm>
    </dsp:sp>
    <dsp:sp modelId="{8EFFD7B0-188F-4B0E-9AE3-07BD6372C8EF}">
      <dsp:nvSpPr>
        <dsp:cNvPr id="0" name=""/>
        <dsp:cNvSpPr/>
      </dsp:nvSpPr>
      <dsp:spPr>
        <a:xfrm>
          <a:off x="1111288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009E-9E98-4070-9A7E-04D6884BD1AE}">
      <dsp:nvSpPr>
        <dsp:cNvPr id="0" name=""/>
        <dsp:cNvSpPr/>
      </dsp:nvSpPr>
      <dsp:spPr>
        <a:xfrm>
          <a:off x="2519867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Batch</a:t>
          </a:r>
        </a:p>
      </dsp:txBody>
      <dsp:txXfrm>
        <a:off x="2519867" y="1095074"/>
        <a:ext cx="2395130" cy="730050"/>
      </dsp:txXfrm>
    </dsp:sp>
    <dsp:sp modelId="{BB72F20F-9D08-464D-9633-AC6C54DEE697}">
      <dsp:nvSpPr>
        <dsp:cNvPr id="0" name=""/>
        <dsp:cNvSpPr/>
      </dsp:nvSpPr>
      <dsp:spPr>
        <a:xfrm>
          <a:off x="3626176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396C-0280-4E4E-8757-AC176815E501}">
      <dsp:nvSpPr>
        <dsp:cNvPr id="0" name=""/>
        <dsp:cNvSpPr/>
      </dsp:nvSpPr>
      <dsp:spPr>
        <a:xfrm>
          <a:off x="5034754" y="0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Instances</a:t>
          </a:r>
        </a:p>
      </dsp:txBody>
      <dsp:txXfrm>
        <a:off x="5034754" y="0"/>
        <a:ext cx="2395130" cy="730050"/>
      </dsp:txXfrm>
    </dsp:sp>
    <dsp:sp modelId="{65428697-8DAA-4864-926F-E4BA8535FE26}">
      <dsp:nvSpPr>
        <dsp:cNvPr id="0" name=""/>
        <dsp:cNvSpPr/>
      </dsp:nvSpPr>
      <dsp:spPr>
        <a:xfrm>
          <a:off x="6141063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AC0F7-6D08-44F8-9D25-BA589CA9DF99}">
      <dsp:nvSpPr>
        <dsp:cNvPr id="0" name=""/>
        <dsp:cNvSpPr/>
      </dsp:nvSpPr>
      <dsp:spPr>
        <a:xfrm>
          <a:off x="7549642" y="1095074"/>
          <a:ext cx="2395130" cy="730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Container Apps</a:t>
          </a:r>
        </a:p>
      </dsp:txBody>
      <dsp:txXfrm>
        <a:off x="7549642" y="1095074"/>
        <a:ext cx="2395130" cy="730050"/>
      </dsp:txXfrm>
    </dsp:sp>
    <dsp:sp modelId="{0812E6A5-103B-4599-9558-1102EA45D2A4}">
      <dsp:nvSpPr>
        <dsp:cNvPr id="0" name=""/>
        <dsp:cNvSpPr/>
      </dsp:nvSpPr>
      <dsp:spPr>
        <a:xfrm>
          <a:off x="8655951" y="821306"/>
          <a:ext cx="182512" cy="182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Budget – 5min</a:t>
            </a:r>
          </a:p>
          <a:p>
            <a:pPr marL="171450" indent="-171450">
              <a:buFontTx/>
              <a:buChar char="-"/>
            </a:pPr>
            <a:r>
              <a:rPr lang="it-IT" dirty="0"/>
              <a:t>How to read this quadrant and how’s made</a:t>
            </a:r>
          </a:p>
          <a:p>
            <a:pPr marL="171450" indent="-171450">
              <a:buFontTx/>
              <a:buChar char="-"/>
            </a:pPr>
            <a:r>
              <a:rPr lang="it-IT" dirty="0"/>
              <a:t>Information is accurate but personal</a:t>
            </a:r>
          </a:p>
          <a:p>
            <a:pPr marL="171450" indent="-171450">
              <a:buFontTx/>
              <a:buChar char="-"/>
            </a:pPr>
            <a:r>
              <a:rPr lang="it-IT" dirty="0"/>
              <a:t>Scale may depends on soft or hard limits of the platform</a:t>
            </a:r>
          </a:p>
          <a:p>
            <a:pPr marL="171450" indent="-171450">
              <a:buFontTx/>
              <a:buChar char="-"/>
            </a:pPr>
            <a:r>
              <a:rPr lang="it-IT" dirty="0"/>
              <a:t>Examples of soft and hard limits</a:t>
            </a:r>
          </a:p>
          <a:p>
            <a:pPr marL="171450" indent="-171450">
              <a:buFontTx/>
              <a:buChar char="-"/>
            </a:pPr>
            <a:r>
              <a:rPr lang="it-IT" dirty="0"/>
              <a:t>Ease of management can be the degree of interest we need to have to the underlying infrastructure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either the lock-in aspect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Or the industry-standard adherence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15160-3AAF-456F-AB5B-312D1F16E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9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3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D56F-5F89-4862-B3FD-024754A5C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281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5B21-92A3-4C7D-BFFB-61ACCA1AF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87" y="905069"/>
            <a:ext cx="11739465" cy="4954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815C-0366-44FE-BF5B-CC863150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78713-7E1F-43C3-9D84-8A8808E7FFCF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59F-DCB6-45D3-8A8C-E6AEBF8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20B26-ED5C-4AB9-BCDE-A503998C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50975-5AC4-422F-8D16-05A03334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8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3100" i="1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4000" i="1" strike="sngStrike" dirty="0">
                <a:solidFill>
                  <a:schemeClr val="bg1"/>
                </a:solidFill>
              </a:rPr>
              <a:t>From 0 to 100 Containers with .NET Core and Azure</a:t>
            </a:r>
            <a:br>
              <a:rPr lang="en-US" sz="4400" strike="sngStrik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4602192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251094C-228A-3951-B325-933E57A52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EEFB72-A9A9-6362-E46D-BC46C686E86F}"/>
              </a:ext>
            </a:extLst>
          </p:cNvPr>
          <p:cNvSpPr txBox="1">
            <a:spLocks/>
          </p:cNvSpPr>
          <p:nvPr/>
        </p:nvSpPr>
        <p:spPr>
          <a:xfrm>
            <a:off x="1189008" y="272850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i="1" strike="sngStrike" dirty="0">
                <a:solidFill>
                  <a:schemeClr val="accent1"/>
                </a:solidFill>
              </a:rPr>
              <a:t>100 machines do 100s work in 1s</a:t>
            </a:r>
            <a:br>
              <a:rPr lang="en-US" sz="3100" b="1" i="1" dirty="0">
                <a:solidFill>
                  <a:schemeClr val="accent1"/>
                </a:solidFill>
              </a:rPr>
            </a:br>
            <a:r>
              <a:rPr lang="en-US" sz="4000" b="1" i="1" strike="sngStrike" dirty="0">
                <a:solidFill>
                  <a:schemeClr val="accent1"/>
                </a:solidFill>
              </a:rPr>
              <a:t>From 0 to 100 Containers with .NET Core and Azure</a:t>
            </a:r>
            <a:br>
              <a:rPr lang="en-US" sz="4400" b="1" strike="sngStrike" dirty="0">
                <a:solidFill>
                  <a:schemeClr val="accent1"/>
                </a:solidFill>
              </a:rPr>
            </a:br>
            <a:r>
              <a:rPr lang="en-US" sz="5300" b="1" dirty="0">
                <a:solidFill>
                  <a:schemeClr val="accent1"/>
                </a:solidFill>
              </a:rPr>
              <a:t>Serverless Containers with Azure, Containers Instances &amp; Apps</a:t>
            </a:r>
            <a:b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</a:rPr>
            </a:br>
            <a:endParaRPr lang="en-US" sz="4800" b="1" strike="sngStrike" dirty="0">
              <a:solidFill>
                <a:schemeClr val="accent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CF92EA-BE69-0866-19CE-DFC76D3B6523}"/>
              </a:ext>
            </a:extLst>
          </p:cNvPr>
          <p:cNvSpPr txBox="1">
            <a:spLocks/>
          </p:cNvSpPr>
          <p:nvPr/>
        </p:nvSpPr>
        <p:spPr>
          <a:xfrm>
            <a:off x="1189008" y="4427205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>
                <a:solidFill>
                  <a:schemeClr val="accent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(2021)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823305"/>
              </p:ext>
            </p:extLst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44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68A-7C04-435F-83F4-FE402543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8256"/>
            <a:ext cx="9927771" cy="728194"/>
          </a:xfrm>
        </p:spPr>
        <p:txBody>
          <a:bodyPr/>
          <a:lstStyle/>
          <a:p>
            <a:r>
              <a:rPr lang="it-IT" dirty="0"/>
              <a:t>compute quadrant (today)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BA40FC-6DCB-47D8-9AE8-B43B28F0FB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30430" y="1555555"/>
          <a:ext cx="8204367" cy="495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1D2F1A-385F-C290-B75B-F8AB1DBFA3A8}"/>
              </a:ext>
            </a:extLst>
          </p:cNvPr>
          <p:cNvSpPr/>
          <p:nvPr/>
        </p:nvSpPr>
        <p:spPr>
          <a:xfrm>
            <a:off x="8229599" y="4777274"/>
            <a:ext cx="19224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Container Apps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A8A00-1388-9425-3735-F213EE7428F9}"/>
              </a:ext>
            </a:extLst>
          </p:cNvPr>
          <p:cNvSpPr/>
          <p:nvPr/>
        </p:nvSpPr>
        <p:spPr>
          <a:xfrm>
            <a:off x="9144000" y="5157820"/>
            <a:ext cx="149290" cy="144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917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My personal timeline for scalable processing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99A3DF2-0CBA-51EE-EDCF-CC78E08C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46079"/>
              </p:ext>
            </p:extLst>
          </p:nvPr>
        </p:nvGraphicFramePr>
        <p:xfrm>
          <a:off x="547246" y="2639683"/>
          <a:ext cx="11055281" cy="182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BE3A-E460-4E73-8503-1F82AF7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AC6D-6C2D-4778-84BD-D94EA23CFF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/>
              <a:t>Producer + Consumer:</a:t>
            </a:r>
          </a:p>
          <a:p>
            <a:r>
              <a:rPr lang="it-IT" dirty="0"/>
              <a:t>	On Azure Container Instances (with Manual scale)</a:t>
            </a:r>
          </a:p>
          <a:p>
            <a:r>
              <a:rPr lang="it-IT" dirty="0"/>
              <a:t>	On Azure Container Apps (with Autoscale)</a:t>
            </a:r>
          </a:p>
        </p:txBody>
      </p:sp>
    </p:spTree>
    <p:extLst>
      <p:ext uri="{BB962C8B-B14F-4D97-AF65-F5344CB8AC3E}">
        <p14:creationId xmlns:p14="http://schemas.microsoft.com/office/powerpoint/2010/main" val="255714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80D-E5CC-44FC-890C-7E332DE4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40C7-6B67-283B-4857-A68EB1C58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73875" cy="3977640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Instances and Container Apps are both serverless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Think as Container Apps as an ACI «v2»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000" dirty="0"/>
              <a:t>Container Apps will activate on demand (idle mode + 0-scale) AND:</a:t>
            </a:r>
          </a:p>
          <a:p>
            <a:pPr marL="400050" lvl="1" indent="-171450"/>
            <a:r>
              <a:rPr lang="it-IT" sz="2000" dirty="0"/>
              <a:t>Dapr native integration</a:t>
            </a:r>
          </a:p>
          <a:p>
            <a:pPr marL="400050" lvl="1" indent="-171450"/>
            <a:r>
              <a:rPr lang="it-IT" sz="2000" dirty="0"/>
              <a:t>KEDA-based event-driven autoscaling</a:t>
            </a:r>
          </a:p>
        </p:txBody>
      </p:sp>
    </p:spTree>
    <p:extLst>
      <p:ext uri="{BB962C8B-B14F-4D97-AF65-F5344CB8AC3E}">
        <p14:creationId xmlns:p14="http://schemas.microsoft.com/office/powerpoint/2010/main" val="119770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26963"/>
            <a:ext cx="10515600" cy="2387600"/>
          </a:xfrm>
        </p:spPr>
        <p:txBody>
          <a:bodyPr anchor="ctr" anchorCtr="0">
            <a:normAutofit fontScale="90000"/>
          </a:bodyPr>
          <a:lstStyle/>
          <a:p>
            <a:r>
              <a:rPr lang="en-US" sz="3100" i="1" strike="sngStrike" dirty="0">
                <a:solidFill>
                  <a:schemeClr val="bg1"/>
                </a:solidFill>
              </a:rPr>
              <a:t>100 machines do 100s work in 1s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4000" i="1" strike="sngStrike" dirty="0">
                <a:solidFill>
                  <a:schemeClr val="bg1"/>
                </a:solidFill>
              </a:rPr>
              <a:t>From 0 to 100 Containers with .NET Core and Azure</a:t>
            </a:r>
            <a:br>
              <a:rPr lang="en-US" sz="4400" strike="sngStrik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i="0" dirty="0">
                <a:solidFill>
                  <a:srgbClr val="FFFFFF"/>
                </a:solidFill>
                <a:effectLst/>
              </a:rPr>
              <a:t>Serverless Containers with Azure, Containers Instances &amp; Apps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</a:br>
            <a:endParaRPr lang="en-US" sz="4800" strike="sngStrik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4602192"/>
            <a:ext cx="9582736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Roberto Freato – Azure MVP / CTO @Witailer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251094C-228A-3951-B325-933E57A52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6EEFB72-A9A9-6362-E46D-BC46C686E86F}"/>
              </a:ext>
            </a:extLst>
          </p:cNvPr>
          <p:cNvSpPr txBox="1">
            <a:spLocks/>
          </p:cNvSpPr>
          <p:nvPr/>
        </p:nvSpPr>
        <p:spPr>
          <a:xfrm>
            <a:off x="1189008" y="272850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i="1" strike="sngStrike" dirty="0">
                <a:solidFill>
                  <a:schemeClr val="accent1"/>
                </a:solidFill>
              </a:rPr>
              <a:t>100 machines do 100s work in 1s</a:t>
            </a:r>
            <a:br>
              <a:rPr lang="en-US" sz="3100" b="1" i="1" dirty="0">
                <a:solidFill>
                  <a:schemeClr val="accent1"/>
                </a:solidFill>
              </a:rPr>
            </a:br>
            <a:r>
              <a:rPr lang="en-US" sz="4000" b="1" i="1" strike="sngStrike" dirty="0">
                <a:solidFill>
                  <a:schemeClr val="accent1"/>
                </a:solidFill>
              </a:rPr>
              <a:t>From 0 to 100 Containers with .NET Core and Azure</a:t>
            </a:r>
            <a:br>
              <a:rPr lang="en-US" sz="4400" b="1" strike="sngStrike" dirty="0">
                <a:solidFill>
                  <a:schemeClr val="accent1"/>
                </a:solidFill>
              </a:rPr>
            </a:br>
            <a:r>
              <a:rPr lang="en-US" sz="5300" b="1" dirty="0">
                <a:solidFill>
                  <a:schemeClr val="accent1"/>
                </a:solidFill>
              </a:rPr>
              <a:t>Serverless Containers with Azure, Containers Instances &amp; Apps</a:t>
            </a:r>
            <a:b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</a:rPr>
            </a:br>
            <a:endParaRPr lang="en-US" sz="4800" b="1" strike="sngStrike" dirty="0">
              <a:solidFill>
                <a:schemeClr val="accent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4CF92EA-BE69-0866-19CE-DFC76D3B6523}"/>
              </a:ext>
            </a:extLst>
          </p:cNvPr>
          <p:cNvSpPr txBox="1">
            <a:spLocks/>
          </p:cNvSpPr>
          <p:nvPr/>
        </p:nvSpPr>
        <p:spPr>
          <a:xfrm>
            <a:off x="1189008" y="4427205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dirty="0">
                <a:solidFill>
                  <a:schemeClr val="accent1"/>
                </a:solidFill>
                <a:latin typeface="+mj-lt"/>
              </a:rPr>
              <a:t>Roberto Freato – Azure MVP / CTO @Witailer</a:t>
            </a:r>
          </a:p>
        </p:txBody>
      </p:sp>
    </p:spTree>
    <p:extLst>
      <p:ext uri="{BB962C8B-B14F-4D97-AF65-F5344CB8AC3E}">
        <p14:creationId xmlns:p14="http://schemas.microsoft.com/office/powerpoint/2010/main" val="393710907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ED6A94-6CEC-4690-B5D0-3E831BCC769C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374</Words>
  <Application>Microsoft Office PowerPoint</Application>
  <PresentationFormat>Widescreen</PresentationFormat>
  <Paragraphs>50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Light</vt:lpstr>
      <vt:lpstr>WelcomeDoc</vt:lpstr>
      <vt:lpstr>100 machines do 100s work in 1s From 0 to 100 Containers with .NET Core and Azure Serverless Containers with Azure, Containers Instances &amp; Apps </vt:lpstr>
      <vt:lpstr>compute quadrant (2021)</vt:lpstr>
      <vt:lpstr>compute quadrant (today)</vt:lpstr>
      <vt:lpstr>My personal timeline for scalable processing</vt:lpstr>
      <vt:lpstr>Demo</vt:lpstr>
      <vt:lpstr>Takeaways</vt:lpstr>
      <vt:lpstr>100 machines do 100s work in 1s From 0 to 100 Containers with .NET Core and Azure Serverless Containers with Azure, Containers Instances &amp; Apps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2020-06-10T06:01:23Z</dcterms:created>
  <dcterms:modified xsi:type="dcterms:W3CDTF">2022-10-10T16:24:15Z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