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8" r:id="rId2"/>
  </p:sldMasterIdLst>
  <p:notesMasterIdLst>
    <p:notesMasterId r:id="rId62"/>
  </p:notesMasterIdLst>
  <p:sldIdLst>
    <p:sldId id="256" r:id="rId3"/>
    <p:sldId id="315" r:id="rId4"/>
    <p:sldId id="327" r:id="rId5"/>
    <p:sldId id="325" r:id="rId6"/>
    <p:sldId id="353" r:id="rId7"/>
    <p:sldId id="354" r:id="rId8"/>
    <p:sldId id="310" r:id="rId9"/>
    <p:sldId id="358" r:id="rId10"/>
    <p:sldId id="355" r:id="rId11"/>
    <p:sldId id="380" r:id="rId12"/>
    <p:sldId id="364" r:id="rId13"/>
    <p:sldId id="357" r:id="rId14"/>
    <p:sldId id="359" r:id="rId15"/>
    <p:sldId id="363" r:id="rId16"/>
    <p:sldId id="303" r:id="rId17"/>
    <p:sldId id="360" r:id="rId18"/>
    <p:sldId id="337" r:id="rId19"/>
    <p:sldId id="368" r:id="rId20"/>
    <p:sldId id="369" r:id="rId21"/>
    <p:sldId id="330" r:id="rId22"/>
    <p:sldId id="361" r:id="rId23"/>
    <p:sldId id="362" r:id="rId24"/>
    <p:sldId id="381" r:id="rId25"/>
    <p:sldId id="365" r:id="rId26"/>
    <p:sldId id="366" r:id="rId27"/>
    <p:sldId id="371" r:id="rId28"/>
    <p:sldId id="382" r:id="rId29"/>
    <p:sldId id="374" r:id="rId30"/>
    <p:sldId id="375" r:id="rId31"/>
    <p:sldId id="376" r:id="rId32"/>
    <p:sldId id="367" r:id="rId33"/>
    <p:sldId id="377" r:id="rId34"/>
    <p:sldId id="346" r:id="rId35"/>
    <p:sldId id="372" r:id="rId36"/>
    <p:sldId id="335" r:id="rId37"/>
    <p:sldId id="385" r:id="rId38"/>
    <p:sldId id="387" r:id="rId39"/>
    <p:sldId id="390" r:id="rId40"/>
    <p:sldId id="384" r:id="rId41"/>
    <p:sldId id="386" r:id="rId42"/>
    <p:sldId id="389" r:id="rId43"/>
    <p:sldId id="391" r:id="rId44"/>
    <p:sldId id="383" r:id="rId45"/>
    <p:sldId id="392" r:id="rId46"/>
    <p:sldId id="398" r:id="rId47"/>
    <p:sldId id="394" r:id="rId48"/>
    <p:sldId id="395" r:id="rId49"/>
    <p:sldId id="396" r:id="rId50"/>
    <p:sldId id="397" r:id="rId51"/>
    <p:sldId id="393" r:id="rId52"/>
    <p:sldId id="399" r:id="rId53"/>
    <p:sldId id="326" r:id="rId54"/>
    <p:sldId id="400" r:id="rId55"/>
    <p:sldId id="261" r:id="rId56"/>
    <p:sldId id="281" r:id="rId57"/>
    <p:sldId id="273" r:id="rId58"/>
    <p:sldId id="308" r:id="rId59"/>
    <p:sldId id="289" r:id="rId60"/>
    <p:sldId id="290"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75C95"/>
    <a:srgbClr val="EAC262"/>
    <a:srgbClr val="F7E9D3"/>
    <a:srgbClr val="FBF4EA"/>
    <a:srgbClr val="442C76"/>
    <a:srgbClr val="0395C7"/>
    <a:srgbClr val="22B0C3"/>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5" autoAdjust="0"/>
    <p:restoredTop sz="79419" autoAdjust="0"/>
  </p:normalViewPr>
  <p:slideViewPr>
    <p:cSldViewPr snapToGrid="0">
      <p:cViewPr varScale="1">
        <p:scale>
          <a:sx n="65" d="100"/>
          <a:sy n="65" d="100"/>
        </p:scale>
        <p:origin x="758" y="58"/>
      </p:cViewPr>
      <p:guideLst/>
    </p:cSldViewPr>
  </p:slideViewPr>
  <p:outlineViewPr>
    <p:cViewPr>
      <p:scale>
        <a:sx n="33" d="100"/>
        <a:sy n="33" d="100"/>
      </p:scale>
      <p:origin x="0" y="-850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_rels/data4.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C767E1-CDDB-43F2-8B49-03A5BC2FCAB8}" type="doc">
      <dgm:prSet loTypeId="urn:microsoft.com/office/officeart/2005/8/layout/target2" loCatId="relationship" qsTypeId="urn:microsoft.com/office/officeart/2005/8/quickstyle/simple1" qsCatId="simple" csTypeId="urn:microsoft.com/office/officeart/2005/8/colors/accent1_2" csCatId="accent1" phldr="1"/>
      <dgm:spPr/>
      <dgm:t>
        <a:bodyPr/>
        <a:lstStyle/>
        <a:p>
          <a:endParaRPr lang="it-IT"/>
        </a:p>
      </dgm:t>
    </dgm:pt>
    <dgm:pt modelId="{7C57919E-5563-4350-A852-EFE8811CF9D3}">
      <dgm:prSet phldrT="[Text]"/>
      <dgm:spPr/>
      <dgm:t>
        <a:bodyPr/>
        <a:lstStyle/>
        <a:p>
          <a:r>
            <a:rPr lang="en-US" dirty="0">
              <a:latin typeface="Segoe UI" panose="020B0502040204020203" pitchFamily="34" charset="0"/>
              <a:cs typeface="Segoe UI" panose="020B0502040204020203" pitchFamily="34" charset="0"/>
            </a:rPr>
            <a:t>Azure Functions</a:t>
          </a:r>
          <a:endParaRPr lang="it-IT" dirty="0"/>
        </a:p>
      </dgm:t>
    </dgm:pt>
    <dgm:pt modelId="{6C1D2D98-C44D-4FE1-A786-88315B0B3C09}" type="parTrans" cxnId="{5D60F1F1-898C-4224-953F-80223071A688}">
      <dgm:prSet/>
      <dgm:spPr/>
      <dgm:t>
        <a:bodyPr/>
        <a:lstStyle/>
        <a:p>
          <a:endParaRPr lang="it-IT"/>
        </a:p>
      </dgm:t>
    </dgm:pt>
    <dgm:pt modelId="{4BACB657-9423-4CD5-BB16-78B1D3D4E2ED}" type="sibTrans" cxnId="{5D60F1F1-898C-4224-953F-80223071A688}">
      <dgm:prSet/>
      <dgm:spPr/>
      <dgm:t>
        <a:bodyPr/>
        <a:lstStyle/>
        <a:p>
          <a:endParaRPr lang="it-IT"/>
        </a:p>
      </dgm:t>
    </dgm:pt>
    <dgm:pt modelId="{838902A9-8FF2-4E53-B380-BF02766ED371}">
      <dgm:prSet/>
      <dgm:spPr/>
      <dgm:t>
        <a:bodyPr/>
        <a:lstStyle/>
        <a:p>
          <a:r>
            <a:rPr lang="en-US" dirty="0">
              <a:latin typeface="Segoe UI" panose="020B0502040204020203" pitchFamily="34" charset="0"/>
              <a:cs typeface="Segoe UI" panose="020B0502040204020203" pitchFamily="34" charset="0"/>
            </a:rPr>
            <a:t>Azure App Service</a:t>
          </a:r>
        </a:p>
      </dgm:t>
    </dgm:pt>
    <dgm:pt modelId="{13864FBA-F530-4C29-A600-2C2390C579C7}" type="parTrans" cxnId="{1CA3C85E-BBB8-44D2-8CE7-718EC5D70A42}">
      <dgm:prSet/>
      <dgm:spPr/>
      <dgm:t>
        <a:bodyPr/>
        <a:lstStyle/>
        <a:p>
          <a:endParaRPr lang="it-IT"/>
        </a:p>
      </dgm:t>
    </dgm:pt>
    <dgm:pt modelId="{D5B617B9-6E8E-443D-A3FC-813E93FF8C35}" type="sibTrans" cxnId="{1CA3C85E-BBB8-44D2-8CE7-718EC5D70A42}">
      <dgm:prSet/>
      <dgm:spPr/>
      <dgm:t>
        <a:bodyPr/>
        <a:lstStyle/>
        <a:p>
          <a:endParaRPr lang="it-IT"/>
        </a:p>
      </dgm:t>
    </dgm:pt>
    <dgm:pt modelId="{283A8859-8285-41A7-9AC8-8BC4047A8B3A}">
      <dgm:prSet/>
      <dgm:spPr/>
      <dgm:t>
        <a:bodyPr/>
        <a:lstStyle/>
        <a:p>
          <a:r>
            <a:rPr lang="en-US" dirty="0">
              <a:latin typeface="Segoe UI" panose="020B0502040204020203" pitchFamily="34" charset="0"/>
              <a:cs typeface="Segoe UI" panose="020B0502040204020203" pitchFamily="34" charset="0"/>
            </a:rPr>
            <a:t>Cloud Services</a:t>
          </a:r>
        </a:p>
      </dgm:t>
    </dgm:pt>
    <dgm:pt modelId="{6F80DC58-02B4-403C-8EA4-086F4F1CFFBC}" type="parTrans" cxnId="{CD407A2A-DF3A-4B61-9627-7538D3099014}">
      <dgm:prSet/>
      <dgm:spPr/>
      <dgm:t>
        <a:bodyPr/>
        <a:lstStyle/>
        <a:p>
          <a:endParaRPr lang="it-IT"/>
        </a:p>
      </dgm:t>
    </dgm:pt>
    <dgm:pt modelId="{E4585EA8-F84C-441D-B613-4BC05F7EB1AE}" type="sibTrans" cxnId="{CD407A2A-DF3A-4B61-9627-7538D3099014}">
      <dgm:prSet/>
      <dgm:spPr/>
      <dgm:t>
        <a:bodyPr/>
        <a:lstStyle/>
        <a:p>
          <a:endParaRPr lang="it-IT"/>
        </a:p>
      </dgm:t>
    </dgm:pt>
    <dgm:pt modelId="{6BB2B050-C709-4465-B5E5-CE343075A08D}">
      <dgm:prSet phldrT="[Text]"/>
      <dgm:spPr/>
      <dgm:t>
        <a:bodyPr/>
        <a:lstStyle/>
        <a:p>
          <a:r>
            <a:rPr lang="it-IT" dirty="0"/>
            <a:t>WebJobs SDK</a:t>
          </a:r>
        </a:p>
      </dgm:t>
    </dgm:pt>
    <dgm:pt modelId="{87FF2079-D152-419C-B367-CE1F7029AC51}" type="parTrans" cxnId="{785AFECC-46E2-4359-A8A0-E8D35FB8AF1D}">
      <dgm:prSet/>
      <dgm:spPr/>
      <dgm:t>
        <a:bodyPr/>
        <a:lstStyle/>
        <a:p>
          <a:endParaRPr lang="it-IT"/>
        </a:p>
      </dgm:t>
    </dgm:pt>
    <dgm:pt modelId="{27032265-7A45-4C7A-BE64-1F636212C0B0}" type="sibTrans" cxnId="{785AFECC-46E2-4359-A8A0-E8D35FB8AF1D}">
      <dgm:prSet/>
      <dgm:spPr/>
      <dgm:t>
        <a:bodyPr/>
        <a:lstStyle/>
        <a:p>
          <a:endParaRPr lang="it-IT"/>
        </a:p>
      </dgm:t>
    </dgm:pt>
    <dgm:pt modelId="{2F5BEC5E-B7ED-4C2F-8EC2-77302152F7CE}">
      <dgm:prSet phldrT="[Text]"/>
      <dgm:spPr/>
      <dgm:t>
        <a:bodyPr/>
        <a:lstStyle/>
        <a:p>
          <a:r>
            <a:rPr lang="it-IT" dirty="0"/>
            <a:t>Serverless</a:t>
          </a:r>
        </a:p>
      </dgm:t>
    </dgm:pt>
    <dgm:pt modelId="{62DDF5DE-9640-49D8-974A-C6A810EB6CDA}" type="parTrans" cxnId="{C0A8D663-803C-474A-A96C-DE9E9D632CB8}">
      <dgm:prSet/>
      <dgm:spPr/>
      <dgm:t>
        <a:bodyPr/>
        <a:lstStyle/>
        <a:p>
          <a:endParaRPr lang="it-IT"/>
        </a:p>
      </dgm:t>
    </dgm:pt>
    <dgm:pt modelId="{FC68D948-D58D-42A1-8D9B-2995E528088C}" type="sibTrans" cxnId="{C0A8D663-803C-474A-A96C-DE9E9D632CB8}">
      <dgm:prSet/>
      <dgm:spPr/>
      <dgm:t>
        <a:bodyPr/>
        <a:lstStyle/>
        <a:p>
          <a:endParaRPr lang="it-IT"/>
        </a:p>
      </dgm:t>
    </dgm:pt>
    <dgm:pt modelId="{E6027D26-5FB7-42AD-AE66-4E3B8F469239}">
      <dgm:prSet/>
      <dgm:spPr/>
      <dgm:t>
        <a:bodyPr/>
        <a:lstStyle/>
        <a:p>
          <a:r>
            <a:rPr lang="en-US" dirty="0">
              <a:latin typeface="Segoe UI" panose="020B0502040204020203" pitchFamily="34" charset="0"/>
              <a:cs typeface="Segoe UI" panose="020B0502040204020203" pitchFamily="34" charset="0"/>
            </a:rPr>
            <a:t>Web Apps</a:t>
          </a:r>
        </a:p>
      </dgm:t>
    </dgm:pt>
    <dgm:pt modelId="{1EC02F9A-41DD-44B2-9EBE-4E711247E2AA}" type="parTrans" cxnId="{EF146464-087F-422D-9F0E-03857649BD41}">
      <dgm:prSet/>
      <dgm:spPr/>
      <dgm:t>
        <a:bodyPr/>
        <a:lstStyle/>
        <a:p>
          <a:endParaRPr lang="it-IT"/>
        </a:p>
      </dgm:t>
    </dgm:pt>
    <dgm:pt modelId="{CC504B90-CFA3-4A7E-A2A6-461601D403D2}" type="sibTrans" cxnId="{EF146464-087F-422D-9F0E-03857649BD41}">
      <dgm:prSet/>
      <dgm:spPr/>
      <dgm:t>
        <a:bodyPr/>
        <a:lstStyle/>
        <a:p>
          <a:endParaRPr lang="it-IT"/>
        </a:p>
      </dgm:t>
    </dgm:pt>
    <dgm:pt modelId="{938D54C6-32C3-42F1-BBFE-99F798F32A6E}">
      <dgm:prSet/>
      <dgm:spPr/>
      <dgm:t>
        <a:bodyPr/>
        <a:lstStyle/>
        <a:p>
          <a:r>
            <a:rPr lang="en-US" dirty="0" err="1">
              <a:latin typeface="Segoe UI" panose="020B0502040204020203" pitchFamily="34" charset="0"/>
              <a:cs typeface="Segoe UI" panose="020B0502040204020203" pitchFamily="34" charset="0"/>
            </a:rPr>
            <a:t>WebJobs</a:t>
          </a:r>
          <a:endParaRPr lang="en-US" dirty="0">
            <a:latin typeface="Segoe UI" panose="020B0502040204020203" pitchFamily="34" charset="0"/>
            <a:cs typeface="Segoe UI" panose="020B0502040204020203" pitchFamily="34" charset="0"/>
          </a:endParaRPr>
        </a:p>
      </dgm:t>
    </dgm:pt>
    <dgm:pt modelId="{AC2C1A9F-E616-425D-A9D6-EE11E14DFFD7}" type="parTrans" cxnId="{EC337093-69B0-4848-9F2F-9A043E43ABB3}">
      <dgm:prSet/>
      <dgm:spPr/>
      <dgm:t>
        <a:bodyPr/>
        <a:lstStyle/>
        <a:p>
          <a:endParaRPr lang="it-IT"/>
        </a:p>
      </dgm:t>
    </dgm:pt>
    <dgm:pt modelId="{425A1E37-F6EC-49B3-8DD4-4BEB52283359}" type="sibTrans" cxnId="{EC337093-69B0-4848-9F2F-9A043E43ABB3}">
      <dgm:prSet/>
      <dgm:spPr/>
      <dgm:t>
        <a:bodyPr/>
        <a:lstStyle/>
        <a:p>
          <a:endParaRPr lang="it-IT"/>
        </a:p>
      </dgm:t>
    </dgm:pt>
    <dgm:pt modelId="{2D3A7E26-57B1-4E94-8BBC-8A9508BC96B1}">
      <dgm:prSet/>
      <dgm:spPr/>
      <dgm:t>
        <a:bodyPr/>
        <a:lstStyle/>
        <a:p>
          <a:r>
            <a:rPr lang="en-US" dirty="0">
              <a:latin typeface="Segoe UI" panose="020B0502040204020203" pitchFamily="34" charset="0"/>
              <a:cs typeface="Segoe UI" panose="020B0502040204020203" pitchFamily="34" charset="0"/>
            </a:rPr>
            <a:t>Web Role</a:t>
          </a:r>
        </a:p>
      </dgm:t>
    </dgm:pt>
    <dgm:pt modelId="{2452925C-EB36-4A70-9CF8-4007AE74F15F}" type="parTrans" cxnId="{CB83C295-F2DA-4981-BC7F-06C7927C7975}">
      <dgm:prSet/>
      <dgm:spPr/>
      <dgm:t>
        <a:bodyPr/>
        <a:lstStyle/>
        <a:p>
          <a:endParaRPr lang="it-IT"/>
        </a:p>
      </dgm:t>
    </dgm:pt>
    <dgm:pt modelId="{FD9CD673-B5D7-452E-8CE6-ED17610FA20E}" type="sibTrans" cxnId="{CB83C295-F2DA-4981-BC7F-06C7927C7975}">
      <dgm:prSet/>
      <dgm:spPr/>
      <dgm:t>
        <a:bodyPr/>
        <a:lstStyle/>
        <a:p>
          <a:endParaRPr lang="it-IT"/>
        </a:p>
      </dgm:t>
    </dgm:pt>
    <dgm:pt modelId="{0E9D9364-5AB3-4A71-8153-D57C6FA4B9B5}">
      <dgm:prSet/>
      <dgm:spPr/>
      <dgm:t>
        <a:bodyPr/>
        <a:lstStyle/>
        <a:p>
          <a:r>
            <a:rPr lang="en-US" dirty="0">
              <a:latin typeface="Segoe UI" panose="020B0502040204020203" pitchFamily="34" charset="0"/>
              <a:cs typeface="Segoe UI" panose="020B0502040204020203" pitchFamily="34" charset="0"/>
            </a:rPr>
            <a:t>Worker Role</a:t>
          </a:r>
        </a:p>
      </dgm:t>
    </dgm:pt>
    <dgm:pt modelId="{4A5C87A5-62B9-4F21-8C24-6543ADCC3FEC}" type="parTrans" cxnId="{D4C72848-5A5D-4F02-9428-A7778FE97036}">
      <dgm:prSet/>
      <dgm:spPr/>
      <dgm:t>
        <a:bodyPr/>
        <a:lstStyle/>
        <a:p>
          <a:endParaRPr lang="it-IT"/>
        </a:p>
      </dgm:t>
    </dgm:pt>
    <dgm:pt modelId="{64E595AA-95C4-4A53-994D-61C9A5C03310}" type="sibTrans" cxnId="{D4C72848-5A5D-4F02-9428-A7778FE97036}">
      <dgm:prSet/>
      <dgm:spPr/>
      <dgm:t>
        <a:bodyPr/>
        <a:lstStyle/>
        <a:p>
          <a:endParaRPr lang="it-IT"/>
        </a:p>
      </dgm:t>
    </dgm:pt>
    <dgm:pt modelId="{1CD25F93-C205-4CE5-96D5-8E5CF802569E}" type="pres">
      <dgm:prSet presAssocID="{ECC767E1-CDDB-43F2-8B49-03A5BC2FCAB8}" presName="Name0" presStyleCnt="0">
        <dgm:presLayoutVars>
          <dgm:chMax val="3"/>
          <dgm:chPref val="1"/>
          <dgm:dir/>
          <dgm:animLvl val="lvl"/>
          <dgm:resizeHandles/>
        </dgm:presLayoutVars>
      </dgm:prSet>
      <dgm:spPr/>
    </dgm:pt>
    <dgm:pt modelId="{2EC937FD-47C0-4D95-87DD-203863AD9220}" type="pres">
      <dgm:prSet presAssocID="{ECC767E1-CDDB-43F2-8B49-03A5BC2FCAB8}" presName="outerBox" presStyleCnt="0"/>
      <dgm:spPr/>
    </dgm:pt>
    <dgm:pt modelId="{08D97D43-8063-49CB-898E-5C0EE47CE9E8}" type="pres">
      <dgm:prSet presAssocID="{ECC767E1-CDDB-43F2-8B49-03A5BC2FCAB8}" presName="outerBoxParent" presStyleLbl="node1" presStyleIdx="0" presStyleCnt="3"/>
      <dgm:spPr/>
    </dgm:pt>
    <dgm:pt modelId="{E27EDECA-3147-4C15-B411-AC02A93B937D}" type="pres">
      <dgm:prSet presAssocID="{ECC767E1-CDDB-43F2-8B49-03A5BC2FCAB8}" presName="outerBoxChildren" presStyleCnt="0"/>
      <dgm:spPr/>
    </dgm:pt>
    <dgm:pt modelId="{B9BEAB25-2223-47F2-B4ED-62A4CE9DC1E5}" type="pres">
      <dgm:prSet presAssocID="{6BB2B050-C709-4465-B5E5-CE343075A08D}" presName="oChild" presStyleLbl="fgAcc1" presStyleIdx="0" presStyleCnt="6">
        <dgm:presLayoutVars>
          <dgm:bulletEnabled val="1"/>
        </dgm:presLayoutVars>
      </dgm:prSet>
      <dgm:spPr/>
    </dgm:pt>
    <dgm:pt modelId="{89777046-298F-4833-9A6E-73E70848552C}" type="pres">
      <dgm:prSet presAssocID="{27032265-7A45-4C7A-BE64-1F636212C0B0}" presName="outerSibTrans" presStyleCnt="0"/>
      <dgm:spPr/>
    </dgm:pt>
    <dgm:pt modelId="{954C0EC2-BEEC-4B1A-B53C-703FCCF45A0D}" type="pres">
      <dgm:prSet presAssocID="{2F5BEC5E-B7ED-4C2F-8EC2-77302152F7CE}" presName="oChild" presStyleLbl="fgAcc1" presStyleIdx="1" presStyleCnt="6">
        <dgm:presLayoutVars>
          <dgm:bulletEnabled val="1"/>
        </dgm:presLayoutVars>
      </dgm:prSet>
      <dgm:spPr/>
    </dgm:pt>
    <dgm:pt modelId="{2958C27E-1D1F-4EA6-8BAA-014594C848A5}" type="pres">
      <dgm:prSet presAssocID="{ECC767E1-CDDB-43F2-8B49-03A5BC2FCAB8}" presName="middleBox" presStyleCnt="0"/>
      <dgm:spPr/>
    </dgm:pt>
    <dgm:pt modelId="{C25FBBED-2C2F-4E33-A634-EAD01F886297}" type="pres">
      <dgm:prSet presAssocID="{ECC767E1-CDDB-43F2-8B49-03A5BC2FCAB8}" presName="middleBoxParent" presStyleLbl="node1" presStyleIdx="1" presStyleCnt="3"/>
      <dgm:spPr/>
    </dgm:pt>
    <dgm:pt modelId="{6481656F-F12A-4684-A8C5-34A088E417FE}" type="pres">
      <dgm:prSet presAssocID="{ECC767E1-CDDB-43F2-8B49-03A5BC2FCAB8}" presName="middleBoxChildren" presStyleCnt="0"/>
      <dgm:spPr/>
    </dgm:pt>
    <dgm:pt modelId="{AC6A5DAA-005E-48B1-AA59-EA13124A6EA3}" type="pres">
      <dgm:prSet presAssocID="{E6027D26-5FB7-42AD-AE66-4E3B8F469239}" presName="mChild" presStyleLbl="fgAcc1" presStyleIdx="2" presStyleCnt="6">
        <dgm:presLayoutVars>
          <dgm:bulletEnabled val="1"/>
        </dgm:presLayoutVars>
      </dgm:prSet>
      <dgm:spPr/>
    </dgm:pt>
    <dgm:pt modelId="{FFC7BF77-EDED-439B-B669-F3A8B18CFE07}" type="pres">
      <dgm:prSet presAssocID="{CC504B90-CFA3-4A7E-A2A6-461601D403D2}" presName="middleSibTrans" presStyleCnt="0"/>
      <dgm:spPr/>
    </dgm:pt>
    <dgm:pt modelId="{8B85A457-6C15-427A-B468-B3D65A36476D}" type="pres">
      <dgm:prSet presAssocID="{938D54C6-32C3-42F1-BBFE-99F798F32A6E}" presName="mChild" presStyleLbl="fgAcc1" presStyleIdx="3" presStyleCnt="6">
        <dgm:presLayoutVars>
          <dgm:bulletEnabled val="1"/>
        </dgm:presLayoutVars>
      </dgm:prSet>
      <dgm:spPr/>
    </dgm:pt>
    <dgm:pt modelId="{AF2A329D-209D-4318-915F-1D76E6F7C25E}" type="pres">
      <dgm:prSet presAssocID="{ECC767E1-CDDB-43F2-8B49-03A5BC2FCAB8}" presName="centerBox" presStyleCnt="0"/>
      <dgm:spPr/>
    </dgm:pt>
    <dgm:pt modelId="{D9637E5B-48AF-4C02-A8B2-6673BDC5F490}" type="pres">
      <dgm:prSet presAssocID="{ECC767E1-CDDB-43F2-8B49-03A5BC2FCAB8}" presName="centerBoxParent" presStyleLbl="node1" presStyleIdx="2" presStyleCnt="3"/>
      <dgm:spPr/>
    </dgm:pt>
    <dgm:pt modelId="{58A0DC59-949D-4265-8CE5-4C34DDFC0939}" type="pres">
      <dgm:prSet presAssocID="{ECC767E1-CDDB-43F2-8B49-03A5BC2FCAB8}" presName="centerBoxChildren" presStyleCnt="0"/>
      <dgm:spPr/>
    </dgm:pt>
    <dgm:pt modelId="{9AEF8DB1-DBB0-46CB-887D-280DA9BC7D21}" type="pres">
      <dgm:prSet presAssocID="{2D3A7E26-57B1-4E94-8BBC-8A9508BC96B1}" presName="cChild" presStyleLbl="fgAcc1" presStyleIdx="4" presStyleCnt="6">
        <dgm:presLayoutVars>
          <dgm:bulletEnabled val="1"/>
        </dgm:presLayoutVars>
      </dgm:prSet>
      <dgm:spPr/>
    </dgm:pt>
    <dgm:pt modelId="{44C9CAC0-91C9-4F5B-A519-B3020F0E1834}" type="pres">
      <dgm:prSet presAssocID="{FD9CD673-B5D7-452E-8CE6-ED17610FA20E}" presName="centerSibTrans" presStyleCnt="0"/>
      <dgm:spPr/>
    </dgm:pt>
    <dgm:pt modelId="{E777EF04-79CD-4D37-A4BE-C40DBE1E9E66}" type="pres">
      <dgm:prSet presAssocID="{0E9D9364-5AB3-4A71-8153-D57C6FA4B9B5}" presName="cChild" presStyleLbl="fgAcc1" presStyleIdx="5" presStyleCnt="6">
        <dgm:presLayoutVars>
          <dgm:bulletEnabled val="1"/>
        </dgm:presLayoutVars>
      </dgm:prSet>
      <dgm:spPr/>
    </dgm:pt>
  </dgm:ptLst>
  <dgm:cxnLst>
    <dgm:cxn modelId="{50C4FF21-382C-4AB3-90AD-D9EFAE666146}" type="presOf" srcId="{7C57919E-5563-4350-A852-EFE8811CF9D3}" destId="{08D97D43-8063-49CB-898E-5C0EE47CE9E8}" srcOrd="0" destOrd="0" presId="urn:microsoft.com/office/officeart/2005/8/layout/target2"/>
    <dgm:cxn modelId="{CD407A2A-DF3A-4B61-9627-7538D3099014}" srcId="{ECC767E1-CDDB-43F2-8B49-03A5BC2FCAB8}" destId="{283A8859-8285-41A7-9AC8-8BC4047A8B3A}" srcOrd="2" destOrd="0" parTransId="{6F80DC58-02B4-403C-8EA4-086F4F1CFFBC}" sibTransId="{E4585EA8-F84C-441D-B613-4BC05F7EB1AE}"/>
    <dgm:cxn modelId="{A026182F-AB1D-4B6F-B9D5-115942DDFAA7}" type="presOf" srcId="{ECC767E1-CDDB-43F2-8B49-03A5BC2FCAB8}" destId="{1CD25F93-C205-4CE5-96D5-8E5CF802569E}" srcOrd="0" destOrd="0" presId="urn:microsoft.com/office/officeart/2005/8/layout/target2"/>
    <dgm:cxn modelId="{1CA3C85E-BBB8-44D2-8CE7-718EC5D70A42}" srcId="{ECC767E1-CDDB-43F2-8B49-03A5BC2FCAB8}" destId="{838902A9-8FF2-4E53-B380-BF02766ED371}" srcOrd="1" destOrd="0" parTransId="{13864FBA-F530-4C29-A600-2C2390C579C7}" sibTransId="{D5B617B9-6E8E-443D-A3FC-813E93FF8C35}"/>
    <dgm:cxn modelId="{C0A8D663-803C-474A-A96C-DE9E9D632CB8}" srcId="{7C57919E-5563-4350-A852-EFE8811CF9D3}" destId="{2F5BEC5E-B7ED-4C2F-8EC2-77302152F7CE}" srcOrd="1" destOrd="0" parTransId="{62DDF5DE-9640-49D8-974A-C6A810EB6CDA}" sibTransId="{FC68D948-D58D-42A1-8D9B-2995E528088C}"/>
    <dgm:cxn modelId="{1DC70A64-BC13-4FDD-94F9-C8529B7FDC9D}" type="presOf" srcId="{838902A9-8FF2-4E53-B380-BF02766ED371}" destId="{C25FBBED-2C2F-4E33-A634-EAD01F886297}" srcOrd="0" destOrd="0" presId="urn:microsoft.com/office/officeart/2005/8/layout/target2"/>
    <dgm:cxn modelId="{EF146464-087F-422D-9F0E-03857649BD41}" srcId="{838902A9-8FF2-4E53-B380-BF02766ED371}" destId="{E6027D26-5FB7-42AD-AE66-4E3B8F469239}" srcOrd="0" destOrd="0" parTransId="{1EC02F9A-41DD-44B2-9EBE-4E711247E2AA}" sibTransId="{CC504B90-CFA3-4A7E-A2A6-461601D403D2}"/>
    <dgm:cxn modelId="{D4C72848-5A5D-4F02-9428-A7778FE97036}" srcId="{283A8859-8285-41A7-9AC8-8BC4047A8B3A}" destId="{0E9D9364-5AB3-4A71-8153-D57C6FA4B9B5}" srcOrd="1" destOrd="0" parTransId="{4A5C87A5-62B9-4F21-8C24-6543ADCC3FEC}" sibTransId="{64E595AA-95C4-4A53-994D-61C9A5C03310}"/>
    <dgm:cxn modelId="{7A54AC6F-6306-4372-A51A-3F06034AC051}" type="presOf" srcId="{2F5BEC5E-B7ED-4C2F-8EC2-77302152F7CE}" destId="{954C0EC2-BEEC-4B1A-B53C-703FCCF45A0D}" srcOrd="0" destOrd="0" presId="urn:microsoft.com/office/officeart/2005/8/layout/target2"/>
    <dgm:cxn modelId="{EC337093-69B0-4848-9F2F-9A043E43ABB3}" srcId="{838902A9-8FF2-4E53-B380-BF02766ED371}" destId="{938D54C6-32C3-42F1-BBFE-99F798F32A6E}" srcOrd="1" destOrd="0" parTransId="{AC2C1A9F-E616-425D-A9D6-EE11E14DFFD7}" sibTransId="{425A1E37-F6EC-49B3-8DD4-4BEB52283359}"/>
    <dgm:cxn modelId="{CB83C295-F2DA-4981-BC7F-06C7927C7975}" srcId="{283A8859-8285-41A7-9AC8-8BC4047A8B3A}" destId="{2D3A7E26-57B1-4E94-8BBC-8A9508BC96B1}" srcOrd="0" destOrd="0" parTransId="{2452925C-EB36-4A70-9CF8-4007AE74F15F}" sibTransId="{FD9CD673-B5D7-452E-8CE6-ED17610FA20E}"/>
    <dgm:cxn modelId="{921962C4-1557-4013-A645-E1D658E0FC8E}" type="presOf" srcId="{0E9D9364-5AB3-4A71-8153-D57C6FA4B9B5}" destId="{E777EF04-79CD-4D37-A4BE-C40DBE1E9E66}" srcOrd="0" destOrd="0" presId="urn:microsoft.com/office/officeart/2005/8/layout/target2"/>
    <dgm:cxn modelId="{785AFECC-46E2-4359-A8A0-E8D35FB8AF1D}" srcId="{7C57919E-5563-4350-A852-EFE8811CF9D3}" destId="{6BB2B050-C709-4465-B5E5-CE343075A08D}" srcOrd="0" destOrd="0" parTransId="{87FF2079-D152-419C-B367-CE1F7029AC51}" sibTransId="{27032265-7A45-4C7A-BE64-1F636212C0B0}"/>
    <dgm:cxn modelId="{D1387FDB-E350-4847-A157-45A1D7B917A1}" type="presOf" srcId="{6BB2B050-C709-4465-B5E5-CE343075A08D}" destId="{B9BEAB25-2223-47F2-B4ED-62A4CE9DC1E5}" srcOrd="0" destOrd="0" presId="urn:microsoft.com/office/officeart/2005/8/layout/target2"/>
    <dgm:cxn modelId="{F81822E8-22F8-4AEB-8B8D-9698C5EA103B}" type="presOf" srcId="{938D54C6-32C3-42F1-BBFE-99F798F32A6E}" destId="{8B85A457-6C15-427A-B468-B3D65A36476D}" srcOrd="0" destOrd="0" presId="urn:microsoft.com/office/officeart/2005/8/layout/target2"/>
    <dgm:cxn modelId="{756830EB-E7E7-4672-A276-A2D277A8A840}" type="presOf" srcId="{E6027D26-5FB7-42AD-AE66-4E3B8F469239}" destId="{AC6A5DAA-005E-48B1-AA59-EA13124A6EA3}" srcOrd="0" destOrd="0" presId="urn:microsoft.com/office/officeart/2005/8/layout/target2"/>
    <dgm:cxn modelId="{5D60F1F1-898C-4224-953F-80223071A688}" srcId="{ECC767E1-CDDB-43F2-8B49-03A5BC2FCAB8}" destId="{7C57919E-5563-4350-A852-EFE8811CF9D3}" srcOrd="0" destOrd="0" parTransId="{6C1D2D98-C44D-4FE1-A786-88315B0B3C09}" sibTransId="{4BACB657-9423-4CD5-BB16-78B1D3D4E2ED}"/>
    <dgm:cxn modelId="{1ED3EBF3-E9B3-4E33-964E-B6670242D9DA}" type="presOf" srcId="{283A8859-8285-41A7-9AC8-8BC4047A8B3A}" destId="{D9637E5B-48AF-4C02-A8B2-6673BDC5F490}" srcOrd="0" destOrd="0" presId="urn:microsoft.com/office/officeart/2005/8/layout/target2"/>
    <dgm:cxn modelId="{8FE1A6FD-F5FC-47C0-A40B-727C26C67035}" type="presOf" srcId="{2D3A7E26-57B1-4E94-8BBC-8A9508BC96B1}" destId="{9AEF8DB1-DBB0-46CB-887D-280DA9BC7D21}" srcOrd="0" destOrd="0" presId="urn:microsoft.com/office/officeart/2005/8/layout/target2"/>
    <dgm:cxn modelId="{45A02B07-45A6-4D98-95EC-042301388E30}" type="presParOf" srcId="{1CD25F93-C205-4CE5-96D5-8E5CF802569E}" destId="{2EC937FD-47C0-4D95-87DD-203863AD9220}" srcOrd="0" destOrd="0" presId="urn:microsoft.com/office/officeart/2005/8/layout/target2"/>
    <dgm:cxn modelId="{FDFA7AD1-C076-43EC-B5AF-59F252B1B9DA}" type="presParOf" srcId="{2EC937FD-47C0-4D95-87DD-203863AD9220}" destId="{08D97D43-8063-49CB-898E-5C0EE47CE9E8}" srcOrd="0" destOrd="0" presId="urn:microsoft.com/office/officeart/2005/8/layout/target2"/>
    <dgm:cxn modelId="{51A05B65-DF5A-48EC-9A00-5135592AF687}" type="presParOf" srcId="{2EC937FD-47C0-4D95-87DD-203863AD9220}" destId="{E27EDECA-3147-4C15-B411-AC02A93B937D}" srcOrd="1" destOrd="0" presId="urn:microsoft.com/office/officeart/2005/8/layout/target2"/>
    <dgm:cxn modelId="{CA9682F6-171E-4A1C-8B38-303822EEC552}" type="presParOf" srcId="{E27EDECA-3147-4C15-B411-AC02A93B937D}" destId="{B9BEAB25-2223-47F2-B4ED-62A4CE9DC1E5}" srcOrd="0" destOrd="0" presId="urn:microsoft.com/office/officeart/2005/8/layout/target2"/>
    <dgm:cxn modelId="{63F4652A-E981-4CDD-B623-9FE6124A62CF}" type="presParOf" srcId="{E27EDECA-3147-4C15-B411-AC02A93B937D}" destId="{89777046-298F-4833-9A6E-73E70848552C}" srcOrd="1" destOrd="0" presId="urn:microsoft.com/office/officeart/2005/8/layout/target2"/>
    <dgm:cxn modelId="{8430B605-593E-48DD-AC45-55CF41B1F331}" type="presParOf" srcId="{E27EDECA-3147-4C15-B411-AC02A93B937D}" destId="{954C0EC2-BEEC-4B1A-B53C-703FCCF45A0D}" srcOrd="2" destOrd="0" presId="urn:microsoft.com/office/officeart/2005/8/layout/target2"/>
    <dgm:cxn modelId="{74C6EEB6-1AF9-4716-B305-9EBE97CF317E}" type="presParOf" srcId="{1CD25F93-C205-4CE5-96D5-8E5CF802569E}" destId="{2958C27E-1D1F-4EA6-8BAA-014594C848A5}" srcOrd="1" destOrd="0" presId="urn:microsoft.com/office/officeart/2005/8/layout/target2"/>
    <dgm:cxn modelId="{DFABA83E-0F58-4B1C-A75D-D3304FB31BCB}" type="presParOf" srcId="{2958C27E-1D1F-4EA6-8BAA-014594C848A5}" destId="{C25FBBED-2C2F-4E33-A634-EAD01F886297}" srcOrd="0" destOrd="0" presId="urn:microsoft.com/office/officeart/2005/8/layout/target2"/>
    <dgm:cxn modelId="{0A28E02A-7B7B-4319-AE87-2F95B5CDB01C}" type="presParOf" srcId="{2958C27E-1D1F-4EA6-8BAA-014594C848A5}" destId="{6481656F-F12A-4684-A8C5-34A088E417FE}" srcOrd="1" destOrd="0" presId="urn:microsoft.com/office/officeart/2005/8/layout/target2"/>
    <dgm:cxn modelId="{0578EDF0-1D52-4EA6-847D-29B6F5D73305}" type="presParOf" srcId="{6481656F-F12A-4684-A8C5-34A088E417FE}" destId="{AC6A5DAA-005E-48B1-AA59-EA13124A6EA3}" srcOrd="0" destOrd="0" presId="urn:microsoft.com/office/officeart/2005/8/layout/target2"/>
    <dgm:cxn modelId="{78BB184E-2EDE-4EF9-8ED8-8463232A9CD4}" type="presParOf" srcId="{6481656F-F12A-4684-A8C5-34A088E417FE}" destId="{FFC7BF77-EDED-439B-B669-F3A8B18CFE07}" srcOrd="1" destOrd="0" presId="urn:microsoft.com/office/officeart/2005/8/layout/target2"/>
    <dgm:cxn modelId="{4A86A726-84F9-4BB4-8786-7CB776CA80FF}" type="presParOf" srcId="{6481656F-F12A-4684-A8C5-34A088E417FE}" destId="{8B85A457-6C15-427A-B468-B3D65A36476D}" srcOrd="2" destOrd="0" presId="urn:microsoft.com/office/officeart/2005/8/layout/target2"/>
    <dgm:cxn modelId="{228FD856-AB68-4276-8A76-95461D5458E4}" type="presParOf" srcId="{1CD25F93-C205-4CE5-96D5-8E5CF802569E}" destId="{AF2A329D-209D-4318-915F-1D76E6F7C25E}" srcOrd="2" destOrd="0" presId="urn:microsoft.com/office/officeart/2005/8/layout/target2"/>
    <dgm:cxn modelId="{DEA89E83-9121-415D-B4D6-D4AF67D2708F}" type="presParOf" srcId="{AF2A329D-209D-4318-915F-1D76E6F7C25E}" destId="{D9637E5B-48AF-4C02-A8B2-6673BDC5F490}" srcOrd="0" destOrd="0" presId="urn:microsoft.com/office/officeart/2005/8/layout/target2"/>
    <dgm:cxn modelId="{FE5C0505-0C66-4720-BCEE-5260648BD715}" type="presParOf" srcId="{AF2A329D-209D-4318-915F-1D76E6F7C25E}" destId="{58A0DC59-949D-4265-8CE5-4C34DDFC0939}" srcOrd="1" destOrd="0" presId="urn:microsoft.com/office/officeart/2005/8/layout/target2"/>
    <dgm:cxn modelId="{7D050805-A9B4-4694-89F4-448886BB4928}" type="presParOf" srcId="{58A0DC59-949D-4265-8CE5-4C34DDFC0939}" destId="{9AEF8DB1-DBB0-46CB-887D-280DA9BC7D21}" srcOrd="0" destOrd="0" presId="urn:microsoft.com/office/officeart/2005/8/layout/target2"/>
    <dgm:cxn modelId="{4F409563-AB22-4763-AD4B-399D79234C7C}" type="presParOf" srcId="{58A0DC59-949D-4265-8CE5-4C34DDFC0939}" destId="{44C9CAC0-91C9-4F5B-A519-B3020F0E1834}" srcOrd="1" destOrd="0" presId="urn:microsoft.com/office/officeart/2005/8/layout/target2"/>
    <dgm:cxn modelId="{49626432-69C2-4981-9C5C-EA26C076FE70}" type="presParOf" srcId="{58A0DC59-949D-4265-8CE5-4C34DDFC0939}" destId="{E777EF04-79CD-4D37-A4BE-C40DBE1E9E66}" srcOrd="2"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2BE29C-F2A9-4B9A-9382-3F4652917DE3}" type="doc">
      <dgm:prSet loTypeId="urn:microsoft.com/office/officeart/2005/8/layout/pyramid1" loCatId="pyramid" qsTypeId="urn:microsoft.com/office/officeart/2005/8/quickstyle/simple2" qsCatId="simple" csTypeId="urn:microsoft.com/office/officeart/2005/8/colors/accent1_2" csCatId="accent1" phldr="1"/>
      <dgm:spPr/>
      <dgm:t>
        <a:bodyPr/>
        <a:lstStyle/>
        <a:p>
          <a:endParaRPr lang="it-IT"/>
        </a:p>
      </dgm:t>
    </dgm:pt>
    <dgm:pt modelId="{7D1FBF71-F83F-4D99-BD41-ABA631B64940}">
      <dgm:prSet phldrT="[Text]" custT="1"/>
      <dgm:spPr>
        <a:ln>
          <a:solidFill>
            <a:srgbClr val="475C95"/>
          </a:solidFill>
        </a:ln>
      </dgm:spPr>
      <dgm:t>
        <a:bodyPr/>
        <a:lstStyle/>
        <a:p>
          <a:endParaRPr lang="en-US" sz="1200" b="0" dirty="0">
            <a:solidFill>
              <a:srgbClr val="475C95"/>
            </a:solidFill>
          </a:endParaRPr>
        </a:p>
        <a:p>
          <a:r>
            <a:rPr lang="en-US" sz="1800" b="0" dirty="0">
              <a:solidFill>
                <a:srgbClr val="475C95"/>
              </a:solidFill>
            </a:rPr>
            <a:t>Vital few</a:t>
          </a:r>
          <a:endParaRPr lang="it-IT" sz="1800" b="0" dirty="0">
            <a:solidFill>
              <a:srgbClr val="475C95"/>
            </a:solidFill>
          </a:endParaRPr>
        </a:p>
      </dgm:t>
    </dgm:pt>
    <dgm:pt modelId="{D7C2F473-F388-4247-831B-9DB4639BAAEE}" type="parTrans" cxnId="{1D435601-3828-41C9-A376-77D7F5E76F31}">
      <dgm:prSet/>
      <dgm:spPr/>
      <dgm:t>
        <a:bodyPr/>
        <a:lstStyle/>
        <a:p>
          <a:endParaRPr lang="it-IT"/>
        </a:p>
      </dgm:t>
    </dgm:pt>
    <dgm:pt modelId="{96D06C43-41FA-498E-9835-C4A70AFBEB4E}" type="sibTrans" cxnId="{1D435601-3828-41C9-A376-77D7F5E76F31}">
      <dgm:prSet/>
      <dgm:spPr/>
      <dgm:t>
        <a:bodyPr/>
        <a:lstStyle/>
        <a:p>
          <a:endParaRPr lang="it-IT"/>
        </a:p>
      </dgm:t>
    </dgm:pt>
    <dgm:pt modelId="{09815AB7-E132-426E-9379-1793E5657CC1}">
      <dgm:prSet phldrT="[Text]" custT="1"/>
      <dgm:spPr>
        <a:ln>
          <a:solidFill>
            <a:srgbClr val="475C95"/>
          </a:solidFill>
        </a:ln>
      </dgm:spPr>
      <dgm:t>
        <a:bodyPr/>
        <a:lstStyle/>
        <a:p>
          <a:r>
            <a:rPr lang="en-US" sz="3600" b="0" dirty="0">
              <a:solidFill>
                <a:srgbClr val="475C95"/>
              </a:solidFill>
            </a:rPr>
            <a:t>Services </a:t>
          </a:r>
          <a:br>
            <a:rPr lang="en-US" sz="3600" b="0" dirty="0">
              <a:solidFill>
                <a:srgbClr val="475C95"/>
              </a:solidFill>
            </a:rPr>
          </a:br>
          <a:r>
            <a:rPr lang="en-US" sz="3600" b="0" dirty="0">
              <a:solidFill>
                <a:srgbClr val="475C95"/>
              </a:solidFill>
            </a:rPr>
            <a:t>running 80% </a:t>
          </a:r>
          <a:br>
            <a:rPr lang="en-US" sz="3600" b="0" dirty="0">
              <a:solidFill>
                <a:srgbClr val="475C95"/>
              </a:solidFill>
            </a:rPr>
          </a:br>
          <a:r>
            <a:rPr lang="en-US" sz="3600" b="0" dirty="0">
              <a:solidFill>
                <a:srgbClr val="475C95"/>
              </a:solidFill>
            </a:rPr>
            <a:t>of the budget</a:t>
          </a:r>
          <a:endParaRPr lang="it-IT" sz="3600" b="0" dirty="0">
            <a:solidFill>
              <a:srgbClr val="475C95"/>
            </a:solidFill>
          </a:endParaRPr>
        </a:p>
      </dgm:t>
    </dgm:pt>
    <dgm:pt modelId="{96CE64AD-F3EB-45E4-BAF3-F899AB260C0B}" type="parTrans" cxnId="{4CF505F9-6C14-41BB-9FD2-F9C40E87B9AF}">
      <dgm:prSet/>
      <dgm:spPr/>
      <dgm:t>
        <a:bodyPr/>
        <a:lstStyle/>
        <a:p>
          <a:endParaRPr lang="it-IT"/>
        </a:p>
      </dgm:t>
    </dgm:pt>
    <dgm:pt modelId="{EEBC84AB-CD0B-4DE5-96A7-661A77924552}" type="sibTrans" cxnId="{4CF505F9-6C14-41BB-9FD2-F9C40E87B9AF}">
      <dgm:prSet/>
      <dgm:spPr/>
      <dgm:t>
        <a:bodyPr/>
        <a:lstStyle/>
        <a:p>
          <a:endParaRPr lang="it-IT"/>
        </a:p>
      </dgm:t>
    </dgm:pt>
    <dgm:pt modelId="{06220B16-8215-42A8-A0BE-89F8818F01DD}" type="pres">
      <dgm:prSet presAssocID="{EA2BE29C-F2A9-4B9A-9382-3F4652917DE3}" presName="Name0" presStyleCnt="0">
        <dgm:presLayoutVars>
          <dgm:dir/>
          <dgm:animLvl val="lvl"/>
          <dgm:resizeHandles val="exact"/>
        </dgm:presLayoutVars>
      </dgm:prSet>
      <dgm:spPr/>
    </dgm:pt>
    <dgm:pt modelId="{694C7780-DC5C-409E-9956-3BDFC292DAD9}" type="pres">
      <dgm:prSet presAssocID="{7D1FBF71-F83F-4D99-BD41-ABA631B64940}" presName="Name8" presStyleCnt="0"/>
      <dgm:spPr/>
    </dgm:pt>
    <dgm:pt modelId="{6E91DE0D-FA92-47BF-8953-D80F8EF29473}" type="pres">
      <dgm:prSet presAssocID="{7D1FBF71-F83F-4D99-BD41-ABA631B64940}" presName="level" presStyleLbl="node1" presStyleIdx="0" presStyleCnt="2" custScaleY="151695">
        <dgm:presLayoutVars>
          <dgm:chMax val="1"/>
          <dgm:bulletEnabled val="1"/>
        </dgm:presLayoutVars>
      </dgm:prSet>
      <dgm:spPr/>
    </dgm:pt>
    <dgm:pt modelId="{1643060F-6B0A-43BB-9100-C616CDD8A02D}" type="pres">
      <dgm:prSet presAssocID="{7D1FBF71-F83F-4D99-BD41-ABA631B64940}" presName="levelTx" presStyleLbl="revTx" presStyleIdx="0" presStyleCnt="0">
        <dgm:presLayoutVars>
          <dgm:chMax val="1"/>
          <dgm:bulletEnabled val="1"/>
        </dgm:presLayoutVars>
      </dgm:prSet>
      <dgm:spPr/>
    </dgm:pt>
    <dgm:pt modelId="{848C7C9E-2293-4A3E-BEA4-EAF21EE872A2}" type="pres">
      <dgm:prSet presAssocID="{09815AB7-E132-426E-9379-1793E5657CC1}" presName="Name8" presStyleCnt="0"/>
      <dgm:spPr/>
    </dgm:pt>
    <dgm:pt modelId="{B3161A95-059A-4EE1-B2E8-108B0BAA5352}" type="pres">
      <dgm:prSet presAssocID="{09815AB7-E132-426E-9379-1793E5657CC1}" presName="level" presStyleLbl="node1" presStyleIdx="1" presStyleCnt="2" custScaleY="361487">
        <dgm:presLayoutVars>
          <dgm:chMax val="1"/>
          <dgm:bulletEnabled val="1"/>
        </dgm:presLayoutVars>
      </dgm:prSet>
      <dgm:spPr/>
    </dgm:pt>
    <dgm:pt modelId="{6769426C-F8C5-4756-9E0E-98BB51405339}" type="pres">
      <dgm:prSet presAssocID="{09815AB7-E132-426E-9379-1793E5657CC1}" presName="levelTx" presStyleLbl="revTx" presStyleIdx="0" presStyleCnt="0">
        <dgm:presLayoutVars>
          <dgm:chMax val="1"/>
          <dgm:bulletEnabled val="1"/>
        </dgm:presLayoutVars>
      </dgm:prSet>
      <dgm:spPr/>
    </dgm:pt>
  </dgm:ptLst>
  <dgm:cxnLst>
    <dgm:cxn modelId="{1D435601-3828-41C9-A376-77D7F5E76F31}" srcId="{EA2BE29C-F2A9-4B9A-9382-3F4652917DE3}" destId="{7D1FBF71-F83F-4D99-BD41-ABA631B64940}" srcOrd="0" destOrd="0" parTransId="{D7C2F473-F388-4247-831B-9DB4639BAAEE}" sibTransId="{96D06C43-41FA-498E-9835-C4A70AFBEB4E}"/>
    <dgm:cxn modelId="{F074B734-409E-498C-ABE6-58DA264C46CF}" type="presOf" srcId="{7D1FBF71-F83F-4D99-BD41-ABA631B64940}" destId="{6E91DE0D-FA92-47BF-8953-D80F8EF29473}" srcOrd="0" destOrd="0" presId="urn:microsoft.com/office/officeart/2005/8/layout/pyramid1"/>
    <dgm:cxn modelId="{7AAE1C82-79C7-4D69-B959-6AE68B8F20B4}" type="presOf" srcId="{09815AB7-E132-426E-9379-1793E5657CC1}" destId="{6769426C-F8C5-4756-9E0E-98BB51405339}" srcOrd="1" destOrd="0" presId="urn:microsoft.com/office/officeart/2005/8/layout/pyramid1"/>
    <dgm:cxn modelId="{F9B81D90-A4B6-4696-BC93-30DE828860B7}" type="presOf" srcId="{09815AB7-E132-426E-9379-1793E5657CC1}" destId="{B3161A95-059A-4EE1-B2E8-108B0BAA5352}" srcOrd="0" destOrd="0" presId="urn:microsoft.com/office/officeart/2005/8/layout/pyramid1"/>
    <dgm:cxn modelId="{DBA8B3AB-9600-45C6-A27F-F6BC2A0FBC24}" type="presOf" srcId="{7D1FBF71-F83F-4D99-BD41-ABA631B64940}" destId="{1643060F-6B0A-43BB-9100-C616CDD8A02D}" srcOrd="1" destOrd="0" presId="urn:microsoft.com/office/officeart/2005/8/layout/pyramid1"/>
    <dgm:cxn modelId="{0E0C1ED0-EB93-491E-BE31-4AA1992C0E06}" type="presOf" srcId="{EA2BE29C-F2A9-4B9A-9382-3F4652917DE3}" destId="{06220B16-8215-42A8-A0BE-89F8818F01DD}" srcOrd="0" destOrd="0" presId="urn:microsoft.com/office/officeart/2005/8/layout/pyramid1"/>
    <dgm:cxn modelId="{4CF505F9-6C14-41BB-9FD2-F9C40E87B9AF}" srcId="{EA2BE29C-F2A9-4B9A-9382-3F4652917DE3}" destId="{09815AB7-E132-426E-9379-1793E5657CC1}" srcOrd="1" destOrd="0" parTransId="{96CE64AD-F3EB-45E4-BAF3-F899AB260C0B}" sibTransId="{EEBC84AB-CD0B-4DE5-96A7-661A77924552}"/>
    <dgm:cxn modelId="{70ABE763-B03A-469A-8CE9-F02BD047FCAB}" type="presParOf" srcId="{06220B16-8215-42A8-A0BE-89F8818F01DD}" destId="{694C7780-DC5C-409E-9956-3BDFC292DAD9}" srcOrd="0" destOrd="0" presId="urn:microsoft.com/office/officeart/2005/8/layout/pyramid1"/>
    <dgm:cxn modelId="{65D7EA70-02B3-4F36-B58C-CD5F00F95827}" type="presParOf" srcId="{694C7780-DC5C-409E-9956-3BDFC292DAD9}" destId="{6E91DE0D-FA92-47BF-8953-D80F8EF29473}" srcOrd="0" destOrd="0" presId="urn:microsoft.com/office/officeart/2005/8/layout/pyramid1"/>
    <dgm:cxn modelId="{D07FA579-72AF-43DB-A2A1-30914191DC89}" type="presParOf" srcId="{694C7780-DC5C-409E-9956-3BDFC292DAD9}" destId="{1643060F-6B0A-43BB-9100-C616CDD8A02D}" srcOrd="1" destOrd="0" presId="urn:microsoft.com/office/officeart/2005/8/layout/pyramid1"/>
    <dgm:cxn modelId="{5BBECF81-0149-499E-A560-54AF25DC07A3}" type="presParOf" srcId="{06220B16-8215-42A8-A0BE-89F8818F01DD}" destId="{848C7C9E-2293-4A3E-BEA4-EAF21EE872A2}" srcOrd="1" destOrd="0" presId="urn:microsoft.com/office/officeart/2005/8/layout/pyramid1"/>
    <dgm:cxn modelId="{1BFD8275-4785-44B8-903F-0A46ED125909}" type="presParOf" srcId="{848C7C9E-2293-4A3E-BEA4-EAF21EE872A2}" destId="{B3161A95-059A-4EE1-B2E8-108B0BAA5352}" srcOrd="0" destOrd="0" presId="urn:microsoft.com/office/officeart/2005/8/layout/pyramid1"/>
    <dgm:cxn modelId="{8742656F-5B52-4765-A6A6-B4F185F6E868}" type="presParOf" srcId="{848C7C9E-2293-4A3E-BEA4-EAF21EE872A2}" destId="{6769426C-F8C5-4756-9E0E-98BB51405339}"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2BE29C-F2A9-4B9A-9382-3F4652917DE3}" type="doc">
      <dgm:prSet loTypeId="urn:microsoft.com/office/officeart/2005/8/layout/arrow6" loCatId="relationship" qsTypeId="urn:microsoft.com/office/officeart/2005/8/quickstyle/simple1" qsCatId="simple" csTypeId="urn:microsoft.com/office/officeart/2005/8/colors/accent1_2" csCatId="accent1" phldr="1"/>
      <dgm:spPr/>
      <dgm:t>
        <a:bodyPr/>
        <a:lstStyle/>
        <a:p>
          <a:endParaRPr lang="it-IT"/>
        </a:p>
      </dgm:t>
    </dgm:pt>
    <dgm:pt modelId="{7D1FBF71-F83F-4D99-BD41-ABA631B64940}">
      <dgm:prSet phldrT="[Text]"/>
      <dgm:spPr/>
      <dgm:t>
        <a:bodyPr/>
        <a:lstStyle/>
        <a:p>
          <a:r>
            <a:rPr lang="en-US" dirty="0"/>
            <a:t>Hybrid workloads</a:t>
          </a:r>
          <a:endParaRPr lang="it-IT" dirty="0"/>
        </a:p>
      </dgm:t>
    </dgm:pt>
    <dgm:pt modelId="{D7C2F473-F388-4247-831B-9DB4639BAAEE}" type="parTrans" cxnId="{1D435601-3828-41C9-A376-77D7F5E76F31}">
      <dgm:prSet/>
      <dgm:spPr/>
      <dgm:t>
        <a:bodyPr/>
        <a:lstStyle/>
        <a:p>
          <a:endParaRPr lang="it-IT"/>
        </a:p>
      </dgm:t>
    </dgm:pt>
    <dgm:pt modelId="{96D06C43-41FA-498E-9835-C4A70AFBEB4E}" type="sibTrans" cxnId="{1D435601-3828-41C9-A376-77D7F5E76F31}">
      <dgm:prSet/>
      <dgm:spPr/>
      <dgm:t>
        <a:bodyPr/>
        <a:lstStyle/>
        <a:p>
          <a:endParaRPr lang="it-IT"/>
        </a:p>
      </dgm:t>
    </dgm:pt>
    <dgm:pt modelId="{09815AB7-E132-426E-9379-1793E5657CC1}">
      <dgm:prSet phldrT="[Text]"/>
      <dgm:spPr/>
      <dgm:t>
        <a:bodyPr/>
        <a:lstStyle/>
        <a:p>
          <a:r>
            <a:rPr lang="en-US" dirty="0"/>
            <a:t>Sustainability</a:t>
          </a:r>
          <a:endParaRPr lang="it-IT" dirty="0"/>
        </a:p>
      </dgm:t>
    </dgm:pt>
    <dgm:pt modelId="{96CE64AD-F3EB-45E4-BAF3-F899AB260C0B}" type="parTrans" cxnId="{4CF505F9-6C14-41BB-9FD2-F9C40E87B9AF}">
      <dgm:prSet/>
      <dgm:spPr/>
      <dgm:t>
        <a:bodyPr/>
        <a:lstStyle/>
        <a:p>
          <a:endParaRPr lang="it-IT"/>
        </a:p>
      </dgm:t>
    </dgm:pt>
    <dgm:pt modelId="{EEBC84AB-CD0B-4DE5-96A7-661A77924552}" type="sibTrans" cxnId="{4CF505F9-6C14-41BB-9FD2-F9C40E87B9AF}">
      <dgm:prSet/>
      <dgm:spPr/>
      <dgm:t>
        <a:bodyPr/>
        <a:lstStyle/>
        <a:p>
          <a:endParaRPr lang="it-IT"/>
        </a:p>
      </dgm:t>
    </dgm:pt>
    <dgm:pt modelId="{0AE8C304-A9EC-4F3E-BB7A-A837D031AF3B}">
      <dgm:prSet phldrT="[Text]"/>
      <dgm:spPr/>
      <dgm:t>
        <a:bodyPr/>
        <a:lstStyle/>
        <a:p>
          <a:endParaRPr lang="it-IT"/>
        </a:p>
      </dgm:t>
    </dgm:pt>
    <dgm:pt modelId="{F927F5CA-F687-41C8-8B73-9E89F7DC0089}" type="parTrans" cxnId="{99DA4247-BF0C-46CE-9B21-ABBC70522DFF}">
      <dgm:prSet/>
      <dgm:spPr/>
      <dgm:t>
        <a:bodyPr/>
        <a:lstStyle/>
        <a:p>
          <a:endParaRPr lang="it-IT"/>
        </a:p>
      </dgm:t>
    </dgm:pt>
    <dgm:pt modelId="{D2BBCEC3-7CD3-480A-B2D7-FC6FA06A8486}" type="sibTrans" cxnId="{99DA4247-BF0C-46CE-9B21-ABBC70522DFF}">
      <dgm:prSet/>
      <dgm:spPr/>
      <dgm:t>
        <a:bodyPr/>
        <a:lstStyle/>
        <a:p>
          <a:endParaRPr lang="it-IT"/>
        </a:p>
      </dgm:t>
    </dgm:pt>
    <dgm:pt modelId="{A152F94F-3686-4A63-9F5D-B19C6171DFC6}" type="pres">
      <dgm:prSet presAssocID="{EA2BE29C-F2A9-4B9A-9382-3F4652917DE3}" presName="compositeShape" presStyleCnt="0">
        <dgm:presLayoutVars>
          <dgm:chMax val="2"/>
          <dgm:dir/>
          <dgm:resizeHandles val="exact"/>
        </dgm:presLayoutVars>
      </dgm:prSet>
      <dgm:spPr/>
    </dgm:pt>
    <dgm:pt modelId="{97849EAA-EA7A-4D06-99B2-BD970E6A9748}" type="pres">
      <dgm:prSet presAssocID="{EA2BE29C-F2A9-4B9A-9382-3F4652917DE3}" presName="ribbon" presStyleLbl="node1" presStyleIdx="0" presStyleCnt="1"/>
      <dgm:spPr/>
    </dgm:pt>
    <dgm:pt modelId="{E4CEE368-F6C4-4153-B748-42405BE2A539}" type="pres">
      <dgm:prSet presAssocID="{EA2BE29C-F2A9-4B9A-9382-3F4652917DE3}" presName="leftArrowText" presStyleLbl="node1" presStyleIdx="0" presStyleCnt="1">
        <dgm:presLayoutVars>
          <dgm:chMax val="0"/>
          <dgm:bulletEnabled val="1"/>
        </dgm:presLayoutVars>
      </dgm:prSet>
      <dgm:spPr/>
    </dgm:pt>
    <dgm:pt modelId="{08DA992C-C212-4F66-87A8-0F52EC713CEF}" type="pres">
      <dgm:prSet presAssocID="{EA2BE29C-F2A9-4B9A-9382-3F4652917DE3}" presName="rightArrowText" presStyleLbl="node1" presStyleIdx="0" presStyleCnt="1">
        <dgm:presLayoutVars>
          <dgm:chMax val="0"/>
          <dgm:bulletEnabled val="1"/>
        </dgm:presLayoutVars>
      </dgm:prSet>
      <dgm:spPr/>
    </dgm:pt>
  </dgm:ptLst>
  <dgm:cxnLst>
    <dgm:cxn modelId="{1D435601-3828-41C9-A376-77D7F5E76F31}" srcId="{EA2BE29C-F2A9-4B9A-9382-3F4652917DE3}" destId="{7D1FBF71-F83F-4D99-BD41-ABA631B64940}" srcOrd="0" destOrd="0" parTransId="{D7C2F473-F388-4247-831B-9DB4639BAAEE}" sibTransId="{96D06C43-41FA-498E-9835-C4A70AFBEB4E}"/>
    <dgm:cxn modelId="{C211D908-C7A1-4C1F-87EC-6D069B8CBF9F}" type="presOf" srcId="{09815AB7-E132-426E-9379-1793E5657CC1}" destId="{08DA992C-C212-4F66-87A8-0F52EC713CEF}" srcOrd="0" destOrd="0" presId="urn:microsoft.com/office/officeart/2005/8/layout/arrow6"/>
    <dgm:cxn modelId="{A3EA1117-7F25-4E37-8EC9-6FC443E378B6}" type="presOf" srcId="{7D1FBF71-F83F-4D99-BD41-ABA631B64940}" destId="{E4CEE368-F6C4-4153-B748-42405BE2A539}" srcOrd="0" destOrd="0" presId="urn:microsoft.com/office/officeart/2005/8/layout/arrow6"/>
    <dgm:cxn modelId="{B321EA2D-A68A-4B16-8DE7-E2DA2AB4934B}" type="presOf" srcId="{EA2BE29C-F2A9-4B9A-9382-3F4652917DE3}" destId="{A152F94F-3686-4A63-9F5D-B19C6171DFC6}" srcOrd="0" destOrd="0" presId="urn:microsoft.com/office/officeart/2005/8/layout/arrow6"/>
    <dgm:cxn modelId="{99DA4247-BF0C-46CE-9B21-ABBC70522DFF}" srcId="{EA2BE29C-F2A9-4B9A-9382-3F4652917DE3}" destId="{0AE8C304-A9EC-4F3E-BB7A-A837D031AF3B}" srcOrd="2" destOrd="0" parTransId="{F927F5CA-F687-41C8-8B73-9E89F7DC0089}" sibTransId="{D2BBCEC3-7CD3-480A-B2D7-FC6FA06A8486}"/>
    <dgm:cxn modelId="{4CF505F9-6C14-41BB-9FD2-F9C40E87B9AF}" srcId="{EA2BE29C-F2A9-4B9A-9382-3F4652917DE3}" destId="{09815AB7-E132-426E-9379-1793E5657CC1}" srcOrd="1" destOrd="0" parTransId="{96CE64AD-F3EB-45E4-BAF3-F899AB260C0B}" sibTransId="{EEBC84AB-CD0B-4DE5-96A7-661A77924552}"/>
    <dgm:cxn modelId="{B39B5573-9DDC-4B1A-9C47-6C16F14D117C}" type="presParOf" srcId="{A152F94F-3686-4A63-9F5D-B19C6171DFC6}" destId="{97849EAA-EA7A-4D06-99B2-BD970E6A9748}" srcOrd="0" destOrd="0" presId="urn:microsoft.com/office/officeart/2005/8/layout/arrow6"/>
    <dgm:cxn modelId="{D6CA48B2-4E0C-4D8C-9D69-4A424D391733}" type="presParOf" srcId="{A152F94F-3686-4A63-9F5D-B19C6171DFC6}" destId="{E4CEE368-F6C4-4153-B748-42405BE2A539}" srcOrd="1" destOrd="0" presId="urn:microsoft.com/office/officeart/2005/8/layout/arrow6"/>
    <dgm:cxn modelId="{80B2B5A6-EAF4-4B9A-AC7B-1A1987AF92E8}" type="presParOf" srcId="{A152F94F-3686-4A63-9F5D-B19C6171DFC6}" destId="{08DA992C-C212-4F66-87A8-0F52EC713CEF}"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CBCB32-87B8-4900-8845-8D7DEF7BDF3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6DF483E-7F1F-46F9-9702-2FB3B0DB48EE}">
      <dgm:prSet/>
      <dgm:spPr/>
      <dgm:t>
        <a:bodyPr/>
        <a:lstStyle/>
        <a:p>
          <a:pPr>
            <a:lnSpc>
              <a:spcPct val="100000"/>
            </a:lnSpc>
          </a:pPr>
          <a:r>
            <a:rPr lang="en-US" dirty="0">
              <a:latin typeface="+mn-lt"/>
            </a:rPr>
            <a:t>Choose your split between make or buy</a:t>
          </a:r>
          <a:endParaRPr lang="en-US" b="1" dirty="0">
            <a:latin typeface="+mn-lt"/>
          </a:endParaRPr>
        </a:p>
      </dgm:t>
    </dgm:pt>
    <dgm:pt modelId="{87C2A7F7-B1C0-4D56-8E7A-6808C63F1780}" type="parTrans" cxnId="{990A151C-6A39-4662-9424-C3AD6673E1FF}">
      <dgm:prSet/>
      <dgm:spPr/>
      <dgm:t>
        <a:bodyPr/>
        <a:lstStyle/>
        <a:p>
          <a:endParaRPr lang="en-US"/>
        </a:p>
      </dgm:t>
    </dgm:pt>
    <dgm:pt modelId="{A953B144-8670-4E2E-8BF6-E746466F6D35}" type="sibTrans" cxnId="{990A151C-6A39-4662-9424-C3AD6673E1FF}">
      <dgm:prSet/>
      <dgm:spPr/>
      <dgm:t>
        <a:bodyPr/>
        <a:lstStyle/>
        <a:p>
          <a:endParaRPr lang="en-US"/>
        </a:p>
      </dgm:t>
    </dgm:pt>
    <dgm:pt modelId="{C5F7C3BE-52C5-434F-9D9C-335D7FF4C573}">
      <dgm:prSet/>
      <dgm:spPr/>
      <dgm:t>
        <a:bodyPr/>
        <a:lstStyle/>
        <a:p>
          <a:pPr>
            <a:lnSpc>
              <a:spcPct val="100000"/>
            </a:lnSpc>
          </a:pPr>
          <a:r>
            <a:rPr lang="en-US" b="0" dirty="0">
              <a:latin typeface="+mn-lt"/>
              <a:cs typeface="Segoe UI" panose="020B0502040204020203" pitchFamily="34" charset="0"/>
            </a:rPr>
            <a:t>Deactivate some expensive services in favor of hybrid</a:t>
          </a:r>
        </a:p>
      </dgm:t>
    </dgm:pt>
    <dgm:pt modelId="{4DC2309B-20C3-41EE-B78B-F589EDDDFBCF}" type="sibTrans" cxnId="{668A92B6-3ED0-4FFA-AEF3-EA2835406FCD}">
      <dgm:prSet/>
      <dgm:spPr/>
      <dgm:t>
        <a:bodyPr/>
        <a:lstStyle/>
        <a:p>
          <a:endParaRPr lang="en-US"/>
        </a:p>
      </dgm:t>
    </dgm:pt>
    <dgm:pt modelId="{BB5E192B-2345-423A-96A7-0E3AED53CB55}" type="parTrans" cxnId="{668A92B6-3ED0-4FFA-AEF3-EA2835406FCD}">
      <dgm:prSet/>
      <dgm:spPr/>
      <dgm:t>
        <a:bodyPr/>
        <a:lstStyle/>
        <a:p>
          <a:endParaRPr lang="en-US"/>
        </a:p>
      </dgm:t>
    </dgm:pt>
    <dgm:pt modelId="{88DD32C9-B704-48A7-90A2-6A8ED78CC5FF}">
      <dgm:prSet/>
      <dgm:spPr/>
      <dgm:t>
        <a:bodyPr/>
        <a:lstStyle/>
        <a:p>
          <a:pPr>
            <a:lnSpc>
              <a:spcPct val="100000"/>
            </a:lnSpc>
          </a:pPr>
          <a:r>
            <a:rPr lang="en-US" b="0" dirty="0">
              <a:latin typeface="+mn-lt"/>
              <a:cs typeface="Segoe UI" panose="020B0502040204020203" pitchFamily="34" charset="0"/>
            </a:rPr>
            <a:t>Upskill your team to provide PaaS directly</a:t>
          </a:r>
          <a:endParaRPr lang="en-US" dirty="0">
            <a:latin typeface="+mn-lt"/>
          </a:endParaRPr>
        </a:p>
      </dgm:t>
    </dgm:pt>
    <dgm:pt modelId="{FCB6D55A-22AE-49C9-8CB1-4224BAC02395}" type="sibTrans" cxnId="{29BF22F6-CA02-4277-8776-A69543300E7C}">
      <dgm:prSet/>
      <dgm:spPr/>
      <dgm:t>
        <a:bodyPr/>
        <a:lstStyle/>
        <a:p>
          <a:endParaRPr lang="en-US"/>
        </a:p>
      </dgm:t>
    </dgm:pt>
    <dgm:pt modelId="{2A3C236C-0A46-4901-B168-1C476D636529}" type="parTrans" cxnId="{29BF22F6-CA02-4277-8776-A69543300E7C}">
      <dgm:prSet/>
      <dgm:spPr/>
      <dgm:t>
        <a:bodyPr/>
        <a:lstStyle/>
        <a:p>
          <a:endParaRPr lang="en-US"/>
        </a:p>
      </dgm:t>
    </dgm:pt>
    <dgm:pt modelId="{4E2734CF-7340-4D22-9FEF-23193C484BF4}">
      <dgm:prSet/>
      <dgm:spPr/>
      <dgm:t>
        <a:bodyPr/>
        <a:lstStyle/>
        <a:p>
          <a:pPr>
            <a:lnSpc>
              <a:spcPct val="100000"/>
            </a:lnSpc>
          </a:pPr>
          <a:r>
            <a:rPr lang="en-US" dirty="0">
              <a:latin typeface="+mn-lt"/>
            </a:rPr>
            <a:t>Keep track and compare the differences to validate your model</a:t>
          </a:r>
          <a:endParaRPr lang="en-US" dirty="0">
            <a:latin typeface="+mn-lt"/>
            <a:cs typeface="Segoe UI Semibold" panose="020B0702040204020203" pitchFamily="34" charset="0"/>
          </a:endParaRPr>
        </a:p>
      </dgm:t>
    </dgm:pt>
    <dgm:pt modelId="{CF0F3BB2-586C-4643-9B7D-96CCF2FCBF90}" type="sibTrans" cxnId="{7EB93524-ED97-45A9-A0AC-14348EFDBB6A}">
      <dgm:prSet/>
      <dgm:spPr/>
      <dgm:t>
        <a:bodyPr/>
        <a:lstStyle/>
        <a:p>
          <a:endParaRPr lang="en-US"/>
        </a:p>
      </dgm:t>
    </dgm:pt>
    <dgm:pt modelId="{0B1B6D1B-1FE1-405A-8032-6A4AF5A6CDE6}" type="parTrans" cxnId="{7EB93524-ED97-45A9-A0AC-14348EFDBB6A}">
      <dgm:prSet/>
      <dgm:spPr/>
      <dgm:t>
        <a:bodyPr/>
        <a:lstStyle/>
        <a:p>
          <a:endParaRPr lang="en-US"/>
        </a:p>
      </dgm:t>
    </dgm:pt>
    <dgm:pt modelId="{97104809-7A92-4A68-BBCB-0ABC844F185A}">
      <dgm:prSet/>
      <dgm:spPr/>
      <dgm:t>
        <a:bodyPr/>
        <a:lstStyle/>
        <a:p>
          <a:r>
            <a:rPr lang="it-IT" noProof="0" dirty="0">
              <a:latin typeface="+mn-lt"/>
            </a:rPr>
            <a:t>Remember the importance of the state</a:t>
          </a:r>
          <a:endParaRPr lang="en-US" noProof="0" dirty="0">
            <a:latin typeface="+mn-lt"/>
            <a:cs typeface="Segoe UI Semibold" panose="020B0702040204020203" pitchFamily="34" charset="0"/>
          </a:endParaRPr>
        </a:p>
      </dgm:t>
    </dgm:pt>
    <dgm:pt modelId="{F1404BA5-36C4-4D2C-BF76-8936822F35D5}" type="sibTrans" cxnId="{7ECA785C-39E8-4FDF-98E1-9B57E13D69A6}">
      <dgm:prSet/>
      <dgm:spPr/>
      <dgm:t>
        <a:bodyPr/>
        <a:lstStyle/>
        <a:p>
          <a:endParaRPr lang="en-US"/>
        </a:p>
      </dgm:t>
    </dgm:pt>
    <dgm:pt modelId="{EA18E7F9-5A56-4DF8-93EC-013669F31370}" type="parTrans" cxnId="{7ECA785C-39E8-4FDF-98E1-9B57E13D69A6}">
      <dgm:prSet/>
      <dgm:spPr/>
      <dgm:t>
        <a:bodyPr/>
        <a:lstStyle/>
        <a:p>
          <a:endParaRPr lang="en-US"/>
        </a:p>
      </dgm:t>
    </dgm:pt>
    <dgm:pt modelId="{CC81A534-82DC-4E0E-BD6D-86D9370743D2}">
      <dgm:prSet/>
      <dgm:spPr/>
      <dgm:t>
        <a:bodyPr/>
        <a:lstStyle/>
        <a:p>
          <a:pPr>
            <a:lnSpc>
              <a:spcPct val="100000"/>
            </a:lnSpc>
          </a:pPr>
          <a:r>
            <a:rPr lang="en-US" dirty="0">
              <a:latin typeface="+mn-lt"/>
            </a:rPr>
            <a:t>Always discuss solutions and keep in mind the environment</a:t>
          </a:r>
          <a:endParaRPr lang="en-US" dirty="0">
            <a:latin typeface="+mn-lt"/>
            <a:cs typeface="Segoe UI Semibold" panose="020B0702040204020203" pitchFamily="34" charset="0"/>
          </a:endParaRPr>
        </a:p>
      </dgm:t>
    </dgm:pt>
    <dgm:pt modelId="{940581FE-A791-4BDB-BDE3-8F7E09D54872}" type="sibTrans" cxnId="{0CF3533C-E4E5-4E3D-B344-BE17B892B5CE}">
      <dgm:prSet/>
      <dgm:spPr/>
      <dgm:t>
        <a:bodyPr/>
        <a:lstStyle/>
        <a:p>
          <a:endParaRPr lang="en-US"/>
        </a:p>
      </dgm:t>
    </dgm:pt>
    <dgm:pt modelId="{AF5AAC43-AEC5-4D3E-8A5C-386C6AF293C8}" type="parTrans" cxnId="{0CF3533C-E4E5-4E3D-B344-BE17B892B5CE}">
      <dgm:prSet/>
      <dgm:spPr/>
      <dgm:t>
        <a:bodyPr/>
        <a:lstStyle/>
        <a:p>
          <a:endParaRPr lang="en-US"/>
        </a:p>
      </dgm:t>
    </dgm:pt>
    <dgm:pt modelId="{CDCC6595-F4AC-440E-9000-B1C656CF400F}" type="pres">
      <dgm:prSet presAssocID="{28CBCB32-87B8-4900-8845-8D7DEF7BDF31}" presName="root" presStyleCnt="0">
        <dgm:presLayoutVars>
          <dgm:dir/>
          <dgm:resizeHandles val="exact"/>
        </dgm:presLayoutVars>
      </dgm:prSet>
      <dgm:spPr/>
    </dgm:pt>
    <dgm:pt modelId="{370DC373-42F4-4194-9DA5-3BFAF258EB12}" type="pres">
      <dgm:prSet presAssocID="{76DF483E-7F1F-46F9-9702-2FB3B0DB48EE}" presName="compNode" presStyleCnt="0"/>
      <dgm:spPr/>
    </dgm:pt>
    <dgm:pt modelId="{89E920AA-F370-4A51-A469-FBC805905E40}" type="pres">
      <dgm:prSet presAssocID="{76DF483E-7F1F-46F9-9702-2FB3B0DB48EE}" presName="bgRect" presStyleLbl="bgShp" presStyleIdx="0" presStyleCnt="6"/>
      <dgm:spPr>
        <a:solidFill>
          <a:schemeClr val="accent1"/>
        </a:solidFill>
      </dgm:spPr>
    </dgm:pt>
    <dgm:pt modelId="{B6CD2D6F-2FF7-4255-BAFC-9D2120D1650E}" type="pres">
      <dgm:prSet presAssocID="{76DF483E-7F1F-46F9-9702-2FB3B0DB48EE}"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ignpost with solid fill">
            <a:extLst>
              <a:ext uri="{C183D7F6-B498-43B3-948B-1728B52AA6E4}">
                <adec:decorative xmlns:adec="http://schemas.microsoft.com/office/drawing/2017/decorative" val="1"/>
              </a:ext>
            </a:extLst>
          </dgm14:cNvPr>
        </a:ext>
      </dgm:extLst>
    </dgm:pt>
    <dgm:pt modelId="{337448C2-1E23-47E4-9CFA-2F3133C76D04}" type="pres">
      <dgm:prSet presAssocID="{76DF483E-7F1F-46F9-9702-2FB3B0DB48EE}" presName="spaceRect" presStyleCnt="0"/>
      <dgm:spPr/>
    </dgm:pt>
    <dgm:pt modelId="{8348FD67-D548-4F2C-8E20-D41BE06230E1}" type="pres">
      <dgm:prSet presAssocID="{76DF483E-7F1F-46F9-9702-2FB3B0DB48EE}" presName="parTx" presStyleLbl="revTx" presStyleIdx="0" presStyleCnt="6">
        <dgm:presLayoutVars>
          <dgm:chMax val="0"/>
          <dgm:chPref val="0"/>
        </dgm:presLayoutVars>
      </dgm:prSet>
      <dgm:spPr/>
    </dgm:pt>
    <dgm:pt modelId="{3C31A247-6AE6-4CF5-A54F-9D51B687D4E5}" type="pres">
      <dgm:prSet presAssocID="{A953B144-8670-4E2E-8BF6-E746466F6D35}" presName="sibTrans" presStyleCnt="0"/>
      <dgm:spPr/>
    </dgm:pt>
    <dgm:pt modelId="{C824952B-83DC-4776-8E87-04770FD65316}" type="pres">
      <dgm:prSet presAssocID="{C5F7C3BE-52C5-434F-9D9C-335D7FF4C573}" presName="compNode" presStyleCnt="0"/>
      <dgm:spPr/>
    </dgm:pt>
    <dgm:pt modelId="{D51C6A36-265C-4F54-A8E4-155F923F793B}" type="pres">
      <dgm:prSet presAssocID="{C5F7C3BE-52C5-434F-9D9C-335D7FF4C573}" presName="bgRect" presStyleLbl="bgShp" presStyleIdx="1" presStyleCnt="6"/>
      <dgm:spPr>
        <a:solidFill>
          <a:schemeClr val="accent1"/>
        </a:solidFill>
      </dgm:spPr>
    </dgm:pt>
    <dgm:pt modelId="{5E74515F-94F4-4D5A-B322-AE7E8BFE4428}" type="pres">
      <dgm:prSet presAssocID="{C5F7C3BE-52C5-434F-9D9C-335D7FF4C573}" presName="iconRect" presStyleLbl="nod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oggle with solid fill">
            <a:extLst>
              <a:ext uri="{C183D7F6-B498-43B3-948B-1728B52AA6E4}">
                <adec:decorative xmlns:adec="http://schemas.microsoft.com/office/drawing/2017/decorative" val="1"/>
              </a:ext>
            </a:extLst>
          </dgm14:cNvPr>
        </a:ext>
      </dgm:extLst>
    </dgm:pt>
    <dgm:pt modelId="{9D27E877-A8DD-402C-A666-190A3C3370F0}" type="pres">
      <dgm:prSet presAssocID="{C5F7C3BE-52C5-434F-9D9C-335D7FF4C573}" presName="spaceRect" presStyleCnt="0"/>
      <dgm:spPr/>
    </dgm:pt>
    <dgm:pt modelId="{71A057A5-0AFC-45CD-AE5C-0FAF7F8CDE4C}" type="pres">
      <dgm:prSet presAssocID="{C5F7C3BE-52C5-434F-9D9C-335D7FF4C573}" presName="parTx" presStyleLbl="revTx" presStyleIdx="1" presStyleCnt="6">
        <dgm:presLayoutVars>
          <dgm:chMax val="0"/>
          <dgm:chPref val="0"/>
        </dgm:presLayoutVars>
      </dgm:prSet>
      <dgm:spPr/>
    </dgm:pt>
    <dgm:pt modelId="{AACAEF4C-E35A-4E21-A8A1-FD14E33A73DF}" type="pres">
      <dgm:prSet presAssocID="{4DC2309B-20C3-41EE-B78B-F589EDDDFBCF}" presName="sibTrans" presStyleCnt="0"/>
      <dgm:spPr/>
    </dgm:pt>
    <dgm:pt modelId="{16D1A1F7-8CED-4041-99C3-BE9A67C93816}" type="pres">
      <dgm:prSet presAssocID="{88DD32C9-B704-48A7-90A2-6A8ED78CC5FF}" presName="compNode" presStyleCnt="0"/>
      <dgm:spPr/>
    </dgm:pt>
    <dgm:pt modelId="{FDF7BFF0-4EC5-459B-AC0E-5706DC3C1D0A}" type="pres">
      <dgm:prSet presAssocID="{88DD32C9-B704-48A7-90A2-6A8ED78CC5FF}" presName="bgRect" presStyleLbl="bgShp" presStyleIdx="2" presStyleCnt="6"/>
      <dgm:spPr>
        <a:solidFill>
          <a:schemeClr val="accent1"/>
        </a:solidFill>
      </dgm:spPr>
    </dgm:pt>
    <dgm:pt modelId="{E5AC0A18-CC35-49FF-8341-145CA0A5D209}" type="pres">
      <dgm:prSet presAssocID="{88DD32C9-B704-48A7-90A2-6A8ED78CC5FF}"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ocument with solid fill">
            <a:extLst>
              <a:ext uri="{C183D7F6-B498-43B3-948B-1728B52AA6E4}">
                <adec:decorative xmlns:adec="http://schemas.microsoft.com/office/drawing/2017/decorative" val="1"/>
              </a:ext>
            </a:extLst>
          </dgm14:cNvPr>
        </a:ext>
      </dgm:extLst>
    </dgm:pt>
    <dgm:pt modelId="{C4C0ED35-8A9C-40BC-B4E9-9B6A225E1BFF}" type="pres">
      <dgm:prSet presAssocID="{88DD32C9-B704-48A7-90A2-6A8ED78CC5FF}" presName="spaceRect" presStyleCnt="0"/>
      <dgm:spPr/>
    </dgm:pt>
    <dgm:pt modelId="{D5E252B5-FA98-4912-8DB4-DA431EA6E1CC}" type="pres">
      <dgm:prSet presAssocID="{88DD32C9-B704-48A7-90A2-6A8ED78CC5FF}" presName="parTx" presStyleLbl="revTx" presStyleIdx="2" presStyleCnt="6">
        <dgm:presLayoutVars>
          <dgm:chMax val="0"/>
          <dgm:chPref val="0"/>
        </dgm:presLayoutVars>
      </dgm:prSet>
      <dgm:spPr/>
    </dgm:pt>
    <dgm:pt modelId="{4E5A0298-0713-48F9-8EC9-90192AF88EDD}" type="pres">
      <dgm:prSet presAssocID="{FCB6D55A-22AE-49C9-8CB1-4224BAC02395}" presName="sibTrans" presStyleCnt="0"/>
      <dgm:spPr/>
    </dgm:pt>
    <dgm:pt modelId="{DDD7792B-C1F3-4CBD-AAD8-9B83AC70D2BA}" type="pres">
      <dgm:prSet presAssocID="{4E2734CF-7340-4D22-9FEF-23193C484BF4}" presName="compNode" presStyleCnt="0"/>
      <dgm:spPr/>
    </dgm:pt>
    <dgm:pt modelId="{8C6A084A-A235-42F4-AF18-871F77C25C20}" type="pres">
      <dgm:prSet presAssocID="{4E2734CF-7340-4D22-9FEF-23193C484BF4}" presName="bgRect" presStyleLbl="bgShp" presStyleIdx="3" presStyleCnt="6"/>
      <dgm:spPr>
        <a:solidFill>
          <a:schemeClr val="accent1"/>
        </a:solidFill>
      </dgm:spPr>
    </dgm:pt>
    <dgm:pt modelId="{190B8348-9782-4BCB-8D7C-165B87A6FEDA}" type="pres">
      <dgm:prSet presAssocID="{4E2734CF-7340-4D22-9FEF-23193C484BF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a:extLst>
              <a:ext uri="{C183D7F6-B498-43B3-948B-1728B52AA6E4}">
                <adec:decorative xmlns:adec="http://schemas.microsoft.com/office/drawing/2017/decorative" val="1"/>
              </a:ext>
            </a:extLst>
          </dgm14:cNvPr>
        </a:ext>
      </dgm:extLst>
    </dgm:pt>
    <dgm:pt modelId="{D6CC8AC7-D723-48EE-AD86-E82ED9304212}" type="pres">
      <dgm:prSet presAssocID="{4E2734CF-7340-4D22-9FEF-23193C484BF4}" presName="spaceRect" presStyleCnt="0"/>
      <dgm:spPr/>
    </dgm:pt>
    <dgm:pt modelId="{259A9FD4-C061-4522-B970-0778B9AC3631}" type="pres">
      <dgm:prSet presAssocID="{4E2734CF-7340-4D22-9FEF-23193C484BF4}" presName="parTx" presStyleLbl="revTx" presStyleIdx="3" presStyleCnt="6">
        <dgm:presLayoutVars>
          <dgm:chMax val="0"/>
          <dgm:chPref val="0"/>
        </dgm:presLayoutVars>
      </dgm:prSet>
      <dgm:spPr/>
    </dgm:pt>
    <dgm:pt modelId="{1C48A2B3-349F-42BB-B083-5F6429301AF9}" type="pres">
      <dgm:prSet presAssocID="{CF0F3BB2-586C-4643-9B7D-96CCF2FCBF90}" presName="sibTrans" presStyleCnt="0"/>
      <dgm:spPr/>
    </dgm:pt>
    <dgm:pt modelId="{2340EA0A-6DCE-4FFC-8F45-E361442613BB}" type="pres">
      <dgm:prSet presAssocID="{97104809-7A92-4A68-BBCB-0ABC844F185A}" presName="compNode" presStyleCnt="0"/>
      <dgm:spPr/>
    </dgm:pt>
    <dgm:pt modelId="{7AB0245E-417E-41A3-8EE6-4AF8D84B4DCE}" type="pres">
      <dgm:prSet presAssocID="{97104809-7A92-4A68-BBCB-0ABC844F185A}" presName="bgRect" presStyleLbl="bgShp" presStyleIdx="4" presStyleCnt="6"/>
      <dgm:spPr>
        <a:xfrm>
          <a:off x="0" y="3895797"/>
          <a:ext cx="6797675" cy="778794"/>
        </a:xfrm>
        <a:prstGeom prst="roundRect">
          <a:avLst>
            <a:gd name="adj" fmla="val 10000"/>
          </a:avLst>
        </a:prstGeom>
        <a:solidFill>
          <a:srgbClr val="EAC262"/>
        </a:solidFill>
        <a:ln>
          <a:noFill/>
        </a:ln>
        <a:effectLst/>
      </dgm:spPr>
    </dgm:pt>
    <dgm:pt modelId="{9D1E4E91-36E5-4276-B45D-8425FE093353}" type="pres">
      <dgm:prSet presAssocID="{97104809-7A92-4A68-BBCB-0ABC844F185A}" presName="iconRect" presStyleLbl="node1" presStyleIdx="4" presStyleCnt="6"/>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Database with solid fill"/>
        </a:ext>
      </dgm:extLst>
    </dgm:pt>
    <dgm:pt modelId="{01B07973-D5A2-401C-B8DC-50C1A51C61B2}" type="pres">
      <dgm:prSet presAssocID="{97104809-7A92-4A68-BBCB-0ABC844F185A}" presName="spaceRect" presStyleCnt="0"/>
      <dgm:spPr/>
    </dgm:pt>
    <dgm:pt modelId="{7125B393-FCD2-4366-AC80-CFE7F48E96F4}" type="pres">
      <dgm:prSet presAssocID="{97104809-7A92-4A68-BBCB-0ABC844F185A}" presName="parTx" presStyleLbl="revTx" presStyleIdx="4" presStyleCnt="6">
        <dgm:presLayoutVars>
          <dgm:chMax val="0"/>
          <dgm:chPref val="0"/>
        </dgm:presLayoutVars>
      </dgm:prSet>
      <dgm:spPr/>
    </dgm:pt>
    <dgm:pt modelId="{54719C22-C731-408C-90CC-8E8E34270ACF}" type="pres">
      <dgm:prSet presAssocID="{F1404BA5-36C4-4D2C-BF76-8936822F35D5}" presName="sibTrans" presStyleCnt="0"/>
      <dgm:spPr/>
    </dgm:pt>
    <dgm:pt modelId="{88909AC9-34C6-4C9D-A429-73467A8B01C5}" type="pres">
      <dgm:prSet presAssocID="{CC81A534-82DC-4E0E-BD6D-86D9370743D2}" presName="compNode" presStyleCnt="0"/>
      <dgm:spPr/>
    </dgm:pt>
    <dgm:pt modelId="{8E8B6814-9E56-4C18-A62D-715528A3ACBC}" type="pres">
      <dgm:prSet presAssocID="{CC81A534-82DC-4E0E-BD6D-86D9370743D2}" presName="bgRect" presStyleLbl="bgShp" presStyleIdx="5" presStyleCnt="6"/>
      <dgm:spPr>
        <a:solidFill>
          <a:schemeClr val="accent1"/>
        </a:solidFill>
      </dgm:spPr>
    </dgm:pt>
    <dgm:pt modelId="{E7239A22-926F-4D61-8379-A84AEA0B91BA}" type="pres">
      <dgm:prSet presAssocID="{CC81A534-82DC-4E0E-BD6D-86D9370743D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Question Mark with solid fill">
            <a:extLst>
              <a:ext uri="{C183D7F6-B498-43B3-948B-1728B52AA6E4}">
                <adec:decorative xmlns:adec="http://schemas.microsoft.com/office/drawing/2017/decorative" val="1"/>
              </a:ext>
            </a:extLst>
          </dgm14:cNvPr>
        </a:ext>
      </dgm:extLst>
    </dgm:pt>
    <dgm:pt modelId="{A90BE56D-016D-456C-9D16-3F6A3B3FF138}" type="pres">
      <dgm:prSet presAssocID="{CC81A534-82DC-4E0E-BD6D-86D9370743D2}" presName="spaceRect" presStyleCnt="0"/>
      <dgm:spPr/>
    </dgm:pt>
    <dgm:pt modelId="{5C0787A4-FC50-4898-B522-33005A23AA55}" type="pres">
      <dgm:prSet presAssocID="{CC81A534-82DC-4E0E-BD6D-86D9370743D2}" presName="parTx" presStyleLbl="revTx" presStyleIdx="5" presStyleCnt="6">
        <dgm:presLayoutVars>
          <dgm:chMax val="0"/>
          <dgm:chPref val="0"/>
        </dgm:presLayoutVars>
      </dgm:prSet>
      <dgm:spPr/>
    </dgm:pt>
  </dgm:ptLst>
  <dgm:cxnLst>
    <dgm:cxn modelId="{013F6A10-F415-422D-834E-2DEB335EFEB6}" type="presOf" srcId="{C5F7C3BE-52C5-434F-9D9C-335D7FF4C573}" destId="{71A057A5-0AFC-45CD-AE5C-0FAF7F8CDE4C}" srcOrd="0" destOrd="0" presId="urn:microsoft.com/office/officeart/2018/2/layout/IconVerticalSolidList"/>
    <dgm:cxn modelId="{29CE5711-C915-415E-9816-2570C68642DA}" type="presOf" srcId="{76DF483E-7F1F-46F9-9702-2FB3B0DB48EE}" destId="{8348FD67-D548-4F2C-8E20-D41BE06230E1}" srcOrd="0" destOrd="0" presId="urn:microsoft.com/office/officeart/2018/2/layout/IconVerticalSolidList"/>
    <dgm:cxn modelId="{990A151C-6A39-4662-9424-C3AD6673E1FF}" srcId="{28CBCB32-87B8-4900-8845-8D7DEF7BDF31}" destId="{76DF483E-7F1F-46F9-9702-2FB3B0DB48EE}" srcOrd="0" destOrd="0" parTransId="{87C2A7F7-B1C0-4D56-8E7A-6808C63F1780}" sibTransId="{A953B144-8670-4E2E-8BF6-E746466F6D35}"/>
    <dgm:cxn modelId="{7EB93524-ED97-45A9-A0AC-14348EFDBB6A}" srcId="{28CBCB32-87B8-4900-8845-8D7DEF7BDF31}" destId="{4E2734CF-7340-4D22-9FEF-23193C484BF4}" srcOrd="3" destOrd="0" parTransId="{0B1B6D1B-1FE1-405A-8032-6A4AF5A6CDE6}" sibTransId="{CF0F3BB2-586C-4643-9B7D-96CCF2FCBF90}"/>
    <dgm:cxn modelId="{0CF3533C-E4E5-4E3D-B344-BE17B892B5CE}" srcId="{28CBCB32-87B8-4900-8845-8D7DEF7BDF31}" destId="{CC81A534-82DC-4E0E-BD6D-86D9370743D2}" srcOrd="5" destOrd="0" parTransId="{AF5AAC43-AEC5-4D3E-8A5C-386C6AF293C8}" sibTransId="{940581FE-A791-4BDB-BDE3-8F7E09D54872}"/>
    <dgm:cxn modelId="{7ECA785C-39E8-4FDF-98E1-9B57E13D69A6}" srcId="{28CBCB32-87B8-4900-8845-8D7DEF7BDF31}" destId="{97104809-7A92-4A68-BBCB-0ABC844F185A}" srcOrd="4" destOrd="0" parTransId="{EA18E7F9-5A56-4DF8-93EC-013669F31370}" sibTransId="{F1404BA5-36C4-4D2C-BF76-8936822F35D5}"/>
    <dgm:cxn modelId="{C43E314A-0201-44A9-85DD-0FF93648F278}" type="presOf" srcId="{28CBCB32-87B8-4900-8845-8D7DEF7BDF31}" destId="{CDCC6595-F4AC-440E-9000-B1C656CF400F}" srcOrd="0" destOrd="0" presId="urn:microsoft.com/office/officeart/2018/2/layout/IconVerticalSolidList"/>
    <dgm:cxn modelId="{51F25A5A-C248-4384-9F7B-0A60D25C8C67}" type="presOf" srcId="{CC81A534-82DC-4E0E-BD6D-86D9370743D2}" destId="{5C0787A4-FC50-4898-B522-33005A23AA55}" srcOrd="0" destOrd="0" presId="urn:microsoft.com/office/officeart/2018/2/layout/IconVerticalSolidList"/>
    <dgm:cxn modelId="{936C5989-CA7B-4391-AB9E-3D946B0AB21E}" type="presOf" srcId="{4E2734CF-7340-4D22-9FEF-23193C484BF4}" destId="{259A9FD4-C061-4522-B970-0778B9AC3631}" srcOrd="0" destOrd="0" presId="urn:microsoft.com/office/officeart/2018/2/layout/IconVerticalSolidList"/>
    <dgm:cxn modelId="{668A92B6-3ED0-4FFA-AEF3-EA2835406FCD}" srcId="{28CBCB32-87B8-4900-8845-8D7DEF7BDF31}" destId="{C5F7C3BE-52C5-434F-9D9C-335D7FF4C573}" srcOrd="1" destOrd="0" parTransId="{BB5E192B-2345-423A-96A7-0E3AED53CB55}" sibTransId="{4DC2309B-20C3-41EE-B78B-F589EDDDFBCF}"/>
    <dgm:cxn modelId="{0D5768B9-D7B7-469B-B83A-E4552A7C5C27}" type="presOf" srcId="{88DD32C9-B704-48A7-90A2-6A8ED78CC5FF}" destId="{D5E252B5-FA98-4912-8DB4-DA431EA6E1CC}" srcOrd="0" destOrd="0" presId="urn:microsoft.com/office/officeart/2018/2/layout/IconVerticalSolidList"/>
    <dgm:cxn modelId="{AD5097C2-502B-407D-BA67-DB9530811DD9}" type="presOf" srcId="{97104809-7A92-4A68-BBCB-0ABC844F185A}" destId="{7125B393-FCD2-4366-AC80-CFE7F48E96F4}" srcOrd="0" destOrd="0" presId="urn:microsoft.com/office/officeart/2018/2/layout/IconVerticalSolidList"/>
    <dgm:cxn modelId="{29BF22F6-CA02-4277-8776-A69543300E7C}" srcId="{28CBCB32-87B8-4900-8845-8D7DEF7BDF31}" destId="{88DD32C9-B704-48A7-90A2-6A8ED78CC5FF}" srcOrd="2" destOrd="0" parTransId="{2A3C236C-0A46-4901-B168-1C476D636529}" sibTransId="{FCB6D55A-22AE-49C9-8CB1-4224BAC02395}"/>
    <dgm:cxn modelId="{726EB392-F375-4405-8B13-6ECEB8D8DC9A}" type="presParOf" srcId="{CDCC6595-F4AC-440E-9000-B1C656CF400F}" destId="{370DC373-42F4-4194-9DA5-3BFAF258EB12}" srcOrd="0" destOrd="0" presId="urn:microsoft.com/office/officeart/2018/2/layout/IconVerticalSolidList"/>
    <dgm:cxn modelId="{065A6D4D-A8D6-460F-8C46-7EA130D56E0A}" type="presParOf" srcId="{370DC373-42F4-4194-9DA5-3BFAF258EB12}" destId="{89E920AA-F370-4A51-A469-FBC805905E40}" srcOrd="0" destOrd="0" presId="urn:microsoft.com/office/officeart/2018/2/layout/IconVerticalSolidList"/>
    <dgm:cxn modelId="{2D8571EC-A323-4B2D-B434-8ABCBB069986}" type="presParOf" srcId="{370DC373-42F4-4194-9DA5-3BFAF258EB12}" destId="{B6CD2D6F-2FF7-4255-BAFC-9D2120D1650E}" srcOrd="1" destOrd="0" presId="urn:microsoft.com/office/officeart/2018/2/layout/IconVerticalSolidList"/>
    <dgm:cxn modelId="{3F93343F-76C8-4569-881C-7302F9F61627}" type="presParOf" srcId="{370DC373-42F4-4194-9DA5-3BFAF258EB12}" destId="{337448C2-1E23-47E4-9CFA-2F3133C76D04}" srcOrd="2" destOrd="0" presId="urn:microsoft.com/office/officeart/2018/2/layout/IconVerticalSolidList"/>
    <dgm:cxn modelId="{7C1B9351-AE50-4E86-938D-1D075966F646}" type="presParOf" srcId="{370DC373-42F4-4194-9DA5-3BFAF258EB12}" destId="{8348FD67-D548-4F2C-8E20-D41BE06230E1}" srcOrd="3" destOrd="0" presId="urn:microsoft.com/office/officeart/2018/2/layout/IconVerticalSolidList"/>
    <dgm:cxn modelId="{06E220F1-F986-4D31-9CE6-70A902E2F0EA}" type="presParOf" srcId="{CDCC6595-F4AC-440E-9000-B1C656CF400F}" destId="{3C31A247-6AE6-4CF5-A54F-9D51B687D4E5}" srcOrd="1" destOrd="0" presId="urn:microsoft.com/office/officeart/2018/2/layout/IconVerticalSolidList"/>
    <dgm:cxn modelId="{BACE5CAF-0422-4A9D-B928-717C5C1B6AB0}" type="presParOf" srcId="{CDCC6595-F4AC-440E-9000-B1C656CF400F}" destId="{C824952B-83DC-4776-8E87-04770FD65316}" srcOrd="2" destOrd="0" presId="urn:microsoft.com/office/officeart/2018/2/layout/IconVerticalSolidList"/>
    <dgm:cxn modelId="{9D5533F3-2F6D-44C4-9C31-122A7A784D42}" type="presParOf" srcId="{C824952B-83DC-4776-8E87-04770FD65316}" destId="{D51C6A36-265C-4F54-A8E4-155F923F793B}" srcOrd="0" destOrd="0" presId="urn:microsoft.com/office/officeart/2018/2/layout/IconVerticalSolidList"/>
    <dgm:cxn modelId="{6A3A555B-FA5F-4B3B-8082-099D8F7116FF}" type="presParOf" srcId="{C824952B-83DC-4776-8E87-04770FD65316}" destId="{5E74515F-94F4-4D5A-B322-AE7E8BFE4428}" srcOrd="1" destOrd="0" presId="urn:microsoft.com/office/officeart/2018/2/layout/IconVerticalSolidList"/>
    <dgm:cxn modelId="{4B1DE4FE-8CD3-4AC7-8F4F-CC665F7C3D76}" type="presParOf" srcId="{C824952B-83DC-4776-8E87-04770FD65316}" destId="{9D27E877-A8DD-402C-A666-190A3C3370F0}" srcOrd="2" destOrd="0" presId="urn:microsoft.com/office/officeart/2018/2/layout/IconVerticalSolidList"/>
    <dgm:cxn modelId="{F8FE5070-ADFA-4279-A881-4279DBFCD6AC}" type="presParOf" srcId="{C824952B-83DC-4776-8E87-04770FD65316}" destId="{71A057A5-0AFC-45CD-AE5C-0FAF7F8CDE4C}" srcOrd="3" destOrd="0" presId="urn:microsoft.com/office/officeart/2018/2/layout/IconVerticalSolidList"/>
    <dgm:cxn modelId="{1872292B-6745-4A19-80FD-A3B1AADBF0C1}" type="presParOf" srcId="{CDCC6595-F4AC-440E-9000-B1C656CF400F}" destId="{AACAEF4C-E35A-4E21-A8A1-FD14E33A73DF}" srcOrd="3" destOrd="0" presId="urn:microsoft.com/office/officeart/2018/2/layout/IconVerticalSolidList"/>
    <dgm:cxn modelId="{A576F70C-59B9-4DEF-94A3-914B79FF0167}" type="presParOf" srcId="{CDCC6595-F4AC-440E-9000-B1C656CF400F}" destId="{16D1A1F7-8CED-4041-99C3-BE9A67C93816}" srcOrd="4" destOrd="0" presId="urn:microsoft.com/office/officeart/2018/2/layout/IconVerticalSolidList"/>
    <dgm:cxn modelId="{64C4904F-C3FD-416E-831A-D38ECF9F2DF3}" type="presParOf" srcId="{16D1A1F7-8CED-4041-99C3-BE9A67C93816}" destId="{FDF7BFF0-4EC5-459B-AC0E-5706DC3C1D0A}" srcOrd="0" destOrd="0" presId="urn:microsoft.com/office/officeart/2018/2/layout/IconVerticalSolidList"/>
    <dgm:cxn modelId="{DAB785EA-F851-4754-9ECD-44EF07564275}" type="presParOf" srcId="{16D1A1F7-8CED-4041-99C3-BE9A67C93816}" destId="{E5AC0A18-CC35-49FF-8341-145CA0A5D209}" srcOrd="1" destOrd="0" presId="urn:microsoft.com/office/officeart/2018/2/layout/IconVerticalSolidList"/>
    <dgm:cxn modelId="{36DF8D25-A11A-4546-B8D6-1A6FD394C5F5}" type="presParOf" srcId="{16D1A1F7-8CED-4041-99C3-BE9A67C93816}" destId="{C4C0ED35-8A9C-40BC-B4E9-9B6A225E1BFF}" srcOrd="2" destOrd="0" presId="urn:microsoft.com/office/officeart/2018/2/layout/IconVerticalSolidList"/>
    <dgm:cxn modelId="{95F67740-CF6C-47CF-8D74-906DB929273F}" type="presParOf" srcId="{16D1A1F7-8CED-4041-99C3-BE9A67C93816}" destId="{D5E252B5-FA98-4912-8DB4-DA431EA6E1CC}" srcOrd="3" destOrd="0" presId="urn:microsoft.com/office/officeart/2018/2/layout/IconVerticalSolidList"/>
    <dgm:cxn modelId="{2A2F8336-1CE2-4FC9-817D-4E9C8EE74732}" type="presParOf" srcId="{CDCC6595-F4AC-440E-9000-B1C656CF400F}" destId="{4E5A0298-0713-48F9-8EC9-90192AF88EDD}" srcOrd="5" destOrd="0" presId="urn:microsoft.com/office/officeart/2018/2/layout/IconVerticalSolidList"/>
    <dgm:cxn modelId="{5E74E62D-D82C-4079-B523-ED9AA3F61D73}" type="presParOf" srcId="{CDCC6595-F4AC-440E-9000-B1C656CF400F}" destId="{DDD7792B-C1F3-4CBD-AAD8-9B83AC70D2BA}" srcOrd="6" destOrd="0" presId="urn:microsoft.com/office/officeart/2018/2/layout/IconVerticalSolidList"/>
    <dgm:cxn modelId="{80754E4C-8209-4886-B189-6A66DF4AC336}" type="presParOf" srcId="{DDD7792B-C1F3-4CBD-AAD8-9B83AC70D2BA}" destId="{8C6A084A-A235-42F4-AF18-871F77C25C20}" srcOrd="0" destOrd="0" presId="urn:microsoft.com/office/officeart/2018/2/layout/IconVerticalSolidList"/>
    <dgm:cxn modelId="{ED8F2AC5-9661-451C-BCD7-25E1B98FB910}" type="presParOf" srcId="{DDD7792B-C1F3-4CBD-AAD8-9B83AC70D2BA}" destId="{190B8348-9782-4BCB-8D7C-165B87A6FEDA}" srcOrd="1" destOrd="0" presId="urn:microsoft.com/office/officeart/2018/2/layout/IconVerticalSolidList"/>
    <dgm:cxn modelId="{1EE34068-5F13-4B46-8FCE-426FDEDE89F0}" type="presParOf" srcId="{DDD7792B-C1F3-4CBD-AAD8-9B83AC70D2BA}" destId="{D6CC8AC7-D723-48EE-AD86-E82ED9304212}" srcOrd="2" destOrd="0" presId="urn:microsoft.com/office/officeart/2018/2/layout/IconVerticalSolidList"/>
    <dgm:cxn modelId="{5B1BF4FA-D856-4975-BA4F-E77EF6A942A6}" type="presParOf" srcId="{DDD7792B-C1F3-4CBD-AAD8-9B83AC70D2BA}" destId="{259A9FD4-C061-4522-B970-0778B9AC3631}" srcOrd="3" destOrd="0" presId="urn:microsoft.com/office/officeart/2018/2/layout/IconVerticalSolidList"/>
    <dgm:cxn modelId="{E00B1650-77B0-4D13-94E9-F195D087C203}" type="presParOf" srcId="{CDCC6595-F4AC-440E-9000-B1C656CF400F}" destId="{1C48A2B3-349F-42BB-B083-5F6429301AF9}" srcOrd="7" destOrd="0" presId="urn:microsoft.com/office/officeart/2018/2/layout/IconVerticalSolidList"/>
    <dgm:cxn modelId="{164686BA-1B0A-4E3A-B83A-D9B8FD570BB3}" type="presParOf" srcId="{CDCC6595-F4AC-440E-9000-B1C656CF400F}" destId="{2340EA0A-6DCE-4FFC-8F45-E361442613BB}" srcOrd="8" destOrd="0" presId="urn:microsoft.com/office/officeart/2018/2/layout/IconVerticalSolidList"/>
    <dgm:cxn modelId="{B3883C2B-B74C-4B0F-9401-C581C532DD3A}" type="presParOf" srcId="{2340EA0A-6DCE-4FFC-8F45-E361442613BB}" destId="{7AB0245E-417E-41A3-8EE6-4AF8D84B4DCE}" srcOrd="0" destOrd="0" presId="urn:microsoft.com/office/officeart/2018/2/layout/IconVerticalSolidList"/>
    <dgm:cxn modelId="{0878B9E9-7229-4311-A7AB-07C3F7FACB4A}" type="presParOf" srcId="{2340EA0A-6DCE-4FFC-8F45-E361442613BB}" destId="{9D1E4E91-36E5-4276-B45D-8425FE093353}" srcOrd="1" destOrd="0" presId="urn:microsoft.com/office/officeart/2018/2/layout/IconVerticalSolidList"/>
    <dgm:cxn modelId="{88AD21E1-52EC-4607-AEB9-1AF1D64786F5}" type="presParOf" srcId="{2340EA0A-6DCE-4FFC-8F45-E361442613BB}" destId="{01B07973-D5A2-401C-B8DC-50C1A51C61B2}" srcOrd="2" destOrd="0" presId="urn:microsoft.com/office/officeart/2018/2/layout/IconVerticalSolidList"/>
    <dgm:cxn modelId="{19159F3E-883F-4E74-807D-2A8B1AE050DE}" type="presParOf" srcId="{2340EA0A-6DCE-4FFC-8F45-E361442613BB}" destId="{7125B393-FCD2-4366-AC80-CFE7F48E96F4}" srcOrd="3" destOrd="0" presId="urn:microsoft.com/office/officeart/2018/2/layout/IconVerticalSolidList"/>
    <dgm:cxn modelId="{53411DF8-9B61-4492-BF17-699A3B0BC83A}" type="presParOf" srcId="{CDCC6595-F4AC-440E-9000-B1C656CF400F}" destId="{54719C22-C731-408C-90CC-8E8E34270ACF}" srcOrd="9" destOrd="0" presId="urn:microsoft.com/office/officeart/2018/2/layout/IconVerticalSolidList"/>
    <dgm:cxn modelId="{A2A793EB-01B4-4161-895E-8AF765FD18DF}" type="presParOf" srcId="{CDCC6595-F4AC-440E-9000-B1C656CF400F}" destId="{88909AC9-34C6-4C9D-A429-73467A8B01C5}" srcOrd="10" destOrd="0" presId="urn:microsoft.com/office/officeart/2018/2/layout/IconVerticalSolidList"/>
    <dgm:cxn modelId="{490842AC-CE69-4870-9BCF-8C88321D7239}" type="presParOf" srcId="{88909AC9-34C6-4C9D-A429-73467A8B01C5}" destId="{8E8B6814-9E56-4C18-A62D-715528A3ACBC}" srcOrd="0" destOrd="0" presId="urn:microsoft.com/office/officeart/2018/2/layout/IconVerticalSolidList"/>
    <dgm:cxn modelId="{86FB8727-2EBD-4691-B3E3-6868BF6DF838}" type="presParOf" srcId="{88909AC9-34C6-4C9D-A429-73467A8B01C5}" destId="{E7239A22-926F-4D61-8379-A84AEA0B91BA}" srcOrd="1" destOrd="0" presId="urn:microsoft.com/office/officeart/2018/2/layout/IconVerticalSolidList"/>
    <dgm:cxn modelId="{7BBBB9D1-0AEB-422F-8206-6C45EC0EE31C}" type="presParOf" srcId="{88909AC9-34C6-4C9D-A429-73467A8B01C5}" destId="{A90BE56D-016D-456C-9D16-3F6A3B3FF138}" srcOrd="2" destOrd="0" presId="urn:microsoft.com/office/officeart/2018/2/layout/IconVerticalSolidList"/>
    <dgm:cxn modelId="{4B126F18-3C08-4E94-AAFE-911CB665B50D}" type="presParOf" srcId="{88909AC9-34C6-4C9D-A429-73467A8B01C5}" destId="{5C0787A4-FC50-4898-B522-33005A23AA5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D97D43-8063-49CB-898E-5C0EE47CE9E8}">
      <dsp:nvSpPr>
        <dsp:cNvPr id="0" name=""/>
        <dsp:cNvSpPr/>
      </dsp:nvSpPr>
      <dsp:spPr>
        <a:xfrm>
          <a:off x="0" y="0"/>
          <a:ext cx="10058399" cy="4022725"/>
        </a:xfrm>
        <a:prstGeom prst="roundRect">
          <a:avLst>
            <a:gd name="adj" fmla="val 8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3122082" numCol="1" spcCol="1270" anchor="t" anchorCtr="0">
          <a:noAutofit/>
        </a:bodyPr>
        <a:lstStyle/>
        <a:p>
          <a:pPr marL="0" lvl="0" indent="0" algn="l" defTabSz="1377950">
            <a:lnSpc>
              <a:spcPct val="90000"/>
            </a:lnSpc>
            <a:spcBef>
              <a:spcPct val="0"/>
            </a:spcBef>
            <a:spcAft>
              <a:spcPct val="35000"/>
            </a:spcAft>
            <a:buNone/>
          </a:pPr>
          <a:r>
            <a:rPr lang="en-US" sz="3100" kern="1200" dirty="0">
              <a:latin typeface="Segoe UI" panose="020B0502040204020203" pitchFamily="34" charset="0"/>
              <a:cs typeface="Segoe UI" panose="020B0502040204020203" pitchFamily="34" charset="0"/>
            </a:rPr>
            <a:t>Azure Functions</a:t>
          </a:r>
          <a:endParaRPr lang="it-IT" sz="3100" kern="1200" dirty="0"/>
        </a:p>
      </dsp:txBody>
      <dsp:txXfrm>
        <a:off x="100148" y="100148"/>
        <a:ext cx="9858103" cy="3822429"/>
      </dsp:txXfrm>
    </dsp:sp>
    <dsp:sp modelId="{B9BEAB25-2223-47F2-B4ED-62A4CE9DC1E5}">
      <dsp:nvSpPr>
        <dsp:cNvPr id="0" name=""/>
        <dsp:cNvSpPr/>
      </dsp:nvSpPr>
      <dsp:spPr>
        <a:xfrm>
          <a:off x="251460" y="1005681"/>
          <a:ext cx="1508760" cy="1370829"/>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it-IT" sz="2200" kern="1200" dirty="0"/>
            <a:t>WebJobs SDK</a:t>
          </a:r>
        </a:p>
      </dsp:txBody>
      <dsp:txXfrm>
        <a:off x="293618" y="1047839"/>
        <a:ext cx="1424444" cy="1286513"/>
      </dsp:txXfrm>
    </dsp:sp>
    <dsp:sp modelId="{954C0EC2-BEEC-4B1A-B53C-703FCCF45A0D}">
      <dsp:nvSpPr>
        <dsp:cNvPr id="0" name=""/>
        <dsp:cNvSpPr/>
      </dsp:nvSpPr>
      <dsp:spPr>
        <a:xfrm>
          <a:off x="251460" y="2449960"/>
          <a:ext cx="1508760" cy="1370829"/>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it-IT" sz="2200" kern="1200" dirty="0"/>
            <a:t>Serverless</a:t>
          </a:r>
        </a:p>
      </dsp:txBody>
      <dsp:txXfrm>
        <a:off x="293618" y="2492118"/>
        <a:ext cx="1424444" cy="1286513"/>
      </dsp:txXfrm>
    </dsp:sp>
    <dsp:sp modelId="{C25FBBED-2C2F-4E33-A634-EAD01F886297}">
      <dsp:nvSpPr>
        <dsp:cNvPr id="0" name=""/>
        <dsp:cNvSpPr/>
      </dsp:nvSpPr>
      <dsp:spPr>
        <a:xfrm>
          <a:off x="2011680" y="1005681"/>
          <a:ext cx="7795260" cy="2815907"/>
        </a:xfrm>
        <a:prstGeom prst="roundRect">
          <a:avLst>
            <a:gd name="adj" fmla="val 10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788101" numCol="1" spcCol="1270" anchor="t" anchorCtr="0">
          <a:noAutofit/>
        </a:bodyPr>
        <a:lstStyle/>
        <a:p>
          <a:pPr marL="0" lvl="0" indent="0" algn="l" defTabSz="1377950">
            <a:lnSpc>
              <a:spcPct val="90000"/>
            </a:lnSpc>
            <a:spcBef>
              <a:spcPct val="0"/>
            </a:spcBef>
            <a:spcAft>
              <a:spcPct val="35000"/>
            </a:spcAft>
            <a:buNone/>
          </a:pPr>
          <a:r>
            <a:rPr lang="en-US" sz="3100" kern="1200" dirty="0">
              <a:latin typeface="Segoe UI" panose="020B0502040204020203" pitchFamily="34" charset="0"/>
              <a:cs typeface="Segoe UI" panose="020B0502040204020203" pitchFamily="34" charset="0"/>
            </a:rPr>
            <a:t>Azure App Service</a:t>
          </a:r>
        </a:p>
      </dsp:txBody>
      <dsp:txXfrm>
        <a:off x="2098279" y="1092280"/>
        <a:ext cx="7622062" cy="2642709"/>
      </dsp:txXfrm>
    </dsp:sp>
    <dsp:sp modelId="{AC6A5DAA-005E-48B1-AA59-EA13124A6EA3}">
      <dsp:nvSpPr>
        <dsp:cNvPr id="0" name=""/>
        <dsp:cNvSpPr/>
      </dsp:nvSpPr>
      <dsp:spPr>
        <a:xfrm>
          <a:off x="2206561" y="1991248"/>
          <a:ext cx="1559052" cy="773205"/>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Segoe UI" panose="020B0502040204020203" pitchFamily="34" charset="0"/>
              <a:cs typeface="Segoe UI" panose="020B0502040204020203" pitchFamily="34" charset="0"/>
            </a:rPr>
            <a:t>Web Apps</a:t>
          </a:r>
        </a:p>
      </dsp:txBody>
      <dsp:txXfrm>
        <a:off x="2230340" y="2015027"/>
        <a:ext cx="1511494" cy="725647"/>
      </dsp:txXfrm>
    </dsp:sp>
    <dsp:sp modelId="{8B85A457-6C15-427A-B468-B3D65A36476D}">
      <dsp:nvSpPr>
        <dsp:cNvPr id="0" name=""/>
        <dsp:cNvSpPr/>
      </dsp:nvSpPr>
      <dsp:spPr>
        <a:xfrm>
          <a:off x="2206561" y="2836503"/>
          <a:ext cx="1559052" cy="773205"/>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err="1">
              <a:latin typeface="Segoe UI" panose="020B0502040204020203" pitchFamily="34" charset="0"/>
              <a:cs typeface="Segoe UI" panose="020B0502040204020203" pitchFamily="34" charset="0"/>
            </a:rPr>
            <a:t>WebJobs</a:t>
          </a:r>
          <a:endParaRPr lang="en-US" sz="2200" kern="1200" dirty="0">
            <a:latin typeface="Segoe UI" panose="020B0502040204020203" pitchFamily="34" charset="0"/>
            <a:cs typeface="Segoe UI" panose="020B0502040204020203" pitchFamily="34" charset="0"/>
          </a:endParaRPr>
        </a:p>
      </dsp:txBody>
      <dsp:txXfrm>
        <a:off x="2230340" y="2860282"/>
        <a:ext cx="1511494" cy="725647"/>
      </dsp:txXfrm>
    </dsp:sp>
    <dsp:sp modelId="{D9637E5B-48AF-4C02-A8B2-6673BDC5F490}">
      <dsp:nvSpPr>
        <dsp:cNvPr id="0" name=""/>
        <dsp:cNvSpPr/>
      </dsp:nvSpPr>
      <dsp:spPr>
        <a:xfrm>
          <a:off x="3973068" y="2011362"/>
          <a:ext cx="5582412" cy="1609090"/>
        </a:xfrm>
        <a:prstGeom prst="roundRect">
          <a:avLst>
            <a:gd name="adj" fmla="val 10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908242" numCol="1" spcCol="1270" anchor="t" anchorCtr="0">
          <a:noAutofit/>
        </a:bodyPr>
        <a:lstStyle/>
        <a:p>
          <a:pPr marL="0" lvl="0" indent="0" algn="l" defTabSz="1377950">
            <a:lnSpc>
              <a:spcPct val="90000"/>
            </a:lnSpc>
            <a:spcBef>
              <a:spcPct val="0"/>
            </a:spcBef>
            <a:spcAft>
              <a:spcPct val="35000"/>
            </a:spcAft>
            <a:buNone/>
          </a:pPr>
          <a:r>
            <a:rPr lang="en-US" sz="3100" kern="1200" dirty="0">
              <a:latin typeface="Segoe UI" panose="020B0502040204020203" pitchFamily="34" charset="0"/>
              <a:cs typeface="Segoe UI" panose="020B0502040204020203" pitchFamily="34" charset="0"/>
            </a:rPr>
            <a:t>Cloud Services</a:t>
          </a:r>
        </a:p>
      </dsp:txBody>
      <dsp:txXfrm>
        <a:off x="4022553" y="2060847"/>
        <a:ext cx="5483442" cy="1510120"/>
      </dsp:txXfrm>
    </dsp:sp>
    <dsp:sp modelId="{9AEF8DB1-DBB0-46CB-887D-280DA9BC7D21}">
      <dsp:nvSpPr>
        <dsp:cNvPr id="0" name=""/>
        <dsp:cNvSpPr/>
      </dsp:nvSpPr>
      <dsp:spPr>
        <a:xfrm>
          <a:off x="4112628" y="2735453"/>
          <a:ext cx="2612803" cy="724090"/>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Segoe UI" panose="020B0502040204020203" pitchFamily="34" charset="0"/>
              <a:cs typeface="Segoe UI" panose="020B0502040204020203" pitchFamily="34" charset="0"/>
            </a:rPr>
            <a:t>Web Role</a:t>
          </a:r>
        </a:p>
      </dsp:txBody>
      <dsp:txXfrm>
        <a:off x="4134896" y="2757721"/>
        <a:ext cx="2568267" cy="679554"/>
      </dsp:txXfrm>
    </dsp:sp>
    <dsp:sp modelId="{E777EF04-79CD-4D37-A4BE-C40DBE1E9E66}">
      <dsp:nvSpPr>
        <dsp:cNvPr id="0" name=""/>
        <dsp:cNvSpPr/>
      </dsp:nvSpPr>
      <dsp:spPr>
        <a:xfrm>
          <a:off x="6799764" y="2735453"/>
          <a:ext cx="2612803" cy="724090"/>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Segoe UI" panose="020B0502040204020203" pitchFamily="34" charset="0"/>
              <a:cs typeface="Segoe UI" panose="020B0502040204020203" pitchFamily="34" charset="0"/>
            </a:rPr>
            <a:t>Worker Role</a:t>
          </a:r>
        </a:p>
      </dsp:txBody>
      <dsp:txXfrm>
        <a:off x="6822032" y="2757721"/>
        <a:ext cx="2568267" cy="6795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91DE0D-FA92-47BF-8953-D80F8EF29473}">
      <dsp:nvSpPr>
        <dsp:cNvPr id="0" name=""/>
        <dsp:cNvSpPr/>
      </dsp:nvSpPr>
      <dsp:spPr>
        <a:xfrm>
          <a:off x="2862694" y="0"/>
          <a:ext cx="2402611" cy="1193428"/>
        </a:xfrm>
        <a:prstGeom prst="trapezoid">
          <a:avLst>
            <a:gd name="adj" fmla="val 100660"/>
          </a:avLst>
        </a:prstGeom>
        <a:solidFill>
          <a:schemeClr val="accent1">
            <a:hueOff val="0"/>
            <a:satOff val="0"/>
            <a:lumOff val="0"/>
            <a:alphaOff val="0"/>
          </a:schemeClr>
        </a:solidFill>
        <a:ln w="25400" cap="flat" cmpd="sng" algn="ctr">
          <a:solidFill>
            <a:srgbClr val="475C95"/>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en-US" sz="1200" b="0" kern="1200" dirty="0">
            <a:solidFill>
              <a:srgbClr val="475C95"/>
            </a:solidFill>
          </a:endParaRPr>
        </a:p>
        <a:p>
          <a:pPr marL="0" lvl="0" indent="0" algn="ctr" defTabSz="533400">
            <a:lnSpc>
              <a:spcPct val="90000"/>
            </a:lnSpc>
            <a:spcBef>
              <a:spcPct val="0"/>
            </a:spcBef>
            <a:spcAft>
              <a:spcPct val="35000"/>
            </a:spcAft>
            <a:buNone/>
          </a:pPr>
          <a:r>
            <a:rPr lang="en-US" sz="1800" b="0" kern="1200" dirty="0">
              <a:solidFill>
                <a:srgbClr val="475C95"/>
              </a:solidFill>
            </a:rPr>
            <a:t>Vital few</a:t>
          </a:r>
          <a:endParaRPr lang="it-IT" sz="1800" b="0" kern="1200" dirty="0">
            <a:solidFill>
              <a:srgbClr val="475C95"/>
            </a:solidFill>
          </a:endParaRPr>
        </a:p>
      </dsp:txBody>
      <dsp:txXfrm>
        <a:off x="2862694" y="0"/>
        <a:ext cx="2402611" cy="1193428"/>
      </dsp:txXfrm>
    </dsp:sp>
    <dsp:sp modelId="{B3161A95-059A-4EE1-B2E8-108B0BAA5352}">
      <dsp:nvSpPr>
        <dsp:cNvPr id="0" name=""/>
        <dsp:cNvSpPr/>
      </dsp:nvSpPr>
      <dsp:spPr>
        <a:xfrm>
          <a:off x="0" y="1193428"/>
          <a:ext cx="8127999" cy="2843922"/>
        </a:xfrm>
        <a:prstGeom prst="trapezoid">
          <a:avLst>
            <a:gd name="adj" fmla="val 100660"/>
          </a:avLst>
        </a:prstGeom>
        <a:solidFill>
          <a:schemeClr val="accent1">
            <a:hueOff val="0"/>
            <a:satOff val="0"/>
            <a:lumOff val="0"/>
            <a:alphaOff val="0"/>
          </a:schemeClr>
        </a:solidFill>
        <a:ln w="25400" cap="flat" cmpd="sng" algn="ctr">
          <a:solidFill>
            <a:srgbClr val="475C95"/>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b="0" kern="1200" dirty="0">
              <a:solidFill>
                <a:srgbClr val="475C95"/>
              </a:solidFill>
            </a:rPr>
            <a:t>Services </a:t>
          </a:r>
          <a:br>
            <a:rPr lang="en-US" sz="3600" b="0" kern="1200" dirty="0">
              <a:solidFill>
                <a:srgbClr val="475C95"/>
              </a:solidFill>
            </a:rPr>
          </a:br>
          <a:r>
            <a:rPr lang="en-US" sz="3600" b="0" kern="1200" dirty="0">
              <a:solidFill>
                <a:srgbClr val="475C95"/>
              </a:solidFill>
            </a:rPr>
            <a:t>running 80% </a:t>
          </a:r>
          <a:br>
            <a:rPr lang="en-US" sz="3600" b="0" kern="1200" dirty="0">
              <a:solidFill>
                <a:srgbClr val="475C95"/>
              </a:solidFill>
            </a:rPr>
          </a:br>
          <a:r>
            <a:rPr lang="en-US" sz="3600" b="0" kern="1200" dirty="0">
              <a:solidFill>
                <a:srgbClr val="475C95"/>
              </a:solidFill>
            </a:rPr>
            <a:t>of the budget</a:t>
          </a:r>
          <a:endParaRPr lang="it-IT" sz="3600" b="0" kern="1200" dirty="0">
            <a:solidFill>
              <a:srgbClr val="475C95"/>
            </a:solidFill>
          </a:endParaRPr>
        </a:p>
      </dsp:txBody>
      <dsp:txXfrm>
        <a:off x="1422399" y="1193428"/>
        <a:ext cx="5283200" cy="28439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849EAA-EA7A-4D06-99B2-BD970E6A9748}">
      <dsp:nvSpPr>
        <dsp:cNvPr id="0" name=""/>
        <dsp:cNvSpPr/>
      </dsp:nvSpPr>
      <dsp:spPr>
        <a:xfrm>
          <a:off x="0" y="393075"/>
          <a:ext cx="8128000" cy="3251199"/>
        </a:xfrm>
        <a:prstGeom prst="leftRightRibb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CEE368-F6C4-4153-B748-42405BE2A539}">
      <dsp:nvSpPr>
        <dsp:cNvPr id="0" name=""/>
        <dsp:cNvSpPr/>
      </dsp:nvSpPr>
      <dsp:spPr>
        <a:xfrm>
          <a:off x="975360" y="962035"/>
          <a:ext cx="2682239" cy="1593088"/>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49352" rIns="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Hybrid workloads</a:t>
          </a:r>
          <a:endParaRPr lang="it-IT" sz="4200" kern="1200" dirty="0"/>
        </a:p>
      </dsp:txBody>
      <dsp:txXfrm>
        <a:off x="975360" y="962035"/>
        <a:ext cx="2682239" cy="1593088"/>
      </dsp:txXfrm>
    </dsp:sp>
    <dsp:sp modelId="{08DA992C-C212-4F66-87A8-0F52EC713CEF}">
      <dsp:nvSpPr>
        <dsp:cNvPr id="0" name=""/>
        <dsp:cNvSpPr/>
      </dsp:nvSpPr>
      <dsp:spPr>
        <a:xfrm>
          <a:off x="4064000" y="1482227"/>
          <a:ext cx="3169920" cy="1593088"/>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49352" rIns="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Sustainability</a:t>
          </a:r>
          <a:endParaRPr lang="it-IT" sz="4200" kern="1200" dirty="0"/>
        </a:p>
      </dsp:txBody>
      <dsp:txXfrm>
        <a:off x="4064000" y="1482227"/>
        <a:ext cx="3169920" cy="15930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E920AA-F370-4A51-A469-FBC805905E40}">
      <dsp:nvSpPr>
        <dsp:cNvPr id="0" name=""/>
        <dsp:cNvSpPr/>
      </dsp:nvSpPr>
      <dsp:spPr>
        <a:xfrm>
          <a:off x="0" y="1827"/>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B6CD2D6F-2FF7-4255-BAFC-9D2120D1650E}">
      <dsp:nvSpPr>
        <dsp:cNvPr id="0" name=""/>
        <dsp:cNvSpPr/>
      </dsp:nvSpPr>
      <dsp:spPr>
        <a:xfrm>
          <a:off x="235585" y="177056"/>
          <a:ext cx="428336" cy="42833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48FD67-D548-4F2C-8E20-D41BE06230E1}">
      <dsp:nvSpPr>
        <dsp:cNvPr id="0" name=""/>
        <dsp:cNvSpPr/>
      </dsp:nvSpPr>
      <dsp:spPr>
        <a:xfrm>
          <a:off x="899507" y="1827"/>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mn-lt"/>
            </a:rPr>
            <a:t>Choose your split between make or buy</a:t>
          </a:r>
          <a:endParaRPr lang="en-US" sz="1800" b="1" kern="1200" dirty="0">
            <a:latin typeface="+mn-lt"/>
          </a:endParaRPr>
        </a:p>
      </dsp:txBody>
      <dsp:txXfrm>
        <a:off x="899507" y="1827"/>
        <a:ext cx="5898167" cy="778794"/>
      </dsp:txXfrm>
    </dsp:sp>
    <dsp:sp modelId="{D51C6A36-265C-4F54-A8E4-155F923F793B}">
      <dsp:nvSpPr>
        <dsp:cNvPr id="0" name=""/>
        <dsp:cNvSpPr/>
      </dsp:nvSpPr>
      <dsp:spPr>
        <a:xfrm>
          <a:off x="0" y="975320"/>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5E74515F-94F4-4D5A-B322-AE7E8BFE4428}">
      <dsp:nvSpPr>
        <dsp:cNvPr id="0" name=""/>
        <dsp:cNvSpPr/>
      </dsp:nvSpPr>
      <dsp:spPr>
        <a:xfrm>
          <a:off x="235585" y="1150548"/>
          <a:ext cx="428336" cy="42833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A057A5-0AFC-45CD-AE5C-0FAF7F8CDE4C}">
      <dsp:nvSpPr>
        <dsp:cNvPr id="0" name=""/>
        <dsp:cNvSpPr/>
      </dsp:nvSpPr>
      <dsp:spPr>
        <a:xfrm>
          <a:off x="899507" y="975320"/>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b="0" kern="1200" dirty="0">
              <a:latin typeface="+mn-lt"/>
              <a:cs typeface="Segoe UI" panose="020B0502040204020203" pitchFamily="34" charset="0"/>
            </a:rPr>
            <a:t>Deactivate some expensive services in favor of hybrid</a:t>
          </a:r>
        </a:p>
      </dsp:txBody>
      <dsp:txXfrm>
        <a:off x="899507" y="975320"/>
        <a:ext cx="5898167" cy="778794"/>
      </dsp:txXfrm>
    </dsp:sp>
    <dsp:sp modelId="{FDF7BFF0-4EC5-459B-AC0E-5706DC3C1D0A}">
      <dsp:nvSpPr>
        <dsp:cNvPr id="0" name=""/>
        <dsp:cNvSpPr/>
      </dsp:nvSpPr>
      <dsp:spPr>
        <a:xfrm>
          <a:off x="0" y="1948812"/>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E5AC0A18-CC35-49FF-8341-145CA0A5D209}">
      <dsp:nvSpPr>
        <dsp:cNvPr id="0" name=""/>
        <dsp:cNvSpPr/>
      </dsp:nvSpPr>
      <dsp:spPr>
        <a:xfrm>
          <a:off x="235585" y="2124041"/>
          <a:ext cx="428336" cy="42833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E252B5-FA98-4912-8DB4-DA431EA6E1CC}">
      <dsp:nvSpPr>
        <dsp:cNvPr id="0" name=""/>
        <dsp:cNvSpPr/>
      </dsp:nvSpPr>
      <dsp:spPr>
        <a:xfrm>
          <a:off x="899507" y="1948812"/>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b="0" kern="1200" dirty="0">
              <a:latin typeface="+mn-lt"/>
              <a:cs typeface="Segoe UI" panose="020B0502040204020203" pitchFamily="34" charset="0"/>
            </a:rPr>
            <a:t>Upskill your team to provide PaaS directly</a:t>
          </a:r>
          <a:endParaRPr lang="en-US" sz="1800" kern="1200" dirty="0">
            <a:latin typeface="+mn-lt"/>
          </a:endParaRPr>
        </a:p>
      </dsp:txBody>
      <dsp:txXfrm>
        <a:off x="899507" y="1948812"/>
        <a:ext cx="5898167" cy="778794"/>
      </dsp:txXfrm>
    </dsp:sp>
    <dsp:sp modelId="{8C6A084A-A235-42F4-AF18-871F77C25C20}">
      <dsp:nvSpPr>
        <dsp:cNvPr id="0" name=""/>
        <dsp:cNvSpPr/>
      </dsp:nvSpPr>
      <dsp:spPr>
        <a:xfrm>
          <a:off x="0" y="2922305"/>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190B8348-9782-4BCB-8D7C-165B87A6FEDA}">
      <dsp:nvSpPr>
        <dsp:cNvPr id="0" name=""/>
        <dsp:cNvSpPr/>
      </dsp:nvSpPr>
      <dsp:spPr>
        <a:xfrm>
          <a:off x="235585" y="3097533"/>
          <a:ext cx="428336" cy="4283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9A9FD4-C061-4522-B970-0778B9AC3631}">
      <dsp:nvSpPr>
        <dsp:cNvPr id="0" name=""/>
        <dsp:cNvSpPr/>
      </dsp:nvSpPr>
      <dsp:spPr>
        <a:xfrm>
          <a:off x="899507" y="2922305"/>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mn-lt"/>
            </a:rPr>
            <a:t>Keep track and compare the differences to validate your model</a:t>
          </a:r>
          <a:endParaRPr lang="en-US" sz="1800" kern="1200" dirty="0">
            <a:latin typeface="+mn-lt"/>
            <a:cs typeface="Segoe UI Semibold" panose="020B0702040204020203" pitchFamily="34" charset="0"/>
          </a:endParaRPr>
        </a:p>
      </dsp:txBody>
      <dsp:txXfrm>
        <a:off x="899507" y="2922305"/>
        <a:ext cx="5898167" cy="778794"/>
      </dsp:txXfrm>
    </dsp:sp>
    <dsp:sp modelId="{7AB0245E-417E-41A3-8EE6-4AF8D84B4DCE}">
      <dsp:nvSpPr>
        <dsp:cNvPr id="0" name=""/>
        <dsp:cNvSpPr/>
      </dsp:nvSpPr>
      <dsp:spPr>
        <a:xfrm>
          <a:off x="0" y="3895797"/>
          <a:ext cx="6797675" cy="778794"/>
        </a:xfrm>
        <a:prstGeom prst="roundRect">
          <a:avLst>
            <a:gd name="adj" fmla="val 10000"/>
          </a:avLst>
        </a:prstGeom>
        <a:solidFill>
          <a:srgbClr val="EAC262"/>
        </a:solidFill>
        <a:ln>
          <a:noFill/>
        </a:ln>
        <a:effectLst/>
      </dsp:spPr>
      <dsp:style>
        <a:lnRef idx="0">
          <a:scrgbClr r="0" g="0" b="0"/>
        </a:lnRef>
        <a:fillRef idx="1">
          <a:scrgbClr r="0" g="0" b="0"/>
        </a:fillRef>
        <a:effectRef idx="0">
          <a:scrgbClr r="0" g="0" b="0"/>
        </a:effectRef>
        <a:fontRef idx="minor"/>
      </dsp:style>
    </dsp:sp>
    <dsp:sp modelId="{9D1E4E91-36E5-4276-B45D-8425FE093353}">
      <dsp:nvSpPr>
        <dsp:cNvPr id="0" name=""/>
        <dsp:cNvSpPr/>
      </dsp:nvSpPr>
      <dsp:spPr>
        <a:xfrm>
          <a:off x="235585" y="4071026"/>
          <a:ext cx="428336" cy="428336"/>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25B393-FCD2-4366-AC80-CFE7F48E96F4}">
      <dsp:nvSpPr>
        <dsp:cNvPr id="0" name=""/>
        <dsp:cNvSpPr/>
      </dsp:nvSpPr>
      <dsp:spPr>
        <a:xfrm>
          <a:off x="899507" y="3895797"/>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90000"/>
            </a:lnSpc>
            <a:spcBef>
              <a:spcPct val="0"/>
            </a:spcBef>
            <a:spcAft>
              <a:spcPct val="35000"/>
            </a:spcAft>
            <a:buNone/>
          </a:pPr>
          <a:r>
            <a:rPr lang="it-IT" sz="1800" kern="1200" noProof="0" dirty="0">
              <a:latin typeface="+mn-lt"/>
            </a:rPr>
            <a:t>Remember the importance of the state</a:t>
          </a:r>
          <a:endParaRPr lang="en-US" sz="1800" kern="1200" noProof="0" dirty="0">
            <a:latin typeface="+mn-lt"/>
            <a:cs typeface="Segoe UI Semibold" panose="020B0702040204020203" pitchFamily="34" charset="0"/>
          </a:endParaRPr>
        </a:p>
      </dsp:txBody>
      <dsp:txXfrm>
        <a:off x="899507" y="3895797"/>
        <a:ext cx="5898167" cy="778794"/>
      </dsp:txXfrm>
    </dsp:sp>
    <dsp:sp modelId="{8E8B6814-9E56-4C18-A62D-715528A3ACBC}">
      <dsp:nvSpPr>
        <dsp:cNvPr id="0" name=""/>
        <dsp:cNvSpPr/>
      </dsp:nvSpPr>
      <dsp:spPr>
        <a:xfrm>
          <a:off x="0" y="4869290"/>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E7239A22-926F-4D61-8379-A84AEA0B91BA}">
      <dsp:nvSpPr>
        <dsp:cNvPr id="0" name=""/>
        <dsp:cNvSpPr/>
      </dsp:nvSpPr>
      <dsp:spPr>
        <a:xfrm>
          <a:off x="235585" y="5044518"/>
          <a:ext cx="428336" cy="42833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0787A4-FC50-4898-B522-33005A23AA55}">
      <dsp:nvSpPr>
        <dsp:cNvPr id="0" name=""/>
        <dsp:cNvSpPr/>
      </dsp:nvSpPr>
      <dsp:spPr>
        <a:xfrm>
          <a:off x="899507" y="4869290"/>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mn-lt"/>
            </a:rPr>
            <a:t>Always discuss solutions and keep in mind the environment</a:t>
          </a:r>
          <a:endParaRPr lang="en-US" sz="1800" kern="1200" dirty="0">
            <a:latin typeface="+mn-lt"/>
            <a:cs typeface="Segoe UI Semibold" panose="020B0702040204020203" pitchFamily="34" charset="0"/>
          </a:endParaRPr>
        </a:p>
      </dsp:txBody>
      <dsp:txXfrm>
        <a:off x="899507" y="4869290"/>
        <a:ext cx="5898167" cy="778794"/>
      </dsp:txXfrm>
    </dsp:sp>
  </dsp:spTree>
</dsp:drawing>
</file>

<file path=ppt/diagrams/layout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5BC237-EB13-4A99-ABC4-9CDC020E6E57}" type="datetimeFigureOut">
              <a:rPr lang="it-IT" smtClean="0"/>
              <a:t>25/04/2023</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189AA-D9A2-4EC5-9D97-8E8ED8100FDD}" type="slidenum">
              <a:rPr lang="it-IT" smtClean="0"/>
              <a:t>‹#›</a:t>
            </a:fld>
            <a:endParaRPr lang="it-IT"/>
          </a:p>
        </p:txBody>
      </p:sp>
    </p:spTree>
    <p:extLst>
      <p:ext uri="{BB962C8B-B14F-4D97-AF65-F5344CB8AC3E}">
        <p14:creationId xmlns:p14="http://schemas.microsoft.com/office/powerpoint/2010/main" val="320938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3</a:t>
            </a:fld>
            <a:endParaRPr lang="it-IT"/>
          </a:p>
        </p:txBody>
      </p:sp>
    </p:spTree>
    <p:extLst>
      <p:ext uri="{BB962C8B-B14F-4D97-AF65-F5344CB8AC3E}">
        <p14:creationId xmlns:p14="http://schemas.microsoft.com/office/powerpoint/2010/main" val="401739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Absolute vs Relative measurements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Gigs? TBs? Per day/month?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It is not a matter of complexity of the dataset itself, but the overall solution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Some sources can be trusted, some others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19</a:t>
            </a:fld>
            <a:endParaRPr lang="it-IT"/>
          </a:p>
        </p:txBody>
      </p:sp>
    </p:spTree>
    <p:extLst>
      <p:ext uri="{BB962C8B-B14F-4D97-AF65-F5344CB8AC3E}">
        <p14:creationId xmlns:p14="http://schemas.microsoft.com/office/powerpoint/2010/main" val="4068376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20</a:t>
            </a:fld>
            <a:endParaRPr lang="it-IT"/>
          </a:p>
        </p:txBody>
      </p:sp>
    </p:spTree>
    <p:extLst>
      <p:ext uri="{BB962C8B-B14F-4D97-AF65-F5344CB8AC3E}">
        <p14:creationId xmlns:p14="http://schemas.microsoft.com/office/powerpoint/2010/main" val="3246931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21</a:t>
            </a:fld>
            <a:endParaRPr lang="it-IT"/>
          </a:p>
        </p:txBody>
      </p:sp>
    </p:spTree>
    <p:extLst>
      <p:ext uri="{BB962C8B-B14F-4D97-AF65-F5344CB8AC3E}">
        <p14:creationId xmlns:p14="http://schemas.microsoft.com/office/powerpoint/2010/main" val="415674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27</a:t>
            </a:fld>
            <a:endParaRPr lang="it-IT"/>
          </a:p>
        </p:txBody>
      </p:sp>
    </p:spTree>
    <p:extLst>
      <p:ext uri="{BB962C8B-B14F-4D97-AF65-F5344CB8AC3E}">
        <p14:creationId xmlns:p14="http://schemas.microsoft.com/office/powerpoint/2010/main" val="3081758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28</a:t>
            </a:fld>
            <a:endParaRPr lang="it-IT"/>
          </a:p>
        </p:txBody>
      </p:sp>
    </p:spTree>
    <p:extLst>
      <p:ext uri="{BB962C8B-B14F-4D97-AF65-F5344CB8AC3E}">
        <p14:creationId xmlns:p14="http://schemas.microsoft.com/office/powerpoint/2010/main" val="3272876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30</a:t>
            </a:fld>
            <a:endParaRPr lang="it-IT"/>
          </a:p>
        </p:txBody>
      </p:sp>
    </p:spTree>
    <p:extLst>
      <p:ext uri="{BB962C8B-B14F-4D97-AF65-F5344CB8AC3E}">
        <p14:creationId xmlns:p14="http://schemas.microsoft.com/office/powerpoint/2010/main" val="1569970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31</a:t>
            </a:fld>
            <a:endParaRPr lang="it-IT"/>
          </a:p>
        </p:txBody>
      </p:sp>
    </p:spTree>
    <p:extLst>
      <p:ext uri="{BB962C8B-B14F-4D97-AF65-F5344CB8AC3E}">
        <p14:creationId xmlns:p14="http://schemas.microsoft.com/office/powerpoint/2010/main" val="85310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34</a:t>
            </a:fld>
            <a:endParaRPr lang="it-IT"/>
          </a:p>
        </p:txBody>
      </p:sp>
    </p:spTree>
    <p:extLst>
      <p:ext uri="{BB962C8B-B14F-4D97-AF65-F5344CB8AC3E}">
        <p14:creationId xmlns:p14="http://schemas.microsoft.com/office/powerpoint/2010/main" val="768019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38</a:t>
            </a:fld>
            <a:endParaRPr lang="it-IT"/>
          </a:p>
        </p:txBody>
      </p:sp>
    </p:spTree>
    <p:extLst>
      <p:ext uri="{BB962C8B-B14F-4D97-AF65-F5344CB8AC3E}">
        <p14:creationId xmlns:p14="http://schemas.microsoft.com/office/powerpoint/2010/main" val="4201277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42</a:t>
            </a:fld>
            <a:endParaRPr lang="it-IT"/>
          </a:p>
        </p:txBody>
      </p:sp>
    </p:spTree>
    <p:extLst>
      <p:ext uri="{BB962C8B-B14F-4D97-AF65-F5344CB8AC3E}">
        <p14:creationId xmlns:p14="http://schemas.microsoft.com/office/powerpoint/2010/main" val="3671189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4</a:t>
            </a:fld>
            <a:endParaRPr lang="it-IT"/>
          </a:p>
        </p:txBody>
      </p:sp>
    </p:spTree>
    <p:extLst>
      <p:ext uri="{BB962C8B-B14F-4D97-AF65-F5344CB8AC3E}">
        <p14:creationId xmlns:p14="http://schemas.microsoft.com/office/powerpoint/2010/main" val="1904664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44</a:t>
            </a:fld>
            <a:endParaRPr lang="it-IT"/>
          </a:p>
        </p:txBody>
      </p:sp>
    </p:spTree>
    <p:extLst>
      <p:ext uri="{BB962C8B-B14F-4D97-AF65-F5344CB8AC3E}">
        <p14:creationId xmlns:p14="http://schemas.microsoft.com/office/powerpoint/2010/main" val="833485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45</a:t>
            </a:fld>
            <a:endParaRPr lang="it-IT"/>
          </a:p>
        </p:txBody>
      </p:sp>
    </p:spTree>
    <p:extLst>
      <p:ext uri="{BB962C8B-B14F-4D97-AF65-F5344CB8AC3E}">
        <p14:creationId xmlns:p14="http://schemas.microsoft.com/office/powerpoint/2010/main" val="1048779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50</a:t>
            </a:fld>
            <a:endParaRPr lang="it-IT"/>
          </a:p>
        </p:txBody>
      </p:sp>
    </p:spTree>
    <p:extLst>
      <p:ext uri="{BB962C8B-B14F-4D97-AF65-F5344CB8AC3E}">
        <p14:creationId xmlns:p14="http://schemas.microsoft.com/office/powerpoint/2010/main" val="34901881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51</a:t>
            </a:fld>
            <a:endParaRPr lang="it-IT"/>
          </a:p>
        </p:txBody>
      </p:sp>
    </p:spTree>
    <p:extLst>
      <p:ext uri="{BB962C8B-B14F-4D97-AF65-F5344CB8AC3E}">
        <p14:creationId xmlns:p14="http://schemas.microsoft.com/office/powerpoint/2010/main" val="4282866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5</a:t>
            </a:fld>
            <a:endParaRPr lang="it-IT"/>
          </a:p>
        </p:txBody>
      </p:sp>
    </p:spTree>
    <p:extLst>
      <p:ext uri="{BB962C8B-B14F-4D97-AF65-F5344CB8AC3E}">
        <p14:creationId xmlns:p14="http://schemas.microsoft.com/office/powerpoint/2010/main" val="323005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6</a:t>
            </a:fld>
            <a:endParaRPr lang="it-IT"/>
          </a:p>
        </p:txBody>
      </p:sp>
    </p:spTree>
    <p:extLst>
      <p:ext uri="{BB962C8B-B14F-4D97-AF65-F5344CB8AC3E}">
        <p14:creationId xmlns:p14="http://schemas.microsoft.com/office/powerpoint/2010/main" val="3771261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8</a:t>
            </a:fld>
            <a:endParaRPr lang="it-IT"/>
          </a:p>
        </p:txBody>
      </p:sp>
    </p:spTree>
    <p:extLst>
      <p:ext uri="{BB962C8B-B14F-4D97-AF65-F5344CB8AC3E}">
        <p14:creationId xmlns:p14="http://schemas.microsoft.com/office/powerpoint/2010/main" val="3133351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Growing fast is a great fit for startups</a:t>
            </a:r>
          </a:p>
        </p:txBody>
      </p:sp>
      <p:sp>
        <p:nvSpPr>
          <p:cNvPr id="4" name="Slide Number Placeholder 3"/>
          <p:cNvSpPr>
            <a:spLocks noGrp="1"/>
          </p:cNvSpPr>
          <p:nvPr>
            <p:ph type="sldNum" sz="quarter" idx="5"/>
          </p:nvPr>
        </p:nvSpPr>
        <p:spPr/>
        <p:txBody>
          <a:bodyPr/>
          <a:lstStyle/>
          <a:p>
            <a:fld id="{DDC189AA-D9A2-4EC5-9D97-8E8ED8100FDD}" type="slidenum">
              <a:rPr lang="it-IT" smtClean="0"/>
              <a:t>10</a:t>
            </a:fld>
            <a:endParaRPr lang="it-IT"/>
          </a:p>
        </p:txBody>
      </p:sp>
    </p:spTree>
    <p:extLst>
      <p:ext uri="{BB962C8B-B14F-4D97-AF65-F5344CB8AC3E}">
        <p14:creationId xmlns:p14="http://schemas.microsoft.com/office/powerpoint/2010/main" val="4113961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13</a:t>
            </a:fld>
            <a:endParaRPr lang="it-IT"/>
          </a:p>
        </p:txBody>
      </p:sp>
    </p:spTree>
    <p:extLst>
      <p:ext uri="{BB962C8B-B14F-4D97-AF65-F5344CB8AC3E}">
        <p14:creationId xmlns:p14="http://schemas.microsoft.com/office/powerpoint/2010/main" val="796351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Absolute vs Relative measurements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Gigs? TBs? Per day/month?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It is not a matter of complexity of the dataset itself, but the overall solution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Some sources can be trusted, some others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17</a:t>
            </a:fld>
            <a:endParaRPr lang="it-IT"/>
          </a:p>
        </p:txBody>
      </p:sp>
    </p:spTree>
    <p:extLst>
      <p:ext uri="{BB962C8B-B14F-4D97-AF65-F5344CB8AC3E}">
        <p14:creationId xmlns:p14="http://schemas.microsoft.com/office/powerpoint/2010/main" val="3208344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Absolute vs Relative measurements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Gigs? TBs? Per day/month?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It is not a matter of complexity of the dataset itself, but the overall solution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Some sources can be trusted, some others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18</a:t>
            </a:fld>
            <a:endParaRPr lang="it-IT"/>
          </a:p>
        </p:txBody>
      </p:sp>
    </p:spTree>
    <p:extLst>
      <p:ext uri="{BB962C8B-B14F-4D97-AF65-F5344CB8AC3E}">
        <p14:creationId xmlns:p14="http://schemas.microsoft.com/office/powerpoint/2010/main" val="3839902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vert="horz" lIns="91440" tIns="45720" rIns="91440" bIns="45720" rtlCol="0" anchor="b">
            <a:normAutofit/>
          </a:bodyPr>
          <a:lstStyle>
            <a:lvl1pPr>
              <a:defRPr lang="en-US" sz="8000" dirty="0"/>
            </a:lvl1pPr>
          </a:lstStyle>
          <a:p>
            <a:pPr lvl="0"/>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9A51DC0-2247-8B90-E1B4-9B0654015DD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3750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3967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vert="horz" lIns="91440" tIns="45720" rIns="91440" bIns="45720" rtlCol="0" anchor="b">
            <a:normAutofit/>
          </a:bodyPr>
          <a:lstStyle>
            <a:lvl1pPr>
              <a:defRPr lang="en-US" sz="8000" dirty="0"/>
            </a:lvl1pPr>
          </a:lstStyle>
          <a:p>
            <a:pPr lvl="0"/>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63160CD1-44E4-5103-0E3D-1148AEF5696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99923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150" baseline="0"/>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90000" indent="-90000">
              <a:buFont typeface="Segoe UI" panose="020B0502040204020203" pitchFamily="34" charset="0"/>
              <a:buChar char=" "/>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4/25/2023</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4129726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36504" y="758952"/>
            <a:ext cx="7319176" cy="3566160"/>
          </a:xfrm>
        </p:spPr>
        <p:txBody>
          <a:bodyPr vert="horz" lIns="91440" tIns="45720" rIns="91440" bIns="45720" rtlCol="0" anchor="b" anchorCtr="0">
            <a:normAutofit/>
          </a:bodyPr>
          <a:lstStyle>
            <a:lvl1pPr>
              <a:defRPr lang="en-US" sz="7200" b="0" spc="-100" dirty="0">
                <a:solidFill>
                  <a:schemeClr val="tx2"/>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3833734" y="4453128"/>
            <a:ext cx="7321946" cy="1143000"/>
          </a:xfrm>
        </p:spPr>
        <p:txBody>
          <a:bodyPr lIns="91440" rIns="91440" anchor="t" anchorCtr="0">
            <a:normAutofit/>
          </a:bodyPr>
          <a:lstStyle>
            <a:lvl1pPr marL="0" indent="0">
              <a:buNone/>
              <a:defRPr sz="2400" cap="none"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348C3996-2AAE-4987-BB26-69C57AEE8A86}"/>
              </a:ext>
              <a:ext uri="{C183D7F6-B498-43B3-948B-1728B52AA6E4}">
                <adec:decorative xmlns:adec="http://schemas.microsoft.com/office/drawing/2017/decorative" val="1"/>
              </a:ext>
            </a:extLst>
          </p:cNvPr>
          <p:cNvSpPr>
            <a:spLocks noGrp="1"/>
          </p:cNvSpPr>
          <p:nvPr>
            <p:ph type="pic" sz="quarter" idx="14"/>
          </p:nvPr>
        </p:nvSpPr>
        <p:spPr>
          <a:xfrm>
            <a:off x="914400" y="1944688"/>
            <a:ext cx="2457450" cy="2444750"/>
          </a:xfrm>
        </p:spPr>
        <p:txBody>
          <a:bodyPr/>
          <a:lstStyle/>
          <a:p>
            <a:endParaRPr lang="en-US"/>
          </a:p>
        </p:txBody>
      </p:sp>
      <p:pic>
        <p:nvPicPr>
          <p:cNvPr id="13" name="Picture 12">
            <a:extLst>
              <a:ext uri="{FF2B5EF4-FFF2-40B4-BE49-F238E27FC236}">
                <a16:creationId xmlns:a16="http://schemas.microsoft.com/office/drawing/2014/main" id="{68F54895-5BE3-662A-9B06-2BAB2BE3F8C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0444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5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4/25/2023</a:t>
            </a:fld>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2963108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4/25/2023</a:t>
            </a:fld>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153161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4/25/2023</a:t>
            </a:fld>
            <a:endParaRPr lang="en-US"/>
          </a:p>
        </p:txBody>
      </p:sp>
      <p:sp>
        <p:nvSpPr>
          <p:cNvPr id="4" name="Footer Placeholder 3"/>
          <p:cNvSpPr>
            <a:spLocks noGrp="1"/>
          </p:cNvSpPr>
          <p:nvPr>
            <p:ph type="ftr" sz="quarter" idx="11"/>
          </p:nvPr>
        </p:nvSpPr>
        <p:spPr>
          <a:xfrm>
            <a:off x="3686185" y="6459785"/>
            <a:ext cx="4822804"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102767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AFB2D0-6E61-F403-FAE4-102A19824AEF}"/>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26913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vert="horz" lIns="91440" tIns="45720" rIns="91440" bIns="45720" rtlCol="0" anchor="b">
            <a:normAutofit/>
          </a:bodyPr>
          <a:lstStyle>
            <a:lvl1pPr>
              <a:defRPr lang="en-US" sz="3600" b="0" dirty="0">
                <a:solidFill>
                  <a:schemeClr val="accent1"/>
                </a:solidFill>
              </a:defRPr>
            </a:lvl1pPr>
          </a:lstStyle>
          <a:p>
            <a:pPr lvl="0"/>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vert="horz" lIns="91440" tIns="45720" rIns="91440" bIns="45720" rtlCol="0">
            <a:normAutofit/>
          </a:bodyPr>
          <a:lstStyle>
            <a:lvl1pPr>
              <a:defRPr lang="en-US" sz="1500">
                <a:solidFill>
                  <a:schemeClr val="accent1"/>
                </a:solidFill>
              </a:defRPr>
            </a:lvl1pPr>
          </a:lstStyle>
          <a:p>
            <a:pPr marL="0" lvl="0" indent="0">
              <a:buNone/>
            </a:pPr>
            <a:r>
              <a:rPr lang="en-US"/>
              <a:t>Click to edit Master text styles</a:t>
            </a:r>
          </a:p>
        </p:txBody>
      </p:sp>
    </p:spTree>
    <p:extLst>
      <p:ext uri="{BB962C8B-B14F-4D97-AF65-F5344CB8AC3E}">
        <p14:creationId xmlns:p14="http://schemas.microsoft.com/office/powerpoint/2010/main" val="1929517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03999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150" baseline="0"/>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90000" indent="-90000">
              <a:buFont typeface="Segoe UI" panose="020B0502040204020203" pitchFamily="34" charset="0"/>
              <a:buChar char=" "/>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4/25/2023</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41418543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918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36504" y="758952"/>
            <a:ext cx="7319176" cy="3566160"/>
          </a:xfrm>
        </p:spPr>
        <p:txBody>
          <a:bodyPr vert="horz" lIns="91440" tIns="45720" rIns="91440" bIns="45720" rtlCol="0" anchor="b" anchorCtr="0">
            <a:normAutofit/>
          </a:bodyPr>
          <a:lstStyle>
            <a:lvl1pPr>
              <a:defRPr lang="en-US" sz="7200" b="0" spc="-100" dirty="0">
                <a:solidFill>
                  <a:schemeClr val="tx2"/>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3833734" y="4453128"/>
            <a:ext cx="7321946" cy="1143000"/>
          </a:xfrm>
        </p:spPr>
        <p:txBody>
          <a:bodyPr lIns="91440" rIns="91440" anchor="t" anchorCtr="0">
            <a:normAutofit/>
          </a:bodyPr>
          <a:lstStyle>
            <a:lvl1pPr marL="0" indent="0">
              <a:buNone/>
              <a:defRPr sz="2400" cap="none"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348C3996-2AAE-4987-BB26-69C57AEE8A86}"/>
              </a:ext>
              <a:ext uri="{C183D7F6-B498-43B3-948B-1728B52AA6E4}">
                <adec:decorative xmlns:adec="http://schemas.microsoft.com/office/drawing/2017/decorative" val="1"/>
              </a:ext>
            </a:extLst>
          </p:cNvPr>
          <p:cNvSpPr>
            <a:spLocks noGrp="1"/>
          </p:cNvSpPr>
          <p:nvPr>
            <p:ph type="pic" sz="quarter" idx="14"/>
          </p:nvPr>
        </p:nvSpPr>
        <p:spPr>
          <a:xfrm>
            <a:off x="914400" y="1944688"/>
            <a:ext cx="2457450" cy="2444750"/>
          </a:xfrm>
        </p:spPr>
        <p:txBody>
          <a:bodyPr/>
          <a:lstStyle/>
          <a:p>
            <a:endParaRPr lang="en-US"/>
          </a:p>
        </p:txBody>
      </p:sp>
      <p:pic>
        <p:nvPicPr>
          <p:cNvPr id="7" name="Picture 6">
            <a:extLst>
              <a:ext uri="{FF2B5EF4-FFF2-40B4-BE49-F238E27FC236}">
                <a16:creationId xmlns:a16="http://schemas.microsoft.com/office/drawing/2014/main" id="{12340B34-8077-6DF7-D7AD-4F92226439A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94691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4/25/2023</a:t>
            </a:fld>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2169256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4/25/2023</a:t>
            </a:fld>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1520697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4/25/2023</a:t>
            </a:fld>
            <a:endParaRPr lang="en-US"/>
          </a:p>
        </p:txBody>
      </p:sp>
      <p:sp>
        <p:nvSpPr>
          <p:cNvPr id="4" name="Footer Placeholder 3"/>
          <p:cNvSpPr>
            <a:spLocks noGrp="1"/>
          </p:cNvSpPr>
          <p:nvPr>
            <p:ph type="ftr" sz="quarter" idx="11"/>
          </p:nvPr>
        </p:nvSpPr>
        <p:spPr>
          <a:xfrm>
            <a:off x="3686185" y="6459785"/>
            <a:ext cx="4822804"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3198962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226E70-9555-739C-38C3-EF4D0544AE3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77521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vert="horz" lIns="91440" tIns="45720" rIns="91440" bIns="45720" rtlCol="0" anchor="b">
            <a:normAutofit/>
          </a:bodyPr>
          <a:lstStyle>
            <a:lvl1pPr>
              <a:defRPr lang="en-US" sz="3600" b="0" dirty="0">
                <a:solidFill>
                  <a:schemeClr val="accent1"/>
                </a:solidFill>
              </a:defRPr>
            </a:lvl1pPr>
          </a:lstStyle>
          <a:p>
            <a:pPr lvl="0"/>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vert="horz" lIns="91440" tIns="45720" rIns="91440" bIns="45720" rtlCol="0">
            <a:normAutofit/>
          </a:bodyPr>
          <a:lstStyle>
            <a:lvl1pPr>
              <a:defRPr lang="en-US" sz="1500">
                <a:solidFill>
                  <a:schemeClr val="accent1"/>
                </a:solidFill>
              </a:defRPr>
            </a:lvl1pPr>
          </a:lstStyle>
          <a:p>
            <a:pPr marL="0" lvl="0" indent="0">
              <a:buNone/>
            </a:pPr>
            <a:r>
              <a:rPr lang="en-US"/>
              <a:t>Click to edit Master text styles</a:t>
            </a:r>
          </a:p>
        </p:txBody>
      </p:sp>
    </p:spTree>
    <p:extLst>
      <p:ext uri="{BB962C8B-B14F-4D97-AF65-F5344CB8AC3E}">
        <p14:creationId xmlns:p14="http://schemas.microsoft.com/office/powerpoint/2010/main" val="278901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80766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2.jp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lvl="0"/>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text&#10;&#10;Description automatically generated">
            <a:extLst>
              <a:ext uri="{FF2B5EF4-FFF2-40B4-BE49-F238E27FC236}">
                <a16:creationId xmlns:a16="http://schemas.microsoft.com/office/drawing/2014/main" id="{41901337-255F-208C-9F8D-505BE66AFE1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991682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4" r:id="rId3"/>
    <p:sldLayoutId id="2147483676" r:id="rId4"/>
    <p:sldLayoutId id="2147483677" r:id="rId5"/>
    <p:sldLayoutId id="2147483678" r:id="rId6"/>
    <p:sldLayoutId id="2147483679" r:id="rId7"/>
    <p:sldLayoutId id="2147483680" r:id="rId8"/>
    <p:sldLayoutId id="2147483681" r:id="rId9"/>
    <p:sldLayoutId id="2147483682" r:id="rId10"/>
  </p:sldLayoutIdLst>
  <p:txStyles>
    <p:titleStyle>
      <a:lvl1pPr algn="l" defTabSz="914400" rtl="0" eaLnBrk="1" latinLnBrk="0" hangingPunct="1">
        <a:lnSpc>
          <a:spcPct val="85000"/>
        </a:lnSpc>
        <a:spcBef>
          <a:spcPct val="0"/>
        </a:spcBef>
        <a:buNone/>
        <a:defRPr lang="en-US" sz="4800" kern="1200" spc="-50" baseline="0" dirty="0">
          <a:solidFill>
            <a:schemeClr val="tx2"/>
          </a:solidFill>
          <a:latin typeface="+mj-lt"/>
          <a:ea typeface="+mj-ea"/>
          <a:cs typeface="+mj-cs"/>
        </a:defRPr>
      </a:lvl1pPr>
    </p:titleStyle>
    <p:bodyStyle>
      <a:lvl1pPr marL="90000" indent="-144000" algn="l" defTabSz="914400" rtl="0" eaLnBrk="1" latinLnBrk="0" hangingPunct="1">
        <a:lnSpc>
          <a:spcPct val="90000"/>
        </a:lnSpc>
        <a:spcBef>
          <a:spcPts val="1200"/>
        </a:spcBef>
        <a:spcAft>
          <a:spcPts val="200"/>
        </a:spcAft>
        <a:buClr>
          <a:schemeClr val="accent1"/>
        </a:buClr>
        <a:buSzPct val="80000"/>
        <a:buFont typeface="Calibri" panose="020F050202020403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D902E05-5574-3F3B-E48E-3FE39E651FCF}"/>
              </a:ext>
              <a:ext uri="{C183D7F6-B498-43B3-948B-1728B52AA6E4}">
                <adec:decorative xmlns:adec="http://schemas.microsoft.com/office/drawing/2017/decorative" val="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lvl="0"/>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10210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Lst>
  <p:txStyles>
    <p:titleStyle>
      <a:lvl1pPr algn="l" defTabSz="914400" rtl="0" eaLnBrk="1" latinLnBrk="0" hangingPunct="1">
        <a:lnSpc>
          <a:spcPct val="85000"/>
        </a:lnSpc>
        <a:spcBef>
          <a:spcPct val="0"/>
        </a:spcBef>
        <a:buNone/>
        <a:defRPr lang="en-US" sz="4800" kern="1200" spc="-50" baseline="0" dirty="0">
          <a:solidFill>
            <a:schemeClr val="tx2"/>
          </a:solidFill>
          <a:latin typeface="+mj-lt"/>
          <a:ea typeface="+mj-ea"/>
          <a:cs typeface="+mj-cs"/>
        </a:defRPr>
      </a:lvl1pPr>
    </p:titleStyle>
    <p:bodyStyle>
      <a:lvl1pPr marL="90000" indent="-144000" algn="l" defTabSz="914400" rtl="0" eaLnBrk="1" latinLnBrk="0" hangingPunct="1">
        <a:lnSpc>
          <a:spcPct val="90000"/>
        </a:lnSpc>
        <a:spcBef>
          <a:spcPts val="1200"/>
        </a:spcBef>
        <a:spcAft>
          <a:spcPts val="200"/>
        </a:spcAft>
        <a:buClr>
          <a:schemeClr val="accent1"/>
        </a:buClr>
        <a:buSzPct val="80000"/>
        <a:buFont typeface="Calibri" panose="020F050202020403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6.svg"/></Relationships>
</file>

<file path=ppt/slides/_rels/slide4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hyperlink" Target="https://keda.sh/" TargetMode="External"/><Relationship Id="rId2" Type="http://schemas.openxmlformats.org/officeDocument/2006/relationships/hyperlink" Target="https://min.io/" TargetMode="External"/><Relationship Id="rId1" Type="http://schemas.openxmlformats.org/officeDocument/2006/relationships/slideLayout" Target="../slideLayouts/slideLayout2.xml"/><Relationship Id="rId6" Type="http://schemas.openxmlformats.org/officeDocument/2006/relationships/hyperlink" Target="https://greensoftware.foundation/" TargetMode="External"/><Relationship Id="rId5" Type="http://schemas.openxmlformats.org/officeDocument/2006/relationships/hyperlink" Target="https://learn.microsoft.com/en-us/sql/linux/quickstart-sql-server-containers-kubernetes?view=sql-server-ver16" TargetMode="External"/><Relationship Id="rId4" Type="http://schemas.openxmlformats.org/officeDocument/2006/relationships/hyperlink" Target="https://azure.microsoft.com/en-us/products/azure-arc" TargetMode="Externa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8.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04670A-101D-CFE1-545F-EBEC01DCE78B}"/>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4109E2F0-4A84-430E-AAC4-D42150C34C0C}"/>
              </a:ext>
              <a:ext uri="{C183D7F6-B498-43B3-948B-1728B52AA6E4}">
                <adec:decorative xmlns:adec="http://schemas.microsoft.com/office/drawing/2017/decorative" val="1"/>
              </a:ext>
            </a:extLst>
          </p:cNvPr>
          <p:cNvSpPr>
            <a:spLocks noGrp="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66000">
                <a:schemeClr val="bg1">
                  <a:alpha val="46000"/>
                </a:schemeClr>
              </a:gs>
              <a:gs pos="52000">
                <a:schemeClr val="bg1">
                  <a:alpha val="20000"/>
                </a:schemeClr>
              </a:gs>
              <a:gs pos="3000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27B3A5-C5A9-42CB-8C1D-A834A4F28FC8}"/>
              </a:ext>
            </a:extLst>
          </p:cNvPr>
          <p:cNvSpPr>
            <a:spLocks noGrp="1"/>
          </p:cNvSpPr>
          <p:nvPr>
            <p:ph type="ctrTitle"/>
          </p:nvPr>
        </p:nvSpPr>
        <p:spPr>
          <a:xfrm>
            <a:off x="404553" y="3091928"/>
            <a:ext cx="9078562" cy="2387600"/>
          </a:xfrm>
        </p:spPr>
        <p:txBody>
          <a:bodyPr lIns="36000" rIns="36000">
            <a:normAutofit/>
          </a:bodyPr>
          <a:lstStyle/>
          <a:p>
            <a:pPr algn="l"/>
            <a:r>
              <a:rPr lang="en-US" sz="6600" spc="-350" dirty="0">
                <a:solidFill>
                  <a:schemeClr val="tx1"/>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Let’s go Hybrid! Is it better? No. Is it cheaper? Yes!</a:t>
            </a:r>
            <a:endParaRPr lang="nl-NL" sz="6600" spc="-350" dirty="0">
              <a:solidFill>
                <a:schemeClr val="tx1"/>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endParaRPr>
          </a:p>
        </p:txBody>
      </p:sp>
      <p:sp>
        <p:nvSpPr>
          <p:cNvPr id="14" name="Rectangle: Rounded Corners 13">
            <a:extLst>
              <a:ext uri="{FF2B5EF4-FFF2-40B4-BE49-F238E27FC236}">
                <a16:creationId xmlns:a16="http://schemas.microsoft.com/office/drawing/2014/main" id="{DA09EEF3-0528-4B18-AA30-8FAC9B8304BA}"/>
              </a:ext>
              <a:ext uri="{C183D7F6-B498-43B3-948B-1728B52AA6E4}">
                <adec:decorative xmlns:adec="http://schemas.microsoft.com/office/drawing/2017/decorative" val="1"/>
              </a:ext>
            </a:extLst>
          </p:cNvPr>
          <p:cNvSpPr>
            <a:spLocks noGrp="1"/>
          </p:cNvSpPr>
          <p:nvPr>
            <p:extLst>
              <p:ext uri="{386F3935-93C4-4BCD-93E2-E3B085C9AB24}">
                <p16:designElem xmlns:p16="http://schemas.microsoft.com/office/powerpoint/2015/main" val="1"/>
              </p:ext>
            </p:extLst>
          </p:nvPr>
        </p:nvSpPr>
        <p:spPr>
          <a:xfrm>
            <a:off x="0" y="5479528"/>
            <a:ext cx="9785897" cy="511919"/>
          </a:xfrm>
          <a:prstGeom prst="roundRect">
            <a:avLst>
              <a:gd name="adj" fmla="val 0"/>
            </a:avLst>
          </a:prstGeom>
          <a:solidFill>
            <a:srgbClr val="475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65924EB0-38D6-4A24-ADAF-796FCB3D450F}"/>
              </a:ext>
            </a:extLst>
          </p:cNvPr>
          <p:cNvSpPr>
            <a:spLocks noGrp="1"/>
          </p:cNvSpPr>
          <p:nvPr>
            <p:ph type="subTitle" idx="1"/>
          </p:nvPr>
        </p:nvSpPr>
        <p:spPr>
          <a:xfrm>
            <a:off x="404553" y="5575039"/>
            <a:ext cx="9078562" cy="685800"/>
          </a:xfrm>
        </p:spPr>
        <p:txBody>
          <a:bodyPr tIns="0" bIns="0" anchor="t">
            <a:normAutofit/>
          </a:bodyPr>
          <a:lstStyle/>
          <a:p>
            <a:pPr algn="l"/>
            <a:r>
              <a:rPr lang="en-US" b="0" i="0" cap="none" spc="-150" dirty="0">
                <a:solidFill>
                  <a:schemeClr val="tx1"/>
                </a:solidFill>
                <a:effectLst/>
                <a:latin typeface="Noto Sans" panose="020B0502040504020204" pitchFamily="34" charset="0"/>
              </a:rPr>
              <a:t>Roberto Freato – Azure MVP / Author / CTO @Witailer</a:t>
            </a:r>
          </a:p>
        </p:txBody>
      </p:sp>
    </p:spTree>
    <p:extLst>
      <p:ext uri="{BB962C8B-B14F-4D97-AF65-F5344CB8AC3E}">
        <p14:creationId xmlns:p14="http://schemas.microsoft.com/office/powerpoint/2010/main" val="47538539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#1</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rmAutofit fontScale="90000"/>
          </a:bodyPr>
          <a:lstStyle/>
          <a:p>
            <a:r>
              <a:rPr lang="en-US" sz="8800" b="1" dirty="0">
                <a:solidFill>
                  <a:srgbClr val="475C95"/>
                </a:solidFill>
              </a:rPr>
              <a:t>Not every company is a startup</a:t>
            </a:r>
          </a:p>
        </p:txBody>
      </p:sp>
    </p:spTree>
    <p:extLst>
      <p:ext uri="{BB962C8B-B14F-4D97-AF65-F5344CB8AC3E}">
        <p14:creationId xmlns:p14="http://schemas.microsoft.com/office/powerpoint/2010/main" val="2898629969"/>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637329F-1356-6BB5-FB31-D931B757F8AD}"/>
              </a:ext>
            </a:extLst>
          </p:cNvPr>
          <p:cNvSpPr txBox="1">
            <a:spLocks/>
          </p:cNvSpPr>
          <p:nvPr/>
        </p:nvSpPr>
        <p:spPr>
          <a:xfrm>
            <a:off x="7891272" y="309821"/>
            <a:ext cx="4023020" cy="2742289"/>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it-IT" sz="5400" dirty="0">
                <a:solidFill>
                  <a:schemeClr val="tx1"/>
                </a:solidFill>
              </a:rPr>
              <a:t>Cloud Computing Patterns</a:t>
            </a:r>
          </a:p>
        </p:txBody>
      </p:sp>
      <p:cxnSp>
        <p:nvCxnSpPr>
          <p:cNvPr id="4" name="Straight Arrow Connector 3">
            <a:extLst>
              <a:ext uri="{FF2B5EF4-FFF2-40B4-BE49-F238E27FC236}">
                <a16:creationId xmlns:a16="http://schemas.microsoft.com/office/drawing/2014/main" id="{3C7D3915-8423-D1B6-AD87-BA89B1F7F4D1}"/>
              </a:ext>
            </a:extLst>
          </p:cNvPr>
          <p:cNvCxnSpPr/>
          <p:nvPr/>
        </p:nvCxnSpPr>
        <p:spPr bwMode="auto">
          <a:xfrm rot="16200000" flipV="1">
            <a:off x="301878" y="828570"/>
            <a:ext cx="895273" cy="4"/>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5" name="Straight Arrow Connector 4">
            <a:extLst>
              <a:ext uri="{FF2B5EF4-FFF2-40B4-BE49-F238E27FC236}">
                <a16:creationId xmlns:a16="http://schemas.microsoft.com/office/drawing/2014/main" id="{7DC4E829-9906-7026-159C-186002248469}"/>
              </a:ext>
            </a:extLst>
          </p:cNvPr>
          <p:cNvCxnSpPr/>
          <p:nvPr/>
        </p:nvCxnSpPr>
        <p:spPr bwMode="auto">
          <a:xfrm>
            <a:off x="749514" y="1265491"/>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6" name="Text Placeholder 6">
            <a:extLst>
              <a:ext uri="{FF2B5EF4-FFF2-40B4-BE49-F238E27FC236}">
                <a16:creationId xmlns:a16="http://schemas.microsoft.com/office/drawing/2014/main" id="{425BED96-A46D-1772-0CAC-EA6BEE52838D}"/>
              </a:ext>
            </a:extLst>
          </p:cNvPr>
          <p:cNvSpPr txBox="1">
            <a:spLocks/>
          </p:cNvSpPr>
          <p:nvPr/>
        </p:nvSpPr>
        <p:spPr bwMode="auto">
          <a:xfrm>
            <a:off x="3957649" y="1167130"/>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a:solidFill>
                  <a:schemeClr val="tx1">
                    <a:alpha val="99000"/>
                  </a:schemeClr>
                </a:solidFill>
              </a:rPr>
              <a:t>t</a:t>
            </a:r>
          </a:p>
        </p:txBody>
      </p:sp>
      <p:sp>
        <p:nvSpPr>
          <p:cNvPr id="8" name="Rectangle 7">
            <a:extLst>
              <a:ext uri="{FF2B5EF4-FFF2-40B4-BE49-F238E27FC236}">
                <a16:creationId xmlns:a16="http://schemas.microsoft.com/office/drawing/2014/main" id="{BE96E544-9C04-C779-406F-3BF6D8964DBC}"/>
              </a:ext>
            </a:extLst>
          </p:cNvPr>
          <p:cNvSpPr/>
          <p:nvPr/>
        </p:nvSpPr>
        <p:spPr>
          <a:xfrm rot="16200000">
            <a:off x="16044" y="781262"/>
            <a:ext cx="1027137"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cxnSp>
        <p:nvCxnSpPr>
          <p:cNvPr id="10" name="Straight Arrow Connector 9">
            <a:extLst>
              <a:ext uri="{FF2B5EF4-FFF2-40B4-BE49-F238E27FC236}">
                <a16:creationId xmlns:a16="http://schemas.microsoft.com/office/drawing/2014/main" id="{69EBBB00-41F9-DBDB-9D98-AEE684689AA2}"/>
              </a:ext>
            </a:extLst>
          </p:cNvPr>
          <p:cNvCxnSpPr/>
          <p:nvPr/>
        </p:nvCxnSpPr>
        <p:spPr bwMode="auto">
          <a:xfrm flipV="1">
            <a:off x="749514" y="931826"/>
            <a:ext cx="1018711" cy="6536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1" name="Straight Arrow Connector 10">
            <a:extLst>
              <a:ext uri="{FF2B5EF4-FFF2-40B4-BE49-F238E27FC236}">
                <a16:creationId xmlns:a16="http://schemas.microsoft.com/office/drawing/2014/main" id="{C4925329-6E1D-FE60-49F8-DB7F051846F5}"/>
              </a:ext>
            </a:extLst>
          </p:cNvPr>
          <p:cNvCxnSpPr/>
          <p:nvPr/>
        </p:nvCxnSpPr>
        <p:spPr bwMode="auto">
          <a:xfrm flipV="1">
            <a:off x="2774181" y="910845"/>
            <a:ext cx="1067313" cy="863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2" name="Straight Connector 11">
            <a:extLst>
              <a:ext uri="{FF2B5EF4-FFF2-40B4-BE49-F238E27FC236}">
                <a16:creationId xmlns:a16="http://schemas.microsoft.com/office/drawing/2014/main" id="{0D59C0B0-8E16-C5EE-AEE8-D26305219A1F}"/>
              </a:ext>
            </a:extLst>
          </p:cNvPr>
          <p:cNvCxnSpPr/>
          <p:nvPr/>
        </p:nvCxnSpPr>
        <p:spPr bwMode="auto">
          <a:xfrm rot="5400000" flipH="1" flipV="1">
            <a:off x="2349133" y="839590"/>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13" name="Rectangle 12">
            <a:extLst>
              <a:ext uri="{FF2B5EF4-FFF2-40B4-BE49-F238E27FC236}">
                <a16:creationId xmlns:a16="http://schemas.microsoft.com/office/drawing/2014/main" id="{E9C20CA6-DA84-B0D1-CDBD-1E6D320D8511}"/>
              </a:ext>
            </a:extLst>
          </p:cNvPr>
          <p:cNvSpPr/>
          <p:nvPr/>
        </p:nvSpPr>
        <p:spPr>
          <a:xfrm>
            <a:off x="1727546" y="570245"/>
            <a:ext cx="1117021" cy="618115"/>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endParaRPr lang="en-US" sz="1100" dirty="0">
              <a:solidFill>
                <a:schemeClr val="tx1">
                  <a:alpha val="99000"/>
                </a:schemeClr>
              </a:solidFill>
            </a:endParaRPr>
          </a:p>
          <a:p>
            <a:pPr marL="304735" indent="-304735" algn="ctr" defTabSz="1218936" eaLnBrk="0" fontAlgn="base" hangingPunct="0">
              <a:lnSpc>
                <a:spcPts val="1066"/>
              </a:lnSpc>
              <a:spcAft>
                <a:spcPts val="800"/>
              </a:spcAft>
              <a:buClr>
                <a:srgbClr val="000000"/>
              </a:buClr>
            </a:pPr>
            <a:r>
              <a:rPr lang="en-US" sz="1100" dirty="0">
                <a:solidFill>
                  <a:schemeClr val="tx1">
                    <a:alpha val="99000"/>
                  </a:schemeClr>
                </a:solidFill>
              </a:rPr>
              <a:t>Inactivity</a:t>
            </a:r>
          </a:p>
          <a:p>
            <a:pPr marL="304735" indent="-304735" algn="ctr" defTabSz="1218936" eaLnBrk="0" fontAlgn="base" hangingPunct="0">
              <a:lnSpc>
                <a:spcPts val="1066"/>
              </a:lnSpc>
              <a:spcAft>
                <a:spcPts val="800"/>
              </a:spcAft>
              <a:buClr>
                <a:srgbClr val="000000"/>
              </a:buClr>
            </a:pPr>
            <a:r>
              <a:rPr lang="en-US" sz="1100" dirty="0">
                <a:solidFill>
                  <a:schemeClr val="tx1">
                    <a:alpha val="99000"/>
                  </a:schemeClr>
                </a:solidFill>
              </a:rPr>
              <a:t>Period </a:t>
            </a:r>
          </a:p>
        </p:txBody>
      </p:sp>
      <p:cxnSp>
        <p:nvCxnSpPr>
          <p:cNvPr id="14" name="Straight Connector 13">
            <a:extLst>
              <a:ext uri="{FF2B5EF4-FFF2-40B4-BE49-F238E27FC236}">
                <a16:creationId xmlns:a16="http://schemas.microsoft.com/office/drawing/2014/main" id="{11976DDC-1D4D-A26B-5278-52A1F7AFBF5C}"/>
              </a:ext>
            </a:extLst>
          </p:cNvPr>
          <p:cNvCxnSpPr/>
          <p:nvPr/>
        </p:nvCxnSpPr>
        <p:spPr bwMode="auto">
          <a:xfrm rot="5400000" flipH="1" flipV="1">
            <a:off x="1363071" y="839590"/>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15" name="Text Placeholder 6">
            <a:extLst>
              <a:ext uri="{FF2B5EF4-FFF2-40B4-BE49-F238E27FC236}">
                <a16:creationId xmlns:a16="http://schemas.microsoft.com/office/drawing/2014/main" id="{65004634-FAB3-AE4C-E930-2DB2C4DD5DE3}"/>
              </a:ext>
            </a:extLst>
          </p:cNvPr>
          <p:cNvSpPr txBox="1">
            <a:spLocks/>
          </p:cNvSpPr>
          <p:nvPr/>
        </p:nvSpPr>
        <p:spPr bwMode="auto">
          <a:xfrm>
            <a:off x="3957649" y="2666999"/>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a:solidFill>
                  <a:schemeClr val="tx1">
                    <a:alpha val="99000"/>
                  </a:schemeClr>
                </a:solidFill>
              </a:rPr>
              <a:t>t</a:t>
            </a:r>
          </a:p>
        </p:txBody>
      </p:sp>
      <p:sp>
        <p:nvSpPr>
          <p:cNvPr id="16" name="Text Placeholder 6">
            <a:extLst>
              <a:ext uri="{FF2B5EF4-FFF2-40B4-BE49-F238E27FC236}">
                <a16:creationId xmlns:a16="http://schemas.microsoft.com/office/drawing/2014/main" id="{474C5932-D316-86CB-7F66-8D2C3C6B9DC6}"/>
              </a:ext>
            </a:extLst>
          </p:cNvPr>
          <p:cNvSpPr txBox="1">
            <a:spLocks/>
          </p:cNvSpPr>
          <p:nvPr/>
        </p:nvSpPr>
        <p:spPr bwMode="auto">
          <a:xfrm>
            <a:off x="3957649" y="4084319"/>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a:solidFill>
                  <a:schemeClr val="tx1">
                    <a:alpha val="99000"/>
                  </a:schemeClr>
                </a:solidFill>
              </a:rPr>
              <a:t>t</a:t>
            </a:r>
          </a:p>
        </p:txBody>
      </p:sp>
      <p:sp>
        <p:nvSpPr>
          <p:cNvPr id="17" name="Text Placeholder 6">
            <a:extLst>
              <a:ext uri="{FF2B5EF4-FFF2-40B4-BE49-F238E27FC236}">
                <a16:creationId xmlns:a16="http://schemas.microsoft.com/office/drawing/2014/main" id="{E91EC674-0EF7-21F8-7DED-DF25FF33BEAD}"/>
              </a:ext>
            </a:extLst>
          </p:cNvPr>
          <p:cNvSpPr txBox="1">
            <a:spLocks/>
          </p:cNvSpPr>
          <p:nvPr/>
        </p:nvSpPr>
        <p:spPr bwMode="auto">
          <a:xfrm>
            <a:off x="3957649" y="5525079"/>
            <a:ext cx="1142497" cy="1791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a:solidFill>
                  <a:schemeClr val="tx1">
                    <a:alpha val="99000"/>
                  </a:schemeClr>
                </a:solidFill>
              </a:rPr>
              <a:t>t</a:t>
            </a:r>
          </a:p>
        </p:txBody>
      </p:sp>
      <p:grpSp>
        <p:nvGrpSpPr>
          <p:cNvPr id="18" name="Group 17">
            <a:extLst>
              <a:ext uri="{FF2B5EF4-FFF2-40B4-BE49-F238E27FC236}">
                <a16:creationId xmlns:a16="http://schemas.microsoft.com/office/drawing/2014/main" id="{F716A510-24D0-8067-20D9-68A20E273CF4}"/>
              </a:ext>
            </a:extLst>
          </p:cNvPr>
          <p:cNvGrpSpPr/>
          <p:nvPr/>
        </p:nvGrpSpPr>
        <p:grpSpPr>
          <a:xfrm>
            <a:off x="4272750" y="234707"/>
            <a:ext cx="3613707" cy="1012674"/>
            <a:chOff x="342904" y="1233639"/>
            <a:chExt cx="3613707" cy="1012674"/>
          </a:xfrm>
        </p:grpSpPr>
        <p:sp>
          <p:nvSpPr>
            <p:cNvPr id="19" name="TextBox 18">
              <a:extLst>
                <a:ext uri="{FF2B5EF4-FFF2-40B4-BE49-F238E27FC236}">
                  <a16:creationId xmlns:a16="http://schemas.microsoft.com/office/drawing/2014/main" id="{E0F65D5F-0E2C-E28A-C4BE-A0997DBA76A8}"/>
                </a:ext>
              </a:extLst>
            </p:cNvPr>
            <p:cNvSpPr txBox="1"/>
            <p:nvPr/>
          </p:nvSpPr>
          <p:spPr>
            <a:xfrm>
              <a:off x="342904" y="1233639"/>
              <a:ext cx="3045807"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rgbClr val="00AEEF">
                      <a:alpha val="99000"/>
                    </a:srgbClr>
                  </a:solidFill>
                  <a:latin typeface="Segoe UI" pitchFamily="34" charset="0"/>
                  <a:ea typeface="Segoe UI" pitchFamily="34" charset="0"/>
                  <a:cs typeface="Segoe UI" pitchFamily="34" charset="0"/>
                </a:rPr>
                <a:t>On and Off</a:t>
              </a:r>
            </a:p>
          </p:txBody>
        </p:sp>
        <p:sp>
          <p:nvSpPr>
            <p:cNvPr id="20" name="Rectangle 19">
              <a:extLst>
                <a:ext uri="{FF2B5EF4-FFF2-40B4-BE49-F238E27FC236}">
                  <a16:creationId xmlns:a16="http://schemas.microsoft.com/office/drawing/2014/main" id="{9E96207C-99F0-BA1C-F277-5999B75453DC}"/>
                </a:ext>
              </a:extLst>
            </p:cNvPr>
            <p:cNvSpPr/>
            <p:nvPr/>
          </p:nvSpPr>
          <p:spPr>
            <a:xfrm>
              <a:off x="342905" y="1692315"/>
              <a:ext cx="3613706"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On &amp; off workloads (e.g. batch job)</a:t>
              </a:r>
            </a:p>
            <a:p>
              <a:pPr marL="0" lvl="1" defTabSz="1218836" fontAlgn="base">
                <a:spcAft>
                  <a:spcPct val="0"/>
                </a:spcAft>
              </a:pPr>
              <a:r>
                <a:rPr lang="en-US" sz="1200" dirty="0">
                  <a:solidFill>
                    <a:schemeClr val="tx1">
                      <a:alpha val="99000"/>
                    </a:schemeClr>
                  </a:solidFill>
                  <a:ea typeface="Kozuka Gothic Pro R" pitchFamily="34" charset="-128"/>
                </a:rPr>
                <a:t>Over provisioned capacity is wasted </a:t>
              </a:r>
            </a:p>
            <a:p>
              <a:pPr marL="0" lvl="1" defTabSz="1218836" fontAlgn="base">
                <a:spcAft>
                  <a:spcPct val="0"/>
                </a:spcAft>
              </a:pPr>
              <a:r>
                <a:rPr lang="en-US" sz="1200" dirty="0">
                  <a:solidFill>
                    <a:schemeClr val="tx1">
                      <a:alpha val="99000"/>
                    </a:schemeClr>
                  </a:solidFill>
                  <a:ea typeface="Kozuka Gothic Pro R" pitchFamily="34" charset="-128"/>
                </a:rPr>
                <a:t>Time to market can be cumbersome </a:t>
              </a:r>
            </a:p>
          </p:txBody>
        </p:sp>
      </p:grpSp>
      <p:grpSp>
        <p:nvGrpSpPr>
          <p:cNvPr id="21" name="Group 20">
            <a:extLst>
              <a:ext uri="{FF2B5EF4-FFF2-40B4-BE49-F238E27FC236}">
                <a16:creationId xmlns:a16="http://schemas.microsoft.com/office/drawing/2014/main" id="{AB72B569-F9F1-8A22-2A09-796B968321DC}"/>
              </a:ext>
            </a:extLst>
          </p:cNvPr>
          <p:cNvGrpSpPr/>
          <p:nvPr/>
        </p:nvGrpSpPr>
        <p:grpSpPr>
          <a:xfrm>
            <a:off x="4272751" y="3114549"/>
            <a:ext cx="3821938" cy="1068346"/>
            <a:chOff x="342905" y="3877806"/>
            <a:chExt cx="3821938" cy="1068346"/>
          </a:xfrm>
        </p:grpSpPr>
        <p:sp>
          <p:nvSpPr>
            <p:cNvPr id="22" name="TextBox 21">
              <a:extLst>
                <a:ext uri="{FF2B5EF4-FFF2-40B4-BE49-F238E27FC236}">
                  <a16:creationId xmlns:a16="http://schemas.microsoft.com/office/drawing/2014/main" id="{716E7D02-78D2-2706-1135-D564030A84AF}"/>
                </a:ext>
              </a:extLst>
            </p:cNvPr>
            <p:cNvSpPr txBox="1"/>
            <p:nvPr/>
          </p:nvSpPr>
          <p:spPr>
            <a:xfrm>
              <a:off x="342905" y="3877806"/>
              <a:ext cx="3821938"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rgbClr val="00AEEF">
                      <a:alpha val="99000"/>
                    </a:srgbClr>
                  </a:solidFill>
                  <a:latin typeface="Segoe UI" pitchFamily="34" charset="0"/>
                  <a:ea typeface="Segoe UI" pitchFamily="34" charset="0"/>
                  <a:cs typeface="Segoe UI" pitchFamily="34" charset="0"/>
                </a:rPr>
                <a:t>Unpredictable Bursting</a:t>
              </a:r>
            </a:p>
          </p:txBody>
        </p:sp>
        <p:sp>
          <p:nvSpPr>
            <p:cNvPr id="23" name="Rectangle 22">
              <a:extLst>
                <a:ext uri="{FF2B5EF4-FFF2-40B4-BE49-F238E27FC236}">
                  <a16:creationId xmlns:a16="http://schemas.microsoft.com/office/drawing/2014/main" id="{65F86E62-0FB9-6D9F-3B3E-98395212CB6C}"/>
                </a:ext>
              </a:extLst>
            </p:cNvPr>
            <p:cNvSpPr/>
            <p:nvPr/>
          </p:nvSpPr>
          <p:spPr>
            <a:xfrm>
              <a:off x="342905" y="4392154"/>
              <a:ext cx="3045807"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Unexpected/unplanned peak in demand  </a:t>
              </a:r>
            </a:p>
            <a:p>
              <a:pPr marL="0" lvl="1" defTabSz="1218836" fontAlgn="base">
                <a:spcAft>
                  <a:spcPct val="0"/>
                </a:spcAft>
              </a:pPr>
              <a:r>
                <a:rPr lang="en-US" sz="1200" dirty="0">
                  <a:solidFill>
                    <a:schemeClr val="tx1">
                      <a:alpha val="99000"/>
                    </a:schemeClr>
                  </a:solidFill>
                  <a:ea typeface="Kozuka Gothic Pro R" pitchFamily="34" charset="-128"/>
                </a:rPr>
                <a:t>Sudden spike impacts performance </a:t>
              </a:r>
            </a:p>
            <a:p>
              <a:pPr marL="0" lvl="1" defTabSz="1218836" fontAlgn="base">
                <a:spcAft>
                  <a:spcPct val="0"/>
                </a:spcAft>
              </a:pPr>
              <a:r>
                <a:rPr lang="en-US" sz="1200" dirty="0">
                  <a:solidFill>
                    <a:schemeClr val="tx1">
                      <a:alpha val="99000"/>
                    </a:schemeClr>
                  </a:solidFill>
                  <a:ea typeface="Kozuka Gothic Pro R" pitchFamily="34" charset="-128"/>
                </a:rPr>
                <a:t>Can’t over provision for extreme cases </a:t>
              </a:r>
            </a:p>
          </p:txBody>
        </p:sp>
      </p:grpSp>
      <p:cxnSp>
        <p:nvCxnSpPr>
          <p:cNvPr id="24" name="Straight Arrow Connector 23">
            <a:extLst>
              <a:ext uri="{FF2B5EF4-FFF2-40B4-BE49-F238E27FC236}">
                <a16:creationId xmlns:a16="http://schemas.microsoft.com/office/drawing/2014/main" id="{3FB8A6D5-8683-6A96-9742-5E44AA2701D1}"/>
              </a:ext>
            </a:extLst>
          </p:cNvPr>
          <p:cNvCxnSpPr/>
          <p:nvPr/>
        </p:nvCxnSpPr>
        <p:spPr bwMode="auto">
          <a:xfrm flipH="1" flipV="1">
            <a:off x="758939" y="3272590"/>
            <a:ext cx="4" cy="897446"/>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5" name="Straight Arrow Connector 24">
            <a:extLst>
              <a:ext uri="{FF2B5EF4-FFF2-40B4-BE49-F238E27FC236}">
                <a16:creationId xmlns:a16="http://schemas.microsoft.com/office/drawing/2014/main" id="{0362AB35-A215-684C-5E92-89031F9C4D3B}"/>
              </a:ext>
            </a:extLst>
          </p:cNvPr>
          <p:cNvCxnSpPr/>
          <p:nvPr/>
        </p:nvCxnSpPr>
        <p:spPr bwMode="auto">
          <a:xfrm>
            <a:off x="758938" y="4159244"/>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6" name="Rectangle 25">
            <a:extLst>
              <a:ext uri="{FF2B5EF4-FFF2-40B4-BE49-F238E27FC236}">
                <a16:creationId xmlns:a16="http://schemas.microsoft.com/office/drawing/2014/main" id="{07C7087B-3BF7-A368-6443-5A635B882D9B}"/>
              </a:ext>
            </a:extLst>
          </p:cNvPr>
          <p:cNvSpPr/>
          <p:nvPr/>
        </p:nvSpPr>
        <p:spPr>
          <a:xfrm rot="16200000">
            <a:off x="29277" y="3659883"/>
            <a:ext cx="1019525"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grpSp>
        <p:nvGrpSpPr>
          <p:cNvPr id="27" name="Group 26">
            <a:extLst>
              <a:ext uri="{FF2B5EF4-FFF2-40B4-BE49-F238E27FC236}">
                <a16:creationId xmlns:a16="http://schemas.microsoft.com/office/drawing/2014/main" id="{804BC333-0D61-9849-C462-00DA89FC2C74}"/>
              </a:ext>
            </a:extLst>
          </p:cNvPr>
          <p:cNvGrpSpPr/>
          <p:nvPr/>
        </p:nvGrpSpPr>
        <p:grpSpPr>
          <a:xfrm>
            <a:off x="752992" y="3376512"/>
            <a:ext cx="3152246" cy="492377"/>
            <a:chOff x="5520892" y="5257417"/>
            <a:chExt cx="3307216" cy="721360"/>
          </a:xfrm>
        </p:grpSpPr>
        <p:cxnSp>
          <p:nvCxnSpPr>
            <p:cNvPr id="28" name="Straight Arrow Connector 27">
              <a:extLst>
                <a:ext uri="{FF2B5EF4-FFF2-40B4-BE49-F238E27FC236}">
                  <a16:creationId xmlns:a16="http://schemas.microsoft.com/office/drawing/2014/main" id="{F743A426-A1E8-CFA6-703E-849144582430}"/>
                </a:ext>
              </a:extLst>
            </p:cNvPr>
            <p:cNvCxnSpPr/>
            <p:nvPr/>
          </p:nvCxnSpPr>
          <p:spPr bwMode="auto">
            <a:xfrm>
              <a:off x="7600265" y="5975286"/>
              <a:ext cx="1227843" cy="2508"/>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9" name="Straight Connector 28">
              <a:extLst>
                <a:ext uri="{FF2B5EF4-FFF2-40B4-BE49-F238E27FC236}">
                  <a16:creationId xmlns:a16="http://schemas.microsoft.com/office/drawing/2014/main" id="{5B59A4CC-2C9B-C2D3-73F6-2DF31DB5625B}"/>
                </a:ext>
              </a:extLst>
            </p:cNvPr>
            <p:cNvCxnSpPr>
              <a:endCxn id="30" idx="0"/>
            </p:cNvCxnSpPr>
            <p:nvPr/>
          </p:nvCxnSpPr>
          <p:spPr bwMode="auto">
            <a:xfrm>
              <a:off x="5520892" y="5967876"/>
              <a:ext cx="1168667" cy="0"/>
            </a:xfrm>
            <a:prstGeom prst="line">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30" name="Freeform 27">
              <a:extLst>
                <a:ext uri="{FF2B5EF4-FFF2-40B4-BE49-F238E27FC236}">
                  <a16:creationId xmlns:a16="http://schemas.microsoft.com/office/drawing/2014/main" id="{69DF9CEE-662C-EC04-0E62-5092003AED18}"/>
                </a:ext>
              </a:extLst>
            </p:cNvPr>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E54DA47E-8081-0E2E-23EE-38877C2A4694}"/>
              </a:ext>
            </a:extLst>
          </p:cNvPr>
          <p:cNvGrpSpPr/>
          <p:nvPr/>
        </p:nvGrpSpPr>
        <p:grpSpPr>
          <a:xfrm>
            <a:off x="4272751" y="1694041"/>
            <a:ext cx="3119051" cy="1020871"/>
            <a:chOff x="342905" y="2485579"/>
            <a:chExt cx="3119051" cy="1020871"/>
          </a:xfrm>
        </p:grpSpPr>
        <p:sp>
          <p:nvSpPr>
            <p:cNvPr id="32" name="TextBox 31">
              <a:extLst>
                <a:ext uri="{FF2B5EF4-FFF2-40B4-BE49-F238E27FC236}">
                  <a16:creationId xmlns:a16="http://schemas.microsoft.com/office/drawing/2014/main" id="{CA4F1AD4-1F58-722A-99DD-EEC324B55096}"/>
                </a:ext>
              </a:extLst>
            </p:cNvPr>
            <p:cNvSpPr txBox="1"/>
            <p:nvPr/>
          </p:nvSpPr>
          <p:spPr>
            <a:xfrm>
              <a:off x="342905" y="2485579"/>
              <a:ext cx="3119051"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rgbClr val="00AEEF">
                      <a:alpha val="99000"/>
                    </a:srgbClr>
                  </a:solidFill>
                  <a:latin typeface="Segoe UI" pitchFamily="34" charset="0"/>
                  <a:ea typeface="Segoe UI" pitchFamily="34" charset="0"/>
                  <a:cs typeface="Segoe UI" pitchFamily="34" charset="0"/>
                </a:rPr>
                <a:t>Growing Fast</a:t>
              </a:r>
            </a:p>
          </p:txBody>
        </p:sp>
        <p:sp>
          <p:nvSpPr>
            <p:cNvPr id="33" name="Rectangle 32">
              <a:extLst>
                <a:ext uri="{FF2B5EF4-FFF2-40B4-BE49-F238E27FC236}">
                  <a16:creationId xmlns:a16="http://schemas.microsoft.com/office/drawing/2014/main" id="{CC323B97-29FF-1857-000F-9EA5447DC15F}"/>
                </a:ext>
              </a:extLst>
            </p:cNvPr>
            <p:cNvSpPr/>
            <p:nvPr/>
          </p:nvSpPr>
          <p:spPr>
            <a:xfrm>
              <a:off x="342905" y="2952452"/>
              <a:ext cx="3119051"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Successful services needs to grow/scale   </a:t>
              </a:r>
            </a:p>
            <a:p>
              <a:pPr marL="0" lvl="1" defTabSz="1218836" fontAlgn="base">
                <a:spcAft>
                  <a:spcPct val="0"/>
                </a:spcAft>
              </a:pPr>
              <a:r>
                <a:rPr lang="en-US" sz="1200" dirty="0">
                  <a:solidFill>
                    <a:schemeClr val="tx1">
                      <a:alpha val="99000"/>
                    </a:schemeClr>
                  </a:solidFill>
                  <a:ea typeface="Kozuka Gothic Pro R" pitchFamily="34" charset="-128"/>
                </a:rPr>
                <a:t>Keeping up w/ growth is big IT challenge </a:t>
              </a:r>
            </a:p>
            <a:p>
              <a:pPr marL="0" lvl="1" defTabSz="1218836" fontAlgn="base">
                <a:spcAft>
                  <a:spcPct val="0"/>
                </a:spcAft>
              </a:pPr>
              <a:r>
                <a:rPr lang="en-US" sz="1200" dirty="0">
                  <a:solidFill>
                    <a:schemeClr val="tx1">
                      <a:alpha val="99000"/>
                    </a:schemeClr>
                  </a:solidFill>
                  <a:ea typeface="Kozuka Gothic Pro R" pitchFamily="34" charset="-128"/>
                </a:rPr>
                <a:t>Cannot provision hardware fast enough</a:t>
              </a:r>
            </a:p>
          </p:txBody>
        </p:sp>
      </p:grpSp>
      <p:cxnSp>
        <p:nvCxnSpPr>
          <p:cNvPr id="34" name="Straight Arrow Connector 33">
            <a:extLst>
              <a:ext uri="{FF2B5EF4-FFF2-40B4-BE49-F238E27FC236}">
                <a16:creationId xmlns:a16="http://schemas.microsoft.com/office/drawing/2014/main" id="{4A8CCD54-75D6-F242-FB8C-229F5784DDB2}"/>
              </a:ext>
            </a:extLst>
          </p:cNvPr>
          <p:cNvCxnSpPr/>
          <p:nvPr/>
        </p:nvCxnSpPr>
        <p:spPr bwMode="auto">
          <a:xfrm flipH="1" flipV="1">
            <a:off x="749513" y="1817033"/>
            <a:ext cx="3478" cy="930519"/>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35" name="Straight Arrow Connector 34">
            <a:extLst>
              <a:ext uri="{FF2B5EF4-FFF2-40B4-BE49-F238E27FC236}">
                <a16:creationId xmlns:a16="http://schemas.microsoft.com/office/drawing/2014/main" id="{EBD4DEDF-FB28-64C0-DC05-D01B66C4DF29}"/>
              </a:ext>
            </a:extLst>
          </p:cNvPr>
          <p:cNvCxnSpPr/>
          <p:nvPr/>
        </p:nvCxnSpPr>
        <p:spPr bwMode="auto">
          <a:xfrm>
            <a:off x="752991" y="2733866"/>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36" name="Rectangle 35">
            <a:extLst>
              <a:ext uri="{FF2B5EF4-FFF2-40B4-BE49-F238E27FC236}">
                <a16:creationId xmlns:a16="http://schemas.microsoft.com/office/drawing/2014/main" id="{7DA17524-CC26-5CE4-D522-8B8C3B32491D}"/>
              </a:ext>
            </a:extLst>
          </p:cNvPr>
          <p:cNvSpPr/>
          <p:nvPr/>
        </p:nvSpPr>
        <p:spPr>
          <a:xfrm rot="16200000">
            <a:off x="22139" y="2255731"/>
            <a:ext cx="1014949"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sp>
        <p:nvSpPr>
          <p:cNvPr id="37" name="Freeform 36">
            <a:extLst>
              <a:ext uri="{FF2B5EF4-FFF2-40B4-BE49-F238E27FC236}">
                <a16:creationId xmlns:a16="http://schemas.microsoft.com/office/drawing/2014/main" id="{ED94137D-EC17-2787-00BD-B3681DEC3347}"/>
              </a:ext>
            </a:extLst>
          </p:cNvPr>
          <p:cNvSpPr/>
          <p:nvPr/>
        </p:nvSpPr>
        <p:spPr>
          <a:xfrm>
            <a:off x="743673" y="1870538"/>
            <a:ext cx="3085702"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tx1"/>
            </a:solidFill>
            <a:headEnd type="none" w="med" len="med"/>
            <a:tailEnd type="triangle"/>
          </a:ln>
          <a:effectLst/>
        </p:spPr>
        <p:txBody>
          <a:bodyPr lIns="91436" tIns="45718" rIns="91436" bIns="45718" rtlCol="0" anchor="ctr"/>
          <a:lstStyle/>
          <a:p>
            <a:pPr algn="ctr"/>
            <a:endParaRPr lang="en-US" dirty="0"/>
          </a:p>
        </p:txBody>
      </p:sp>
      <p:grpSp>
        <p:nvGrpSpPr>
          <p:cNvPr id="38" name="Group 37">
            <a:extLst>
              <a:ext uri="{FF2B5EF4-FFF2-40B4-BE49-F238E27FC236}">
                <a16:creationId xmlns:a16="http://schemas.microsoft.com/office/drawing/2014/main" id="{F3E34D96-4A00-DB0E-003E-020249ED6AD1}"/>
              </a:ext>
            </a:extLst>
          </p:cNvPr>
          <p:cNvGrpSpPr/>
          <p:nvPr/>
        </p:nvGrpSpPr>
        <p:grpSpPr>
          <a:xfrm>
            <a:off x="4272751" y="4590422"/>
            <a:ext cx="3941859" cy="1026722"/>
            <a:chOff x="342905" y="5150364"/>
            <a:chExt cx="3941859" cy="1026722"/>
          </a:xfrm>
        </p:grpSpPr>
        <p:sp>
          <p:nvSpPr>
            <p:cNvPr id="39" name="TextBox 38">
              <a:extLst>
                <a:ext uri="{FF2B5EF4-FFF2-40B4-BE49-F238E27FC236}">
                  <a16:creationId xmlns:a16="http://schemas.microsoft.com/office/drawing/2014/main" id="{F548B997-DB16-A6E7-2AA8-126A73C9D761}"/>
                </a:ext>
              </a:extLst>
            </p:cNvPr>
            <p:cNvSpPr txBox="1"/>
            <p:nvPr/>
          </p:nvSpPr>
          <p:spPr>
            <a:xfrm>
              <a:off x="342905" y="5150364"/>
              <a:ext cx="3941859"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rgbClr val="00AEEF">
                      <a:alpha val="99000"/>
                    </a:srgbClr>
                  </a:solidFill>
                  <a:latin typeface="Segoe UI" pitchFamily="34" charset="0"/>
                  <a:ea typeface="Segoe UI" pitchFamily="34" charset="0"/>
                  <a:cs typeface="Segoe UI" pitchFamily="34" charset="0"/>
                </a:rPr>
                <a:t>Predictable Bursting</a:t>
              </a:r>
            </a:p>
          </p:txBody>
        </p:sp>
        <p:sp>
          <p:nvSpPr>
            <p:cNvPr id="40" name="Rectangle 39">
              <a:extLst>
                <a:ext uri="{FF2B5EF4-FFF2-40B4-BE49-F238E27FC236}">
                  <a16:creationId xmlns:a16="http://schemas.microsoft.com/office/drawing/2014/main" id="{D723CFDE-5088-C503-ADE0-1E723144C346}"/>
                </a:ext>
              </a:extLst>
            </p:cNvPr>
            <p:cNvSpPr/>
            <p:nvPr/>
          </p:nvSpPr>
          <p:spPr>
            <a:xfrm>
              <a:off x="342905" y="5623088"/>
              <a:ext cx="3190656"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Services with micro seasonality trends   </a:t>
              </a:r>
            </a:p>
            <a:p>
              <a:pPr marL="0" lvl="1" defTabSz="1218836" fontAlgn="base">
                <a:spcAft>
                  <a:spcPct val="0"/>
                </a:spcAft>
              </a:pPr>
              <a:r>
                <a:rPr lang="en-US" sz="1200" dirty="0">
                  <a:solidFill>
                    <a:schemeClr val="tx1">
                      <a:alpha val="99000"/>
                    </a:schemeClr>
                  </a:solidFill>
                  <a:ea typeface="Kozuka Gothic Pro R" pitchFamily="34" charset="-128"/>
                </a:rPr>
                <a:t>Peaks due to periodic increased demand</a:t>
              </a:r>
            </a:p>
            <a:p>
              <a:pPr marL="0" lvl="1" defTabSz="1218836" fontAlgn="base">
                <a:spcAft>
                  <a:spcPct val="0"/>
                </a:spcAft>
              </a:pPr>
              <a:r>
                <a:rPr lang="en-US" sz="1200" dirty="0">
                  <a:solidFill>
                    <a:schemeClr val="tx1">
                      <a:alpha val="99000"/>
                    </a:schemeClr>
                  </a:solidFill>
                  <a:ea typeface="Kozuka Gothic Pro R" pitchFamily="34" charset="-128"/>
                </a:rPr>
                <a:t>IT complexity and wasted capacity</a:t>
              </a:r>
            </a:p>
          </p:txBody>
        </p:sp>
      </p:grpSp>
      <p:cxnSp>
        <p:nvCxnSpPr>
          <p:cNvPr id="41" name="Straight Arrow Connector 40">
            <a:extLst>
              <a:ext uri="{FF2B5EF4-FFF2-40B4-BE49-F238E27FC236}">
                <a16:creationId xmlns:a16="http://schemas.microsoft.com/office/drawing/2014/main" id="{73849838-ECAF-6C4E-6787-EC4EE5AC78EF}"/>
              </a:ext>
            </a:extLst>
          </p:cNvPr>
          <p:cNvCxnSpPr/>
          <p:nvPr/>
        </p:nvCxnSpPr>
        <p:spPr bwMode="auto">
          <a:xfrm flipV="1">
            <a:off x="773867" y="4742204"/>
            <a:ext cx="0" cy="8974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42" name="Straight Arrow Connector 41">
            <a:extLst>
              <a:ext uri="{FF2B5EF4-FFF2-40B4-BE49-F238E27FC236}">
                <a16:creationId xmlns:a16="http://schemas.microsoft.com/office/drawing/2014/main" id="{E19539E6-BDCB-192E-E74E-015FF1C1271C}"/>
              </a:ext>
            </a:extLst>
          </p:cNvPr>
          <p:cNvCxnSpPr/>
          <p:nvPr/>
        </p:nvCxnSpPr>
        <p:spPr bwMode="auto">
          <a:xfrm>
            <a:off x="758628" y="5627104"/>
            <a:ext cx="3152990"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43" name="Rectangle 42">
            <a:extLst>
              <a:ext uri="{FF2B5EF4-FFF2-40B4-BE49-F238E27FC236}">
                <a16:creationId xmlns:a16="http://schemas.microsoft.com/office/drawing/2014/main" id="{53E2ABE3-01E7-15CA-3A01-0EF74FC439C8}"/>
              </a:ext>
            </a:extLst>
          </p:cNvPr>
          <p:cNvSpPr/>
          <p:nvPr/>
        </p:nvSpPr>
        <p:spPr>
          <a:xfrm rot="16200000">
            <a:off x="41697" y="4917841"/>
            <a:ext cx="1024540"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sp>
        <p:nvSpPr>
          <p:cNvPr id="44" name="Freeform 47">
            <a:extLst>
              <a:ext uri="{FF2B5EF4-FFF2-40B4-BE49-F238E27FC236}">
                <a16:creationId xmlns:a16="http://schemas.microsoft.com/office/drawing/2014/main" id="{326956CA-29A9-2B59-72AA-882F5CD8AC53}"/>
              </a:ext>
            </a:extLst>
          </p:cNvPr>
          <p:cNvSpPr/>
          <p:nvPr/>
        </p:nvSpPr>
        <p:spPr>
          <a:xfrm>
            <a:off x="771774" y="4798553"/>
            <a:ext cx="2919644"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cxnSp>
        <p:nvCxnSpPr>
          <p:cNvPr id="45" name="Straight Connector 44">
            <a:extLst>
              <a:ext uri="{FF2B5EF4-FFF2-40B4-BE49-F238E27FC236}">
                <a16:creationId xmlns:a16="http://schemas.microsoft.com/office/drawing/2014/main" id="{04B5D5E9-1928-4ED7-AD00-8CBBA958A165}"/>
              </a:ext>
            </a:extLst>
          </p:cNvPr>
          <p:cNvCxnSpPr/>
          <p:nvPr/>
        </p:nvCxnSpPr>
        <p:spPr bwMode="auto">
          <a:xfrm>
            <a:off x="797908" y="5173214"/>
            <a:ext cx="2963103" cy="24852"/>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cxnSp>
        <p:nvCxnSpPr>
          <p:cNvPr id="46" name="Straight Connector 45">
            <a:extLst>
              <a:ext uri="{FF2B5EF4-FFF2-40B4-BE49-F238E27FC236}">
                <a16:creationId xmlns:a16="http://schemas.microsoft.com/office/drawing/2014/main" id="{DDBF10AC-8475-E7FB-AE70-DDC0CF8DBE6C}"/>
              </a:ext>
            </a:extLst>
          </p:cNvPr>
          <p:cNvCxnSpPr/>
          <p:nvPr/>
        </p:nvCxnSpPr>
        <p:spPr>
          <a:xfrm>
            <a:off x="0" y="2941655"/>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CA189E8-B369-DB4D-3576-495581508F48}"/>
              </a:ext>
            </a:extLst>
          </p:cNvPr>
          <p:cNvCxnSpPr/>
          <p:nvPr/>
        </p:nvCxnSpPr>
        <p:spPr>
          <a:xfrm>
            <a:off x="0" y="4389455"/>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D5C0BE1-5311-8039-70CC-50DF72E72C8A}"/>
              </a:ext>
            </a:extLst>
          </p:cNvPr>
          <p:cNvCxnSpPr/>
          <p:nvPr/>
        </p:nvCxnSpPr>
        <p:spPr>
          <a:xfrm>
            <a:off x="0" y="1513113"/>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97112DE-E829-BDF4-76DF-1397CEE2F82D}"/>
              </a:ext>
            </a:extLst>
          </p:cNvPr>
          <p:cNvSpPr/>
          <p:nvPr/>
        </p:nvSpPr>
        <p:spPr>
          <a:xfrm>
            <a:off x="237809" y="1567479"/>
            <a:ext cx="7080744" cy="1352363"/>
          </a:xfrm>
          <a:prstGeom prst="rect">
            <a:avLst/>
          </a:prstGeom>
          <a:noFill/>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339524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AB49044-65D6-ED99-0DBD-AF57C1C1EB20}"/>
              </a:ext>
            </a:extLst>
          </p:cNvPr>
          <p:cNvPicPr>
            <a:picLocks noChangeAspect="1"/>
          </p:cNvPicPr>
          <p:nvPr/>
        </p:nvPicPr>
        <p:blipFill>
          <a:blip r:embed="rId2"/>
          <a:stretch>
            <a:fillRect/>
          </a:stretch>
        </p:blipFill>
        <p:spPr>
          <a:xfrm>
            <a:off x="413544" y="437111"/>
            <a:ext cx="11364911" cy="5134692"/>
          </a:xfrm>
          <a:prstGeom prst="rect">
            <a:avLst/>
          </a:prstGeom>
        </p:spPr>
      </p:pic>
    </p:spTree>
    <p:extLst>
      <p:ext uri="{BB962C8B-B14F-4D97-AF65-F5344CB8AC3E}">
        <p14:creationId xmlns:p14="http://schemas.microsoft.com/office/powerpoint/2010/main" val="3272928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#2</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rmAutofit fontScale="90000"/>
          </a:bodyPr>
          <a:lstStyle/>
          <a:p>
            <a:r>
              <a:rPr lang="en-US" sz="8800" b="1" dirty="0">
                <a:solidFill>
                  <a:srgbClr val="475C95"/>
                </a:solidFill>
              </a:rPr>
              <a:t>Focus on value*-added services</a:t>
            </a:r>
          </a:p>
        </p:txBody>
      </p:sp>
      <p:sp>
        <p:nvSpPr>
          <p:cNvPr id="3" name="TextBox 2">
            <a:extLst>
              <a:ext uri="{FF2B5EF4-FFF2-40B4-BE49-F238E27FC236}">
                <a16:creationId xmlns:a16="http://schemas.microsoft.com/office/drawing/2014/main" id="{CC09B3E3-B74D-3EBF-53F4-34DEC72A9628}"/>
              </a:ext>
            </a:extLst>
          </p:cNvPr>
          <p:cNvSpPr txBox="1"/>
          <p:nvPr/>
        </p:nvSpPr>
        <p:spPr>
          <a:xfrm>
            <a:off x="7554685" y="4583668"/>
            <a:ext cx="4865915" cy="369332"/>
          </a:xfrm>
          <a:prstGeom prst="rect">
            <a:avLst/>
          </a:prstGeom>
          <a:noFill/>
        </p:spPr>
        <p:txBody>
          <a:bodyPr wrap="square">
            <a:spAutoFit/>
          </a:bodyPr>
          <a:lstStyle/>
          <a:p>
            <a:r>
              <a:rPr lang="it-IT" dirty="0"/>
              <a:t>* value is very often represented by software</a:t>
            </a:r>
          </a:p>
        </p:txBody>
      </p:sp>
    </p:spTree>
    <p:extLst>
      <p:ext uri="{BB962C8B-B14F-4D97-AF65-F5344CB8AC3E}">
        <p14:creationId xmlns:p14="http://schemas.microsoft.com/office/powerpoint/2010/main" val="1789264565"/>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Azure Functions</a:t>
            </a:r>
          </a:p>
        </p:txBody>
      </p:sp>
      <p:graphicFrame>
        <p:nvGraphicFramePr>
          <p:cNvPr id="4" name="Content Placeholder 3">
            <a:extLst>
              <a:ext uri="{FF2B5EF4-FFF2-40B4-BE49-F238E27FC236}">
                <a16:creationId xmlns:a16="http://schemas.microsoft.com/office/drawing/2014/main" id="{A567E2D6-7490-2D28-B53B-7E4C4102D3F9}"/>
              </a:ext>
            </a:extLst>
          </p:cNvPr>
          <p:cNvGraphicFramePr>
            <a:graphicFrameLocks noGrp="1"/>
          </p:cNvGraphicFramePr>
          <p:nvPr>
            <p:ph idx="1"/>
            <p:extLst>
              <p:ext uri="{D42A27DB-BD31-4B8C-83A1-F6EECF244321}">
                <p14:modId xmlns:p14="http://schemas.microsoft.com/office/powerpoint/2010/main" val="2802640271"/>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9242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Why software adds value to the cloud</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marL="201168" lvl="1" indent="0">
              <a:buNone/>
            </a:pPr>
            <a:endParaRPr lang="en-US" sz="2800" dirty="0">
              <a:latin typeface="Segoe UI" panose="020B0502040204020203" pitchFamily="34" charset="0"/>
              <a:cs typeface="Segoe UI" panose="020B0502040204020203" pitchFamily="34" charset="0"/>
            </a:endParaRPr>
          </a:p>
          <a:p>
            <a:pPr marL="201168" lvl="1" indent="0">
              <a:buNone/>
            </a:pPr>
            <a:r>
              <a:rPr lang="en-US" sz="2800" dirty="0">
                <a:latin typeface="Segoe UI" panose="020B0502040204020203" pitchFamily="34" charset="0"/>
                <a:cs typeface="Segoe UI" panose="020B0502040204020203" pitchFamily="34" charset="0"/>
              </a:rPr>
              <a:t>A set of VMs is just a set of VMs</a:t>
            </a:r>
          </a:p>
          <a:p>
            <a:pPr marL="201168" lvl="1" indent="0">
              <a:buNone/>
            </a:pPr>
            <a:r>
              <a:rPr lang="en-US" sz="2800" dirty="0">
                <a:latin typeface="Segoe UI" panose="020B0502040204020203" pitchFamily="34" charset="0"/>
                <a:cs typeface="Segoe UI" panose="020B0502040204020203" pitchFamily="34" charset="0"/>
              </a:rPr>
              <a:t>A set of VMs with a managed installation of Elastic Search can be sold as a Search Service</a:t>
            </a:r>
          </a:p>
          <a:p>
            <a:pPr marL="201168" lvl="1" indent="0">
              <a:buNone/>
            </a:pPr>
            <a:endParaRPr lang="en-US" sz="2800" dirty="0">
              <a:latin typeface="Segoe UI" panose="020B0502040204020203" pitchFamily="34" charset="0"/>
              <a:cs typeface="Segoe UI" panose="020B0502040204020203" pitchFamily="34" charset="0"/>
            </a:endParaRPr>
          </a:p>
          <a:p>
            <a:pPr marL="201168" lvl="1" indent="0">
              <a:buNone/>
            </a:pPr>
            <a:r>
              <a:rPr lang="en-US" sz="2800" dirty="0">
                <a:latin typeface="Segoe UI" panose="020B0502040204020203" pitchFamily="34" charset="0"/>
                <a:cs typeface="Segoe UI" panose="020B0502040204020203" pitchFamily="34" charset="0"/>
              </a:rPr>
              <a:t>A NAS is just a storage array</a:t>
            </a:r>
          </a:p>
          <a:p>
            <a:pPr marL="201168" lvl="1" indent="0">
              <a:buNone/>
            </a:pPr>
            <a:r>
              <a:rPr lang="en-US" sz="2800" dirty="0">
                <a:latin typeface="Segoe UI" panose="020B0502040204020203" pitchFamily="34" charset="0"/>
                <a:cs typeface="Segoe UI" panose="020B0502040204020203" pitchFamily="34" charset="0"/>
              </a:rPr>
              <a:t>A NAS with a software layer providing an API on it can be sold as an Object Storage</a:t>
            </a:r>
          </a:p>
          <a:p>
            <a:pPr marL="201168" lvl="1" indent="0">
              <a:buNone/>
            </a:pPr>
            <a:endParaRPr lang="en-US" sz="2800" dirty="0">
              <a:latin typeface="Segoe UI" panose="020B0502040204020203" pitchFamily="34" charset="0"/>
              <a:cs typeface="Segoe UI" panose="020B0502040204020203" pitchFamily="34" charset="0"/>
            </a:endParaRPr>
          </a:p>
        </p:txBody>
      </p:sp>
      <p:cxnSp>
        <p:nvCxnSpPr>
          <p:cNvPr id="5" name="Straight Connector 4">
            <a:extLst>
              <a:ext uri="{FF2B5EF4-FFF2-40B4-BE49-F238E27FC236}">
                <a16:creationId xmlns:a16="http://schemas.microsoft.com/office/drawing/2014/main" id="{52C39871-2DC3-436F-9563-8ED801962E7A}"/>
              </a:ext>
            </a:extLst>
          </p:cNvPr>
          <p:cNvCxnSpPr/>
          <p:nvPr/>
        </p:nvCxnSpPr>
        <p:spPr>
          <a:xfrm>
            <a:off x="1295400" y="2198914"/>
            <a:ext cx="89589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A0B567C-BE26-6A19-8220-D264ADEA1DB7}"/>
              </a:ext>
            </a:extLst>
          </p:cNvPr>
          <p:cNvCxnSpPr/>
          <p:nvPr/>
        </p:nvCxnSpPr>
        <p:spPr>
          <a:xfrm>
            <a:off x="1295400" y="4016828"/>
            <a:ext cx="895894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68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AB49044-65D6-ED99-0DBD-AF57C1C1EB20}"/>
              </a:ext>
            </a:extLst>
          </p:cNvPr>
          <p:cNvPicPr>
            <a:picLocks noChangeAspect="1"/>
          </p:cNvPicPr>
          <p:nvPr/>
        </p:nvPicPr>
        <p:blipFill>
          <a:blip r:embed="rId2"/>
          <a:stretch>
            <a:fillRect/>
          </a:stretch>
        </p:blipFill>
        <p:spPr>
          <a:xfrm>
            <a:off x="413544" y="437111"/>
            <a:ext cx="11364911" cy="5134692"/>
          </a:xfrm>
          <a:prstGeom prst="rect">
            <a:avLst/>
          </a:prstGeom>
        </p:spPr>
      </p:pic>
      <p:sp>
        <p:nvSpPr>
          <p:cNvPr id="2" name="Rectangle 1">
            <a:extLst>
              <a:ext uri="{FF2B5EF4-FFF2-40B4-BE49-F238E27FC236}">
                <a16:creationId xmlns:a16="http://schemas.microsoft.com/office/drawing/2014/main" id="{400DFD01-344E-B0A8-47AC-7CD64AD12A6D}"/>
              </a:ext>
            </a:extLst>
          </p:cNvPr>
          <p:cNvSpPr/>
          <p:nvPr/>
        </p:nvSpPr>
        <p:spPr>
          <a:xfrm>
            <a:off x="6520543" y="642257"/>
            <a:ext cx="5072743" cy="4822372"/>
          </a:xfrm>
          <a:prstGeom prst="rect">
            <a:avLst/>
          </a:prstGeom>
          <a:noFill/>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846997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some great </a:t>
            </a:r>
            <a:r>
              <a:rPr lang="en-US" sz="5400" spc="-350" dirty="0" err="1">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paas</a:t>
            </a:r>
            <a:endPar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endParaRPr>
          </a:p>
        </p:txBody>
      </p:sp>
      <p:sp>
        <p:nvSpPr>
          <p:cNvPr id="3" name="Oval 2">
            <a:extLst>
              <a:ext uri="{FF2B5EF4-FFF2-40B4-BE49-F238E27FC236}">
                <a16:creationId xmlns:a16="http://schemas.microsoft.com/office/drawing/2014/main" id="{D49A7FC8-90A7-A3DC-A27B-3C6977ECB34D}"/>
              </a:ext>
            </a:extLst>
          </p:cNvPr>
          <p:cNvSpPr/>
          <p:nvPr/>
        </p:nvSpPr>
        <p:spPr>
          <a:xfrm>
            <a:off x="518048"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4" name="Chord 3">
            <a:extLst>
              <a:ext uri="{FF2B5EF4-FFF2-40B4-BE49-F238E27FC236}">
                <a16:creationId xmlns:a16="http://schemas.microsoft.com/office/drawing/2014/main" id="{F9D520CA-6128-C605-F435-4DFA8A6F9E68}"/>
              </a:ext>
            </a:extLst>
          </p:cNvPr>
          <p:cNvSpPr/>
          <p:nvPr/>
        </p:nvSpPr>
        <p:spPr>
          <a:xfrm>
            <a:off x="604724" y="280635"/>
            <a:ext cx="693408" cy="693408"/>
          </a:xfrm>
          <a:prstGeom prst="chord">
            <a:avLst>
              <a:gd name="adj1" fmla="val 1168272"/>
              <a:gd name="adj2" fmla="val 9631728"/>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Freeform: Shape 4">
            <a:extLst>
              <a:ext uri="{FF2B5EF4-FFF2-40B4-BE49-F238E27FC236}">
                <a16:creationId xmlns:a16="http://schemas.microsoft.com/office/drawing/2014/main" id="{65788CB4-A651-FAA1-9208-884BEC18A601}"/>
              </a:ext>
            </a:extLst>
          </p:cNvPr>
          <p:cNvSpPr/>
          <p:nvPr/>
        </p:nvSpPr>
        <p:spPr>
          <a:xfrm>
            <a:off x="1565384"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t" anchorCtr="0">
            <a:noAutofit/>
          </a:bodyPr>
          <a:lstStyle/>
          <a:p>
            <a:pPr marL="0" lvl="0" indent="0" algn="l" defTabSz="1244600">
              <a:lnSpc>
                <a:spcPct val="90000"/>
              </a:lnSpc>
              <a:spcBef>
                <a:spcPct val="0"/>
              </a:spcBef>
              <a:spcAft>
                <a:spcPct val="35000"/>
              </a:spcAft>
              <a:buNone/>
            </a:pPr>
            <a:r>
              <a:rPr lang="en-US" sz="2800" kern="1200" dirty="0"/>
              <a:t>Deploy web apps</a:t>
            </a:r>
            <a:endParaRPr lang="it-IT" sz="2800" kern="1200" dirty="0"/>
          </a:p>
          <a:p>
            <a:pPr marL="0" lvl="0" indent="0" algn="l" defTabSz="1244600">
              <a:lnSpc>
                <a:spcPct val="90000"/>
              </a:lnSpc>
              <a:spcBef>
                <a:spcPct val="0"/>
              </a:spcBef>
              <a:spcAft>
                <a:spcPct val="35000"/>
              </a:spcAft>
              <a:buNone/>
            </a:pPr>
            <a:r>
              <a:rPr lang="en-US" sz="2800" kern="1200" dirty="0"/>
              <a:t>Scale in seconds</a:t>
            </a:r>
            <a:endParaRPr lang="it-IT" sz="2800" kern="1200" dirty="0"/>
          </a:p>
          <a:p>
            <a:pPr marL="0" lvl="0" indent="0" algn="l" defTabSz="1244600">
              <a:lnSpc>
                <a:spcPct val="90000"/>
              </a:lnSpc>
              <a:spcBef>
                <a:spcPct val="0"/>
              </a:spcBef>
              <a:spcAft>
                <a:spcPct val="35000"/>
              </a:spcAft>
              <a:buNone/>
            </a:pPr>
            <a:r>
              <a:rPr lang="en-US" sz="2800" kern="1200" dirty="0"/>
              <a:t>Integrated build service</a:t>
            </a:r>
            <a:endParaRPr lang="it-IT" sz="2800" kern="1200" dirty="0"/>
          </a:p>
          <a:p>
            <a:pPr marL="0" lvl="0" indent="0" algn="l" defTabSz="1244600">
              <a:lnSpc>
                <a:spcPct val="90000"/>
              </a:lnSpc>
              <a:spcBef>
                <a:spcPct val="0"/>
              </a:spcBef>
              <a:spcAft>
                <a:spcPct val="35000"/>
              </a:spcAft>
              <a:buNone/>
            </a:pPr>
            <a:r>
              <a:rPr lang="en-US" sz="2800" kern="1200" dirty="0" err="1"/>
              <a:t>CronJobs</a:t>
            </a:r>
            <a:endParaRPr lang="it-IT" sz="2800" kern="1200" dirty="0"/>
          </a:p>
        </p:txBody>
      </p:sp>
      <p:sp>
        <p:nvSpPr>
          <p:cNvPr id="6" name="Freeform: Shape 5">
            <a:extLst>
              <a:ext uri="{FF2B5EF4-FFF2-40B4-BE49-F238E27FC236}">
                <a16:creationId xmlns:a16="http://schemas.microsoft.com/office/drawing/2014/main" id="{2F8B9D1C-CFFE-E864-BCA4-52D01F945033}"/>
              </a:ext>
            </a:extLst>
          </p:cNvPr>
          <p:cNvSpPr/>
          <p:nvPr/>
        </p:nvSpPr>
        <p:spPr>
          <a:xfrm>
            <a:off x="1565384"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b" anchorCtr="0">
            <a:noAutofit/>
          </a:bodyPr>
          <a:lstStyle/>
          <a:p>
            <a:pPr marL="0" lvl="0" indent="0" algn="l" defTabSz="1333500">
              <a:lnSpc>
                <a:spcPct val="90000"/>
              </a:lnSpc>
              <a:spcBef>
                <a:spcPct val="0"/>
              </a:spcBef>
              <a:spcAft>
                <a:spcPct val="35000"/>
              </a:spcAft>
              <a:buNone/>
            </a:pPr>
            <a:r>
              <a:rPr lang="en-US" sz="3000" b="0" kern="1200" dirty="0">
                <a:solidFill>
                  <a:srgbClr val="475C95"/>
                </a:solidFill>
              </a:rPr>
              <a:t>App Service</a:t>
            </a:r>
            <a:endParaRPr lang="it-IT" sz="3000" b="0" kern="1200" dirty="0">
              <a:solidFill>
                <a:srgbClr val="475C95"/>
              </a:solidFill>
            </a:endParaRPr>
          </a:p>
        </p:txBody>
      </p:sp>
      <p:sp>
        <p:nvSpPr>
          <p:cNvPr id="7" name="Oval 6">
            <a:extLst>
              <a:ext uri="{FF2B5EF4-FFF2-40B4-BE49-F238E27FC236}">
                <a16:creationId xmlns:a16="http://schemas.microsoft.com/office/drawing/2014/main" id="{E568D67E-BF44-A528-E2D5-C3E9B5F15B51}"/>
              </a:ext>
            </a:extLst>
          </p:cNvPr>
          <p:cNvSpPr/>
          <p:nvPr/>
        </p:nvSpPr>
        <p:spPr>
          <a:xfrm>
            <a:off x="4310127"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1" name="Chord 10">
            <a:extLst>
              <a:ext uri="{FF2B5EF4-FFF2-40B4-BE49-F238E27FC236}">
                <a16:creationId xmlns:a16="http://schemas.microsoft.com/office/drawing/2014/main" id="{8E84FA46-C88B-57D6-7536-17F5285C9F1B}"/>
              </a:ext>
            </a:extLst>
          </p:cNvPr>
          <p:cNvSpPr/>
          <p:nvPr/>
        </p:nvSpPr>
        <p:spPr>
          <a:xfrm>
            <a:off x="4396803" y="280635"/>
            <a:ext cx="693408" cy="693408"/>
          </a:xfrm>
          <a:prstGeom prst="chord">
            <a:avLst>
              <a:gd name="adj1" fmla="val 20431728"/>
              <a:gd name="adj2" fmla="val 11968272"/>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Freeform: Shape 12">
            <a:extLst>
              <a:ext uri="{FF2B5EF4-FFF2-40B4-BE49-F238E27FC236}">
                <a16:creationId xmlns:a16="http://schemas.microsoft.com/office/drawing/2014/main" id="{5726EA66-0306-E825-C2B2-706B50545E9F}"/>
              </a:ext>
            </a:extLst>
          </p:cNvPr>
          <p:cNvSpPr/>
          <p:nvPr/>
        </p:nvSpPr>
        <p:spPr>
          <a:xfrm>
            <a:off x="5357463"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t" anchorCtr="0">
            <a:noAutofit/>
          </a:bodyPr>
          <a:lstStyle/>
          <a:p>
            <a:pPr marL="0" lvl="0" indent="0" algn="l" defTabSz="1244600">
              <a:lnSpc>
                <a:spcPct val="90000"/>
              </a:lnSpc>
              <a:spcBef>
                <a:spcPct val="0"/>
              </a:spcBef>
              <a:spcAft>
                <a:spcPct val="35000"/>
              </a:spcAft>
              <a:buNone/>
            </a:pPr>
            <a:r>
              <a:rPr lang="it-IT" sz="2800" kern="1200" dirty="0"/>
              <a:t>Kafka-like event processor</a:t>
            </a:r>
          </a:p>
          <a:p>
            <a:pPr marL="0" lvl="0" indent="0" algn="l" defTabSz="1244600">
              <a:lnSpc>
                <a:spcPct val="90000"/>
              </a:lnSpc>
              <a:spcBef>
                <a:spcPct val="0"/>
              </a:spcBef>
              <a:spcAft>
                <a:spcPct val="35000"/>
              </a:spcAft>
              <a:buNone/>
            </a:pPr>
            <a:r>
              <a:rPr lang="it-IT" sz="2800" kern="1200" dirty="0"/>
              <a:t>Multi-protocol</a:t>
            </a:r>
          </a:p>
          <a:p>
            <a:pPr marL="0" lvl="0" indent="0" algn="l" defTabSz="1244600">
              <a:lnSpc>
                <a:spcPct val="90000"/>
              </a:lnSpc>
              <a:spcBef>
                <a:spcPct val="0"/>
              </a:spcBef>
              <a:spcAft>
                <a:spcPct val="35000"/>
              </a:spcAft>
              <a:buNone/>
            </a:pPr>
            <a:r>
              <a:rPr lang="it-IT" sz="2800" kern="1200"/>
              <a:t>Persistent</a:t>
            </a:r>
            <a:endParaRPr lang="it-IT" sz="2800" kern="1200" dirty="0"/>
          </a:p>
        </p:txBody>
      </p:sp>
      <p:sp>
        <p:nvSpPr>
          <p:cNvPr id="15" name="Freeform: Shape 14">
            <a:extLst>
              <a:ext uri="{FF2B5EF4-FFF2-40B4-BE49-F238E27FC236}">
                <a16:creationId xmlns:a16="http://schemas.microsoft.com/office/drawing/2014/main" id="{2385B2B6-3E03-3D19-9C46-D4EEB91A11B6}"/>
              </a:ext>
            </a:extLst>
          </p:cNvPr>
          <p:cNvSpPr/>
          <p:nvPr/>
        </p:nvSpPr>
        <p:spPr>
          <a:xfrm>
            <a:off x="5357463"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b" anchorCtr="0">
            <a:noAutofit/>
          </a:bodyPr>
          <a:lstStyle/>
          <a:p>
            <a:pPr marL="0" lvl="0" indent="0" algn="l" defTabSz="1333500">
              <a:lnSpc>
                <a:spcPct val="90000"/>
              </a:lnSpc>
              <a:spcBef>
                <a:spcPct val="0"/>
              </a:spcBef>
              <a:spcAft>
                <a:spcPct val="35000"/>
              </a:spcAft>
              <a:buNone/>
            </a:pPr>
            <a:r>
              <a:rPr lang="en-US" sz="3000" kern="1200" dirty="0">
                <a:solidFill>
                  <a:srgbClr val="475C95"/>
                </a:solidFill>
              </a:rPr>
              <a:t>Event Hub</a:t>
            </a:r>
            <a:endParaRPr lang="it-IT" sz="3000" kern="1200" dirty="0">
              <a:solidFill>
                <a:srgbClr val="475C95"/>
              </a:solidFill>
            </a:endParaRPr>
          </a:p>
        </p:txBody>
      </p:sp>
      <p:sp>
        <p:nvSpPr>
          <p:cNvPr id="19" name="Oval 18">
            <a:extLst>
              <a:ext uri="{FF2B5EF4-FFF2-40B4-BE49-F238E27FC236}">
                <a16:creationId xmlns:a16="http://schemas.microsoft.com/office/drawing/2014/main" id="{AD6F2A86-135F-EFEF-BF83-0B5B46B45157}"/>
              </a:ext>
            </a:extLst>
          </p:cNvPr>
          <p:cNvSpPr/>
          <p:nvPr/>
        </p:nvSpPr>
        <p:spPr>
          <a:xfrm>
            <a:off x="8102205"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0" name="Chord 19">
            <a:extLst>
              <a:ext uri="{FF2B5EF4-FFF2-40B4-BE49-F238E27FC236}">
                <a16:creationId xmlns:a16="http://schemas.microsoft.com/office/drawing/2014/main" id="{16E40B9A-D471-8AB4-C707-47D20B120E63}"/>
              </a:ext>
            </a:extLst>
          </p:cNvPr>
          <p:cNvSpPr/>
          <p:nvPr/>
        </p:nvSpPr>
        <p:spPr>
          <a:xfrm>
            <a:off x="8188881" y="280635"/>
            <a:ext cx="693408" cy="693408"/>
          </a:xfrm>
          <a:prstGeom prst="chord">
            <a:avLst>
              <a:gd name="adj1" fmla="val 16200000"/>
              <a:gd name="adj2" fmla="val 162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Freeform: Shape 20">
            <a:extLst>
              <a:ext uri="{FF2B5EF4-FFF2-40B4-BE49-F238E27FC236}">
                <a16:creationId xmlns:a16="http://schemas.microsoft.com/office/drawing/2014/main" id="{EBD670C1-12C5-81CC-ABB5-15A05ED6290F}"/>
              </a:ext>
            </a:extLst>
          </p:cNvPr>
          <p:cNvSpPr/>
          <p:nvPr/>
        </p:nvSpPr>
        <p:spPr>
          <a:xfrm>
            <a:off x="9149541"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t" anchorCtr="0">
            <a:noAutofit/>
          </a:bodyPr>
          <a:lstStyle/>
          <a:p>
            <a:pPr marL="0" lvl="0" indent="0" algn="l" defTabSz="1244600">
              <a:lnSpc>
                <a:spcPct val="90000"/>
              </a:lnSpc>
              <a:spcBef>
                <a:spcPct val="0"/>
              </a:spcBef>
              <a:spcAft>
                <a:spcPct val="35000"/>
              </a:spcAft>
              <a:buNone/>
            </a:pPr>
            <a:r>
              <a:rPr lang="it-IT" sz="2800" kern="1200" dirty="0"/>
              <a:t>SQL Server as a service</a:t>
            </a:r>
          </a:p>
          <a:p>
            <a:pPr marL="0" lvl="0" indent="0" algn="l" defTabSz="1244600">
              <a:lnSpc>
                <a:spcPct val="90000"/>
              </a:lnSpc>
              <a:spcBef>
                <a:spcPct val="0"/>
              </a:spcBef>
              <a:spcAft>
                <a:spcPct val="35000"/>
              </a:spcAft>
              <a:buNone/>
            </a:pPr>
            <a:r>
              <a:rPr lang="it-IT" sz="2800" kern="1200" dirty="0"/>
              <a:t>Backups, PITR</a:t>
            </a:r>
          </a:p>
          <a:p>
            <a:pPr marL="0" lvl="0" indent="0" algn="l" defTabSz="1244600">
              <a:lnSpc>
                <a:spcPct val="90000"/>
              </a:lnSpc>
              <a:spcBef>
                <a:spcPct val="0"/>
              </a:spcBef>
              <a:spcAft>
                <a:spcPct val="35000"/>
              </a:spcAft>
              <a:buNone/>
            </a:pPr>
            <a:r>
              <a:rPr lang="it-IT" sz="2800" kern="1200" dirty="0"/>
              <a:t>Scalable</a:t>
            </a:r>
          </a:p>
          <a:p>
            <a:pPr marL="0" lvl="0" indent="0" algn="l" defTabSz="1244600">
              <a:lnSpc>
                <a:spcPct val="90000"/>
              </a:lnSpc>
              <a:spcBef>
                <a:spcPct val="0"/>
              </a:spcBef>
              <a:spcAft>
                <a:spcPct val="35000"/>
              </a:spcAft>
              <a:buNone/>
            </a:pPr>
            <a:r>
              <a:rPr lang="it-IT" sz="2800" kern="1200"/>
              <a:t>Automatic </a:t>
            </a:r>
            <a:r>
              <a:rPr lang="it-IT" sz="2800" kern="1200" dirty="0"/>
              <a:t>tuning</a:t>
            </a:r>
          </a:p>
        </p:txBody>
      </p:sp>
      <p:sp>
        <p:nvSpPr>
          <p:cNvPr id="22" name="Freeform: Shape 21">
            <a:extLst>
              <a:ext uri="{FF2B5EF4-FFF2-40B4-BE49-F238E27FC236}">
                <a16:creationId xmlns:a16="http://schemas.microsoft.com/office/drawing/2014/main" id="{9B991527-8093-3050-695C-9951EF36816C}"/>
              </a:ext>
            </a:extLst>
          </p:cNvPr>
          <p:cNvSpPr/>
          <p:nvPr/>
        </p:nvSpPr>
        <p:spPr>
          <a:xfrm>
            <a:off x="9149541"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b" anchorCtr="0">
            <a:noAutofit/>
          </a:bodyPr>
          <a:lstStyle/>
          <a:p>
            <a:pPr marL="0" lvl="0" indent="0" algn="l" defTabSz="1333500">
              <a:lnSpc>
                <a:spcPct val="90000"/>
              </a:lnSpc>
              <a:spcBef>
                <a:spcPct val="0"/>
              </a:spcBef>
              <a:spcAft>
                <a:spcPct val="35000"/>
              </a:spcAft>
              <a:buNone/>
            </a:pPr>
            <a:r>
              <a:rPr lang="en-US" sz="3000" kern="1200" dirty="0">
                <a:solidFill>
                  <a:srgbClr val="475C95"/>
                </a:solidFill>
              </a:rPr>
              <a:t>SQL Database</a:t>
            </a:r>
            <a:endParaRPr lang="it-IT" sz="3000" kern="1200" dirty="0">
              <a:solidFill>
                <a:srgbClr val="475C95"/>
              </a:solidFill>
            </a:endParaRPr>
          </a:p>
        </p:txBody>
      </p:sp>
    </p:spTree>
    <p:extLst>
      <p:ext uri="{BB962C8B-B14F-4D97-AF65-F5344CB8AC3E}">
        <p14:creationId xmlns:p14="http://schemas.microsoft.com/office/powerpoint/2010/main" val="2757987494"/>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3" grpId="0"/>
      <p:bldP spid="15" grpId="0"/>
      <p:bldP spid="21"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some great </a:t>
            </a:r>
            <a:r>
              <a:rPr lang="en-US" sz="5400" spc="-350" dirty="0" err="1">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paas</a:t>
            </a: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 (2)</a:t>
            </a:r>
          </a:p>
        </p:txBody>
      </p:sp>
      <p:sp>
        <p:nvSpPr>
          <p:cNvPr id="3" name="Oval 2">
            <a:extLst>
              <a:ext uri="{FF2B5EF4-FFF2-40B4-BE49-F238E27FC236}">
                <a16:creationId xmlns:a16="http://schemas.microsoft.com/office/drawing/2014/main" id="{C740EC18-1E96-60B5-82BA-4E0E26BF810B}"/>
              </a:ext>
            </a:extLst>
          </p:cNvPr>
          <p:cNvSpPr/>
          <p:nvPr/>
        </p:nvSpPr>
        <p:spPr>
          <a:xfrm>
            <a:off x="518048"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4" name="Chord 3">
            <a:extLst>
              <a:ext uri="{FF2B5EF4-FFF2-40B4-BE49-F238E27FC236}">
                <a16:creationId xmlns:a16="http://schemas.microsoft.com/office/drawing/2014/main" id="{2DB33A18-3F5B-6DBD-F3AB-998C744DCC61}"/>
              </a:ext>
            </a:extLst>
          </p:cNvPr>
          <p:cNvSpPr/>
          <p:nvPr/>
        </p:nvSpPr>
        <p:spPr>
          <a:xfrm>
            <a:off x="604724" y="280635"/>
            <a:ext cx="693408" cy="693408"/>
          </a:xfrm>
          <a:prstGeom prst="chord">
            <a:avLst>
              <a:gd name="adj1" fmla="val 1168272"/>
              <a:gd name="adj2" fmla="val 9631728"/>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Freeform: Shape 4">
            <a:extLst>
              <a:ext uri="{FF2B5EF4-FFF2-40B4-BE49-F238E27FC236}">
                <a16:creationId xmlns:a16="http://schemas.microsoft.com/office/drawing/2014/main" id="{E834271C-2148-35E9-F3B7-FDB9AAACB0AA}"/>
              </a:ext>
            </a:extLst>
          </p:cNvPr>
          <p:cNvSpPr/>
          <p:nvPr/>
        </p:nvSpPr>
        <p:spPr>
          <a:xfrm>
            <a:off x="1565384"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0" lvl="0" indent="0" algn="l" defTabSz="1066800">
              <a:lnSpc>
                <a:spcPct val="90000"/>
              </a:lnSpc>
              <a:spcBef>
                <a:spcPct val="0"/>
              </a:spcBef>
              <a:spcAft>
                <a:spcPct val="35000"/>
              </a:spcAft>
              <a:buNone/>
            </a:pPr>
            <a:r>
              <a:rPr lang="en-US" sz="2400" kern="1200" dirty="0"/>
              <a:t>Single point for a Data solution</a:t>
            </a:r>
          </a:p>
          <a:p>
            <a:pPr marL="0" lvl="0" indent="0" algn="l" defTabSz="1066800">
              <a:lnSpc>
                <a:spcPct val="90000"/>
              </a:lnSpc>
              <a:spcBef>
                <a:spcPct val="0"/>
              </a:spcBef>
              <a:spcAft>
                <a:spcPct val="35000"/>
              </a:spcAft>
              <a:buNone/>
            </a:pPr>
            <a:r>
              <a:rPr lang="en-US" sz="2400" kern="1200" dirty="0"/>
              <a:t>Spark integration</a:t>
            </a:r>
          </a:p>
          <a:p>
            <a:pPr marL="0" lvl="0" indent="0" algn="l" defTabSz="1066800">
              <a:lnSpc>
                <a:spcPct val="90000"/>
              </a:lnSpc>
              <a:spcBef>
                <a:spcPct val="0"/>
              </a:spcBef>
              <a:spcAft>
                <a:spcPct val="35000"/>
              </a:spcAft>
              <a:buNone/>
            </a:pPr>
            <a:r>
              <a:rPr lang="en-US" sz="2400" kern="1200" dirty="0"/>
              <a:t>Pipelines</a:t>
            </a:r>
          </a:p>
          <a:p>
            <a:pPr marL="0" lvl="0" indent="0" algn="l" defTabSz="1066800">
              <a:lnSpc>
                <a:spcPct val="90000"/>
              </a:lnSpc>
              <a:spcBef>
                <a:spcPct val="0"/>
              </a:spcBef>
              <a:spcAft>
                <a:spcPct val="35000"/>
              </a:spcAft>
              <a:buNone/>
            </a:pPr>
            <a:r>
              <a:rPr lang="en-US" sz="2400" kern="1200" dirty="0"/>
              <a:t>Data lake</a:t>
            </a:r>
          </a:p>
          <a:p>
            <a:pPr marL="0" lvl="0" indent="0" algn="l" defTabSz="1066800">
              <a:lnSpc>
                <a:spcPct val="90000"/>
              </a:lnSpc>
              <a:spcBef>
                <a:spcPct val="0"/>
              </a:spcBef>
              <a:spcAft>
                <a:spcPct val="35000"/>
              </a:spcAft>
              <a:buNone/>
            </a:pPr>
            <a:r>
              <a:rPr lang="en-US" sz="2400" kern="1200"/>
              <a:t>Data </a:t>
            </a:r>
            <a:r>
              <a:rPr lang="en-US" sz="2400" kern="1200" dirty="0"/>
              <a:t>warehouse</a:t>
            </a:r>
          </a:p>
        </p:txBody>
      </p:sp>
      <p:sp>
        <p:nvSpPr>
          <p:cNvPr id="6" name="Freeform: Shape 5">
            <a:extLst>
              <a:ext uri="{FF2B5EF4-FFF2-40B4-BE49-F238E27FC236}">
                <a16:creationId xmlns:a16="http://schemas.microsoft.com/office/drawing/2014/main" id="{0612B2E9-2C50-48D3-80B5-5D319D9D97C2}"/>
              </a:ext>
            </a:extLst>
          </p:cNvPr>
          <p:cNvSpPr/>
          <p:nvPr/>
        </p:nvSpPr>
        <p:spPr>
          <a:xfrm>
            <a:off x="1565384"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b" anchorCtr="0">
            <a:noAutofit/>
          </a:bodyPr>
          <a:lstStyle/>
          <a:p>
            <a:pPr marL="0" lvl="0" indent="0" algn="l" defTabSz="1066800">
              <a:lnSpc>
                <a:spcPct val="90000"/>
              </a:lnSpc>
              <a:spcBef>
                <a:spcPct val="0"/>
              </a:spcBef>
              <a:spcAft>
                <a:spcPct val="35000"/>
              </a:spcAft>
              <a:buNone/>
            </a:pPr>
            <a:r>
              <a:rPr lang="en-US" sz="2400" kern="1200" dirty="0">
                <a:solidFill>
                  <a:srgbClr val="475C95"/>
                </a:solidFill>
              </a:rPr>
              <a:t>Synapse</a:t>
            </a:r>
            <a:endParaRPr lang="it-IT" sz="2400" kern="1200" dirty="0">
              <a:solidFill>
                <a:srgbClr val="475C95"/>
              </a:solidFill>
            </a:endParaRPr>
          </a:p>
        </p:txBody>
      </p:sp>
      <p:sp>
        <p:nvSpPr>
          <p:cNvPr id="7" name="Oval 6">
            <a:extLst>
              <a:ext uri="{FF2B5EF4-FFF2-40B4-BE49-F238E27FC236}">
                <a16:creationId xmlns:a16="http://schemas.microsoft.com/office/drawing/2014/main" id="{B4DA60D6-1277-B954-0ECC-F39C5BF0A121}"/>
              </a:ext>
            </a:extLst>
          </p:cNvPr>
          <p:cNvSpPr/>
          <p:nvPr/>
        </p:nvSpPr>
        <p:spPr>
          <a:xfrm>
            <a:off x="4310127"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1" name="Chord 10">
            <a:extLst>
              <a:ext uri="{FF2B5EF4-FFF2-40B4-BE49-F238E27FC236}">
                <a16:creationId xmlns:a16="http://schemas.microsoft.com/office/drawing/2014/main" id="{46B48A75-7BC4-494C-C85B-A358F6387FB6}"/>
              </a:ext>
            </a:extLst>
          </p:cNvPr>
          <p:cNvSpPr/>
          <p:nvPr/>
        </p:nvSpPr>
        <p:spPr>
          <a:xfrm>
            <a:off x="4396803" y="280635"/>
            <a:ext cx="693408" cy="693408"/>
          </a:xfrm>
          <a:prstGeom prst="chord">
            <a:avLst>
              <a:gd name="adj1" fmla="val 20431728"/>
              <a:gd name="adj2" fmla="val 11968272"/>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Freeform: Shape 12">
            <a:extLst>
              <a:ext uri="{FF2B5EF4-FFF2-40B4-BE49-F238E27FC236}">
                <a16:creationId xmlns:a16="http://schemas.microsoft.com/office/drawing/2014/main" id="{7F4EC4FD-42CA-68F8-8F49-0D8AB78B792C}"/>
              </a:ext>
            </a:extLst>
          </p:cNvPr>
          <p:cNvSpPr/>
          <p:nvPr/>
        </p:nvSpPr>
        <p:spPr>
          <a:xfrm>
            <a:off x="5357463"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0" lvl="0" indent="0" algn="l" defTabSz="1066800">
              <a:lnSpc>
                <a:spcPct val="90000"/>
              </a:lnSpc>
              <a:spcBef>
                <a:spcPct val="0"/>
              </a:spcBef>
              <a:spcAft>
                <a:spcPct val="35000"/>
              </a:spcAft>
              <a:buNone/>
            </a:pPr>
            <a:r>
              <a:rPr lang="it-IT" sz="2400" kern="1200" dirty="0"/>
              <a:t>Docker runner as a service</a:t>
            </a:r>
          </a:p>
          <a:p>
            <a:pPr marL="0" lvl="0" indent="0" algn="l" defTabSz="1066800">
              <a:lnSpc>
                <a:spcPct val="90000"/>
              </a:lnSpc>
              <a:spcBef>
                <a:spcPct val="0"/>
              </a:spcBef>
              <a:spcAft>
                <a:spcPct val="35000"/>
              </a:spcAft>
              <a:buNone/>
            </a:pPr>
            <a:r>
              <a:rPr lang="it-IT" sz="2400" kern="1200" dirty="0"/>
              <a:t>Scalable on events</a:t>
            </a:r>
          </a:p>
          <a:p>
            <a:pPr marL="0" lvl="0" indent="0" algn="l" defTabSz="1066800">
              <a:lnSpc>
                <a:spcPct val="90000"/>
              </a:lnSpc>
              <a:spcBef>
                <a:spcPct val="0"/>
              </a:spcBef>
              <a:spcAft>
                <a:spcPct val="35000"/>
              </a:spcAft>
              <a:buNone/>
            </a:pPr>
            <a:r>
              <a:rPr lang="it-IT" sz="2400" kern="1200" dirty="0"/>
              <a:t>Ready-to-go</a:t>
            </a:r>
          </a:p>
          <a:p>
            <a:pPr marL="0" lvl="0" indent="0" algn="l" defTabSz="1066800">
              <a:lnSpc>
                <a:spcPct val="90000"/>
              </a:lnSpc>
              <a:spcBef>
                <a:spcPct val="0"/>
              </a:spcBef>
              <a:spcAft>
                <a:spcPct val="35000"/>
              </a:spcAft>
              <a:buNone/>
            </a:pPr>
            <a:endParaRPr lang="it-IT" sz="2400" kern="1200" dirty="0"/>
          </a:p>
        </p:txBody>
      </p:sp>
      <p:sp>
        <p:nvSpPr>
          <p:cNvPr id="15" name="Freeform: Shape 14">
            <a:extLst>
              <a:ext uri="{FF2B5EF4-FFF2-40B4-BE49-F238E27FC236}">
                <a16:creationId xmlns:a16="http://schemas.microsoft.com/office/drawing/2014/main" id="{16F172A1-D911-3FD4-7709-D75640DE9B95}"/>
              </a:ext>
            </a:extLst>
          </p:cNvPr>
          <p:cNvSpPr/>
          <p:nvPr/>
        </p:nvSpPr>
        <p:spPr>
          <a:xfrm>
            <a:off x="5357463"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b" anchorCtr="0">
            <a:noAutofit/>
          </a:bodyPr>
          <a:lstStyle/>
          <a:p>
            <a:pPr marL="0" lvl="0" indent="0" algn="l" defTabSz="1066800">
              <a:lnSpc>
                <a:spcPct val="90000"/>
              </a:lnSpc>
              <a:spcBef>
                <a:spcPct val="0"/>
              </a:spcBef>
              <a:spcAft>
                <a:spcPct val="35000"/>
              </a:spcAft>
              <a:buNone/>
            </a:pPr>
            <a:r>
              <a:rPr lang="en-US" sz="2400" kern="1200" dirty="0">
                <a:solidFill>
                  <a:srgbClr val="475C95"/>
                </a:solidFill>
              </a:rPr>
              <a:t>Container Instances/Apps</a:t>
            </a:r>
            <a:endParaRPr lang="it-IT" sz="2400" kern="1200" dirty="0">
              <a:solidFill>
                <a:srgbClr val="475C95"/>
              </a:solidFill>
            </a:endParaRPr>
          </a:p>
        </p:txBody>
      </p:sp>
      <p:sp>
        <p:nvSpPr>
          <p:cNvPr id="19" name="Oval 18">
            <a:extLst>
              <a:ext uri="{FF2B5EF4-FFF2-40B4-BE49-F238E27FC236}">
                <a16:creationId xmlns:a16="http://schemas.microsoft.com/office/drawing/2014/main" id="{4A676E41-8484-6464-148C-4A8AF03137B1}"/>
              </a:ext>
            </a:extLst>
          </p:cNvPr>
          <p:cNvSpPr/>
          <p:nvPr/>
        </p:nvSpPr>
        <p:spPr>
          <a:xfrm>
            <a:off x="8102205"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0" name="Chord 19">
            <a:extLst>
              <a:ext uri="{FF2B5EF4-FFF2-40B4-BE49-F238E27FC236}">
                <a16:creationId xmlns:a16="http://schemas.microsoft.com/office/drawing/2014/main" id="{218397AA-D758-A690-A152-29EE2EB254DC}"/>
              </a:ext>
            </a:extLst>
          </p:cNvPr>
          <p:cNvSpPr/>
          <p:nvPr/>
        </p:nvSpPr>
        <p:spPr>
          <a:xfrm>
            <a:off x="8188881" y="280635"/>
            <a:ext cx="693408" cy="693408"/>
          </a:xfrm>
          <a:prstGeom prst="chord">
            <a:avLst>
              <a:gd name="adj1" fmla="val 16200000"/>
              <a:gd name="adj2" fmla="val 162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Freeform: Shape 20">
            <a:extLst>
              <a:ext uri="{FF2B5EF4-FFF2-40B4-BE49-F238E27FC236}">
                <a16:creationId xmlns:a16="http://schemas.microsoft.com/office/drawing/2014/main" id="{A760A6D7-8FDD-2237-53D5-91E3694E4D98}"/>
              </a:ext>
            </a:extLst>
          </p:cNvPr>
          <p:cNvSpPr/>
          <p:nvPr/>
        </p:nvSpPr>
        <p:spPr>
          <a:xfrm>
            <a:off x="9149541"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0" lvl="0" indent="0" algn="l" defTabSz="1066800">
              <a:lnSpc>
                <a:spcPct val="90000"/>
              </a:lnSpc>
              <a:spcBef>
                <a:spcPct val="0"/>
              </a:spcBef>
              <a:spcAft>
                <a:spcPct val="35000"/>
              </a:spcAft>
              <a:buNone/>
            </a:pPr>
            <a:r>
              <a:rPr lang="it-IT" sz="2400" kern="1200" dirty="0"/>
              <a:t>IAM as-a-service</a:t>
            </a:r>
          </a:p>
          <a:p>
            <a:pPr marL="0" lvl="0" indent="0" algn="l" defTabSz="1066800">
              <a:lnSpc>
                <a:spcPct val="90000"/>
              </a:lnSpc>
              <a:spcBef>
                <a:spcPct val="0"/>
              </a:spcBef>
              <a:spcAft>
                <a:spcPct val="35000"/>
              </a:spcAft>
              <a:buNone/>
            </a:pPr>
            <a:r>
              <a:rPr lang="it-IT" sz="2400" kern="1200" dirty="0"/>
              <a:t>Billed on Users/MAU</a:t>
            </a:r>
          </a:p>
          <a:p>
            <a:pPr marL="0" lvl="0" indent="0" algn="l" defTabSz="1066800">
              <a:lnSpc>
                <a:spcPct val="90000"/>
              </a:lnSpc>
              <a:spcBef>
                <a:spcPct val="0"/>
              </a:spcBef>
              <a:spcAft>
                <a:spcPct val="35000"/>
              </a:spcAft>
              <a:buNone/>
            </a:pPr>
            <a:r>
              <a:rPr lang="it-IT" sz="2400" kern="1200" dirty="0"/>
              <a:t>Multi-protocol</a:t>
            </a:r>
          </a:p>
        </p:txBody>
      </p:sp>
      <p:sp>
        <p:nvSpPr>
          <p:cNvPr id="22" name="Freeform: Shape 21">
            <a:extLst>
              <a:ext uri="{FF2B5EF4-FFF2-40B4-BE49-F238E27FC236}">
                <a16:creationId xmlns:a16="http://schemas.microsoft.com/office/drawing/2014/main" id="{AF7FA88D-F5F8-A680-96A5-390F4890D27B}"/>
              </a:ext>
            </a:extLst>
          </p:cNvPr>
          <p:cNvSpPr/>
          <p:nvPr/>
        </p:nvSpPr>
        <p:spPr>
          <a:xfrm>
            <a:off x="9149541"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b" anchorCtr="0">
            <a:noAutofit/>
          </a:bodyPr>
          <a:lstStyle/>
          <a:p>
            <a:pPr marL="0" lvl="0" indent="0" algn="l" defTabSz="1066800">
              <a:lnSpc>
                <a:spcPct val="90000"/>
              </a:lnSpc>
              <a:spcBef>
                <a:spcPct val="0"/>
              </a:spcBef>
              <a:spcAft>
                <a:spcPct val="35000"/>
              </a:spcAft>
              <a:buNone/>
            </a:pPr>
            <a:r>
              <a:rPr lang="en-US" sz="2400" kern="1200" dirty="0">
                <a:solidFill>
                  <a:srgbClr val="475C95"/>
                </a:solidFill>
              </a:rPr>
              <a:t>Azure AD/B2C</a:t>
            </a:r>
            <a:endParaRPr lang="it-IT" sz="2400" kern="1200" dirty="0">
              <a:solidFill>
                <a:srgbClr val="475C95"/>
              </a:solidFill>
            </a:endParaRPr>
          </a:p>
        </p:txBody>
      </p:sp>
    </p:spTree>
    <p:extLst>
      <p:ext uri="{BB962C8B-B14F-4D97-AF65-F5344CB8AC3E}">
        <p14:creationId xmlns:p14="http://schemas.microsoft.com/office/powerpoint/2010/main" val="2871427908"/>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3" grpId="0"/>
      <p:bldP spid="15" grpId="0"/>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some great </a:t>
            </a:r>
            <a:r>
              <a:rPr lang="en-US" sz="5400" spc="-350" dirty="0" err="1">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paas</a:t>
            </a: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 (3)</a:t>
            </a:r>
          </a:p>
        </p:txBody>
      </p:sp>
      <p:sp>
        <p:nvSpPr>
          <p:cNvPr id="3" name="Oval 2">
            <a:extLst>
              <a:ext uri="{FF2B5EF4-FFF2-40B4-BE49-F238E27FC236}">
                <a16:creationId xmlns:a16="http://schemas.microsoft.com/office/drawing/2014/main" id="{039576A1-1DF7-A89C-0534-F5FF001B29AE}"/>
              </a:ext>
            </a:extLst>
          </p:cNvPr>
          <p:cNvSpPr/>
          <p:nvPr/>
        </p:nvSpPr>
        <p:spPr>
          <a:xfrm>
            <a:off x="518048"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4" name="Chord 3">
            <a:extLst>
              <a:ext uri="{FF2B5EF4-FFF2-40B4-BE49-F238E27FC236}">
                <a16:creationId xmlns:a16="http://schemas.microsoft.com/office/drawing/2014/main" id="{57F27462-F0CD-11A6-A62F-035072B4F689}"/>
              </a:ext>
            </a:extLst>
          </p:cNvPr>
          <p:cNvSpPr/>
          <p:nvPr/>
        </p:nvSpPr>
        <p:spPr>
          <a:xfrm>
            <a:off x="604724" y="280635"/>
            <a:ext cx="693408" cy="693408"/>
          </a:xfrm>
          <a:prstGeom prst="chord">
            <a:avLst>
              <a:gd name="adj1" fmla="val 1168272"/>
              <a:gd name="adj2" fmla="val 9631728"/>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Freeform: Shape 4">
            <a:extLst>
              <a:ext uri="{FF2B5EF4-FFF2-40B4-BE49-F238E27FC236}">
                <a16:creationId xmlns:a16="http://schemas.microsoft.com/office/drawing/2014/main" id="{8EEE6530-C8C5-7003-4AF2-48B9E6574F36}"/>
              </a:ext>
            </a:extLst>
          </p:cNvPr>
          <p:cNvSpPr/>
          <p:nvPr/>
        </p:nvSpPr>
        <p:spPr>
          <a:xfrm>
            <a:off x="1565384"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3500" tIns="63500" rIns="63500" bIns="63500" numCol="1" spcCol="1270" anchor="t" anchorCtr="0">
            <a:noAutofit/>
          </a:bodyPr>
          <a:lstStyle/>
          <a:p>
            <a:pPr marL="0" lvl="0" indent="0" algn="l" defTabSz="1111250">
              <a:lnSpc>
                <a:spcPct val="90000"/>
              </a:lnSpc>
              <a:spcBef>
                <a:spcPct val="0"/>
              </a:spcBef>
              <a:spcAft>
                <a:spcPct val="35000"/>
              </a:spcAft>
              <a:buNone/>
            </a:pPr>
            <a:r>
              <a:rPr lang="en-US" sz="2500" kern="1200" dirty="0"/>
              <a:t>Workflow management</a:t>
            </a:r>
          </a:p>
          <a:p>
            <a:pPr marL="0" lvl="0" indent="0" algn="l" defTabSz="1111250">
              <a:lnSpc>
                <a:spcPct val="90000"/>
              </a:lnSpc>
              <a:spcBef>
                <a:spcPct val="0"/>
              </a:spcBef>
              <a:spcAft>
                <a:spcPct val="35000"/>
              </a:spcAft>
              <a:buNone/>
            </a:pPr>
            <a:r>
              <a:rPr lang="en-US" sz="2500" kern="1200" dirty="0"/>
              <a:t>Many ready-to-use connectors</a:t>
            </a:r>
          </a:p>
          <a:p>
            <a:pPr marL="0" lvl="0" indent="0" algn="l" defTabSz="1111250">
              <a:lnSpc>
                <a:spcPct val="90000"/>
              </a:lnSpc>
              <a:spcBef>
                <a:spcPct val="0"/>
              </a:spcBef>
              <a:spcAft>
                <a:spcPct val="35000"/>
              </a:spcAft>
              <a:buNone/>
            </a:pPr>
            <a:r>
              <a:rPr lang="en-US" sz="2500" kern="1200" dirty="0"/>
              <a:t>Billed on consumption</a:t>
            </a:r>
          </a:p>
        </p:txBody>
      </p:sp>
      <p:sp>
        <p:nvSpPr>
          <p:cNvPr id="6" name="Freeform: Shape 5">
            <a:extLst>
              <a:ext uri="{FF2B5EF4-FFF2-40B4-BE49-F238E27FC236}">
                <a16:creationId xmlns:a16="http://schemas.microsoft.com/office/drawing/2014/main" id="{D15A0419-6594-E7D2-2E55-7D6FA998F84C}"/>
              </a:ext>
            </a:extLst>
          </p:cNvPr>
          <p:cNvSpPr/>
          <p:nvPr/>
        </p:nvSpPr>
        <p:spPr>
          <a:xfrm>
            <a:off x="1565384"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3500" tIns="63500" rIns="63500" bIns="63500" numCol="1" spcCol="1270" anchor="b" anchorCtr="0">
            <a:noAutofit/>
          </a:bodyPr>
          <a:lstStyle/>
          <a:p>
            <a:pPr marL="0" lvl="0" indent="0" algn="l" defTabSz="1111250">
              <a:lnSpc>
                <a:spcPct val="90000"/>
              </a:lnSpc>
              <a:spcBef>
                <a:spcPct val="0"/>
              </a:spcBef>
              <a:spcAft>
                <a:spcPct val="35000"/>
              </a:spcAft>
              <a:buNone/>
            </a:pPr>
            <a:r>
              <a:rPr lang="en-US" sz="2500" kern="1200" dirty="0">
                <a:solidFill>
                  <a:srgbClr val="475C95"/>
                </a:solidFill>
              </a:rPr>
              <a:t>Logic Apps</a:t>
            </a:r>
            <a:endParaRPr lang="it-IT" sz="2500" kern="1200" dirty="0">
              <a:solidFill>
                <a:srgbClr val="475C95"/>
              </a:solidFill>
            </a:endParaRPr>
          </a:p>
        </p:txBody>
      </p:sp>
      <p:sp>
        <p:nvSpPr>
          <p:cNvPr id="7" name="Oval 6">
            <a:extLst>
              <a:ext uri="{FF2B5EF4-FFF2-40B4-BE49-F238E27FC236}">
                <a16:creationId xmlns:a16="http://schemas.microsoft.com/office/drawing/2014/main" id="{0AF0B4A0-EDA9-B1EF-0778-EE098DB29799}"/>
              </a:ext>
            </a:extLst>
          </p:cNvPr>
          <p:cNvSpPr/>
          <p:nvPr/>
        </p:nvSpPr>
        <p:spPr>
          <a:xfrm>
            <a:off x="4310127"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1" name="Chord 10">
            <a:extLst>
              <a:ext uri="{FF2B5EF4-FFF2-40B4-BE49-F238E27FC236}">
                <a16:creationId xmlns:a16="http://schemas.microsoft.com/office/drawing/2014/main" id="{0E1F938C-2496-73FE-7051-52FAB3FE4447}"/>
              </a:ext>
            </a:extLst>
          </p:cNvPr>
          <p:cNvSpPr/>
          <p:nvPr/>
        </p:nvSpPr>
        <p:spPr>
          <a:xfrm>
            <a:off x="4396803" y="280635"/>
            <a:ext cx="693408" cy="693408"/>
          </a:xfrm>
          <a:prstGeom prst="chord">
            <a:avLst>
              <a:gd name="adj1" fmla="val 20431728"/>
              <a:gd name="adj2" fmla="val 11968272"/>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Freeform: Shape 12">
            <a:extLst>
              <a:ext uri="{FF2B5EF4-FFF2-40B4-BE49-F238E27FC236}">
                <a16:creationId xmlns:a16="http://schemas.microsoft.com/office/drawing/2014/main" id="{D88D7C33-CC6B-2960-A0E4-95326BABB0EE}"/>
              </a:ext>
            </a:extLst>
          </p:cNvPr>
          <p:cNvSpPr/>
          <p:nvPr/>
        </p:nvSpPr>
        <p:spPr>
          <a:xfrm>
            <a:off x="5357463"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3500" tIns="63500" rIns="63500" bIns="63500" numCol="1" spcCol="1270" anchor="t" anchorCtr="0">
            <a:noAutofit/>
          </a:bodyPr>
          <a:lstStyle/>
          <a:p>
            <a:pPr marL="0" lvl="0" indent="0" algn="l" defTabSz="1111250">
              <a:lnSpc>
                <a:spcPct val="90000"/>
              </a:lnSpc>
              <a:spcBef>
                <a:spcPct val="0"/>
              </a:spcBef>
              <a:spcAft>
                <a:spcPct val="35000"/>
              </a:spcAft>
              <a:buNone/>
            </a:pPr>
            <a:r>
              <a:rPr lang="it-IT" sz="2500" kern="1200" dirty="0"/>
              <a:t>Indefinite-scalable archive</a:t>
            </a:r>
          </a:p>
          <a:p>
            <a:pPr marL="0" lvl="0" indent="0" algn="l" defTabSz="1111250">
              <a:lnSpc>
                <a:spcPct val="90000"/>
              </a:lnSpc>
              <a:spcBef>
                <a:spcPct val="0"/>
              </a:spcBef>
              <a:spcAft>
                <a:spcPct val="35000"/>
              </a:spcAft>
              <a:buNone/>
            </a:pPr>
            <a:r>
              <a:rPr lang="it-IT" sz="2500" kern="1200" dirty="0"/>
              <a:t>Multi-protocol</a:t>
            </a:r>
          </a:p>
        </p:txBody>
      </p:sp>
      <p:sp>
        <p:nvSpPr>
          <p:cNvPr id="15" name="Freeform: Shape 14">
            <a:extLst>
              <a:ext uri="{FF2B5EF4-FFF2-40B4-BE49-F238E27FC236}">
                <a16:creationId xmlns:a16="http://schemas.microsoft.com/office/drawing/2014/main" id="{F552AE6A-3D7F-0764-891C-97FC048838D5}"/>
              </a:ext>
            </a:extLst>
          </p:cNvPr>
          <p:cNvSpPr/>
          <p:nvPr/>
        </p:nvSpPr>
        <p:spPr>
          <a:xfrm>
            <a:off x="5357463"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3500" tIns="63500" rIns="63500" bIns="63500" numCol="1" spcCol="1270" anchor="b" anchorCtr="0">
            <a:noAutofit/>
          </a:bodyPr>
          <a:lstStyle/>
          <a:p>
            <a:pPr marL="0" lvl="0" indent="0" algn="l" defTabSz="1111250">
              <a:lnSpc>
                <a:spcPct val="90000"/>
              </a:lnSpc>
              <a:spcBef>
                <a:spcPct val="0"/>
              </a:spcBef>
              <a:spcAft>
                <a:spcPct val="35000"/>
              </a:spcAft>
              <a:buNone/>
            </a:pPr>
            <a:r>
              <a:rPr lang="en-US" sz="2500" kern="1200" dirty="0">
                <a:solidFill>
                  <a:srgbClr val="475C95"/>
                </a:solidFill>
              </a:rPr>
              <a:t>Storage</a:t>
            </a:r>
            <a:endParaRPr lang="it-IT" sz="2500" kern="1200" dirty="0">
              <a:solidFill>
                <a:srgbClr val="475C95"/>
              </a:solidFill>
            </a:endParaRPr>
          </a:p>
        </p:txBody>
      </p:sp>
      <p:sp>
        <p:nvSpPr>
          <p:cNvPr id="19" name="Oval 18">
            <a:extLst>
              <a:ext uri="{FF2B5EF4-FFF2-40B4-BE49-F238E27FC236}">
                <a16:creationId xmlns:a16="http://schemas.microsoft.com/office/drawing/2014/main" id="{AA4BFD57-A7A4-8BFA-29C6-76B30D481740}"/>
              </a:ext>
            </a:extLst>
          </p:cNvPr>
          <p:cNvSpPr/>
          <p:nvPr/>
        </p:nvSpPr>
        <p:spPr>
          <a:xfrm>
            <a:off x="8102205"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0" name="Chord 19">
            <a:extLst>
              <a:ext uri="{FF2B5EF4-FFF2-40B4-BE49-F238E27FC236}">
                <a16:creationId xmlns:a16="http://schemas.microsoft.com/office/drawing/2014/main" id="{C137F15D-43BA-4E7B-F730-B080EAB37D7A}"/>
              </a:ext>
            </a:extLst>
          </p:cNvPr>
          <p:cNvSpPr/>
          <p:nvPr/>
        </p:nvSpPr>
        <p:spPr>
          <a:xfrm>
            <a:off x="8188881" y="280635"/>
            <a:ext cx="693408" cy="693408"/>
          </a:xfrm>
          <a:prstGeom prst="chord">
            <a:avLst>
              <a:gd name="adj1" fmla="val 16200000"/>
              <a:gd name="adj2" fmla="val 162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Freeform: Shape 20">
            <a:extLst>
              <a:ext uri="{FF2B5EF4-FFF2-40B4-BE49-F238E27FC236}">
                <a16:creationId xmlns:a16="http://schemas.microsoft.com/office/drawing/2014/main" id="{832B82DA-5C2E-5C39-E5BE-1BBA027BC7F1}"/>
              </a:ext>
            </a:extLst>
          </p:cNvPr>
          <p:cNvSpPr/>
          <p:nvPr/>
        </p:nvSpPr>
        <p:spPr>
          <a:xfrm>
            <a:off x="9149541"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3500" tIns="63500" rIns="63500" bIns="63500" numCol="1" spcCol="1270" anchor="t" anchorCtr="0">
            <a:noAutofit/>
          </a:bodyPr>
          <a:lstStyle/>
          <a:p>
            <a:pPr marL="0" lvl="0" indent="0" algn="l" defTabSz="1111250">
              <a:lnSpc>
                <a:spcPct val="90000"/>
              </a:lnSpc>
              <a:spcBef>
                <a:spcPct val="0"/>
              </a:spcBef>
              <a:spcAft>
                <a:spcPct val="35000"/>
              </a:spcAft>
              <a:buNone/>
            </a:pPr>
            <a:r>
              <a:rPr lang="it-IT" sz="2500" kern="1200" dirty="0"/>
              <a:t>API Router/Proxy</a:t>
            </a:r>
          </a:p>
          <a:p>
            <a:pPr marL="0" lvl="0" indent="0" algn="l" defTabSz="1111250">
              <a:lnSpc>
                <a:spcPct val="90000"/>
              </a:lnSpc>
              <a:spcBef>
                <a:spcPct val="0"/>
              </a:spcBef>
              <a:spcAft>
                <a:spcPct val="35000"/>
              </a:spcAft>
              <a:buNone/>
            </a:pPr>
            <a:r>
              <a:rPr lang="it-IT" sz="2500" kern="1200" dirty="0"/>
              <a:t>Access Control</a:t>
            </a:r>
          </a:p>
          <a:p>
            <a:pPr marL="0" lvl="0" indent="0" algn="l" defTabSz="1111250">
              <a:lnSpc>
                <a:spcPct val="90000"/>
              </a:lnSpc>
              <a:spcBef>
                <a:spcPct val="0"/>
              </a:spcBef>
              <a:spcAft>
                <a:spcPct val="35000"/>
              </a:spcAft>
              <a:buNone/>
            </a:pPr>
            <a:r>
              <a:rPr lang="it-IT" sz="2500" kern="1200" dirty="0"/>
              <a:t>Cache</a:t>
            </a:r>
          </a:p>
          <a:p>
            <a:pPr marL="0" lvl="0" indent="0" algn="l" defTabSz="1111250">
              <a:lnSpc>
                <a:spcPct val="90000"/>
              </a:lnSpc>
              <a:spcBef>
                <a:spcPct val="0"/>
              </a:spcBef>
              <a:spcAft>
                <a:spcPct val="35000"/>
              </a:spcAft>
              <a:buNone/>
            </a:pPr>
            <a:r>
              <a:rPr lang="it-IT" sz="2500" kern="1200" dirty="0"/>
              <a:t>Versioning</a:t>
            </a:r>
          </a:p>
          <a:p>
            <a:pPr marL="0" lvl="0" indent="0" algn="l" defTabSz="1111250">
              <a:lnSpc>
                <a:spcPct val="90000"/>
              </a:lnSpc>
              <a:spcBef>
                <a:spcPct val="0"/>
              </a:spcBef>
              <a:spcAft>
                <a:spcPct val="35000"/>
              </a:spcAft>
              <a:buNone/>
            </a:pPr>
            <a:r>
              <a:rPr lang="it-IT" sz="2500" kern="1200" dirty="0"/>
              <a:t>Developer portal</a:t>
            </a:r>
          </a:p>
        </p:txBody>
      </p:sp>
      <p:sp>
        <p:nvSpPr>
          <p:cNvPr id="22" name="Freeform: Shape 21">
            <a:extLst>
              <a:ext uri="{FF2B5EF4-FFF2-40B4-BE49-F238E27FC236}">
                <a16:creationId xmlns:a16="http://schemas.microsoft.com/office/drawing/2014/main" id="{8A78C9E8-43A6-CAF4-1473-F5CF3DA0CD3C}"/>
              </a:ext>
            </a:extLst>
          </p:cNvPr>
          <p:cNvSpPr/>
          <p:nvPr/>
        </p:nvSpPr>
        <p:spPr>
          <a:xfrm>
            <a:off x="9149541"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3500" tIns="63500" rIns="63500" bIns="63500" numCol="1" spcCol="1270" anchor="b" anchorCtr="0">
            <a:noAutofit/>
          </a:bodyPr>
          <a:lstStyle/>
          <a:p>
            <a:pPr marL="0" lvl="0" indent="0" algn="l" defTabSz="1111250">
              <a:lnSpc>
                <a:spcPct val="90000"/>
              </a:lnSpc>
              <a:spcBef>
                <a:spcPct val="0"/>
              </a:spcBef>
              <a:spcAft>
                <a:spcPct val="35000"/>
              </a:spcAft>
              <a:buNone/>
            </a:pPr>
            <a:r>
              <a:rPr lang="en-US" sz="2500" kern="1200" dirty="0">
                <a:solidFill>
                  <a:srgbClr val="475C95"/>
                </a:solidFill>
              </a:rPr>
              <a:t>API Management</a:t>
            </a:r>
            <a:endParaRPr lang="it-IT" sz="2500" kern="1200" dirty="0">
              <a:solidFill>
                <a:srgbClr val="475C95"/>
              </a:solidFill>
            </a:endParaRPr>
          </a:p>
        </p:txBody>
      </p:sp>
    </p:spTree>
    <p:extLst>
      <p:ext uri="{BB962C8B-B14F-4D97-AF65-F5344CB8AC3E}">
        <p14:creationId xmlns:p14="http://schemas.microsoft.com/office/powerpoint/2010/main" val="3741835681"/>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3" grpId="0"/>
      <p:bldP spid="15"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16CD6-477D-42EC-A1F1-9B02F576330B}"/>
              </a:ext>
            </a:extLst>
          </p:cNvPr>
          <p:cNvSpPr>
            <a:spLocks noGrp="1"/>
          </p:cNvSpPr>
          <p:nvPr>
            <p:ph type="title"/>
          </p:nvPr>
        </p:nvSpPr>
        <p:spPr>
          <a:xfrm>
            <a:off x="1097280" y="286603"/>
            <a:ext cx="10058400" cy="1450757"/>
          </a:xfrm>
        </p:spPr>
        <p:txBody>
          <a:bodyPr>
            <a:normAutofit/>
          </a:bodyPr>
          <a:lstStyle/>
          <a:p>
            <a:r>
              <a:rPr lang="nl-NL" dirty="0"/>
              <a:t>Disclaimer</a:t>
            </a:r>
            <a:endParaRPr lang="en-US" dirty="0"/>
          </a:p>
        </p:txBody>
      </p:sp>
      <p:sp>
        <p:nvSpPr>
          <p:cNvPr id="8" name="Rectangle 7">
            <a:extLst>
              <a:ext uri="{FF2B5EF4-FFF2-40B4-BE49-F238E27FC236}">
                <a16:creationId xmlns:a16="http://schemas.microsoft.com/office/drawing/2014/main" id="{7A22DBBF-1949-48DA-834E-D224D69DB82D}"/>
              </a:ext>
            </a:extLst>
          </p:cNvPr>
          <p:cNvSpPr/>
          <p:nvPr/>
        </p:nvSpPr>
        <p:spPr>
          <a:xfrm>
            <a:off x="1587012" y="2157412"/>
            <a:ext cx="119551" cy="5778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5" name="Graphic 4" descr="Warning with solid fill">
            <a:extLst>
              <a:ext uri="{FF2B5EF4-FFF2-40B4-BE49-F238E27FC236}">
                <a16:creationId xmlns:a16="http://schemas.microsoft.com/office/drawing/2014/main" id="{EF3B2746-FBB8-42AF-BD22-15694BA9ED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7280" y="1845734"/>
            <a:ext cx="1100386" cy="1100386"/>
          </a:xfrm>
          <a:prstGeom prst="rect">
            <a:avLst/>
          </a:prstGeom>
        </p:spPr>
      </p:pic>
      <p:sp>
        <p:nvSpPr>
          <p:cNvPr id="3" name="Content Placeholder 2">
            <a:extLst>
              <a:ext uri="{FF2B5EF4-FFF2-40B4-BE49-F238E27FC236}">
                <a16:creationId xmlns:a16="http://schemas.microsoft.com/office/drawing/2014/main" id="{23F4DE12-B2E4-4FF9-95FE-838F660034AC}"/>
              </a:ext>
            </a:extLst>
          </p:cNvPr>
          <p:cNvSpPr>
            <a:spLocks noGrp="1"/>
          </p:cNvSpPr>
          <p:nvPr>
            <p:ph idx="1"/>
          </p:nvPr>
        </p:nvSpPr>
        <p:spPr>
          <a:xfrm>
            <a:off x="2286001" y="1845734"/>
            <a:ext cx="8869680" cy="4023360"/>
          </a:xfrm>
        </p:spPr>
        <p:txBody>
          <a:bodyPr>
            <a:normAutofit/>
          </a:bodyPr>
          <a:lstStyle/>
          <a:p>
            <a:r>
              <a:rPr lang="en-US" dirty="0"/>
              <a:t>Prices used in this presentation are only indications.</a:t>
            </a:r>
          </a:p>
          <a:p>
            <a:r>
              <a:rPr lang="en-US" dirty="0"/>
              <a:t>Actual pricing can depend on a huge variety of factors which are out of the scope of this session.</a:t>
            </a:r>
          </a:p>
          <a:p>
            <a:r>
              <a:rPr lang="en-US" dirty="0"/>
              <a:t>I’m not affiliated with any cloud/hosting provider.</a:t>
            </a:r>
          </a:p>
          <a:p>
            <a:r>
              <a:rPr lang="en-US" dirty="0"/>
              <a:t>In this session, the term “hybrid” is abused, to mean almost everything except single public cloud, like running multi-cloud, or running bare metal or even with a mix of an ARM-based K8S cluster on your desk. Sorry about that.</a:t>
            </a:r>
          </a:p>
          <a:p>
            <a:endParaRPr lang="en-US" dirty="0"/>
          </a:p>
        </p:txBody>
      </p:sp>
    </p:spTree>
    <p:extLst>
      <p:ext uri="{BB962C8B-B14F-4D97-AF65-F5344CB8AC3E}">
        <p14:creationId xmlns:p14="http://schemas.microsoft.com/office/powerpoint/2010/main" val="365458291"/>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30"/>
                                  </p:iterate>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271"/>
                            </p:stCondLst>
                            <p:childTnLst>
                              <p:par>
                                <p:cTn id="8" presetID="10"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par>
                          <p:cTn id="17" fill="hold">
                            <p:stCondLst>
                              <p:cond delay="771"/>
                            </p:stCondLst>
                            <p:childTnLst>
                              <p:par>
                                <p:cTn id="18" presetID="10" presetClass="entr" presetSubtype="0"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Should we avoid to buy PaaS?</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endParaRPr lang="en-US" dirty="0"/>
          </a:p>
        </p:txBody>
      </p:sp>
      <p:pic>
        <p:nvPicPr>
          <p:cNvPr id="6" name="Picture Placeholder 5" descr="Questions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2526068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#3</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rmAutofit fontScale="90000"/>
          </a:bodyPr>
          <a:lstStyle/>
          <a:p>
            <a:r>
              <a:rPr lang="en-US" sz="8800" b="1" dirty="0">
                <a:solidFill>
                  <a:srgbClr val="475C95"/>
                </a:solidFill>
              </a:rPr>
              <a:t>Learn how the Cloud does</a:t>
            </a:r>
          </a:p>
        </p:txBody>
      </p:sp>
    </p:spTree>
    <p:extLst>
      <p:ext uri="{BB962C8B-B14F-4D97-AF65-F5344CB8AC3E}">
        <p14:creationId xmlns:p14="http://schemas.microsoft.com/office/powerpoint/2010/main" val="1311385597"/>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Some examples</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lvl="1"/>
            <a:r>
              <a:rPr lang="en-US" sz="2800" dirty="0">
                <a:latin typeface="Segoe UI" panose="020B0502040204020203" pitchFamily="34" charset="0"/>
                <a:cs typeface="Segoe UI" panose="020B0502040204020203" pitchFamily="34" charset="0"/>
              </a:rPr>
              <a:t>Implement multi-tenancy by design, always</a:t>
            </a:r>
          </a:p>
          <a:p>
            <a:pPr lvl="2"/>
            <a:r>
              <a:rPr lang="en-US" sz="2400" dirty="0">
                <a:latin typeface="Segoe UI" panose="020B0502040204020203" pitchFamily="34" charset="0"/>
                <a:cs typeface="Segoe UI" panose="020B0502040204020203" pitchFamily="34" charset="0"/>
              </a:rPr>
              <a:t>As cloud providers do with your services</a:t>
            </a:r>
          </a:p>
          <a:p>
            <a:pPr lvl="1"/>
            <a:r>
              <a:rPr lang="en-US" sz="2800" dirty="0">
                <a:latin typeface="Segoe UI" panose="020B0502040204020203" pitchFamily="34" charset="0"/>
                <a:cs typeface="Segoe UI" panose="020B0502040204020203" pitchFamily="34" charset="0"/>
              </a:rPr>
              <a:t>Automate every resource creation</a:t>
            </a:r>
          </a:p>
          <a:p>
            <a:pPr lvl="2"/>
            <a:r>
              <a:rPr lang="en-US" sz="2400" dirty="0">
                <a:latin typeface="Segoe UI" panose="020B0502040204020203" pitchFamily="34" charset="0"/>
                <a:cs typeface="Segoe UI" panose="020B0502040204020203" pitchFamily="34" charset="0"/>
              </a:rPr>
              <a:t>By learning the provisioning technology</a:t>
            </a:r>
          </a:p>
          <a:p>
            <a:pPr lvl="1"/>
            <a:r>
              <a:rPr lang="en-US" sz="2800" dirty="0">
                <a:latin typeface="Segoe UI" panose="020B0502040204020203" pitchFamily="34" charset="0"/>
                <a:cs typeface="Segoe UI" panose="020B0502040204020203" pitchFamily="34" charset="0"/>
              </a:rPr>
              <a:t>Focus on optimization and cost-efficiency</a:t>
            </a:r>
          </a:p>
          <a:p>
            <a:pPr lvl="2"/>
            <a:r>
              <a:rPr lang="en-US" sz="2400" dirty="0">
                <a:latin typeface="Segoe UI" panose="020B0502040204020203" pitchFamily="34" charset="0"/>
                <a:cs typeface="Segoe UI" panose="020B0502040204020203" pitchFamily="34" charset="0"/>
              </a:rPr>
              <a:t>As you did with public utilities</a:t>
            </a:r>
          </a:p>
          <a:p>
            <a:pPr lvl="1"/>
            <a:r>
              <a:rPr lang="en-US" sz="2800" dirty="0">
                <a:latin typeface="Segoe UI" panose="020B0502040204020203" pitchFamily="34" charset="0"/>
                <a:cs typeface="Segoe UI" panose="020B0502040204020203" pitchFamily="34" charset="0"/>
              </a:rPr>
              <a:t>Reduce complexity of applications</a:t>
            </a:r>
          </a:p>
          <a:p>
            <a:pPr lvl="2"/>
            <a:r>
              <a:rPr lang="en-US" sz="2400" dirty="0">
                <a:latin typeface="Segoe UI" panose="020B0502040204020203" pitchFamily="34" charset="0"/>
                <a:cs typeface="Segoe UI" panose="020B0502040204020203" pitchFamily="34" charset="0"/>
              </a:rPr>
              <a:t>By forcing you to simplify your apps to fit PaaS</a:t>
            </a:r>
          </a:p>
        </p:txBody>
      </p:sp>
    </p:spTree>
    <p:extLst>
      <p:ext uri="{BB962C8B-B14F-4D97-AF65-F5344CB8AC3E}">
        <p14:creationId xmlns:p14="http://schemas.microsoft.com/office/powerpoint/2010/main" val="114415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Expected results</a:t>
            </a:r>
          </a:p>
        </p:txBody>
      </p:sp>
      <p:sp>
        <p:nvSpPr>
          <p:cNvPr id="5" name="Freeform: Shape 4">
            <a:extLst>
              <a:ext uri="{FF2B5EF4-FFF2-40B4-BE49-F238E27FC236}">
                <a16:creationId xmlns:a16="http://schemas.microsoft.com/office/drawing/2014/main" id="{F28207C2-942A-0162-3ECE-633CB922596F}"/>
              </a:ext>
            </a:extLst>
          </p:cNvPr>
          <p:cNvSpPr/>
          <p:nvPr/>
        </p:nvSpPr>
        <p:spPr>
          <a:xfrm>
            <a:off x="4717986" y="1945113"/>
            <a:ext cx="6437376" cy="774688"/>
          </a:xfrm>
          <a:custGeom>
            <a:avLst/>
            <a:gdLst>
              <a:gd name="connsiteX0" fmla="*/ 129117 w 774688"/>
              <a:gd name="connsiteY0" fmla="*/ 0 h 6437376"/>
              <a:gd name="connsiteX1" fmla="*/ 645571 w 774688"/>
              <a:gd name="connsiteY1" fmla="*/ 0 h 6437376"/>
              <a:gd name="connsiteX2" fmla="*/ 774688 w 774688"/>
              <a:gd name="connsiteY2" fmla="*/ 129117 h 6437376"/>
              <a:gd name="connsiteX3" fmla="*/ 774688 w 774688"/>
              <a:gd name="connsiteY3" fmla="*/ 6437376 h 6437376"/>
              <a:gd name="connsiteX4" fmla="*/ 774688 w 774688"/>
              <a:gd name="connsiteY4" fmla="*/ 6437376 h 6437376"/>
              <a:gd name="connsiteX5" fmla="*/ 0 w 774688"/>
              <a:gd name="connsiteY5" fmla="*/ 6437376 h 6437376"/>
              <a:gd name="connsiteX6" fmla="*/ 0 w 774688"/>
              <a:gd name="connsiteY6" fmla="*/ 6437376 h 6437376"/>
              <a:gd name="connsiteX7" fmla="*/ 0 w 774688"/>
              <a:gd name="connsiteY7" fmla="*/ 129117 h 6437376"/>
              <a:gd name="connsiteX8" fmla="*/ 129117 w 774688"/>
              <a:gd name="connsiteY8" fmla="*/ 0 h 643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4688" h="6437376">
                <a:moveTo>
                  <a:pt x="774688" y="1072918"/>
                </a:moveTo>
                <a:lnTo>
                  <a:pt x="774688" y="5364458"/>
                </a:lnTo>
                <a:cubicBezTo>
                  <a:pt x="774688" y="5957009"/>
                  <a:pt x="767731" y="6437372"/>
                  <a:pt x="759150" y="6437372"/>
                </a:cubicBezTo>
                <a:lnTo>
                  <a:pt x="0" y="6437372"/>
                </a:lnTo>
                <a:lnTo>
                  <a:pt x="0" y="6437372"/>
                </a:lnTo>
                <a:lnTo>
                  <a:pt x="0" y="4"/>
                </a:lnTo>
                <a:lnTo>
                  <a:pt x="0" y="4"/>
                </a:lnTo>
                <a:lnTo>
                  <a:pt x="759150" y="4"/>
                </a:lnTo>
                <a:cubicBezTo>
                  <a:pt x="767731" y="4"/>
                  <a:pt x="774688" y="480367"/>
                  <a:pt x="774688" y="1072918"/>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0961" tIns="68296" rIns="98776" bIns="68298" numCol="1" spcCol="1270" anchor="ctr" anchorCtr="0">
            <a:noAutofit/>
          </a:bodyPr>
          <a:lstStyle/>
          <a:p>
            <a:pPr marL="171450" lvl="1" indent="-171450" algn="l" defTabSz="711200">
              <a:lnSpc>
                <a:spcPct val="90000"/>
              </a:lnSpc>
              <a:spcBef>
                <a:spcPct val="0"/>
              </a:spcBef>
              <a:spcAft>
                <a:spcPct val="15000"/>
              </a:spcAft>
              <a:buChar char="•"/>
            </a:pPr>
            <a:r>
              <a:rPr lang="it-IT" sz="1600" kern="1200" dirty="0"/>
              <a:t>You will have fewer deployments, easier upgrade/updates</a:t>
            </a:r>
          </a:p>
          <a:p>
            <a:pPr marL="171450" lvl="1" indent="-171450" algn="l" defTabSz="711200">
              <a:lnSpc>
                <a:spcPct val="90000"/>
              </a:lnSpc>
              <a:spcBef>
                <a:spcPct val="0"/>
              </a:spcBef>
              <a:spcAft>
                <a:spcPct val="15000"/>
              </a:spcAft>
              <a:buChar char="•"/>
            </a:pPr>
            <a:r>
              <a:rPr lang="it-IT" sz="1600" kern="1200" dirty="0"/>
              <a:t>Resource pooling</a:t>
            </a:r>
          </a:p>
        </p:txBody>
      </p:sp>
      <p:sp>
        <p:nvSpPr>
          <p:cNvPr id="6" name="Freeform: Shape 5">
            <a:extLst>
              <a:ext uri="{FF2B5EF4-FFF2-40B4-BE49-F238E27FC236}">
                <a16:creationId xmlns:a16="http://schemas.microsoft.com/office/drawing/2014/main" id="{F576B7FC-C5A4-F54E-0537-6881DAE015CC}"/>
              </a:ext>
            </a:extLst>
          </p:cNvPr>
          <p:cNvSpPr/>
          <p:nvPr/>
        </p:nvSpPr>
        <p:spPr>
          <a:xfrm>
            <a:off x="1096963" y="1848276"/>
            <a:ext cx="3621024" cy="968361"/>
          </a:xfrm>
          <a:custGeom>
            <a:avLst/>
            <a:gdLst>
              <a:gd name="connsiteX0" fmla="*/ 0 w 3621024"/>
              <a:gd name="connsiteY0" fmla="*/ 161397 h 968361"/>
              <a:gd name="connsiteX1" fmla="*/ 161397 w 3621024"/>
              <a:gd name="connsiteY1" fmla="*/ 0 h 968361"/>
              <a:gd name="connsiteX2" fmla="*/ 3459627 w 3621024"/>
              <a:gd name="connsiteY2" fmla="*/ 0 h 968361"/>
              <a:gd name="connsiteX3" fmla="*/ 3621024 w 3621024"/>
              <a:gd name="connsiteY3" fmla="*/ 161397 h 968361"/>
              <a:gd name="connsiteX4" fmla="*/ 3621024 w 3621024"/>
              <a:gd name="connsiteY4" fmla="*/ 806964 h 968361"/>
              <a:gd name="connsiteX5" fmla="*/ 3459627 w 3621024"/>
              <a:gd name="connsiteY5" fmla="*/ 968361 h 968361"/>
              <a:gd name="connsiteX6" fmla="*/ 161397 w 3621024"/>
              <a:gd name="connsiteY6" fmla="*/ 968361 h 968361"/>
              <a:gd name="connsiteX7" fmla="*/ 0 w 3621024"/>
              <a:gd name="connsiteY7" fmla="*/ 806964 h 968361"/>
              <a:gd name="connsiteX8" fmla="*/ 0 w 3621024"/>
              <a:gd name="connsiteY8" fmla="*/ 161397 h 96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21024" h="968361">
                <a:moveTo>
                  <a:pt x="0" y="161397"/>
                </a:moveTo>
                <a:cubicBezTo>
                  <a:pt x="0" y="72260"/>
                  <a:pt x="72260" y="0"/>
                  <a:pt x="161397" y="0"/>
                </a:cubicBezTo>
                <a:lnTo>
                  <a:pt x="3459627" y="0"/>
                </a:lnTo>
                <a:cubicBezTo>
                  <a:pt x="3548764" y="0"/>
                  <a:pt x="3621024" y="72260"/>
                  <a:pt x="3621024" y="161397"/>
                </a:cubicBezTo>
                <a:lnTo>
                  <a:pt x="3621024" y="806964"/>
                </a:lnTo>
                <a:cubicBezTo>
                  <a:pt x="3621024" y="896101"/>
                  <a:pt x="3548764" y="968361"/>
                  <a:pt x="3459627" y="968361"/>
                </a:cubicBezTo>
                <a:lnTo>
                  <a:pt x="161397" y="968361"/>
                </a:lnTo>
                <a:cubicBezTo>
                  <a:pt x="72260" y="968361"/>
                  <a:pt x="0" y="896101"/>
                  <a:pt x="0" y="806964"/>
                </a:cubicBezTo>
                <a:lnTo>
                  <a:pt x="0" y="1613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4901" tIns="91086" rIns="134901" bIns="91086"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Implement multi-tenancy by design, always</a:t>
            </a:r>
            <a:endParaRPr lang="it-IT" sz="2300" kern="1200" dirty="0"/>
          </a:p>
        </p:txBody>
      </p:sp>
      <p:sp>
        <p:nvSpPr>
          <p:cNvPr id="7" name="Freeform: Shape 6">
            <a:extLst>
              <a:ext uri="{FF2B5EF4-FFF2-40B4-BE49-F238E27FC236}">
                <a16:creationId xmlns:a16="http://schemas.microsoft.com/office/drawing/2014/main" id="{1C79347A-3374-A7DA-3731-227DB3D06AF0}"/>
              </a:ext>
            </a:extLst>
          </p:cNvPr>
          <p:cNvSpPr/>
          <p:nvPr/>
        </p:nvSpPr>
        <p:spPr>
          <a:xfrm>
            <a:off x="4717986" y="2961892"/>
            <a:ext cx="6437376" cy="774688"/>
          </a:xfrm>
          <a:custGeom>
            <a:avLst/>
            <a:gdLst>
              <a:gd name="connsiteX0" fmla="*/ 129117 w 774688"/>
              <a:gd name="connsiteY0" fmla="*/ 0 h 6437376"/>
              <a:gd name="connsiteX1" fmla="*/ 645571 w 774688"/>
              <a:gd name="connsiteY1" fmla="*/ 0 h 6437376"/>
              <a:gd name="connsiteX2" fmla="*/ 774688 w 774688"/>
              <a:gd name="connsiteY2" fmla="*/ 129117 h 6437376"/>
              <a:gd name="connsiteX3" fmla="*/ 774688 w 774688"/>
              <a:gd name="connsiteY3" fmla="*/ 6437376 h 6437376"/>
              <a:gd name="connsiteX4" fmla="*/ 774688 w 774688"/>
              <a:gd name="connsiteY4" fmla="*/ 6437376 h 6437376"/>
              <a:gd name="connsiteX5" fmla="*/ 0 w 774688"/>
              <a:gd name="connsiteY5" fmla="*/ 6437376 h 6437376"/>
              <a:gd name="connsiteX6" fmla="*/ 0 w 774688"/>
              <a:gd name="connsiteY6" fmla="*/ 6437376 h 6437376"/>
              <a:gd name="connsiteX7" fmla="*/ 0 w 774688"/>
              <a:gd name="connsiteY7" fmla="*/ 129117 h 6437376"/>
              <a:gd name="connsiteX8" fmla="*/ 129117 w 774688"/>
              <a:gd name="connsiteY8" fmla="*/ 0 h 643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4688" h="6437376">
                <a:moveTo>
                  <a:pt x="774688" y="1072918"/>
                </a:moveTo>
                <a:lnTo>
                  <a:pt x="774688" y="5364458"/>
                </a:lnTo>
                <a:cubicBezTo>
                  <a:pt x="774688" y="5957009"/>
                  <a:pt x="767731" y="6437372"/>
                  <a:pt x="759150" y="6437372"/>
                </a:cubicBezTo>
                <a:lnTo>
                  <a:pt x="0" y="6437372"/>
                </a:lnTo>
                <a:lnTo>
                  <a:pt x="0" y="6437372"/>
                </a:lnTo>
                <a:lnTo>
                  <a:pt x="0" y="4"/>
                </a:lnTo>
                <a:lnTo>
                  <a:pt x="0" y="4"/>
                </a:lnTo>
                <a:lnTo>
                  <a:pt x="759150" y="4"/>
                </a:lnTo>
                <a:cubicBezTo>
                  <a:pt x="767731" y="4"/>
                  <a:pt x="774688" y="480367"/>
                  <a:pt x="774688" y="1072918"/>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0961" tIns="68296" rIns="98776" bIns="68298"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Segoe UI" panose="020B0502040204020203" pitchFamily="34" charset="0"/>
                <a:cs typeface="Segoe UI" panose="020B0502040204020203" pitchFamily="34" charset="0"/>
              </a:rPr>
              <a:t>You will learn to provision stuff with code/scripting</a:t>
            </a:r>
          </a:p>
          <a:p>
            <a:pPr marL="171450" lvl="1" indent="-171450" algn="l" defTabSz="711200">
              <a:lnSpc>
                <a:spcPct val="90000"/>
              </a:lnSpc>
              <a:spcBef>
                <a:spcPct val="0"/>
              </a:spcBef>
              <a:spcAft>
                <a:spcPct val="15000"/>
              </a:spcAft>
              <a:buChar char="•"/>
            </a:pPr>
            <a:r>
              <a:rPr lang="en-US" sz="1600" kern="1200" dirty="0">
                <a:latin typeface="Segoe UI" panose="020B0502040204020203" pitchFamily="34" charset="0"/>
                <a:cs typeface="Segoe UI" panose="020B0502040204020203" pitchFamily="34" charset="0"/>
              </a:rPr>
              <a:t>And you will never come back, either on-prem</a:t>
            </a:r>
          </a:p>
        </p:txBody>
      </p:sp>
      <p:sp>
        <p:nvSpPr>
          <p:cNvPr id="8" name="Freeform: Shape 7">
            <a:extLst>
              <a:ext uri="{FF2B5EF4-FFF2-40B4-BE49-F238E27FC236}">
                <a16:creationId xmlns:a16="http://schemas.microsoft.com/office/drawing/2014/main" id="{CE8B6362-9BEF-E937-5E1D-6DFDA7099D67}"/>
              </a:ext>
            </a:extLst>
          </p:cNvPr>
          <p:cNvSpPr/>
          <p:nvPr/>
        </p:nvSpPr>
        <p:spPr>
          <a:xfrm>
            <a:off x="1096963" y="2865055"/>
            <a:ext cx="3621024" cy="968361"/>
          </a:xfrm>
          <a:custGeom>
            <a:avLst/>
            <a:gdLst>
              <a:gd name="connsiteX0" fmla="*/ 0 w 3621024"/>
              <a:gd name="connsiteY0" fmla="*/ 161397 h 968361"/>
              <a:gd name="connsiteX1" fmla="*/ 161397 w 3621024"/>
              <a:gd name="connsiteY1" fmla="*/ 0 h 968361"/>
              <a:gd name="connsiteX2" fmla="*/ 3459627 w 3621024"/>
              <a:gd name="connsiteY2" fmla="*/ 0 h 968361"/>
              <a:gd name="connsiteX3" fmla="*/ 3621024 w 3621024"/>
              <a:gd name="connsiteY3" fmla="*/ 161397 h 968361"/>
              <a:gd name="connsiteX4" fmla="*/ 3621024 w 3621024"/>
              <a:gd name="connsiteY4" fmla="*/ 806964 h 968361"/>
              <a:gd name="connsiteX5" fmla="*/ 3459627 w 3621024"/>
              <a:gd name="connsiteY5" fmla="*/ 968361 h 968361"/>
              <a:gd name="connsiteX6" fmla="*/ 161397 w 3621024"/>
              <a:gd name="connsiteY6" fmla="*/ 968361 h 968361"/>
              <a:gd name="connsiteX7" fmla="*/ 0 w 3621024"/>
              <a:gd name="connsiteY7" fmla="*/ 806964 h 968361"/>
              <a:gd name="connsiteX8" fmla="*/ 0 w 3621024"/>
              <a:gd name="connsiteY8" fmla="*/ 161397 h 96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21024" h="968361">
                <a:moveTo>
                  <a:pt x="0" y="161397"/>
                </a:moveTo>
                <a:cubicBezTo>
                  <a:pt x="0" y="72260"/>
                  <a:pt x="72260" y="0"/>
                  <a:pt x="161397" y="0"/>
                </a:cubicBezTo>
                <a:lnTo>
                  <a:pt x="3459627" y="0"/>
                </a:lnTo>
                <a:cubicBezTo>
                  <a:pt x="3548764" y="0"/>
                  <a:pt x="3621024" y="72260"/>
                  <a:pt x="3621024" y="161397"/>
                </a:cubicBezTo>
                <a:lnTo>
                  <a:pt x="3621024" y="806964"/>
                </a:lnTo>
                <a:cubicBezTo>
                  <a:pt x="3621024" y="896101"/>
                  <a:pt x="3548764" y="968361"/>
                  <a:pt x="3459627" y="968361"/>
                </a:cubicBezTo>
                <a:lnTo>
                  <a:pt x="161397" y="968361"/>
                </a:lnTo>
                <a:cubicBezTo>
                  <a:pt x="72260" y="968361"/>
                  <a:pt x="0" y="896101"/>
                  <a:pt x="0" y="806964"/>
                </a:cubicBezTo>
                <a:lnTo>
                  <a:pt x="0" y="1613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4901" tIns="91086" rIns="134901" bIns="91086"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Automate every resource creation</a:t>
            </a:r>
          </a:p>
        </p:txBody>
      </p:sp>
      <p:sp>
        <p:nvSpPr>
          <p:cNvPr id="9" name="Freeform: Shape 8">
            <a:extLst>
              <a:ext uri="{FF2B5EF4-FFF2-40B4-BE49-F238E27FC236}">
                <a16:creationId xmlns:a16="http://schemas.microsoft.com/office/drawing/2014/main" id="{D4F9A440-E143-4AE7-B5AB-E25EC6BD1B67}"/>
              </a:ext>
            </a:extLst>
          </p:cNvPr>
          <p:cNvSpPr/>
          <p:nvPr/>
        </p:nvSpPr>
        <p:spPr>
          <a:xfrm>
            <a:off x="4717986" y="3978672"/>
            <a:ext cx="6437376" cy="774688"/>
          </a:xfrm>
          <a:custGeom>
            <a:avLst/>
            <a:gdLst>
              <a:gd name="connsiteX0" fmla="*/ 129117 w 774688"/>
              <a:gd name="connsiteY0" fmla="*/ 0 h 6437376"/>
              <a:gd name="connsiteX1" fmla="*/ 645571 w 774688"/>
              <a:gd name="connsiteY1" fmla="*/ 0 h 6437376"/>
              <a:gd name="connsiteX2" fmla="*/ 774688 w 774688"/>
              <a:gd name="connsiteY2" fmla="*/ 129117 h 6437376"/>
              <a:gd name="connsiteX3" fmla="*/ 774688 w 774688"/>
              <a:gd name="connsiteY3" fmla="*/ 6437376 h 6437376"/>
              <a:gd name="connsiteX4" fmla="*/ 774688 w 774688"/>
              <a:gd name="connsiteY4" fmla="*/ 6437376 h 6437376"/>
              <a:gd name="connsiteX5" fmla="*/ 0 w 774688"/>
              <a:gd name="connsiteY5" fmla="*/ 6437376 h 6437376"/>
              <a:gd name="connsiteX6" fmla="*/ 0 w 774688"/>
              <a:gd name="connsiteY6" fmla="*/ 6437376 h 6437376"/>
              <a:gd name="connsiteX7" fmla="*/ 0 w 774688"/>
              <a:gd name="connsiteY7" fmla="*/ 129117 h 6437376"/>
              <a:gd name="connsiteX8" fmla="*/ 129117 w 774688"/>
              <a:gd name="connsiteY8" fmla="*/ 0 h 643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4688" h="6437376">
                <a:moveTo>
                  <a:pt x="774688" y="1072918"/>
                </a:moveTo>
                <a:lnTo>
                  <a:pt x="774688" y="5364458"/>
                </a:lnTo>
                <a:cubicBezTo>
                  <a:pt x="774688" y="5957009"/>
                  <a:pt x="767731" y="6437372"/>
                  <a:pt x="759150" y="6437372"/>
                </a:cubicBezTo>
                <a:lnTo>
                  <a:pt x="0" y="6437372"/>
                </a:lnTo>
                <a:lnTo>
                  <a:pt x="0" y="6437372"/>
                </a:lnTo>
                <a:lnTo>
                  <a:pt x="0" y="4"/>
                </a:lnTo>
                <a:lnTo>
                  <a:pt x="0" y="4"/>
                </a:lnTo>
                <a:lnTo>
                  <a:pt x="759150" y="4"/>
                </a:lnTo>
                <a:cubicBezTo>
                  <a:pt x="767731" y="4"/>
                  <a:pt x="774688" y="480367"/>
                  <a:pt x="774688" y="1072918"/>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0961" tIns="68296" rIns="98776" bIns="68298"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Segoe UI" panose="020B0502040204020203" pitchFamily="34" charset="0"/>
                <a:cs typeface="Segoe UI" panose="020B0502040204020203" pitchFamily="34" charset="0"/>
              </a:rPr>
              <a:t>A better algorithm will save money in the cloud</a:t>
            </a:r>
          </a:p>
          <a:p>
            <a:pPr marL="171450" lvl="1" indent="-171450" algn="l" defTabSz="711200">
              <a:lnSpc>
                <a:spcPct val="90000"/>
              </a:lnSpc>
              <a:spcBef>
                <a:spcPct val="0"/>
              </a:spcBef>
              <a:spcAft>
                <a:spcPct val="15000"/>
              </a:spcAft>
              <a:buChar char="•"/>
            </a:pPr>
            <a:r>
              <a:rPr lang="en-US" sz="1600" kern="1200" dirty="0">
                <a:latin typeface="Segoe UI" panose="020B0502040204020203" pitchFamily="34" charset="0"/>
                <a:cs typeface="Segoe UI" panose="020B0502040204020203" pitchFamily="34" charset="0"/>
              </a:rPr>
              <a:t>You will keep this learnings with you after it</a:t>
            </a:r>
          </a:p>
        </p:txBody>
      </p:sp>
      <p:sp>
        <p:nvSpPr>
          <p:cNvPr id="10" name="Freeform: Shape 9">
            <a:extLst>
              <a:ext uri="{FF2B5EF4-FFF2-40B4-BE49-F238E27FC236}">
                <a16:creationId xmlns:a16="http://schemas.microsoft.com/office/drawing/2014/main" id="{7B495852-D607-539A-36BC-973A02F846C3}"/>
              </a:ext>
            </a:extLst>
          </p:cNvPr>
          <p:cNvSpPr/>
          <p:nvPr/>
        </p:nvSpPr>
        <p:spPr>
          <a:xfrm>
            <a:off x="1096963" y="3881834"/>
            <a:ext cx="3621024" cy="968361"/>
          </a:xfrm>
          <a:custGeom>
            <a:avLst/>
            <a:gdLst>
              <a:gd name="connsiteX0" fmla="*/ 0 w 3621024"/>
              <a:gd name="connsiteY0" fmla="*/ 161397 h 968361"/>
              <a:gd name="connsiteX1" fmla="*/ 161397 w 3621024"/>
              <a:gd name="connsiteY1" fmla="*/ 0 h 968361"/>
              <a:gd name="connsiteX2" fmla="*/ 3459627 w 3621024"/>
              <a:gd name="connsiteY2" fmla="*/ 0 h 968361"/>
              <a:gd name="connsiteX3" fmla="*/ 3621024 w 3621024"/>
              <a:gd name="connsiteY3" fmla="*/ 161397 h 968361"/>
              <a:gd name="connsiteX4" fmla="*/ 3621024 w 3621024"/>
              <a:gd name="connsiteY4" fmla="*/ 806964 h 968361"/>
              <a:gd name="connsiteX5" fmla="*/ 3459627 w 3621024"/>
              <a:gd name="connsiteY5" fmla="*/ 968361 h 968361"/>
              <a:gd name="connsiteX6" fmla="*/ 161397 w 3621024"/>
              <a:gd name="connsiteY6" fmla="*/ 968361 h 968361"/>
              <a:gd name="connsiteX7" fmla="*/ 0 w 3621024"/>
              <a:gd name="connsiteY7" fmla="*/ 806964 h 968361"/>
              <a:gd name="connsiteX8" fmla="*/ 0 w 3621024"/>
              <a:gd name="connsiteY8" fmla="*/ 161397 h 96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21024" h="968361">
                <a:moveTo>
                  <a:pt x="0" y="161397"/>
                </a:moveTo>
                <a:cubicBezTo>
                  <a:pt x="0" y="72260"/>
                  <a:pt x="72260" y="0"/>
                  <a:pt x="161397" y="0"/>
                </a:cubicBezTo>
                <a:lnTo>
                  <a:pt x="3459627" y="0"/>
                </a:lnTo>
                <a:cubicBezTo>
                  <a:pt x="3548764" y="0"/>
                  <a:pt x="3621024" y="72260"/>
                  <a:pt x="3621024" y="161397"/>
                </a:cubicBezTo>
                <a:lnTo>
                  <a:pt x="3621024" y="806964"/>
                </a:lnTo>
                <a:cubicBezTo>
                  <a:pt x="3621024" y="896101"/>
                  <a:pt x="3548764" y="968361"/>
                  <a:pt x="3459627" y="968361"/>
                </a:cubicBezTo>
                <a:lnTo>
                  <a:pt x="161397" y="968361"/>
                </a:lnTo>
                <a:cubicBezTo>
                  <a:pt x="72260" y="968361"/>
                  <a:pt x="0" y="896101"/>
                  <a:pt x="0" y="806964"/>
                </a:cubicBezTo>
                <a:lnTo>
                  <a:pt x="0" y="1613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4901" tIns="91086" rIns="134901" bIns="91086"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Focus on optimization and cost-efficiency</a:t>
            </a:r>
          </a:p>
        </p:txBody>
      </p:sp>
      <p:sp>
        <p:nvSpPr>
          <p:cNvPr id="11" name="Freeform: Shape 10">
            <a:extLst>
              <a:ext uri="{FF2B5EF4-FFF2-40B4-BE49-F238E27FC236}">
                <a16:creationId xmlns:a16="http://schemas.microsoft.com/office/drawing/2014/main" id="{D584C7DB-8A1A-5376-E5E4-BA61D3921CD1}"/>
              </a:ext>
            </a:extLst>
          </p:cNvPr>
          <p:cNvSpPr/>
          <p:nvPr/>
        </p:nvSpPr>
        <p:spPr>
          <a:xfrm>
            <a:off x="4717986" y="4995450"/>
            <a:ext cx="6437376" cy="774688"/>
          </a:xfrm>
          <a:custGeom>
            <a:avLst/>
            <a:gdLst>
              <a:gd name="connsiteX0" fmla="*/ 129117 w 774688"/>
              <a:gd name="connsiteY0" fmla="*/ 0 h 6437376"/>
              <a:gd name="connsiteX1" fmla="*/ 645571 w 774688"/>
              <a:gd name="connsiteY1" fmla="*/ 0 h 6437376"/>
              <a:gd name="connsiteX2" fmla="*/ 774688 w 774688"/>
              <a:gd name="connsiteY2" fmla="*/ 129117 h 6437376"/>
              <a:gd name="connsiteX3" fmla="*/ 774688 w 774688"/>
              <a:gd name="connsiteY3" fmla="*/ 6437376 h 6437376"/>
              <a:gd name="connsiteX4" fmla="*/ 774688 w 774688"/>
              <a:gd name="connsiteY4" fmla="*/ 6437376 h 6437376"/>
              <a:gd name="connsiteX5" fmla="*/ 0 w 774688"/>
              <a:gd name="connsiteY5" fmla="*/ 6437376 h 6437376"/>
              <a:gd name="connsiteX6" fmla="*/ 0 w 774688"/>
              <a:gd name="connsiteY6" fmla="*/ 6437376 h 6437376"/>
              <a:gd name="connsiteX7" fmla="*/ 0 w 774688"/>
              <a:gd name="connsiteY7" fmla="*/ 129117 h 6437376"/>
              <a:gd name="connsiteX8" fmla="*/ 129117 w 774688"/>
              <a:gd name="connsiteY8" fmla="*/ 0 h 643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4688" h="6437376">
                <a:moveTo>
                  <a:pt x="774688" y="1072918"/>
                </a:moveTo>
                <a:lnTo>
                  <a:pt x="774688" y="5364458"/>
                </a:lnTo>
                <a:cubicBezTo>
                  <a:pt x="774688" y="5957009"/>
                  <a:pt x="767731" y="6437372"/>
                  <a:pt x="759150" y="6437372"/>
                </a:cubicBezTo>
                <a:lnTo>
                  <a:pt x="0" y="6437372"/>
                </a:lnTo>
                <a:lnTo>
                  <a:pt x="0" y="6437372"/>
                </a:lnTo>
                <a:lnTo>
                  <a:pt x="0" y="4"/>
                </a:lnTo>
                <a:lnTo>
                  <a:pt x="0" y="4"/>
                </a:lnTo>
                <a:lnTo>
                  <a:pt x="759150" y="4"/>
                </a:lnTo>
                <a:cubicBezTo>
                  <a:pt x="767731" y="4"/>
                  <a:pt x="774688" y="480367"/>
                  <a:pt x="774688" y="1072918"/>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0961" tIns="68297" rIns="98776" bIns="68297"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Segoe UI" panose="020B0502040204020203" pitchFamily="34" charset="0"/>
                <a:cs typeface="Segoe UI" panose="020B0502040204020203" pitchFamily="34" charset="0"/>
              </a:rPr>
              <a:t>Most of PaaS needs application constraints to run</a:t>
            </a:r>
          </a:p>
          <a:p>
            <a:pPr marL="171450" lvl="1" indent="-171450" algn="l" defTabSz="711200">
              <a:lnSpc>
                <a:spcPct val="90000"/>
              </a:lnSpc>
              <a:spcBef>
                <a:spcPct val="0"/>
              </a:spcBef>
              <a:spcAft>
                <a:spcPct val="15000"/>
              </a:spcAft>
              <a:buChar char="•"/>
            </a:pPr>
            <a:r>
              <a:rPr lang="en-US" sz="1600" kern="1200" dirty="0">
                <a:latin typeface="Segoe UI" panose="020B0502040204020203" pitchFamily="34" charset="0"/>
                <a:cs typeface="Segoe UI" panose="020B0502040204020203" pitchFamily="34" charset="0"/>
              </a:rPr>
              <a:t>Those constraints are often good in general in most of the systems</a:t>
            </a:r>
          </a:p>
        </p:txBody>
      </p:sp>
      <p:sp>
        <p:nvSpPr>
          <p:cNvPr id="12" name="Freeform: Shape 11">
            <a:extLst>
              <a:ext uri="{FF2B5EF4-FFF2-40B4-BE49-F238E27FC236}">
                <a16:creationId xmlns:a16="http://schemas.microsoft.com/office/drawing/2014/main" id="{2E7C7609-FE6F-EEBB-FD48-2E346A9F2854}"/>
              </a:ext>
            </a:extLst>
          </p:cNvPr>
          <p:cNvSpPr/>
          <p:nvPr/>
        </p:nvSpPr>
        <p:spPr>
          <a:xfrm>
            <a:off x="1096963" y="4898613"/>
            <a:ext cx="3621024" cy="968361"/>
          </a:xfrm>
          <a:custGeom>
            <a:avLst/>
            <a:gdLst>
              <a:gd name="connsiteX0" fmla="*/ 0 w 3621024"/>
              <a:gd name="connsiteY0" fmla="*/ 161397 h 968361"/>
              <a:gd name="connsiteX1" fmla="*/ 161397 w 3621024"/>
              <a:gd name="connsiteY1" fmla="*/ 0 h 968361"/>
              <a:gd name="connsiteX2" fmla="*/ 3459627 w 3621024"/>
              <a:gd name="connsiteY2" fmla="*/ 0 h 968361"/>
              <a:gd name="connsiteX3" fmla="*/ 3621024 w 3621024"/>
              <a:gd name="connsiteY3" fmla="*/ 161397 h 968361"/>
              <a:gd name="connsiteX4" fmla="*/ 3621024 w 3621024"/>
              <a:gd name="connsiteY4" fmla="*/ 806964 h 968361"/>
              <a:gd name="connsiteX5" fmla="*/ 3459627 w 3621024"/>
              <a:gd name="connsiteY5" fmla="*/ 968361 h 968361"/>
              <a:gd name="connsiteX6" fmla="*/ 161397 w 3621024"/>
              <a:gd name="connsiteY6" fmla="*/ 968361 h 968361"/>
              <a:gd name="connsiteX7" fmla="*/ 0 w 3621024"/>
              <a:gd name="connsiteY7" fmla="*/ 806964 h 968361"/>
              <a:gd name="connsiteX8" fmla="*/ 0 w 3621024"/>
              <a:gd name="connsiteY8" fmla="*/ 161397 h 96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21024" h="968361">
                <a:moveTo>
                  <a:pt x="0" y="161397"/>
                </a:moveTo>
                <a:cubicBezTo>
                  <a:pt x="0" y="72260"/>
                  <a:pt x="72260" y="0"/>
                  <a:pt x="161397" y="0"/>
                </a:cubicBezTo>
                <a:lnTo>
                  <a:pt x="3459627" y="0"/>
                </a:lnTo>
                <a:cubicBezTo>
                  <a:pt x="3548764" y="0"/>
                  <a:pt x="3621024" y="72260"/>
                  <a:pt x="3621024" y="161397"/>
                </a:cubicBezTo>
                <a:lnTo>
                  <a:pt x="3621024" y="806964"/>
                </a:lnTo>
                <a:cubicBezTo>
                  <a:pt x="3621024" y="896101"/>
                  <a:pt x="3548764" y="968361"/>
                  <a:pt x="3459627" y="968361"/>
                </a:cubicBezTo>
                <a:lnTo>
                  <a:pt x="161397" y="968361"/>
                </a:lnTo>
                <a:cubicBezTo>
                  <a:pt x="72260" y="968361"/>
                  <a:pt x="0" y="896101"/>
                  <a:pt x="0" y="806964"/>
                </a:cubicBezTo>
                <a:lnTo>
                  <a:pt x="0" y="1613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4901" tIns="91086" rIns="134901" bIns="91086"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Reduce complexity of applications</a:t>
            </a:r>
          </a:p>
        </p:txBody>
      </p:sp>
    </p:spTree>
    <p:extLst>
      <p:ext uri="{BB962C8B-B14F-4D97-AF65-F5344CB8AC3E}">
        <p14:creationId xmlns:p14="http://schemas.microsoft.com/office/powerpoint/2010/main" val="377997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E945F92-28F6-EA47-59DC-F34CF912C5F6}"/>
              </a:ext>
            </a:extLst>
          </p:cNvPr>
          <p:cNvPicPr>
            <a:picLocks noChangeAspect="1"/>
          </p:cNvPicPr>
          <p:nvPr/>
        </p:nvPicPr>
        <p:blipFill>
          <a:blip r:embed="rId2"/>
          <a:stretch>
            <a:fillRect/>
          </a:stretch>
        </p:blipFill>
        <p:spPr>
          <a:xfrm>
            <a:off x="2449285" y="164338"/>
            <a:ext cx="9295311" cy="5260639"/>
          </a:xfrm>
          <a:prstGeom prst="rect">
            <a:avLst/>
          </a:prstGeom>
        </p:spPr>
      </p:pic>
      <p:sp>
        <p:nvSpPr>
          <p:cNvPr id="10" name="Arrow: Right 9">
            <a:extLst>
              <a:ext uri="{FF2B5EF4-FFF2-40B4-BE49-F238E27FC236}">
                <a16:creationId xmlns:a16="http://schemas.microsoft.com/office/drawing/2014/main" id="{150C67FE-67D6-55D9-C47A-9C3066654F07}"/>
              </a:ext>
            </a:extLst>
          </p:cNvPr>
          <p:cNvSpPr/>
          <p:nvPr/>
        </p:nvSpPr>
        <p:spPr>
          <a:xfrm>
            <a:off x="566057" y="2264229"/>
            <a:ext cx="1415143" cy="827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295866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Right 9">
            <a:extLst>
              <a:ext uri="{FF2B5EF4-FFF2-40B4-BE49-F238E27FC236}">
                <a16:creationId xmlns:a16="http://schemas.microsoft.com/office/drawing/2014/main" id="{150C67FE-67D6-55D9-C47A-9C3066654F07}"/>
              </a:ext>
            </a:extLst>
          </p:cNvPr>
          <p:cNvSpPr/>
          <p:nvPr/>
        </p:nvSpPr>
        <p:spPr>
          <a:xfrm>
            <a:off x="566057" y="2264229"/>
            <a:ext cx="1415143" cy="827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26" name="Picture 2" descr="Diagram that shows that Hyperscale's compute tier consists of a primary compute note and secondary compute nodes, each with RBPEX data cache. The log service communicates both with compute notes and page servers. Page servers exist in their own tier, and also have RBPEX data cache.">
            <a:extLst>
              <a:ext uri="{FF2B5EF4-FFF2-40B4-BE49-F238E27FC236}">
                <a16:creationId xmlns:a16="http://schemas.microsoft.com/office/drawing/2014/main" id="{E206A719-AC97-D8E5-F5DD-300038575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6114" y="163286"/>
            <a:ext cx="8621486" cy="5604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286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Right 9">
            <a:extLst>
              <a:ext uri="{FF2B5EF4-FFF2-40B4-BE49-F238E27FC236}">
                <a16:creationId xmlns:a16="http://schemas.microsoft.com/office/drawing/2014/main" id="{150C67FE-67D6-55D9-C47A-9C3066654F07}"/>
              </a:ext>
            </a:extLst>
          </p:cNvPr>
          <p:cNvSpPr/>
          <p:nvPr/>
        </p:nvSpPr>
        <p:spPr>
          <a:xfrm>
            <a:off x="566057" y="2264229"/>
            <a:ext cx="1415143" cy="827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Picture 4">
            <a:extLst>
              <a:ext uri="{FF2B5EF4-FFF2-40B4-BE49-F238E27FC236}">
                <a16:creationId xmlns:a16="http://schemas.microsoft.com/office/drawing/2014/main" id="{4C0116B7-895A-05E0-8AF3-2019EB49970F}"/>
              </a:ext>
            </a:extLst>
          </p:cNvPr>
          <p:cNvPicPr>
            <a:picLocks noChangeAspect="1"/>
          </p:cNvPicPr>
          <p:nvPr/>
        </p:nvPicPr>
        <p:blipFill>
          <a:blip r:embed="rId2"/>
          <a:stretch>
            <a:fillRect/>
          </a:stretch>
        </p:blipFill>
        <p:spPr>
          <a:xfrm>
            <a:off x="3303963" y="308517"/>
            <a:ext cx="7630590" cy="5239481"/>
          </a:xfrm>
          <a:prstGeom prst="rect">
            <a:avLst/>
          </a:prstGeom>
        </p:spPr>
      </p:pic>
    </p:spTree>
    <p:extLst>
      <p:ext uri="{BB962C8B-B14F-4D97-AF65-F5344CB8AC3E}">
        <p14:creationId xmlns:p14="http://schemas.microsoft.com/office/powerpoint/2010/main" val="1613565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#4</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rmAutofit fontScale="90000"/>
          </a:bodyPr>
          <a:lstStyle/>
          <a:p>
            <a:r>
              <a:rPr lang="en-US" sz="8800" b="1" dirty="0">
                <a:solidFill>
                  <a:srgbClr val="475C95"/>
                </a:solidFill>
              </a:rPr>
              <a:t>State is the real game changer</a:t>
            </a:r>
          </a:p>
        </p:txBody>
      </p:sp>
    </p:spTree>
    <p:extLst>
      <p:ext uri="{BB962C8B-B14F-4D97-AF65-F5344CB8AC3E}">
        <p14:creationId xmlns:p14="http://schemas.microsoft.com/office/powerpoint/2010/main" val="918502753"/>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Do you know the cost of a TB?</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endParaRPr lang="en-US" dirty="0"/>
          </a:p>
        </p:txBody>
      </p:sp>
      <p:pic>
        <p:nvPicPr>
          <p:cNvPr id="6" name="Picture Placeholder 5" descr="Questions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1445335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CC-A760-4AC9-A5EF-ADB525F9578D}"/>
              </a:ext>
            </a:extLst>
          </p:cNvPr>
          <p:cNvSpPr>
            <a:spLocks noGrp="1"/>
          </p:cNvSpPr>
          <p:nvPr>
            <p:ph type="title"/>
          </p:nvPr>
        </p:nvSpPr>
        <p:spPr/>
        <p:txBody>
          <a:bodyPr>
            <a:normAutofit fontScale="90000"/>
          </a:bodyPr>
          <a:lstStyle/>
          <a:p>
            <a:r>
              <a:rPr lang="nl-NL" sz="2800" spc="-50" dirty="0">
                <a:solidFill>
                  <a:schemeClr val="bg1">
                    <a:lumMod val="50000"/>
                  </a:schemeClr>
                </a:solidFill>
              </a:rPr>
              <a:t>The cost of writing, holding and reading 1TB (10M files)</a:t>
            </a:r>
            <a:br>
              <a:rPr lang="nl-NL" sz="2800" spc="-50" dirty="0">
                <a:solidFill>
                  <a:schemeClr val="bg1">
                    <a:lumMod val="50000"/>
                  </a:schemeClr>
                </a:solidFill>
              </a:rPr>
            </a:br>
            <a:r>
              <a:rPr lang="it-IT" dirty="0"/>
              <a:t>Take decision with the appropriate information</a:t>
            </a:r>
            <a:endParaRPr lang="en-US" sz="2800" dirty="0">
              <a:solidFill>
                <a:schemeClr val="tx1">
                  <a:lumMod val="50000"/>
                  <a:lumOff val="50000"/>
                </a:schemeClr>
              </a:solidFill>
            </a:endParaRPr>
          </a:p>
        </p:txBody>
      </p:sp>
      <p:graphicFrame>
        <p:nvGraphicFramePr>
          <p:cNvPr id="3" name="Table 3">
            <a:extLst>
              <a:ext uri="{FF2B5EF4-FFF2-40B4-BE49-F238E27FC236}">
                <a16:creationId xmlns:a16="http://schemas.microsoft.com/office/drawing/2014/main" id="{776465B6-925A-0C06-4607-BEA3DBDD9A8F}"/>
              </a:ext>
            </a:extLst>
          </p:cNvPr>
          <p:cNvGraphicFramePr>
            <a:graphicFrameLocks noGrp="1"/>
          </p:cNvGraphicFramePr>
          <p:nvPr>
            <p:extLst>
              <p:ext uri="{D42A27DB-BD31-4B8C-83A1-F6EECF244321}">
                <p14:modId xmlns:p14="http://schemas.microsoft.com/office/powerpoint/2010/main" val="2709087026"/>
              </p:ext>
            </p:extLst>
          </p:nvPr>
        </p:nvGraphicFramePr>
        <p:xfrm>
          <a:off x="1870165" y="1993294"/>
          <a:ext cx="7926540" cy="3373826"/>
        </p:xfrm>
        <a:graphic>
          <a:graphicData uri="http://schemas.openxmlformats.org/drawingml/2006/table">
            <a:tbl>
              <a:tblPr firstRow="1" lastRow="1" bandRow="1">
                <a:tableStyleId>{5C22544A-7EE6-4342-B048-85BDC9FD1C3A}</a:tableStyleId>
              </a:tblPr>
              <a:tblGrid>
                <a:gridCol w="1981635">
                  <a:extLst>
                    <a:ext uri="{9D8B030D-6E8A-4147-A177-3AD203B41FA5}">
                      <a16:colId xmlns:a16="http://schemas.microsoft.com/office/drawing/2014/main" val="3000939721"/>
                    </a:ext>
                  </a:extLst>
                </a:gridCol>
                <a:gridCol w="1981635">
                  <a:extLst>
                    <a:ext uri="{9D8B030D-6E8A-4147-A177-3AD203B41FA5}">
                      <a16:colId xmlns:a16="http://schemas.microsoft.com/office/drawing/2014/main" val="2840501088"/>
                    </a:ext>
                  </a:extLst>
                </a:gridCol>
                <a:gridCol w="1981635">
                  <a:extLst>
                    <a:ext uri="{9D8B030D-6E8A-4147-A177-3AD203B41FA5}">
                      <a16:colId xmlns:a16="http://schemas.microsoft.com/office/drawing/2014/main" val="1395756606"/>
                    </a:ext>
                  </a:extLst>
                </a:gridCol>
                <a:gridCol w="1981635">
                  <a:extLst>
                    <a:ext uri="{9D8B030D-6E8A-4147-A177-3AD203B41FA5}">
                      <a16:colId xmlns:a16="http://schemas.microsoft.com/office/drawing/2014/main" val="3208212258"/>
                    </a:ext>
                  </a:extLst>
                </a:gridCol>
              </a:tblGrid>
              <a:tr h="355229">
                <a:tc>
                  <a:txBody>
                    <a:bodyPr/>
                    <a:lstStyle/>
                    <a:p>
                      <a:pPr algn="l" fontAlgn="b"/>
                      <a:r>
                        <a:rPr lang="it-IT" sz="1800" b="1" i="0" u="none" strike="noStrike" dirty="0">
                          <a:solidFill>
                            <a:schemeClr val="bg1"/>
                          </a:solidFill>
                          <a:effectLst/>
                          <a:latin typeface="+mn-lt"/>
                        </a:rPr>
                        <a:t>Access</a:t>
                      </a:r>
                    </a:p>
                  </a:txBody>
                  <a:tcPr marL="9525" marR="9525" marT="9525" marB="0"/>
                </a:tc>
                <a:tc>
                  <a:txBody>
                    <a:bodyPr/>
                    <a:lstStyle/>
                    <a:p>
                      <a:pPr algn="ctr" fontAlgn="b"/>
                      <a:r>
                        <a:rPr lang="it-IT" sz="1800" b="1" i="0" u="none" strike="noStrike" dirty="0">
                          <a:solidFill>
                            <a:schemeClr val="bg1"/>
                          </a:solidFill>
                          <a:effectLst/>
                          <a:latin typeface="+mn-lt"/>
                        </a:rPr>
                        <a:t>Frequent</a:t>
                      </a:r>
                    </a:p>
                  </a:txBody>
                  <a:tcPr marL="9525" marR="9525" marT="9525" marB="0"/>
                </a:tc>
                <a:tc>
                  <a:txBody>
                    <a:bodyPr/>
                    <a:lstStyle/>
                    <a:p>
                      <a:pPr algn="ctr" fontAlgn="b"/>
                      <a:r>
                        <a:rPr lang="it-IT" sz="1800" b="1" i="0" u="none" strike="noStrike" dirty="0">
                          <a:solidFill>
                            <a:schemeClr val="bg1"/>
                          </a:solidFill>
                          <a:effectLst/>
                          <a:latin typeface="+mn-lt"/>
                        </a:rPr>
                        <a:t>Infrequent</a:t>
                      </a:r>
                    </a:p>
                  </a:txBody>
                  <a:tcPr marL="9525" marR="9525" marT="9525" marB="0"/>
                </a:tc>
                <a:tc>
                  <a:txBody>
                    <a:bodyPr/>
                    <a:lstStyle/>
                    <a:p>
                      <a:pPr algn="ctr" fontAlgn="b"/>
                      <a:r>
                        <a:rPr lang="it-IT" sz="1800" b="1" i="0" u="none" strike="noStrike" dirty="0">
                          <a:solidFill>
                            <a:schemeClr val="bg1"/>
                          </a:solidFill>
                          <a:effectLst/>
                          <a:latin typeface="+mn-lt"/>
                        </a:rPr>
                        <a:t>Long-term</a:t>
                      </a:r>
                    </a:p>
                  </a:txBody>
                  <a:tcPr marL="9525" marR="9525" marT="9525" marB="0"/>
                </a:tc>
                <a:extLst>
                  <a:ext uri="{0D108BD9-81ED-4DB2-BD59-A6C34878D82A}">
                    <a16:rowId xmlns:a16="http://schemas.microsoft.com/office/drawing/2014/main" val="1647206334"/>
                  </a:ext>
                </a:extLst>
              </a:tr>
              <a:tr h="566057">
                <a:tc>
                  <a:txBody>
                    <a:bodyPr/>
                    <a:lstStyle/>
                    <a:p>
                      <a:pPr algn="l" fontAlgn="b"/>
                      <a:r>
                        <a:rPr lang="it-IT" sz="1800" b="1" i="0" u="none" strike="noStrike" dirty="0">
                          <a:solidFill>
                            <a:srgbClr val="000000"/>
                          </a:solidFill>
                          <a:effectLst/>
                          <a:latin typeface="+mn-lt"/>
                        </a:rPr>
                        <a:t>Rest</a:t>
                      </a:r>
                    </a:p>
                  </a:txBody>
                  <a:tcPr marL="9525" marR="9525" marT="9525" marB="0" anchor="ctr"/>
                </a:tc>
                <a:tc>
                  <a:txBody>
                    <a:bodyPr/>
                    <a:lstStyle/>
                    <a:p>
                      <a:pPr algn="ctr" fontAlgn="b"/>
                      <a:r>
                        <a:rPr lang="it-IT" sz="1800" b="0" i="0" u="none" strike="noStrike" dirty="0">
                          <a:solidFill>
                            <a:srgbClr val="000000"/>
                          </a:solidFill>
                          <a:effectLst/>
                          <a:latin typeface="+mn-lt"/>
                        </a:rPr>
                        <a:t>20</a:t>
                      </a:r>
                    </a:p>
                  </a:txBody>
                  <a:tcPr marL="9525" marR="9525" marT="9525" marB="0" anchor="ctr"/>
                </a:tc>
                <a:tc>
                  <a:txBody>
                    <a:bodyPr/>
                    <a:lstStyle/>
                    <a:p>
                      <a:pPr algn="ctr" fontAlgn="b"/>
                      <a:r>
                        <a:rPr lang="it-IT" sz="1800" b="0" i="0" u="none" strike="noStrike" dirty="0">
                          <a:solidFill>
                            <a:srgbClr val="000000"/>
                          </a:solidFill>
                          <a:effectLst/>
                          <a:latin typeface="+mn-lt"/>
                        </a:rPr>
                        <a:t>10</a:t>
                      </a:r>
                    </a:p>
                  </a:txBody>
                  <a:tcPr marL="9525" marR="9525" marT="9525" marB="0" anchor="ctr"/>
                </a:tc>
                <a:tc>
                  <a:txBody>
                    <a:bodyPr/>
                    <a:lstStyle/>
                    <a:p>
                      <a:pPr algn="ctr" fontAlgn="b"/>
                      <a:r>
                        <a:rPr lang="it-IT" sz="1800" b="0" i="0" u="none" strike="noStrike" dirty="0">
                          <a:solidFill>
                            <a:srgbClr val="000000"/>
                          </a:solidFill>
                          <a:effectLst/>
                          <a:latin typeface="+mn-lt"/>
                        </a:rPr>
                        <a:t>2</a:t>
                      </a:r>
                    </a:p>
                  </a:txBody>
                  <a:tcPr marL="9525" marR="9525" marT="9525" marB="0" anchor="ctr"/>
                </a:tc>
                <a:extLst>
                  <a:ext uri="{0D108BD9-81ED-4DB2-BD59-A6C34878D82A}">
                    <a16:rowId xmlns:a16="http://schemas.microsoft.com/office/drawing/2014/main" val="2738854309"/>
                  </a:ext>
                </a:extLst>
              </a:tr>
              <a:tr h="613135">
                <a:tc>
                  <a:txBody>
                    <a:bodyPr/>
                    <a:lstStyle/>
                    <a:p>
                      <a:pPr algn="l" fontAlgn="b"/>
                      <a:r>
                        <a:rPr lang="it-IT" sz="1800" b="1" i="0" u="none" strike="noStrike" dirty="0">
                          <a:solidFill>
                            <a:srgbClr val="000000"/>
                          </a:solidFill>
                          <a:effectLst/>
                          <a:latin typeface="+mn-lt"/>
                        </a:rPr>
                        <a:t>Write (10M files)</a:t>
                      </a:r>
                    </a:p>
                  </a:txBody>
                  <a:tcPr marL="9525" marR="9525" marT="9525" marB="0" anchor="ctr"/>
                </a:tc>
                <a:tc>
                  <a:txBody>
                    <a:bodyPr/>
                    <a:lstStyle/>
                    <a:p>
                      <a:pPr algn="ctr" fontAlgn="b"/>
                      <a:r>
                        <a:rPr lang="it-IT" sz="1800" b="0" i="0" u="none" strike="noStrike" dirty="0">
                          <a:solidFill>
                            <a:srgbClr val="000000"/>
                          </a:solidFill>
                          <a:effectLst/>
                          <a:latin typeface="+mn-lt"/>
                        </a:rPr>
                        <a:t>54</a:t>
                      </a:r>
                    </a:p>
                  </a:txBody>
                  <a:tcPr marL="9525" marR="9525" marT="9525" marB="0" anchor="ctr"/>
                </a:tc>
                <a:tc>
                  <a:txBody>
                    <a:bodyPr/>
                    <a:lstStyle/>
                    <a:p>
                      <a:pPr algn="ctr" fontAlgn="b"/>
                      <a:r>
                        <a:rPr lang="it-IT" sz="1800" b="0" i="0" u="none" strike="noStrike">
                          <a:solidFill>
                            <a:srgbClr val="000000"/>
                          </a:solidFill>
                          <a:effectLst/>
                          <a:latin typeface="+mn-lt"/>
                        </a:rPr>
                        <a:t>100</a:t>
                      </a:r>
                    </a:p>
                  </a:txBody>
                  <a:tcPr marL="9525" marR="9525" marT="9525" marB="0" anchor="ctr"/>
                </a:tc>
                <a:tc>
                  <a:txBody>
                    <a:bodyPr/>
                    <a:lstStyle/>
                    <a:p>
                      <a:pPr algn="ctr" fontAlgn="b"/>
                      <a:r>
                        <a:rPr lang="it-IT" sz="1800" b="0" i="0" u="none" strike="noStrike">
                          <a:solidFill>
                            <a:srgbClr val="000000"/>
                          </a:solidFill>
                          <a:effectLst/>
                          <a:latin typeface="+mn-lt"/>
                        </a:rPr>
                        <a:t>120</a:t>
                      </a:r>
                    </a:p>
                  </a:txBody>
                  <a:tcPr marL="9525" marR="9525" marT="9525" marB="0" anchor="ctr"/>
                </a:tc>
                <a:extLst>
                  <a:ext uri="{0D108BD9-81ED-4DB2-BD59-A6C34878D82A}">
                    <a16:rowId xmlns:a16="http://schemas.microsoft.com/office/drawing/2014/main" val="1181905356"/>
                  </a:ext>
                </a:extLst>
              </a:tr>
              <a:tr h="613135">
                <a:tc>
                  <a:txBody>
                    <a:bodyPr/>
                    <a:lstStyle/>
                    <a:p>
                      <a:pPr algn="l" fontAlgn="b"/>
                      <a:r>
                        <a:rPr lang="it-IT" sz="1800" b="1" i="0" u="none" strike="noStrike" dirty="0">
                          <a:solidFill>
                            <a:srgbClr val="000000"/>
                          </a:solidFill>
                          <a:effectLst/>
                          <a:latin typeface="+mn-lt"/>
                        </a:rPr>
                        <a:t>Read (10M files)</a:t>
                      </a:r>
                    </a:p>
                  </a:txBody>
                  <a:tcPr marL="9525" marR="9525" marT="9525" marB="0" anchor="ctr"/>
                </a:tc>
                <a:tc>
                  <a:txBody>
                    <a:bodyPr/>
                    <a:lstStyle/>
                    <a:p>
                      <a:pPr algn="ctr" fontAlgn="b"/>
                      <a:r>
                        <a:rPr lang="it-IT" sz="1800" b="0" i="0" u="none" strike="noStrike">
                          <a:solidFill>
                            <a:srgbClr val="000000"/>
                          </a:solidFill>
                          <a:effectLst/>
                          <a:latin typeface="+mn-lt"/>
                        </a:rPr>
                        <a:t>4</a:t>
                      </a:r>
                    </a:p>
                  </a:txBody>
                  <a:tcPr marL="9525" marR="9525" marT="9525" marB="0" anchor="ctr"/>
                </a:tc>
                <a:tc>
                  <a:txBody>
                    <a:bodyPr/>
                    <a:lstStyle/>
                    <a:p>
                      <a:pPr algn="ctr" fontAlgn="b"/>
                      <a:r>
                        <a:rPr lang="it-IT" sz="1800" b="0" i="0" u="none" strike="noStrike" dirty="0">
                          <a:solidFill>
                            <a:srgbClr val="000000"/>
                          </a:solidFill>
                          <a:effectLst/>
                          <a:latin typeface="+mn-lt"/>
                        </a:rPr>
                        <a:t>10</a:t>
                      </a:r>
                    </a:p>
                  </a:txBody>
                  <a:tcPr marL="9525" marR="9525" marT="9525" marB="0" anchor="ctr"/>
                </a:tc>
                <a:tc>
                  <a:txBody>
                    <a:bodyPr/>
                    <a:lstStyle/>
                    <a:p>
                      <a:pPr algn="ctr" fontAlgn="b"/>
                      <a:r>
                        <a:rPr lang="it-IT" sz="1800" b="0" i="0" u="none" strike="noStrike">
                          <a:solidFill>
                            <a:srgbClr val="000000"/>
                          </a:solidFill>
                          <a:effectLst/>
                          <a:latin typeface="+mn-lt"/>
                        </a:rPr>
                        <a:t>6000</a:t>
                      </a:r>
                    </a:p>
                  </a:txBody>
                  <a:tcPr marL="9525" marR="9525" marT="9525" marB="0" anchor="ctr"/>
                </a:tc>
                <a:extLst>
                  <a:ext uri="{0D108BD9-81ED-4DB2-BD59-A6C34878D82A}">
                    <a16:rowId xmlns:a16="http://schemas.microsoft.com/office/drawing/2014/main" val="2028615174"/>
                  </a:ext>
                </a:extLst>
              </a:tr>
              <a:tr h="613135">
                <a:tc>
                  <a:txBody>
                    <a:bodyPr/>
                    <a:lstStyle/>
                    <a:p>
                      <a:pPr algn="l" fontAlgn="b"/>
                      <a:r>
                        <a:rPr lang="it-IT" sz="1800" b="1" i="0" u="none" strike="noStrike" dirty="0">
                          <a:solidFill>
                            <a:srgbClr val="000000"/>
                          </a:solidFill>
                          <a:effectLst/>
                          <a:latin typeface="+mn-lt"/>
                        </a:rPr>
                        <a:t>Retrieve</a:t>
                      </a:r>
                    </a:p>
                  </a:txBody>
                  <a:tcPr marL="9525" marR="9525" marT="9525" marB="0" anchor="ctr"/>
                </a:tc>
                <a:tc>
                  <a:txBody>
                    <a:bodyPr/>
                    <a:lstStyle/>
                    <a:p>
                      <a:pPr algn="ctr" fontAlgn="b"/>
                      <a:r>
                        <a:rPr lang="it-IT" sz="1800" b="0" i="0" u="none" strike="noStrike">
                          <a:solidFill>
                            <a:srgbClr val="000000"/>
                          </a:solidFill>
                          <a:effectLst/>
                          <a:latin typeface="+mn-lt"/>
                        </a:rPr>
                        <a:t>0</a:t>
                      </a:r>
                    </a:p>
                  </a:txBody>
                  <a:tcPr marL="9525" marR="9525" marT="9525" marB="0" anchor="ctr"/>
                </a:tc>
                <a:tc>
                  <a:txBody>
                    <a:bodyPr/>
                    <a:lstStyle/>
                    <a:p>
                      <a:pPr algn="ctr" fontAlgn="b"/>
                      <a:r>
                        <a:rPr lang="it-IT" sz="1800" b="0" i="0" u="none" strike="noStrike" dirty="0">
                          <a:solidFill>
                            <a:srgbClr val="000000"/>
                          </a:solidFill>
                          <a:effectLst/>
                          <a:latin typeface="+mn-lt"/>
                        </a:rPr>
                        <a:t>10</a:t>
                      </a:r>
                    </a:p>
                  </a:txBody>
                  <a:tcPr marL="9525" marR="9525" marT="9525" marB="0" anchor="ctr"/>
                </a:tc>
                <a:tc>
                  <a:txBody>
                    <a:bodyPr/>
                    <a:lstStyle/>
                    <a:p>
                      <a:pPr algn="ctr" fontAlgn="b"/>
                      <a:r>
                        <a:rPr lang="it-IT" sz="1800" b="0" i="0" u="none" strike="noStrike" dirty="0">
                          <a:solidFill>
                            <a:srgbClr val="000000"/>
                          </a:solidFill>
                          <a:effectLst/>
                          <a:latin typeface="+mn-lt"/>
                        </a:rPr>
                        <a:t>24</a:t>
                      </a:r>
                    </a:p>
                  </a:txBody>
                  <a:tcPr marL="9525" marR="9525" marT="9525" marB="0" anchor="ctr"/>
                </a:tc>
                <a:extLst>
                  <a:ext uri="{0D108BD9-81ED-4DB2-BD59-A6C34878D82A}">
                    <a16:rowId xmlns:a16="http://schemas.microsoft.com/office/drawing/2014/main" val="1767770233"/>
                  </a:ext>
                </a:extLst>
              </a:tr>
              <a:tr h="613135">
                <a:tc>
                  <a:txBody>
                    <a:bodyPr/>
                    <a:lstStyle/>
                    <a:p>
                      <a:pPr algn="l" fontAlgn="b"/>
                      <a:endParaRPr lang="it-IT" sz="1800" b="1" i="0" u="none" strike="noStrike" dirty="0">
                        <a:solidFill>
                          <a:srgbClr val="000000"/>
                        </a:solidFill>
                        <a:effectLst/>
                        <a:latin typeface="+mn-lt"/>
                      </a:endParaRPr>
                    </a:p>
                  </a:txBody>
                  <a:tcPr marL="9525" marR="9525" marT="9525" marB="0" anchor="ctr"/>
                </a:tc>
                <a:tc>
                  <a:txBody>
                    <a:bodyPr/>
                    <a:lstStyle/>
                    <a:p>
                      <a:pPr algn="ctr" fontAlgn="b"/>
                      <a:r>
                        <a:rPr lang="it-IT" sz="1800" b="1" i="0" u="none" strike="noStrike" dirty="0">
                          <a:solidFill>
                            <a:srgbClr val="000000"/>
                          </a:solidFill>
                          <a:effectLst/>
                          <a:latin typeface="+mn-lt"/>
                        </a:rPr>
                        <a:t>78</a:t>
                      </a:r>
                    </a:p>
                  </a:txBody>
                  <a:tcPr marL="9525" marR="9525" marT="9525" marB="0" anchor="ctr"/>
                </a:tc>
                <a:tc>
                  <a:txBody>
                    <a:bodyPr/>
                    <a:lstStyle/>
                    <a:p>
                      <a:pPr algn="ctr" fontAlgn="b"/>
                      <a:r>
                        <a:rPr lang="it-IT" sz="1800" b="1" i="0" u="none" strike="noStrike" dirty="0">
                          <a:solidFill>
                            <a:srgbClr val="000000"/>
                          </a:solidFill>
                          <a:effectLst/>
                          <a:latin typeface="+mn-lt"/>
                        </a:rPr>
                        <a:t>130</a:t>
                      </a:r>
                    </a:p>
                  </a:txBody>
                  <a:tcPr marL="9525" marR="9525" marT="9525" marB="0" anchor="ctr"/>
                </a:tc>
                <a:tc>
                  <a:txBody>
                    <a:bodyPr/>
                    <a:lstStyle/>
                    <a:p>
                      <a:pPr algn="ctr" fontAlgn="b"/>
                      <a:r>
                        <a:rPr lang="it-IT" sz="1800" b="1" i="0" u="none" strike="noStrike" dirty="0">
                          <a:solidFill>
                            <a:srgbClr val="000000"/>
                          </a:solidFill>
                          <a:effectLst/>
                          <a:latin typeface="+mn-lt"/>
                          <a:sym typeface="Wingdings" panose="05000000000000000000" pitchFamily="2" charset="2"/>
                        </a:rPr>
                        <a:t></a:t>
                      </a:r>
                      <a:endParaRPr lang="it-IT" sz="1800" b="1"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388645565"/>
                  </a:ext>
                </a:extLst>
              </a:tr>
            </a:tbl>
          </a:graphicData>
        </a:graphic>
      </p:graphicFrame>
    </p:spTree>
    <p:extLst>
      <p:ext uri="{BB962C8B-B14F-4D97-AF65-F5344CB8AC3E}">
        <p14:creationId xmlns:p14="http://schemas.microsoft.com/office/powerpoint/2010/main" val="1872516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Do you know the cost of a core?</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r>
              <a:rPr lang="en-US" dirty="0"/>
              <a:t>Per month, in the mainstream public cloud</a:t>
            </a:r>
          </a:p>
        </p:txBody>
      </p:sp>
      <p:pic>
        <p:nvPicPr>
          <p:cNvPr id="6" name="Picture Placeholder 5" descr="Questions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232841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Know the lock-in</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2830285" y="1739972"/>
            <a:ext cx="6368144" cy="1549255"/>
          </a:xfrm>
        </p:spPr>
        <p:txBody>
          <a:bodyPr>
            <a:normAutofit fontScale="90000"/>
          </a:bodyPr>
          <a:lstStyle/>
          <a:p>
            <a:r>
              <a:rPr lang="en-US" sz="8800" b="1" dirty="0">
                <a:solidFill>
                  <a:srgbClr val="475C95"/>
                </a:solidFill>
              </a:rPr>
              <a:t>80$ to get out*</a:t>
            </a:r>
          </a:p>
        </p:txBody>
      </p:sp>
      <p:sp>
        <p:nvSpPr>
          <p:cNvPr id="3" name="TextBox 2">
            <a:extLst>
              <a:ext uri="{FF2B5EF4-FFF2-40B4-BE49-F238E27FC236}">
                <a16:creationId xmlns:a16="http://schemas.microsoft.com/office/drawing/2014/main" id="{F44BC1FF-2BF5-F5D8-5B06-D1171BC8825E}"/>
              </a:ext>
            </a:extLst>
          </p:cNvPr>
          <p:cNvSpPr txBox="1"/>
          <p:nvPr/>
        </p:nvSpPr>
        <p:spPr>
          <a:xfrm>
            <a:off x="4909458" y="4628380"/>
            <a:ext cx="7532914" cy="369332"/>
          </a:xfrm>
          <a:prstGeom prst="rect">
            <a:avLst/>
          </a:prstGeom>
          <a:noFill/>
        </p:spPr>
        <p:txBody>
          <a:bodyPr wrap="square">
            <a:spAutoFit/>
          </a:bodyPr>
          <a:lstStyle/>
          <a:p>
            <a:r>
              <a:rPr lang="it-IT" dirty="0"/>
              <a:t>* details of calculation method and providers can be provided privately</a:t>
            </a:r>
          </a:p>
        </p:txBody>
      </p:sp>
    </p:spTree>
    <p:extLst>
      <p:ext uri="{BB962C8B-B14F-4D97-AF65-F5344CB8AC3E}">
        <p14:creationId xmlns:p14="http://schemas.microsoft.com/office/powerpoint/2010/main" val="1047087145"/>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#5</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rmAutofit fontScale="90000"/>
          </a:bodyPr>
          <a:lstStyle/>
          <a:p>
            <a:r>
              <a:rPr lang="en-US" sz="8800" b="1" dirty="0">
                <a:solidFill>
                  <a:srgbClr val="475C95"/>
                </a:solidFill>
              </a:rPr>
              <a:t>Identify the lock-in(s)</a:t>
            </a:r>
          </a:p>
        </p:txBody>
      </p:sp>
    </p:spTree>
    <p:extLst>
      <p:ext uri="{BB962C8B-B14F-4D97-AF65-F5344CB8AC3E}">
        <p14:creationId xmlns:p14="http://schemas.microsoft.com/office/powerpoint/2010/main" val="754043318"/>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Five shades of lock-in</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lvl="1">
              <a:lnSpc>
                <a:spcPct val="150000"/>
              </a:lnSpc>
            </a:pPr>
            <a:r>
              <a:rPr lang="en-US" sz="2800" dirty="0">
                <a:latin typeface="Segoe UI" panose="020B0502040204020203" pitchFamily="34" charset="0"/>
                <a:cs typeface="Segoe UI" panose="020B0502040204020203" pitchFamily="34" charset="0"/>
              </a:rPr>
              <a:t>Getting out of a service can cost a lot </a:t>
            </a:r>
          </a:p>
          <a:p>
            <a:pPr lvl="1">
              <a:lnSpc>
                <a:spcPct val="150000"/>
              </a:lnSpc>
            </a:pPr>
            <a:r>
              <a:rPr lang="en-US" sz="2800" dirty="0">
                <a:latin typeface="Segoe UI" panose="020B0502040204020203" pitchFamily="34" charset="0"/>
                <a:cs typeface="Segoe UI" panose="020B0502040204020203" pitchFamily="34" charset="0"/>
              </a:rPr>
              <a:t>The complexity of a service is too hard to manage it directly</a:t>
            </a:r>
          </a:p>
          <a:p>
            <a:pPr lvl="1">
              <a:lnSpc>
                <a:spcPct val="150000"/>
              </a:lnSpc>
            </a:pPr>
            <a:r>
              <a:rPr lang="en-US" sz="2800" dirty="0">
                <a:latin typeface="Segoe UI" panose="020B0502040204020203" pitchFamily="34" charset="0"/>
                <a:cs typeface="Segoe UI" panose="020B0502040204020203" pitchFamily="34" charset="0"/>
              </a:rPr>
              <a:t>The PaaS/SaaS required custom implementation to fit in</a:t>
            </a:r>
          </a:p>
          <a:p>
            <a:pPr lvl="1">
              <a:lnSpc>
                <a:spcPct val="150000"/>
              </a:lnSpc>
            </a:pPr>
            <a:r>
              <a:rPr lang="en-US" sz="2800" dirty="0">
                <a:latin typeface="Segoe UI" panose="020B0502040204020203" pitchFamily="34" charset="0"/>
                <a:cs typeface="Segoe UI" panose="020B0502040204020203" pitchFamily="34" charset="0"/>
              </a:rPr>
              <a:t>The service represents a really “unique” solution in the market</a:t>
            </a:r>
          </a:p>
          <a:p>
            <a:pPr lvl="1">
              <a:lnSpc>
                <a:spcPct val="150000"/>
              </a:lnSpc>
            </a:pPr>
            <a:r>
              <a:rPr lang="en-US" sz="2800" dirty="0">
                <a:latin typeface="Segoe UI" panose="020B0502040204020203" pitchFamily="34" charset="0"/>
                <a:cs typeface="Segoe UI" panose="020B0502040204020203" pitchFamily="34" charset="0"/>
              </a:rPr>
              <a:t>The individual costs of </a:t>
            </a:r>
            <a:r>
              <a:rPr lang="en-US" sz="2800" u="sng" dirty="0">
                <a:latin typeface="Segoe UI" panose="020B0502040204020203" pitchFamily="34" charset="0"/>
                <a:cs typeface="Segoe UI" panose="020B0502040204020203" pitchFamily="34" charset="0"/>
              </a:rPr>
              <a:t>some</a:t>
            </a:r>
            <a:r>
              <a:rPr lang="en-US" sz="2800" dirty="0">
                <a:latin typeface="Segoe UI" panose="020B0502040204020203" pitchFamily="34" charset="0"/>
                <a:cs typeface="Segoe UI" panose="020B0502040204020203" pitchFamily="34" charset="0"/>
              </a:rPr>
              <a:t> services are so “low”</a:t>
            </a:r>
          </a:p>
        </p:txBody>
      </p:sp>
    </p:spTree>
    <p:extLst>
      <p:ext uri="{BB962C8B-B14F-4D97-AF65-F5344CB8AC3E}">
        <p14:creationId xmlns:p14="http://schemas.microsoft.com/office/powerpoint/2010/main" val="213743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Diagram 4">
            <a:extLst>
              <a:ext uri="{FF2B5EF4-FFF2-40B4-BE49-F238E27FC236}">
                <a16:creationId xmlns:a16="http://schemas.microsoft.com/office/drawing/2014/main" id="{64E1C24A-39E2-AAC3-D6A8-47DD9BE79046}"/>
              </a:ext>
            </a:extLst>
          </p:cNvPr>
          <p:cNvGraphicFramePr/>
          <p:nvPr>
            <p:extLst>
              <p:ext uri="{D42A27DB-BD31-4B8C-83A1-F6EECF244321}">
                <p14:modId xmlns:p14="http://schemas.microsoft.com/office/powerpoint/2010/main" val="3111222570"/>
              </p:ext>
            </p:extLst>
          </p:nvPr>
        </p:nvGraphicFramePr>
        <p:xfrm>
          <a:off x="1789902" y="457200"/>
          <a:ext cx="8128000" cy="4037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83052E13-9F13-D0D5-37E3-5E7C715FD0EF}"/>
              </a:ext>
            </a:extLst>
          </p:cNvPr>
          <p:cNvSpPr txBox="1">
            <a:spLocks/>
          </p:cNvSpPr>
          <p:nvPr/>
        </p:nvSpPr>
        <p:spPr>
          <a:xfrm>
            <a:off x="8414657" y="5232650"/>
            <a:ext cx="3464185" cy="1101666"/>
          </a:xfrm>
          <a:prstGeom prst="rect">
            <a:avLst/>
          </a:prstGeom>
        </p:spPr>
        <p:txBody>
          <a:bodyPr vert="horz" lIns="36000" tIns="45720" rIns="36000" bIns="45720" rtlCol="0" anchor="b">
            <a:normAutofit fontScale="75000" lnSpcReduction="200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the cloud services pareto rule</a:t>
            </a:r>
          </a:p>
        </p:txBody>
      </p:sp>
      <p:sp>
        <p:nvSpPr>
          <p:cNvPr id="2" name="Arrow: Right 1">
            <a:extLst>
              <a:ext uri="{FF2B5EF4-FFF2-40B4-BE49-F238E27FC236}">
                <a16:creationId xmlns:a16="http://schemas.microsoft.com/office/drawing/2014/main" id="{9D30718C-B3FB-08F4-CDCD-7E3C5E3D0AEC}"/>
              </a:ext>
            </a:extLst>
          </p:cNvPr>
          <p:cNvSpPr/>
          <p:nvPr/>
        </p:nvSpPr>
        <p:spPr>
          <a:xfrm>
            <a:off x="526654" y="674290"/>
            <a:ext cx="4056231" cy="653760"/>
          </a:xfrm>
          <a:prstGeom prst="rightArrow">
            <a:avLst/>
          </a:prstGeom>
          <a:ln>
            <a:solidFill>
              <a:srgbClr val="475C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rgbClr val="475C95"/>
                </a:solidFill>
              </a:rPr>
              <a:t>Try to be locked in (only) here</a:t>
            </a:r>
          </a:p>
        </p:txBody>
      </p:sp>
    </p:spTree>
    <p:extLst>
      <p:ext uri="{BB962C8B-B14F-4D97-AF65-F5344CB8AC3E}">
        <p14:creationId xmlns:p14="http://schemas.microsoft.com/office/powerpoint/2010/main" val="645248095"/>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#6</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rmAutofit fontScale="90000"/>
          </a:bodyPr>
          <a:lstStyle/>
          <a:p>
            <a:r>
              <a:rPr lang="en-US" sz="8800" b="1" dirty="0">
                <a:solidFill>
                  <a:srgbClr val="475C95"/>
                </a:solidFill>
              </a:rPr>
              <a:t>Build your hybrid-PaaS (or die trying)</a:t>
            </a:r>
          </a:p>
        </p:txBody>
      </p:sp>
    </p:spTree>
    <p:extLst>
      <p:ext uri="{BB962C8B-B14F-4D97-AF65-F5344CB8AC3E}">
        <p14:creationId xmlns:p14="http://schemas.microsoft.com/office/powerpoint/2010/main" val="1374737778"/>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1) Storage</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lvl="1"/>
            <a:r>
              <a:rPr lang="en-US" sz="2800" dirty="0">
                <a:latin typeface="Segoe UI" panose="020B0502040204020203" pitchFamily="34" charset="0"/>
                <a:cs typeface="Segoe UI" panose="020B0502040204020203" pitchFamily="34" charset="0"/>
              </a:rPr>
              <a:t>Is that storage your primary storage?</a:t>
            </a:r>
          </a:p>
          <a:p>
            <a:pPr lvl="1"/>
            <a:r>
              <a:rPr lang="en-US" sz="2800" dirty="0">
                <a:latin typeface="Segoe UI" panose="020B0502040204020203" pitchFamily="34" charset="0"/>
                <a:cs typeface="Segoe UI" panose="020B0502040204020203" pitchFamily="34" charset="0"/>
              </a:rPr>
              <a:t>Do you need HA (high availability)?</a:t>
            </a:r>
          </a:p>
          <a:p>
            <a:pPr lvl="1"/>
            <a:r>
              <a:rPr lang="en-US" sz="2800" dirty="0">
                <a:latin typeface="Segoe UI" panose="020B0502040204020203" pitchFamily="34" charset="0"/>
                <a:cs typeface="Segoe UI" panose="020B0502040204020203" pitchFamily="34" charset="0"/>
              </a:rPr>
              <a:t>Which kind of scalability do you need?</a:t>
            </a:r>
          </a:p>
          <a:p>
            <a:pPr lvl="1"/>
            <a:r>
              <a:rPr lang="en-US" sz="2800" dirty="0">
                <a:latin typeface="Segoe UI" panose="020B0502040204020203" pitchFamily="34" charset="0"/>
                <a:cs typeface="Segoe UI" panose="020B0502040204020203" pitchFamily="34" charset="0"/>
              </a:rPr>
              <a:t>Do you need an object storage?</a:t>
            </a:r>
          </a:p>
          <a:p>
            <a:pPr lvl="1"/>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24424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2) Database</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lvl="1"/>
            <a:r>
              <a:rPr lang="en-US" sz="2800" b="1" dirty="0">
                <a:latin typeface="Segoe UI" panose="020B0502040204020203" pitchFamily="34" charset="0"/>
                <a:cs typeface="Segoe UI" panose="020B0502040204020203" pitchFamily="34" charset="0"/>
              </a:rPr>
              <a:t>Is that storage your primary storage?</a:t>
            </a:r>
          </a:p>
          <a:p>
            <a:pPr lvl="1"/>
            <a:r>
              <a:rPr lang="en-US" sz="2800" b="1" dirty="0">
                <a:latin typeface="Segoe UI" panose="020B0502040204020203" pitchFamily="34" charset="0"/>
                <a:cs typeface="Segoe UI" panose="020B0502040204020203" pitchFamily="34" charset="0"/>
              </a:rPr>
              <a:t>Do you need HA (high availability)?</a:t>
            </a:r>
          </a:p>
          <a:p>
            <a:pPr lvl="1"/>
            <a:r>
              <a:rPr lang="en-US" sz="2800" b="1" dirty="0">
                <a:latin typeface="Segoe UI" panose="020B0502040204020203" pitchFamily="34" charset="0"/>
                <a:cs typeface="Segoe UI" panose="020B0502040204020203" pitchFamily="34" charset="0"/>
              </a:rPr>
              <a:t>Which kind of scalability do you need?</a:t>
            </a:r>
          </a:p>
          <a:p>
            <a:pPr lvl="1"/>
            <a:r>
              <a:rPr lang="en-US" sz="2800" dirty="0">
                <a:latin typeface="Segoe UI" panose="020B0502040204020203" pitchFamily="34" charset="0"/>
                <a:cs typeface="Segoe UI" panose="020B0502040204020203" pitchFamily="34" charset="0"/>
              </a:rPr>
              <a:t>Are you able to properly setup and tune the software?</a:t>
            </a:r>
          </a:p>
          <a:p>
            <a:pPr lvl="1"/>
            <a:r>
              <a:rPr lang="en-US" sz="2800" dirty="0">
                <a:latin typeface="Segoe UI" panose="020B0502040204020203" pitchFamily="34" charset="0"/>
                <a:cs typeface="Segoe UI" panose="020B0502040204020203" pitchFamily="34" charset="0"/>
              </a:rPr>
              <a:t>And maintain it along time?</a:t>
            </a:r>
          </a:p>
          <a:p>
            <a:pPr lvl="1"/>
            <a:r>
              <a:rPr lang="en-US" sz="2800" dirty="0">
                <a:latin typeface="Segoe UI" panose="020B0502040204020203" pitchFamily="34" charset="0"/>
                <a:cs typeface="Segoe UI" panose="020B0502040204020203" pitchFamily="34" charset="0"/>
              </a:rPr>
              <a:t>Do you need exactly that RDBMS technology?</a:t>
            </a:r>
          </a:p>
          <a:p>
            <a:pPr lvl="1"/>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79407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3) Specialized NoSQL</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lvl="1"/>
            <a:r>
              <a:rPr lang="en-US" sz="2800" b="1" dirty="0">
                <a:latin typeface="Segoe UI" panose="020B0502040204020203" pitchFamily="34" charset="0"/>
                <a:cs typeface="Segoe UI" panose="020B0502040204020203" pitchFamily="34" charset="0"/>
              </a:rPr>
              <a:t>Is that storage your primary storage?</a:t>
            </a:r>
          </a:p>
          <a:p>
            <a:pPr lvl="1"/>
            <a:r>
              <a:rPr lang="en-US" sz="2800" b="1" dirty="0">
                <a:latin typeface="Segoe UI" panose="020B0502040204020203" pitchFamily="34" charset="0"/>
                <a:cs typeface="Segoe UI" panose="020B0502040204020203" pitchFamily="34" charset="0"/>
              </a:rPr>
              <a:t>Do you need HA (high availability)?</a:t>
            </a:r>
          </a:p>
          <a:p>
            <a:pPr lvl="1"/>
            <a:r>
              <a:rPr lang="en-US" sz="2800" b="1" dirty="0">
                <a:latin typeface="Segoe UI" panose="020B0502040204020203" pitchFamily="34" charset="0"/>
                <a:cs typeface="Segoe UI" panose="020B0502040204020203" pitchFamily="34" charset="0"/>
              </a:rPr>
              <a:t>Which kind of scalability do you need?</a:t>
            </a:r>
          </a:p>
          <a:p>
            <a:pPr lvl="1"/>
            <a:r>
              <a:rPr lang="en-US" sz="2800" b="1" dirty="0">
                <a:latin typeface="Segoe UI" panose="020B0502040204020203" pitchFamily="34" charset="0"/>
                <a:cs typeface="Segoe UI" panose="020B0502040204020203" pitchFamily="34" charset="0"/>
              </a:rPr>
              <a:t>Are you able to properly setup and tune the software?</a:t>
            </a:r>
          </a:p>
          <a:p>
            <a:pPr lvl="1"/>
            <a:r>
              <a:rPr lang="en-US" sz="2800" b="1" dirty="0">
                <a:latin typeface="Segoe UI" panose="020B0502040204020203" pitchFamily="34" charset="0"/>
                <a:cs typeface="Segoe UI" panose="020B0502040204020203" pitchFamily="34" charset="0"/>
              </a:rPr>
              <a:t>And maintain it along time?</a:t>
            </a:r>
          </a:p>
        </p:txBody>
      </p:sp>
    </p:spTree>
    <p:extLst>
      <p:ext uri="{BB962C8B-B14F-4D97-AF65-F5344CB8AC3E}">
        <p14:creationId xmlns:p14="http://schemas.microsoft.com/office/powerpoint/2010/main" val="8937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#7</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Autofit/>
          </a:bodyPr>
          <a:lstStyle/>
          <a:p>
            <a:r>
              <a:rPr lang="en-US" sz="6000" b="1" dirty="0">
                <a:solidFill>
                  <a:srgbClr val="475C95"/>
                </a:solidFill>
              </a:rPr>
              <a:t>Focus on enhanced MTTR (</a:t>
            </a:r>
            <a:r>
              <a:rPr lang="en-US" sz="6000" b="1" i="1" dirty="0">
                <a:solidFill>
                  <a:srgbClr val="475C95"/>
                </a:solidFill>
              </a:rPr>
              <a:t>mean-time-to-repair / restore / rebuild</a:t>
            </a:r>
            <a:r>
              <a:rPr lang="en-US" sz="6000" b="1" dirty="0">
                <a:solidFill>
                  <a:srgbClr val="475C95"/>
                </a:solidFill>
              </a:rPr>
              <a:t>)</a:t>
            </a:r>
          </a:p>
        </p:txBody>
      </p:sp>
    </p:spTree>
    <p:extLst>
      <p:ext uri="{BB962C8B-B14F-4D97-AF65-F5344CB8AC3E}">
        <p14:creationId xmlns:p14="http://schemas.microsoft.com/office/powerpoint/2010/main" val="3035442170"/>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4) Worker roles</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lvl="1"/>
            <a:r>
              <a:rPr lang="en-US" sz="2800" dirty="0">
                <a:latin typeface="Segoe UI" panose="020B0502040204020203" pitchFamily="34" charset="0"/>
                <a:cs typeface="Segoe UI" panose="020B0502040204020203" pitchFamily="34" charset="0"/>
              </a:rPr>
              <a:t>Does your job create new state?</a:t>
            </a:r>
          </a:p>
          <a:p>
            <a:pPr lvl="1"/>
            <a:r>
              <a:rPr lang="en-US" sz="2800" dirty="0">
                <a:latin typeface="Segoe UI" panose="020B0502040204020203" pitchFamily="34" charset="0"/>
                <a:cs typeface="Segoe UI" panose="020B0502040204020203" pitchFamily="34" charset="0"/>
              </a:rPr>
              <a:t>Can you write it in a host-aware technology (i.e. Docker)?</a:t>
            </a:r>
          </a:p>
          <a:p>
            <a:pPr lvl="1"/>
            <a:r>
              <a:rPr lang="en-US" sz="2800" dirty="0">
                <a:latin typeface="Segoe UI" panose="020B0502040204020203" pitchFamily="34" charset="0"/>
                <a:cs typeface="Segoe UI" panose="020B0502040204020203" pitchFamily="34" charset="0"/>
              </a:rPr>
              <a:t>Can you plug a sidecar in your code?</a:t>
            </a:r>
          </a:p>
          <a:p>
            <a:pPr lvl="1"/>
            <a:r>
              <a:rPr lang="en-US" sz="2800" dirty="0">
                <a:latin typeface="Segoe UI" panose="020B0502040204020203" pitchFamily="34" charset="0"/>
                <a:cs typeface="Segoe UI" panose="020B0502040204020203" pitchFamily="34" charset="0"/>
              </a:rPr>
              <a:t>Is it a microservice?</a:t>
            </a:r>
          </a:p>
        </p:txBody>
      </p:sp>
    </p:spTree>
    <p:extLst>
      <p:ext uri="{BB962C8B-B14F-4D97-AF65-F5344CB8AC3E}">
        <p14:creationId xmlns:p14="http://schemas.microsoft.com/office/powerpoint/2010/main" val="128595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“Major” public cloud</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2830285" y="1739972"/>
            <a:ext cx="6235337" cy="1549255"/>
          </a:xfrm>
        </p:spPr>
        <p:txBody>
          <a:bodyPr>
            <a:normAutofit/>
          </a:bodyPr>
          <a:lstStyle/>
          <a:p>
            <a:r>
              <a:rPr lang="en-US" sz="8800" b="1" dirty="0">
                <a:solidFill>
                  <a:srgbClr val="475C95"/>
                </a:solidFill>
              </a:rPr>
              <a:t>30$ / month*</a:t>
            </a:r>
          </a:p>
        </p:txBody>
      </p:sp>
      <p:sp>
        <p:nvSpPr>
          <p:cNvPr id="4" name="TextBox 3">
            <a:extLst>
              <a:ext uri="{FF2B5EF4-FFF2-40B4-BE49-F238E27FC236}">
                <a16:creationId xmlns:a16="http://schemas.microsoft.com/office/drawing/2014/main" id="{1D2D27EA-BF74-D906-2234-63CAD6A91AA0}"/>
              </a:ext>
            </a:extLst>
          </p:cNvPr>
          <p:cNvSpPr txBox="1"/>
          <p:nvPr/>
        </p:nvSpPr>
        <p:spPr>
          <a:xfrm>
            <a:off x="4909458" y="4628380"/>
            <a:ext cx="7532914" cy="369332"/>
          </a:xfrm>
          <a:prstGeom prst="rect">
            <a:avLst/>
          </a:prstGeom>
          <a:noFill/>
        </p:spPr>
        <p:txBody>
          <a:bodyPr wrap="square">
            <a:spAutoFit/>
          </a:bodyPr>
          <a:lstStyle/>
          <a:p>
            <a:r>
              <a:rPr lang="it-IT" dirty="0"/>
              <a:t>* details of calculation method and providers can be provided privately</a:t>
            </a:r>
          </a:p>
        </p:txBody>
      </p:sp>
    </p:spTree>
    <p:extLst>
      <p:ext uri="{BB962C8B-B14F-4D97-AF65-F5344CB8AC3E}">
        <p14:creationId xmlns:p14="http://schemas.microsoft.com/office/powerpoint/2010/main" val="365728217"/>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5) Web roles</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lvl="1"/>
            <a:r>
              <a:rPr lang="en-US" sz="2800" dirty="0">
                <a:latin typeface="Segoe UI" panose="020B0502040204020203" pitchFamily="34" charset="0"/>
                <a:cs typeface="Segoe UI" panose="020B0502040204020203" pitchFamily="34" charset="0"/>
              </a:rPr>
              <a:t>Does your </a:t>
            </a:r>
            <a:r>
              <a:rPr lang="en-US" sz="2800" b="1" dirty="0">
                <a:latin typeface="Segoe UI" panose="020B0502040204020203" pitchFamily="34" charset="0"/>
                <a:cs typeface="Segoe UI" panose="020B0502040204020203" pitchFamily="34" charset="0"/>
              </a:rPr>
              <a:t>code</a:t>
            </a:r>
            <a:r>
              <a:rPr lang="en-US" sz="2800" dirty="0">
                <a:latin typeface="Segoe UI" panose="020B0502040204020203" pitchFamily="34" charset="0"/>
                <a:cs typeface="Segoe UI" panose="020B0502040204020203" pitchFamily="34" charset="0"/>
              </a:rPr>
              <a:t> create new state?</a:t>
            </a:r>
          </a:p>
          <a:p>
            <a:pPr lvl="1"/>
            <a:r>
              <a:rPr lang="en-US" sz="2800" dirty="0">
                <a:latin typeface="Segoe UI" panose="020B0502040204020203" pitchFamily="34" charset="0"/>
                <a:cs typeface="Segoe UI" panose="020B0502040204020203" pitchFamily="34" charset="0"/>
              </a:rPr>
              <a:t>Do you need to scale your web?</a:t>
            </a:r>
          </a:p>
          <a:p>
            <a:pPr lvl="1"/>
            <a:r>
              <a:rPr lang="en-US" sz="2800" dirty="0">
                <a:latin typeface="Segoe UI" panose="020B0502040204020203" pitchFamily="34" charset="0"/>
                <a:cs typeface="Segoe UI" panose="020B0502040204020203" pitchFamily="34" charset="0"/>
              </a:rPr>
              <a:t>How do you plan to manage TLS?</a:t>
            </a:r>
          </a:p>
          <a:p>
            <a:pPr lvl="1"/>
            <a:r>
              <a:rPr lang="en-US" sz="2800" dirty="0">
                <a:latin typeface="Segoe UI" panose="020B0502040204020203" pitchFamily="34" charset="0"/>
                <a:cs typeface="Segoe UI" panose="020B0502040204020203" pitchFamily="34" charset="0"/>
              </a:rPr>
              <a:t>What about the deployments?</a:t>
            </a:r>
          </a:p>
        </p:txBody>
      </p:sp>
    </p:spTree>
    <p:extLst>
      <p:ext uri="{BB962C8B-B14F-4D97-AF65-F5344CB8AC3E}">
        <p14:creationId xmlns:p14="http://schemas.microsoft.com/office/powerpoint/2010/main" val="113507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6) Integration services</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lvl="1"/>
            <a:r>
              <a:rPr lang="en-US" sz="2800" dirty="0">
                <a:latin typeface="Segoe UI" panose="020B0502040204020203" pitchFamily="34" charset="0"/>
                <a:cs typeface="Segoe UI" panose="020B0502040204020203" pitchFamily="34" charset="0"/>
              </a:rPr>
              <a:t>Are your datasets heavy or light?</a:t>
            </a:r>
          </a:p>
          <a:p>
            <a:pPr lvl="1"/>
            <a:r>
              <a:rPr lang="en-US" sz="2800" dirty="0">
                <a:latin typeface="Segoe UI" panose="020B0502040204020203" pitchFamily="34" charset="0"/>
                <a:cs typeface="Segoe UI" panose="020B0502040204020203" pitchFamily="34" charset="0"/>
              </a:rPr>
              <a:t>Are the connectors and pipelines quite stable?</a:t>
            </a:r>
          </a:p>
          <a:p>
            <a:pPr lvl="1"/>
            <a:r>
              <a:rPr lang="en-US" sz="2800" dirty="0">
                <a:latin typeface="Segoe UI" panose="020B0502040204020203" pitchFamily="34" charset="0"/>
                <a:cs typeface="Segoe UI" panose="020B0502040204020203" pitchFamily="34" charset="0"/>
              </a:rPr>
              <a:t>Is your architecture event-driven?</a:t>
            </a:r>
          </a:p>
          <a:p>
            <a:pPr marL="201168" lvl="1" indent="0">
              <a:buNone/>
            </a:pP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382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#8</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Autofit/>
          </a:bodyPr>
          <a:lstStyle/>
          <a:p>
            <a:r>
              <a:rPr lang="en-US" sz="6000" b="1" dirty="0">
                <a:solidFill>
                  <a:srgbClr val="475C95"/>
                </a:solidFill>
              </a:rPr>
              <a:t>Buy something you need, not in the case you needed</a:t>
            </a:r>
          </a:p>
        </p:txBody>
      </p:sp>
    </p:spTree>
    <p:extLst>
      <p:ext uri="{BB962C8B-B14F-4D97-AF65-F5344CB8AC3E}">
        <p14:creationId xmlns:p14="http://schemas.microsoft.com/office/powerpoint/2010/main" val="3474672552"/>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Not in the checklists</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fontScale="85000" lnSpcReduction="20000"/>
          </a:bodyPr>
          <a:lstStyle/>
          <a:p>
            <a:pPr lvl="1"/>
            <a:r>
              <a:rPr lang="en-US" sz="2800" dirty="0">
                <a:latin typeface="Segoe UI" panose="020B0502040204020203" pitchFamily="34" charset="0"/>
                <a:cs typeface="Segoe UI" panose="020B0502040204020203" pitchFamily="34" charset="0"/>
              </a:rPr>
              <a:t>Networking</a:t>
            </a:r>
          </a:p>
          <a:p>
            <a:pPr lvl="2"/>
            <a:r>
              <a:rPr lang="en-US" sz="2400" dirty="0">
                <a:latin typeface="Segoe UI" panose="020B0502040204020203" pitchFamily="34" charset="0"/>
                <a:cs typeface="Segoe UI" panose="020B0502040204020203" pitchFamily="34" charset="0"/>
              </a:rPr>
              <a:t>Virtual Networks</a:t>
            </a:r>
          </a:p>
          <a:p>
            <a:pPr lvl="2"/>
            <a:r>
              <a:rPr lang="en-US" sz="2400" dirty="0">
                <a:latin typeface="Segoe UI" panose="020B0502040204020203" pitchFamily="34" charset="0"/>
                <a:cs typeface="Segoe UI" panose="020B0502040204020203" pitchFamily="34" charset="0"/>
              </a:rPr>
              <a:t>VPNs</a:t>
            </a:r>
          </a:p>
          <a:p>
            <a:pPr lvl="2"/>
            <a:r>
              <a:rPr lang="en-US" sz="2400" dirty="0">
                <a:latin typeface="Segoe UI" panose="020B0502040204020203" pitchFamily="34" charset="0"/>
                <a:cs typeface="Segoe UI" panose="020B0502040204020203" pitchFamily="34" charset="0"/>
              </a:rPr>
              <a:t>Load Balancers</a:t>
            </a:r>
          </a:p>
          <a:p>
            <a:pPr lvl="2"/>
            <a:r>
              <a:rPr lang="en-US" sz="2400" dirty="0">
                <a:latin typeface="Segoe UI" panose="020B0502040204020203" pitchFamily="34" charset="0"/>
                <a:cs typeface="Segoe UI" panose="020B0502040204020203" pitchFamily="34" charset="0"/>
              </a:rPr>
              <a:t>Reverse proxies</a:t>
            </a:r>
          </a:p>
          <a:p>
            <a:pPr lvl="1"/>
            <a:r>
              <a:rPr lang="en-US" sz="2800" dirty="0">
                <a:latin typeface="Segoe UI" panose="020B0502040204020203" pitchFamily="34" charset="0"/>
                <a:cs typeface="Segoe UI" panose="020B0502040204020203" pitchFamily="34" charset="0"/>
              </a:rPr>
              <a:t>Identity Management</a:t>
            </a:r>
          </a:p>
          <a:p>
            <a:pPr lvl="1"/>
            <a:r>
              <a:rPr lang="en-US" sz="2800" dirty="0">
                <a:latin typeface="Segoe UI" panose="020B0502040204020203" pitchFamily="34" charset="0"/>
                <a:cs typeface="Segoe UI" panose="020B0502040204020203" pitchFamily="34" charset="0"/>
              </a:rPr>
              <a:t>All-in-one low-cost services</a:t>
            </a:r>
          </a:p>
          <a:p>
            <a:pPr lvl="2"/>
            <a:r>
              <a:rPr lang="en-US" sz="2400" dirty="0">
                <a:latin typeface="Segoe UI" panose="020B0502040204020203" pitchFamily="34" charset="0"/>
                <a:cs typeface="Segoe UI" panose="020B0502040204020203" pitchFamily="34" charset="0"/>
              </a:rPr>
              <a:t>Container registries</a:t>
            </a:r>
          </a:p>
          <a:p>
            <a:pPr lvl="2"/>
            <a:r>
              <a:rPr lang="en-US" sz="2400" dirty="0">
                <a:latin typeface="Segoe UI" panose="020B0502040204020203" pitchFamily="34" charset="0"/>
                <a:cs typeface="Segoe UI" panose="020B0502040204020203" pitchFamily="34" charset="0"/>
              </a:rPr>
              <a:t>Git repositories</a:t>
            </a:r>
          </a:p>
          <a:p>
            <a:pPr lvl="2"/>
            <a:r>
              <a:rPr lang="en-US" sz="2400" dirty="0">
                <a:latin typeface="Segoe UI" panose="020B0502040204020203" pitchFamily="34" charset="0"/>
                <a:cs typeface="Segoe UI" panose="020B0502040204020203" pitchFamily="34" charset="0"/>
              </a:rPr>
              <a:t>KMS</a:t>
            </a:r>
          </a:p>
          <a:p>
            <a:pPr lvl="1"/>
            <a:r>
              <a:rPr lang="en-US" sz="2800" dirty="0">
                <a:latin typeface="Segoe UI" panose="020B0502040204020203" pitchFamily="34" charset="0"/>
                <a:cs typeface="Segoe UI" panose="020B0502040204020203" pitchFamily="34" charset="0"/>
              </a:rPr>
              <a:t>Productivity SaaS</a:t>
            </a:r>
          </a:p>
          <a:p>
            <a:pPr lvl="2"/>
            <a:r>
              <a:rPr lang="en-US" sz="2400" dirty="0">
                <a:latin typeface="Segoe UI" panose="020B0502040204020203" pitchFamily="34" charset="0"/>
                <a:cs typeface="Segoe UI" panose="020B0502040204020203" pitchFamily="34" charset="0"/>
              </a:rPr>
              <a:t>DevOps platforms</a:t>
            </a:r>
          </a:p>
          <a:p>
            <a:pPr lvl="2"/>
            <a:r>
              <a:rPr lang="en-US" sz="24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7300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a:xfrm>
            <a:off x="3836504" y="758952"/>
            <a:ext cx="7319176" cy="2863479"/>
          </a:xfrm>
        </p:spPr>
        <p:txBody>
          <a:bodyPr/>
          <a:lstStyle/>
          <a:p>
            <a:r>
              <a:rPr lang="en-US" dirty="0"/>
              <a:t>Bonus</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a:xfrm>
            <a:off x="3955654" y="3545377"/>
            <a:ext cx="7321946" cy="1143000"/>
          </a:xfrm>
        </p:spPr>
        <p:txBody>
          <a:bodyPr/>
          <a:lstStyle/>
          <a:p>
            <a:r>
              <a:rPr lang="en-US" dirty="0"/>
              <a:t>Azure Arc</a:t>
            </a:r>
          </a:p>
        </p:txBody>
      </p:sp>
      <p:pic>
        <p:nvPicPr>
          <p:cNvPr id="6" name="Picture Placeholder 5" descr="Add with solid fill">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27149008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umbnail image 1 captioned Azure Arc Overview">
            <a:extLst>
              <a:ext uri="{FF2B5EF4-FFF2-40B4-BE49-F238E27FC236}">
                <a16:creationId xmlns:a16="http://schemas.microsoft.com/office/drawing/2014/main" id="{D3E8DD6E-C2B6-E7B5-2F70-2627FAA8BD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2737"/>
            <a:ext cx="12192000" cy="6346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2988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a:xfrm>
            <a:off x="0" y="0"/>
            <a:ext cx="10058400" cy="702409"/>
          </a:xfrm>
        </p:spPr>
        <p:txBody>
          <a:bodyPr>
            <a:normAutofit fontScale="90000"/>
          </a:bodyPr>
          <a:lstStyle/>
          <a:p>
            <a:r>
              <a:rPr lang="en-US" dirty="0"/>
              <a:t>Integration options</a:t>
            </a:r>
          </a:p>
        </p:txBody>
      </p:sp>
      <p:sp>
        <p:nvSpPr>
          <p:cNvPr id="7" name="Freeform: Shape 6">
            <a:extLst>
              <a:ext uri="{FF2B5EF4-FFF2-40B4-BE49-F238E27FC236}">
                <a16:creationId xmlns:a16="http://schemas.microsoft.com/office/drawing/2014/main" id="{8B3F036E-3786-04C4-A500-EAD812E8A45E}"/>
              </a:ext>
            </a:extLst>
          </p:cNvPr>
          <p:cNvSpPr/>
          <p:nvPr/>
        </p:nvSpPr>
        <p:spPr>
          <a:xfrm>
            <a:off x="4370440" y="772057"/>
            <a:ext cx="7528482" cy="553727"/>
          </a:xfrm>
          <a:custGeom>
            <a:avLst/>
            <a:gdLst>
              <a:gd name="connsiteX0" fmla="*/ 92290 w 553726"/>
              <a:gd name="connsiteY0" fmla="*/ 0 h 7528481"/>
              <a:gd name="connsiteX1" fmla="*/ 461436 w 553726"/>
              <a:gd name="connsiteY1" fmla="*/ 0 h 7528481"/>
              <a:gd name="connsiteX2" fmla="*/ 553726 w 553726"/>
              <a:gd name="connsiteY2" fmla="*/ 92290 h 7528481"/>
              <a:gd name="connsiteX3" fmla="*/ 553726 w 553726"/>
              <a:gd name="connsiteY3" fmla="*/ 7528481 h 7528481"/>
              <a:gd name="connsiteX4" fmla="*/ 553726 w 553726"/>
              <a:gd name="connsiteY4" fmla="*/ 7528481 h 7528481"/>
              <a:gd name="connsiteX5" fmla="*/ 0 w 553726"/>
              <a:gd name="connsiteY5" fmla="*/ 7528481 h 7528481"/>
              <a:gd name="connsiteX6" fmla="*/ 0 w 553726"/>
              <a:gd name="connsiteY6" fmla="*/ 7528481 h 7528481"/>
              <a:gd name="connsiteX7" fmla="*/ 0 w 553726"/>
              <a:gd name="connsiteY7" fmla="*/ 92290 h 7528481"/>
              <a:gd name="connsiteX8" fmla="*/ 92290 w 553726"/>
              <a:gd name="connsiteY8" fmla="*/ 0 h 752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726" h="7528481">
                <a:moveTo>
                  <a:pt x="553726" y="1254783"/>
                </a:moveTo>
                <a:lnTo>
                  <a:pt x="553726" y="6273698"/>
                </a:lnTo>
                <a:cubicBezTo>
                  <a:pt x="553726" y="6966687"/>
                  <a:pt x="550687" y="7528474"/>
                  <a:pt x="546938" y="7528474"/>
                </a:cubicBezTo>
                <a:lnTo>
                  <a:pt x="0" y="7528474"/>
                </a:lnTo>
                <a:lnTo>
                  <a:pt x="0" y="7528474"/>
                </a:lnTo>
                <a:lnTo>
                  <a:pt x="0" y="7"/>
                </a:lnTo>
                <a:lnTo>
                  <a:pt x="0" y="7"/>
                </a:lnTo>
                <a:lnTo>
                  <a:pt x="546938" y="7"/>
                </a:lnTo>
                <a:cubicBezTo>
                  <a:pt x="550687" y="7"/>
                  <a:pt x="553726" y="561794"/>
                  <a:pt x="553726" y="1254783"/>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3821" tIns="68941" rIns="110851" bIns="68942" numCol="1" spcCol="1270" anchor="ctr" anchorCtr="0">
            <a:noAutofit/>
          </a:bodyPr>
          <a:lstStyle/>
          <a:p>
            <a:pPr marL="228600" lvl="1" indent="-228600" algn="l" defTabSz="977900">
              <a:lnSpc>
                <a:spcPct val="90000"/>
              </a:lnSpc>
              <a:spcBef>
                <a:spcPct val="0"/>
              </a:spcBef>
              <a:spcAft>
                <a:spcPct val="15000"/>
              </a:spcAft>
              <a:buNone/>
            </a:pPr>
            <a:r>
              <a:rPr lang="en-US" sz="2200" kern="1200" dirty="0">
                <a:latin typeface="Segoe UI" panose="020B0502040204020203" pitchFamily="34" charset="0"/>
                <a:cs typeface="Segoe UI" panose="020B0502040204020203" pitchFamily="34" charset="0"/>
              </a:rPr>
              <a:t>Connects any Windows/Linux machine to the Arc bridge </a:t>
            </a:r>
          </a:p>
        </p:txBody>
      </p:sp>
      <p:sp>
        <p:nvSpPr>
          <p:cNvPr id="8" name="Freeform: Shape 7">
            <a:extLst>
              <a:ext uri="{FF2B5EF4-FFF2-40B4-BE49-F238E27FC236}">
                <a16:creationId xmlns:a16="http://schemas.microsoft.com/office/drawing/2014/main" id="{97BE320D-18D7-61D6-4E5E-EE8519DDE380}"/>
              </a:ext>
            </a:extLst>
          </p:cNvPr>
          <p:cNvSpPr/>
          <p:nvPr/>
        </p:nvSpPr>
        <p:spPr>
          <a:xfrm>
            <a:off x="135671" y="702840"/>
            <a:ext cx="4234770" cy="692158"/>
          </a:xfrm>
          <a:custGeom>
            <a:avLst/>
            <a:gdLst>
              <a:gd name="connsiteX0" fmla="*/ 0 w 4234770"/>
              <a:gd name="connsiteY0" fmla="*/ 115362 h 692158"/>
              <a:gd name="connsiteX1" fmla="*/ 115362 w 4234770"/>
              <a:gd name="connsiteY1" fmla="*/ 0 h 692158"/>
              <a:gd name="connsiteX2" fmla="*/ 4119408 w 4234770"/>
              <a:gd name="connsiteY2" fmla="*/ 0 h 692158"/>
              <a:gd name="connsiteX3" fmla="*/ 4234770 w 4234770"/>
              <a:gd name="connsiteY3" fmla="*/ 115362 h 692158"/>
              <a:gd name="connsiteX4" fmla="*/ 4234770 w 4234770"/>
              <a:gd name="connsiteY4" fmla="*/ 576796 h 692158"/>
              <a:gd name="connsiteX5" fmla="*/ 4119408 w 4234770"/>
              <a:gd name="connsiteY5" fmla="*/ 692158 h 692158"/>
              <a:gd name="connsiteX6" fmla="*/ 115362 w 4234770"/>
              <a:gd name="connsiteY6" fmla="*/ 692158 h 692158"/>
              <a:gd name="connsiteX7" fmla="*/ 0 w 4234770"/>
              <a:gd name="connsiteY7" fmla="*/ 576796 h 692158"/>
              <a:gd name="connsiteX8" fmla="*/ 0 w 4234770"/>
              <a:gd name="connsiteY8" fmla="*/ 115362 h 69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34770" h="692158">
                <a:moveTo>
                  <a:pt x="0" y="115362"/>
                </a:moveTo>
                <a:cubicBezTo>
                  <a:pt x="0" y="51649"/>
                  <a:pt x="51649" y="0"/>
                  <a:pt x="115362" y="0"/>
                </a:cubicBezTo>
                <a:lnTo>
                  <a:pt x="4119408" y="0"/>
                </a:lnTo>
                <a:cubicBezTo>
                  <a:pt x="4183121" y="0"/>
                  <a:pt x="4234770" y="51649"/>
                  <a:pt x="4234770" y="115362"/>
                </a:cubicBezTo>
                <a:lnTo>
                  <a:pt x="4234770" y="576796"/>
                </a:lnTo>
                <a:cubicBezTo>
                  <a:pt x="4234770" y="640509"/>
                  <a:pt x="4183121" y="692158"/>
                  <a:pt x="4119408" y="692158"/>
                </a:cubicBezTo>
                <a:lnTo>
                  <a:pt x="115362" y="692158"/>
                </a:lnTo>
                <a:cubicBezTo>
                  <a:pt x="51649" y="692158"/>
                  <a:pt x="0" y="640509"/>
                  <a:pt x="0" y="576796"/>
                </a:cubicBezTo>
                <a:lnTo>
                  <a:pt x="0" y="1153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418" tIns="77603" rIns="121418" bIns="77603"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Arc-enabled servers</a:t>
            </a:r>
          </a:p>
        </p:txBody>
      </p:sp>
      <p:sp>
        <p:nvSpPr>
          <p:cNvPr id="9" name="Freeform: Shape 8">
            <a:extLst>
              <a:ext uri="{FF2B5EF4-FFF2-40B4-BE49-F238E27FC236}">
                <a16:creationId xmlns:a16="http://schemas.microsoft.com/office/drawing/2014/main" id="{AAF9D765-D501-2FD2-5E9B-15E1CB802329}"/>
              </a:ext>
            </a:extLst>
          </p:cNvPr>
          <p:cNvSpPr/>
          <p:nvPr/>
        </p:nvSpPr>
        <p:spPr>
          <a:xfrm>
            <a:off x="4370440" y="1498824"/>
            <a:ext cx="7528482" cy="553727"/>
          </a:xfrm>
          <a:custGeom>
            <a:avLst/>
            <a:gdLst>
              <a:gd name="connsiteX0" fmla="*/ 92290 w 553726"/>
              <a:gd name="connsiteY0" fmla="*/ 0 h 7528481"/>
              <a:gd name="connsiteX1" fmla="*/ 461436 w 553726"/>
              <a:gd name="connsiteY1" fmla="*/ 0 h 7528481"/>
              <a:gd name="connsiteX2" fmla="*/ 553726 w 553726"/>
              <a:gd name="connsiteY2" fmla="*/ 92290 h 7528481"/>
              <a:gd name="connsiteX3" fmla="*/ 553726 w 553726"/>
              <a:gd name="connsiteY3" fmla="*/ 7528481 h 7528481"/>
              <a:gd name="connsiteX4" fmla="*/ 553726 w 553726"/>
              <a:gd name="connsiteY4" fmla="*/ 7528481 h 7528481"/>
              <a:gd name="connsiteX5" fmla="*/ 0 w 553726"/>
              <a:gd name="connsiteY5" fmla="*/ 7528481 h 7528481"/>
              <a:gd name="connsiteX6" fmla="*/ 0 w 553726"/>
              <a:gd name="connsiteY6" fmla="*/ 7528481 h 7528481"/>
              <a:gd name="connsiteX7" fmla="*/ 0 w 553726"/>
              <a:gd name="connsiteY7" fmla="*/ 92290 h 7528481"/>
              <a:gd name="connsiteX8" fmla="*/ 92290 w 553726"/>
              <a:gd name="connsiteY8" fmla="*/ 0 h 752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726" h="7528481">
                <a:moveTo>
                  <a:pt x="553726" y="1254783"/>
                </a:moveTo>
                <a:lnTo>
                  <a:pt x="553726" y="6273698"/>
                </a:lnTo>
                <a:cubicBezTo>
                  <a:pt x="553726" y="6966687"/>
                  <a:pt x="550687" y="7528474"/>
                  <a:pt x="546938" y="7528474"/>
                </a:cubicBezTo>
                <a:lnTo>
                  <a:pt x="0" y="7528474"/>
                </a:lnTo>
                <a:lnTo>
                  <a:pt x="0" y="7528474"/>
                </a:lnTo>
                <a:lnTo>
                  <a:pt x="0" y="7"/>
                </a:lnTo>
                <a:lnTo>
                  <a:pt x="0" y="7"/>
                </a:lnTo>
                <a:lnTo>
                  <a:pt x="546938" y="7"/>
                </a:lnTo>
                <a:cubicBezTo>
                  <a:pt x="550687" y="7"/>
                  <a:pt x="553726" y="561794"/>
                  <a:pt x="553726" y="1254783"/>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3821" tIns="68941" rIns="110851" bIns="68942" numCol="1" spcCol="1270" anchor="ctr" anchorCtr="0">
            <a:noAutofit/>
          </a:bodyPr>
          <a:lstStyle/>
          <a:p>
            <a:pPr marL="228600" lvl="1" indent="-228600" algn="l" defTabSz="977900">
              <a:lnSpc>
                <a:spcPct val="90000"/>
              </a:lnSpc>
              <a:spcBef>
                <a:spcPct val="0"/>
              </a:spcBef>
              <a:spcAft>
                <a:spcPct val="15000"/>
              </a:spcAft>
              <a:buNone/>
            </a:pPr>
            <a:r>
              <a:rPr lang="en-US" sz="2200" kern="1200" dirty="0">
                <a:latin typeface="Segoe UI" panose="020B0502040204020203" pitchFamily="34" charset="0"/>
                <a:cs typeface="Segoe UI" panose="020B0502040204020203" pitchFamily="34" charset="0"/>
              </a:rPr>
              <a:t>Extends any CNCF-certified K8S clusters features</a:t>
            </a:r>
          </a:p>
        </p:txBody>
      </p:sp>
      <p:sp>
        <p:nvSpPr>
          <p:cNvPr id="10" name="Freeform: Shape 9">
            <a:extLst>
              <a:ext uri="{FF2B5EF4-FFF2-40B4-BE49-F238E27FC236}">
                <a16:creationId xmlns:a16="http://schemas.microsoft.com/office/drawing/2014/main" id="{72E5ABCC-0C53-3813-D206-E60F907D96E0}"/>
              </a:ext>
            </a:extLst>
          </p:cNvPr>
          <p:cNvSpPr/>
          <p:nvPr/>
        </p:nvSpPr>
        <p:spPr>
          <a:xfrm>
            <a:off x="135671" y="1429607"/>
            <a:ext cx="4234770" cy="692158"/>
          </a:xfrm>
          <a:custGeom>
            <a:avLst/>
            <a:gdLst>
              <a:gd name="connsiteX0" fmla="*/ 0 w 4234770"/>
              <a:gd name="connsiteY0" fmla="*/ 115362 h 692158"/>
              <a:gd name="connsiteX1" fmla="*/ 115362 w 4234770"/>
              <a:gd name="connsiteY1" fmla="*/ 0 h 692158"/>
              <a:gd name="connsiteX2" fmla="*/ 4119408 w 4234770"/>
              <a:gd name="connsiteY2" fmla="*/ 0 h 692158"/>
              <a:gd name="connsiteX3" fmla="*/ 4234770 w 4234770"/>
              <a:gd name="connsiteY3" fmla="*/ 115362 h 692158"/>
              <a:gd name="connsiteX4" fmla="*/ 4234770 w 4234770"/>
              <a:gd name="connsiteY4" fmla="*/ 576796 h 692158"/>
              <a:gd name="connsiteX5" fmla="*/ 4119408 w 4234770"/>
              <a:gd name="connsiteY5" fmla="*/ 692158 h 692158"/>
              <a:gd name="connsiteX6" fmla="*/ 115362 w 4234770"/>
              <a:gd name="connsiteY6" fmla="*/ 692158 h 692158"/>
              <a:gd name="connsiteX7" fmla="*/ 0 w 4234770"/>
              <a:gd name="connsiteY7" fmla="*/ 576796 h 692158"/>
              <a:gd name="connsiteX8" fmla="*/ 0 w 4234770"/>
              <a:gd name="connsiteY8" fmla="*/ 115362 h 69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34770" h="692158">
                <a:moveTo>
                  <a:pt x="0" y="115362"/>
                </a:moveTo>
                <a:cubicBezTo>
                  <a:pt x="0" y="51649"/>
                  <a:pt x="51649" y="0"/>
                  <a:pt x="115362" y="0"/>
                </a:cubicBezTo>
                <a:lnTo>
                  <a:pt x="4119408" y="0"/>
                </a:lnTo>
                <a:cubicBezTo>
                  <a:pt x="4183121" y="0"/>
                  <a:pt x="4234770" y="51649"/>
                  <a:pt x="4234770" y="115362"/>
                </a:cubicBezTo>
                <a:lnTo>
                  <a:pt x="4234770" y="576796"/>
                </a:lnTo>
                <a:cubicBezTo>
                  <a:pt x="4234770" y="640509"/>
                  <a:pt x="4183121" y="692158"/>
                  <a:pt x="4119408" y="692158"/>
                </a:cubicBezTo>
                <a:lnTo>
                  <a:pt x="115362" y="692158"/>
                </a:lnTo>
                <a:cubicBezTo>
                  <a:pt x="51649" y="692158"/>
                  <a:pt x="0" y="640509"/>
                  <a:pt x="0" y="576796"/>
                </a:cubicBezTo>
                <a:lnTo>
                  <a:pt x="0" y="1153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418" tIns="77603" rIns="121418" bIns="77603"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Arc-enabled Kubernetes</a:t>
            </a:r>
          </a:p>
        </p:txBody>
      </p:sp>
      <p:sp>
        <p:nvSpPr>
          <p:cNvPr id="11" name="Freeform: Shape 10">
            <a:extLst>
              <a:ext uri="{FF2B5EF4-FFF2-40B4-BE49-F238E27FC236}">
                <a16:creationId xmlns:a16="http://schemas.microsoft.com/office/drawing/2014/main" id="{E76E7688-0F29-4CE8-5CB8-DF8E6CC8E6EF}"/>
              </a:ext>
            </a:extLst>
          </p:cNvPr>
          <p:cNvSpPr/>
          <p:nvPr/>
        </p:nvSpPr>
        <p:spPr>
          <a:xfrm>
            <a:off x="4370440" y="2225590"/>
            <a:ext cx="7528482" cy="553727"/>
          </a:xfrm>
          <a:custGeom>
            <a:avLst/>
            <a:gdLst>
              <a:gd name="connsiteX0" fmla="*/ 92290 w 553726"/>
              <a:gd name="connsiteY0" fmla="*/ 0 h 7528481"/>
              <a:gd name="connsiteX1" fmla="*/ 461436 w 553726"/>
              <a:gd name="connsiteY1" fmla="*/ 0 h 7528481"/>
              <a:gd name="connsiteX2" fmla="*/ 553726 w 553726"/>
              <a:gd name="connsiteY2" fmla="*/ 92290 h 7528481"/>
              <a:gd name="connsiteX3" fmla="*/ 553726 w 553726"/>
              <a:gd name="connsiteY3" fmla="*/ 7528481 h 7528481"/>
              <a:gd name="connsiteX4" fmla="*/ 553726 w 553726"/>
              <a:gd name="connsiteY4" fmla="*/ 7528481 h 7528481"/>
              <a:gd name="connsiteX5" fmla="*/ 0 w 553726"/>
              <a:gd name="connsiteY5" fmla="*/ 7528481 h 7528481"/>
              <a:gd name="connsiteX6" fmla="*/ 0 w 553726"/>
              <a:gd name="connsiteY6" fmla="*/ 7528481 h 7528481"/>
              <a:gd name="connsiteX7" fmla="*/ 0 w 553726"/>
              <a:gd name="connsiteY7" fmla="*/ 92290 h 7528481"/>
              <a:gd name="connsiteX8" fmla="*/ 92290 w 553726"/>
              <a:gd name="connsiteY8" fmla="*/ 0 h 752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726" h="7528481">
                <a:moveTo>
                  <a:pt x="553726" y="1254783"/>
                </a:moveTo>
                <a:lnTo>
                  <a:pt x="553726" y="6273698"/>
                </a:lnTo>
                <a:cubicBezTo>
                  <a:pt x="553726" y="6966687"/>
                  <a:pt x="550687" y="7528474"/>
                  <a:pt x="546938" y="7528474"/>
                </a:cubicBezTo>
                <a:lnTo>
                  <a:pt x="0" y="7528474"/>
                </a:lnTo>
                <a:lnTo>
                  <a:pt x="0" y="7528474"/>
                </a:lnTo>
                <a:lnTo>
                  <a:pt x="0" y="7"/>
                </a:lnTo>
                <a:lnTo>
                  <a:pt x="0" y="7"/>
                </a:lnTo>
                <a:lnTo>
                  <a:pt x="546938" y="7"/>
                </a:lnTo>
                <a:cubicBezTo>
                  <a:pt x="550687" y="7"/>
                  <a:pt x="553726" y="561794"/>
                  <a:pt x="553726" y="1254783"/>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3821" tIns="68941" rIns="110851" bIns="68942" numCol="1" spcCol="1270" anchor="ctr" anchorCtr="0">
            <a:noAutofit/>
          </a:bodyPr>
          <a:lstStyle/>
          <a:p>
            <a:pPr marL="228600" lvl="1" indent="-228600" algn="l" defTabSz="977900">
              <a:lnSpc>
                <a:spcPct val="90000"/>
              </a:lnSpc>
              <a:spcBef>
                <a:spcPct val="0"/>
              </a:spcBef>
              <a:spcAft>
                <a:spcPct val="15000"/>
              </a:spcAft>
              <a:buNone/>
            </a:pPr>
            <a:r>
              <a:rPr lang="en-US" sz="2200" kern="1200" dirty="0">
                <a:latin typeface="Segoe UI" panose="020B0502040204020203" pitchFamily="34" charset="0"/>
                <a:cs typeface="Segoe UI" panose="020B0502040204020203" pitchFamily="34" charset="0"/>
              </a:rPr>
              <a:t>Implements a managed SQL Server and PostgreSQL</a:t>
            </a:r>
          </a:p>
        </p:txBody>
      </p:sp>
      <p:sp>
        <p:nvSpPr>
          <p:cNvPr id="12" name="Freeform: Shape 11">
            <a:extLst>
              <a:ext uri="{FF2B5EF4-FFF2-40B4-BE49-F238E27FC236}">
                <a16:creationId xmlns:a16="http://schemas.microsoft.com/office/drawing/2014/main" id="{F5EE7C0E-0AE3-FBAB-D4FC-6645AE253D1F}"/>
              </a:ext>
            </a:extLst>
          </p:cNvPr>
          <p:cNvSpPr/>
          <p:nvPr/>
        </p:nvSpPr>
        <p:spPr>
          <a:xfrm>
            <a:off x="135671" y="2156374"/>
            <a:ext cx="4234770" cy="692158"/>
          </a:xfrm>
          <a:custGeom>
            <a:avLst/>
            <a:gdLst>
              <a:gd name="connsiteX0" fmla="*/ 0 w 4234770"/>
              <a:gd name="connsiteY0" fmla="*/ 115362 h 692158"/>
              <a:gd name="connsiteX1" fmla="*/ 115362 w 4234770"/>
              <a:gd name="connsiteY1" fmla="*/ 0 h 692158"/>
              <a:gd name="connsiteX2" fmla="*/ 4119408 w 4234770"/>
              <a:gd name="connsiteY2" fmla="*/ 0 h 692158"/>
              <a:gd name="connsiteX3" fmla="*/ 4234770 w 4234770"/>
              <a:gd name="connsiteY3" fmla="*/ 115362 h 692158"/>
              <a:gd name="connsiteX4" fmla="*/ 4234770 w 4234770"/>
              <a:gd name="connsiteY4" fmla="*/ 576796 h 692158"/>
              <a:gd name="connsiteX5" fmla="*/ 4119408 w 4234770"/>
              <a:gd name="connsiteY5" fmla="*/ 692158 h 692158"/>
              <a:gd name="connsiteX6" fmla="*/ 115362 w 4234770"/>
              <a:gd name="connsiteY6" fmla="*/ 692158 h 692158"/>
              <a:gd name="connsiteX7" fmla="*/ 0 w 4234770"/>
              <a:gd name="connsiteY7" fmla="*/ 576796 h 692158"/>
              <a:gd name="connsiteX8" fmla="*/ 0 w 4234770"/>
              <a:gd name="connsiteY8" fmla="*/ 115362 h 69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34770" h="692158">
                <a:moveTo>
                  <a:pt x="0" y="115362"/>
                </a:moveTo>
                <a:cubicBezTo>
                  <a:pt x="0" y="51649"/>
                  <a:pt x="51649" y="0"/>
                  <a:pt x="115362" y="0"/>
                </a:cubicBezTo>
                <a:lnTo>
                  <a:pt x="4119408" y="0"/>
                </a:lnTo>
                <a:cubicBezTo>
                  <a:pt x="4183121" y="0"/>
                  <a:pt x="4234770" y="51649"/>
                  <a:pt x="4234770" y="115362"/>
                </a:cubicBezTo>
                <a:lnTo>
                  <a:pt x="4234770" y="576796"/>
                </a:lnTo>
                <a:cubicBezTo>
                  <a:pt x="4234770" y="640509"/>
                  <a:pt x="4183121" y="692158"/>
                  <a:pt x="4119408" y="692158"/>
                </a:cubicBezTo>
                <a:lnTo>
                  <a:pt x="115362" y="692158"/>
                </a:lnTo>
                <a:cubicBezTo>
                  <a:pt x="51649" y="692158"/>
                  <a:pt x="0" y="640509"/>
                  <a:pt x="0" y="576796"/>
                </a:cubicBezTo>
                <a:lnTo>
                  <a:pt x="0" y="1153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418" tIns="77603" rIns="121418" bIns="77603"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Arc-enabled data services</a:t>
            </a:r>
          </a:p>
        </p:txBody>
      </p:sp>
      <p:sp>
        <p:nvSpPr>
          <p:cNvPr id="13" name="Freeform: Shape 12">
            <a:extLst>
              <a:ext uri="{FF2B5EF4-FFF2-40B4-BE49-F238E27FC236}">
                <a16:creationId xmlns:a16="http://schemas.microsoft.com/office/drawing/2014/main" id="{0AEDC2B8-FDC1-2E1E-3019-F36E33634E2A}"/>
              </a:ext>
            </a:extLst>
          </p:cNvPr>
          <p:cNvSpPr/>
          <p:nvPr/>
        </p:nvSpPr>
        <p:spPr>
          <a:xfrm>
            <a:off x="4370440" y="2952357"/>
            <a:ext cx="7528482" cy="553727"/>
          </a:xfrm>
          <a:custGeom>
            <a:avLst/>
            <a:gdLst>
              <a:gd name="connsiteX0" fmla="*/ 92290 w 553726"/>
              <a:gd name="connsiteY0" fmla="*/ 0 h 7528481"/>
              <a:gd name="connsiteX1" fmla="*/ 461436 w 553726"/>
              <a:gd name="connsiteY1" fmla="*/ 0 h 7528481"/>
              <a:gd name="connsiteX2" fmla="*/ 553726 w 553726"/>
              <a:gd name="connsiteY2" fmla="*/ 92290 h 7528481"/>
              <a:gd name="connsiteX3" fmla="*/ 553726 w 553726"/>
              <a:gd name="connsiteY3" fmla="*/ 7528481 h 7528481"/>
              <a:gd name="connsiteX4" fmla="*/ 553726 w 553726"/>
              <a:gd name="connsiteY4" fmla="*/ 7528481 h 7528481"/>
              <a:gd name="connsiteX5" fmla="*/ 0 w 553726"/>
              <a:gd name="connsiteY5" fmla="*/ 7528481 h 7528481"/>
              <a:gd name="connsiteX6" fmla="*/ 0 w 553726"/>
              <a:gd name="connsiteY6" fmla="*/ 7528481 h 7528481"/>
              <a:gd name="connsiteX7" fmla="*/ 0 w 553726"/>
              <a:gd name="connsiteY7" fmla="*/ 92290 h 7528481"/>
              <a:gd name="connsiteX8" fmla="*/ 92290 w 553726"/>
              <a:gd name="connsiteY8" fmla="*/ 0 h 752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726" h="7528481">
                <a:moveTo>
                  <a:pt x="553726" y="1254783"/>
                </a:moveTo>
                <a:lnTo>
                  <a:pt x="553726" y="6273698"/>
                </a:lnTo>
                <a:cubicBezTo>
                  <a:pt x="553726" y="6966687"/>
                  <a:pt x="550687" y="7528474"/>
                  <a:pt x="546938" y="7528474"/>
                </a:cubicBezTo>
                <a:lnTo>
                  <a:pt x="0" y="7528474"/>
                </a:lnTo>
                <a:lnTo>
                  <a:pt x="0" y="7528474"/>
                </a:lnTo>
                <a:lnTo>
                  <a:pt x="0" y="7"/>
                </a:lnTo>
                <a:lnTo>
                  <a:pt x="0" y="7"/>
                </a:lnTo>
                <a:lnTo>
                  <a:pt x="546938" y="7"/>
                </a:lnTo>
                <a:cubicBezTo>
                  <a:pt x="550687" y="7"/>
                  <a:pt x="553726" y="561794"/>
                  <a:pt x="553726" y="1254783"/>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3821" tIns="68941" rIns="110851" bIns="68942" numCol="1" spcCol="1270" anchor="ctr" anchorCtr="0">
            <a:noAutofit/>
          </a:bodyPr>
          <a:lstStyle/>
          <a:p>
            <a:pPr marL="228600" lvl="1" indent="-228600" algn="l" defTabSz="977900">
              <a:lnSpc>
                <a:spcPct val="90000"/>
              </a:lnSpc>
              <a:spcBef>
                <a:spcPct val="0"/>
              </a:spcBef>
              <a:spcAft>
                <a:spcPct val="15000"/>
              </a:spcAft>
              <a:buNone/>
            </a:pPr>
            <a:r>
              <a:rPr lang="en-US" sz="2200" kern="1200" dirty="0">
                <a:latin typeface="Segoe UI" panose="020B0502040204020203" pitchFamily="34" charset="0"/>
                <a:cs typeface="Segoe UI" panose="020B0502040204020203" pitchFamily="34" charset="0"/>
              </a:rPr>
              <a:t>Centralizes the point of control of all you SQL instances</a:t>
            </a:r>
          </a:p>
        </p:txBody>
      </p:sp>
      <p:sp>
        <p:nvSpPr>
          <p:cNvPr id="14" name="Freeform: Shape 13">
            <a:extLst>
              <a:ext uri="{FF2B5EF4-FFF2-40B4-BE49-F238E27FC236}">
                <a16:creationId xmlns:a16="http://schemas.microsoft.com/office/drawing/2014/main" id="{07F46861-E81C-8405-73B3-4FD82AE81A1F}"/>
              </a:ext>
            </a:extLst>
          </p:cNvPr>
          <p:cNvSpPr/>
          <p:nvPr/>
        </p:nvSpPr>
        <p:spPr>
          <a:xfrm>
            <a:off x="135671" y="2883140"/>
            <a:ext cx="4234770" cy="692158"/>
          </a:xfrm>
          <a:custGeom>
            <a:avLst/>
            <a:gdLst>
              <a:gd name="connsiteX0" fmla="*/ 0 w 4234770"/>
              <a:gd name="connsiteY0" fmla="*/ 115362 h 692158"/>
              <a:gd name="connsiteX1" fmla="*/ 115362 w 4234770"/>
              <a:gd name="connsiteY1" fmla="*/ 0 h 692158"/>
              <a:gd name="connsiteX2" fmla="*/ 4119408 w 4234770"/>
              <a:gd name="connsiteY2" fmla="*/ 0 h 692158"/>
              <a:gd name="connsiteX3" fmla="*/ 4234770 w 4234770"/>
              <a:gd name="connsiteY3" fmla="*/ 115362 h 692158"/>
              <a:gd name="connsiteX4" fmla="*/ 4234770 w 4234770"/>
              <a:gd name="connsiteY4" fmla="*/ 576796 h 692158"/>
              <a:gd name="connsiteX5" fmla="*/ 4119408 w 4234770"/>
              <a:gd name="connsiteY5" fmla="*/ 692158 h 692158"/>
              <a:gd name="connsiteX6" fmla="*/ 115362 w 4234770"/>
              <a:gd name="connsiteY6" fmla="*/ 692158 h 692158"/>
              <a:gd name="connsiteX7" fmla="*/ 0 w 4234770"/>
              <a:gd name="connsiteY7" fmla="*/ 576796 h 692158"/>
              <a:gd name="connsiteX8" fmla="*/ 0 w 4234770"/>
              <a:gd name="connsiteY8" fmla="*/ 115362 h 69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34770" h="692158">
                <a:moveTo>
                  <a:pt x="0" y="115362"/>
                </a:moveTo>
                <a:cubicBezTo>
                  <a:pt x="0" y="51649"/>
                  <a:pt x="51649" y="0"/>
                  <a:pt x="115362" y="0"/>
                </a:cubicBezTo>
                <a:lnTo>
                  <a:pt x="4119408" y="0"/>
                </a:lnTo>
                <a:cubicBezTo>
                  <a:pt x="4183121" y="0"/>
                  <a:pt x="4234770" y="51649"/>
                  <a:pt x="4234770" y="115362"/>
                </a:cubicBezTo>
                <a:lnTo>
                  <a:pt x="4234770" y="576796"/>
                </a:lnTo>
                <a:cubicBezTo>
                  <a:pt x="4234770" y="640509"/>
                  <a:pt x="4183121" y="692158"/>
                  <a:pt x="4119408" y="692158"/>
                </a:cubicBezTo>
                <a:lnTo>
                  <a:pt x="115362" y="692158"/>
                </a:lnTo>
                <a:cubicBezTo>
                  <a:pt x="51649" y="692158"/>
                  <a:pt x="0" y="640509"/>
                  <a:pt x="0" y="576796"/>
                </a:cubicBezTo>
                <a:lnTo>
                  <a:pt x="0" y="1153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418" tIns="77603" rIns="121418" bIns="77603"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Arc-enabled SQL Server</a:t>
            </a:r>
          </a:p>
        </p:txBody>
      </p:sp>
      <p:sp>
        <p:nvSpPr>
          <p:cNvPr id="15" name="Freeform: Shape 14">
            <a:extLst>
              <a:ext uri="{FF2B5EF4-FFF2-40B4-BE49-F238E27FC236}">
                <a16:creationId xmlns:a16="http://schemas.microsoft.com/office/drawing/2014/main" id="{A02757E1-9360-6613-9EA7-DC5BD6678DE3}"/>
              </a:ext>
            </a:extLst>
          </p:cNvPr>
          <p:cNvSpPr/>
          <p:nvPr/>
        </p:nvSpPr>
        <p:spPr>
          <a:xfrm>
            <a:off x="4370440" y="3679123"/>
            <a:ext cx="7528482" cy="553727"/>
          </a:xfrm>
          <a:custGeom>
            <a:avLst/>
            <a:gdLst>
              <a:gd name="connsiteX0" fmla="*/ 92290 w 553726"/>
              <a:gd name="connsiteY0" fmla="*/ 0 h 7528481"/>
              <a:gd name="connsiteX1" fmla="*/ 461436 w 553726"/>
              <a:gd name="connsiteY1" fmla="*/ 0 h 7528481"/>
              <a:gd name="connsiteX2" fmla="*/ 553726 w 553726"/>
              <a:gd name="connsiteY2" fmla="*/ 92290 h 7528481"/>
              <a:gd name="connsiteX3" fmla="*/ 553726 w 553726"/>
              <a:gd name="connsiteY3" fmla="*/ 7528481 h 7528481"/>
              <a:gd name="connsiteX4" fmla="*/ 553726 w 553726"/>
              <a:gd name="connsiteY4" fmla="*/ 7528481 h 7528481"/>
              <a:gd name="connsiteX5" fmla="*/ 0 w 553726"/>
              <a:gd name="connsiteY5" fmla="*/ 7528481 h 7528481"/>
              <a:gd name="connsiteX6" fmla="*/ 0 w 553726"/>
              <a:gd name="connsiteY6" fmla="*/ 7528481 h 7528481"/>
              <a:gd name="connsiteX7" fmla="*/ 0 w 553726"/>
              <a:gd name="connsiteY7" fmla="*/ 92290 h 7528481"/>
              <a:gd name="connsiteX8" fmla="*/ 92290 w 553726"/>
              <a:gd name="connsiteY8" fmla="*/ 0 h 752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726" h="7528481">
                <a:moveTo>
                  <a:pt x="553726" y="1254783"/>
                </a:moveTo>
                <a:lnTo>
                  <a:pt x="553726" y="6273698"/>
                </a:lnTo>
                <a:cubicBezTo>
                  <a:pt x="553726" y="6966687"/>
                  <a:pt x="550687" y="7528474"/>
                  <a:pt x="546938" y="7528474"/>
                </a:cubicBezTo>
                <a:lnTo>
                  <a:pt x="0" y="7528474"/>
                </a:lnTo>
                <a:lnTo>
                  <a:pt x="0" y="7528474"/>
                </a:lnTo>
                <a:lnTo>
                  <a:pt x="0" y="7"/>
                </a:lnTo>
                <a:lnTo>
                  <a:pt x="0" y="7"/>
                </a:lnTo>
                <a:lnTo>
                  <a:pt x="546938" y="7"/>
                </a:lnTo>
                <a:cubicBezTo>
                  <a:pt x="550687" y="7"/>
                  <a:pt x="553726" y="561794"/>
                  <a:pt x="553726" y="1254783"/>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3821" tIns="68941" rIns="110851" bIns="68942" numCol="1" spcCol="1270" anchor="ctr" anchorCtr="0">
            <a:noAutofit/>
          </a:bodyPr>
          <a:lstStyle/>
          <a:p>
            <a:pPr marL="228600" lvl="1" indent="-228600" algn="l" defTabSz="977900">
              <a:lnSpc>
                <a:spcPct val="90000"/>
              </a:lnSpc>
              <a:spcBef>
                <a:spcPct val="0"/>
              </a:spcBef>
              <a:spcAft>
                <a:spcPct val="15000"/>
              </a:spcAft>
              <a:buNone/>
            </a:pPr>
            <a:r>
              <a:rPr lang="en-US" sz="2200" kern="1200" dirty="0">
                <a:latin typeface="Segoe UI" panose="020B0502040204020203" pitchFamily="34" charset="0"/>
                <a:cs typeface="Segoe UI" panose="020B0502040204020203" pitchFamily="34" charset="0"/>
              </a:rPr>
              <a:t>Provisions and integrates the various resources into Azure </a:t>
            </a:r>
          </a:p>
        </p:txBody>
      </p:sp>
      <p:sp>
        <p:nvSpPr>
          <p:cNvPr id="16" name="Freeform: Shape 15">
            <a:extLst>
              <a:ext uri="{FF2B5EF4-FFF2-40B4-BE49-F238E27FC236}">
                <a16:creationId xmlns:a16="http://schemas.microsoft.com/office/drawing/2014/main" id="{AF4D5361-158D-C04D-653C-CD03444E8E1E}"/>
              </a:ext>
            </a:extLst>
          </p:cNvPr>
          <p:cNvSpPr/>
          <p:nvPr/>
        </p:nvSpPr>
        <p:spPr>
          <a:xfrm>
            <a:off x="135671" y="3609907"/>
            <a:ext cx="4234770" cy="692158"/>
          </a:xfrm>
          <a:custGeom>
            <a:avLst/>
            <a:gdLst>
              <a:gd name="connsiteX0" fmla="*/ 0 w 4234770"/>
              <a:gd name="connsiteY0" fmla="*/ 115362 h 692158"/>
              <a:gd name="connsiteX1" fmla="*/ 115362 w 4234770"/>
              <a:gd name="connsiteY1" fmla="*/ 0 h 692158"/>
              <a:gd name="connsiteX2" fmla="*/ 4119408 w 4234770"/>
              <a:gd name="connsiteY2" fmla="*/ 0 h 692158"/>
              <a:gd name="connsiteX3" fmla="*/ 4234770 w 4234770"/>
              <a:gd name="connsiteY3" fmla="*/ 115362 h 692158"/>
              <a:gd name="connsiteX4" fmla="*/ 4234770 w 4234770"/>
              <a:gd name="connsiteY4" fmla="*/ 576796 h 692158"/>
              <a:gd name="connsiteX5" fmla="*/ 4119408 w 4234770"/>
              <a:gd name="connsiteY5" fmla="*/ 692158 h 692158"/>
              <a:gd name="connsiteX6" fmla="*/ 115362 w 4234770"/>
              <a:gd name="connsiteY6" fmla="*/ 692158 h 692158"/>
              <a:gd name="connsiteX7" fmla="*/ 0 w 4234770"/>
              <a:gd name="connsiteY7" fmla="*/ 576796 h 692158"/>
              <a:gd name="connsiteX8" fmla="*/ 0 w 4234770"/>
              <a:gd name="connsiteY8" fmla="*/ 115362 h 69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34770" h="692158">
                <a:moveTo>
                  <a:pt x="0" y="115362"/>
                </a:moveTo>
                <a:cubicBezTo>
                  <a:pt x="0" y="51649"/>
                  <a:pt x="51649" y="0"/>
                  <a:pt x="115362" y="0"/>
                </a:cubicBezTo>
                <a:lnTo>
                  <a:pt x="4119408" y="0"/>
                </a:lnTo>
                <a:cubicBezTo>
                  <a:pt x="4183121" y="0"/>
                  <a:pt x="4234770" y="51649"/>
                  <a:pt x="4234770" y="115362"/>
                </a:cubicBezTo>
                <a:lnTo>
                  <a:pt x="4234770" y="576796"/>
                </a:lnTo>
                <a:cubicBezTo>
                  <a:pt x="4234770" y="640509"/>
                  <a:pt x="4183121" y="692158"/>
                  <a:pt x="4119408" y="692158"/>
                </a:cubicBezTo>
                <a:lnTo>
                  <a:pt x="115362" y="692158"/>
                </a:lnTo>
                <a:cubicBezTo>
                  <a:pt x="51649" y="692158"/>
                  <a:pt x="0" y="640509"/>
                  <a:pt x="0" y="576796"/>
                </a:cubicBezTo>
                <a:lnTo>
                  <a:pt x="0" y="1153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418" tIns="77603" rIns="121418" bIns="77603"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Arc-enabled SCVMM</a:t>
            </a:r>
          </a:p>
        </p:txBody>
      </p:sp>
      <p:sp>
        <p:nvSpPr>
          <p:cNvPr id="17" name="Freeform: Shape 16">
            <a:extLst>
              <a:ext uri="{FF2B5EF4-FFF2-40B4-BE49-F238E27FC236}">
                <a16:creationId xmlns:a16="http://schemas.microsoft.com/office/drawing/2014/main" id="{E19862B5-D3FF-9ED0-AF69-080E168D5E93}"/>
              </a:ext>
            </a:extLst>
          </p:cNvPr>
          <p:cNvSpPr/>
          <p:nvPr/>
        </p:nvSpPr>
        <p:spPr>
          <a:xfrm>
            <a:off x="4370440" y="4405889"/>
            <a:ext cx="7528482" cy="553727"/>
          </a:xfrm>
          <a:custGeom>
            <a:avLst/>
            <a:gdLst>
              <a:gd name="connsiteX0" fmla="*/ 92290 w 553726"/>
              <a:gd name="connsiteY0" fmla="*/ 0 h 7528481"/>
              <a:gd name="connsiteX1" fmla="*/ 461436 w 553726"/>
              <a:gd name="connsiteY1" fmla="*/ 0 h 7528481"/>
              <a:gd name="connsiteX2" fmla="*/ 553726 w 553726"/>
              <a:gd name="connsiteY2" fmla="*/ 92290 h 7528481"/>
              <a:gd name="connsiteX3" fmla="*/ 553726 w 553726"/>
              <a:gd name="connsiteY3" fmla="*/ 7528481 h 7528481"/>
              <a:gd name="connsiteX4" fmla="*/ 553726 w 553726"/>
              <a:gd name="connsiteY4" fmla="*/ 7528481 h 7528481"/>
              <a:gd name="connsiteX5" fmla="*/ 0 w 553726"/>
              <a:gd name="connsiteY5" fmla="*/ 7528481 h 7528481"/>
              <a:gd name="connsiteX6" fmla="*/ 0 w 553726"/>
              <a:gd name="connsiteY6" fmla="*/ 7528481 h 7528481"/>
              <a:gd name="connsiteX7" fmla="*/ 0 w 553726"/>
              <a:gd name="connsiteY7" fmla="*/ 92290 h 7528481"/>
              <a:gd name="connsiteX8" fmla="*/ 92290 w 553726"/>
              <a:gd name="connsiteY8" fmla="*/ 0 h 752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726" h="7528481">
                <a:moveTo>
                  <a:pt x="553726" y="1254783"/>
                </a:moveTo>
                <a:lnTo>
                  <a:pt x="553726" y="6273698"/>
                </a:lnTo>
                <a:cubicBezTo>
                  <a:pt x="553726" y="6966687"/>
                  <a:pt x="550687" y="7528474"/>
                  <a:pt x="546938" y="7528474"/>
                </a:cubicBezTo>
                <a:lnTo>
                  <a:pt x="0" y="7528474"/>
                </a:lnTo>
                <a:lnTo>
                  <a:pt x="0" y="7528474"/>
                </a:lnTo>
                <a:lnTo>
                  <a:pt x="0" y="7"/>
                </a:lnTo>
                <a:lnTo>
                  <a:pt x="0" y="7"/>
                </a:lnTo>
                <a:lnTo>
                  <a:pt x="546938" y="7"/>
                </a:lnTo>
                <a:cubicBezTo>
                  <a:pt x="550687" y="7"/>
                  <a:pt x="553726" y="561794"/>
                  <a:pt x="553726" y="1254783"/>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3821" tIns="68942" rIns="110851" bIns="68941" numCol="1" spcCol="1270" anchor="ctr" anchorCtr="0">
            <a:noAutofit/>
          </a:bodyPr>
          <a:lstStyle/>
          <a:p>
            <a:pPr marL="228600" lvl="1" indent="-228600" algn="l" defTabSz="977900">
              <a:lnSpc>
                <a:spcPct val="90000"/>
              </a:lnSpc>
              <a:spcBef>
                <a:spcPct val="0"/>
              </a:spcBef>
              <a:spcAft>
                <a:spcPct val="15000"/>
              </a:spcAft>
              <a:buNone/>
            </a:pPr>
            <a:r>
              <a:rPr lang="en-US" sz="2200" kern="1200" dirty="0">
                <a:latin typeface="Segoe UI" panose="020B0502040204020203" pitchFamily="34" charset="0"/>
                <a:cs typeface="Segoe UI" panose="020B0502040204020203" pitchFamily="34" charset="0"/>
              </a:rPr>
              <a:t>Provisions and integrates the various resources into Azure </a:t>
            </a:r>
          </a:p>
        </p:txBody>
      </p:sp>
      <p:sp>
        <p:nvSpPr>
          <p:cNvPr id="18" name="Freeform: Shape 17">
            <a:extLst>
              <a:ext uri="{FF2B5EF4-FFF2-40B4-BE49-F238E27FC236}">
                <a16:creationId xmlns:a16="http://schemas.microsoft.com/office/drawing/2014/main" id="{56252BCD-7FFE-17C7-0BA7-D5B7827859A8}"/>
              </a:ext>
            </a:extLst>
          </p:cNvPr>
          <p:cNvSpPr/>
          <p:nvPr/>
        </p:nvSpPr>
        <p:spPr>
          <a:xfrm>
            <a:off x="135671" y="4336673"/>
            <a:ext cx="4234770" cy="692158"/>
          </a:xfrm>
          <a:custGeom>
            <a:avLst/>
            <a:gdLst>
              <a:gd name="connsiteX0" fmla="*/ 0 w 4234770"/>
              <a:gd name="connsiteY0" fmla="*/ 115362 h 692158"/>
              <a:gd name="connsiteX1" fmla="*/ 115362 w 4234770"/>
              <a:gd name="connsiteY1" fmla="*/ 0 h 692158"/>
              <a:gd name="connsiteX2" fmla="*/ 4119408 w 4234770"/>
              <a:gd name="connsiteY2" fmla="*/ 0 h 692158"/>
              <a:gd name="connsiteX3" fmla="*/ 4234770 w 4234770"/>
              <a:gd name="connsiteY3" fmla="*/ 115362 h 692158"/>
              <a:gd name="connsiteX4" fmla="*/ 4234770 w 4234770"/>
              <a:gd name="connsiteY4" fmla="*/ 576796 h 692158"/>
              <a:gd name="connsiteX5" fmla="*/ 4119408 w 4234770"/>
              <a:gd name="connsiteY5" fmla="*/ 692158 h 692158"/>
              <a:gd name="connsiteX6" fmla="*/ 115362 w 4234770"/>
              <a:gd name="connsiteY6" fmla="*/ 692158 h 692158"/>
              <a:gd name="connsiteX7" fmla="*/ 0 w 4234770"/>
              <a:gd name="connsiteY7" fmla="*/ 576796 h 692158"/>
              <a:gd name="connsiteX8" fmla="*/ 0 w 4234770"/>
              <a:gd name="connsiteY8" fmla="*/ 115362 h 69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34770" h="692158">
                <a:moveTo>
                  <a:pt x="0" y="115362"/>
                </a:moveTo>
                <a:cubicBezTo>
                  <a:pt x="0" y="51649"/>
                  <a:pt x="51649" y="0"/>
                  <a:pt x="115362" y="0"/>
                </a:cubicBezTo>
                <a:lnTo>
                  <a:pt x="4119408" y="0"/>
                </a:lnTo>
                <a:cubicBezTo>
                  <a:pt x="4183121" y="0"/>
                  <a:pt x="4234770" y="51649"/>
                  <a:pt x="4234770" y="115362"/>
                </a:cubicBezTo>
                <a:lnTo>
                  <a:pt x="4234770" y="576796"/>
                </a:lnTo>
                <a:cubicBezTo>
                  <a:pt x="4234770" y="640509"/>
                  <a:pt x="4183121" y="692158"/>
                  <a:pt x="4119408" y="692158"/>
                </a:cubicBezTo>
                <a:lnTo>
                  <a:pt x="115362" y="692158"/>
                </a:lnTo>
                <a:cubicBezTo>
                  <a:pt x="51649" y="692158"/>
                  <a:pt x="0" y="640509"/>
                  <a:pt x="0" y="576796"/>
                </a:cubicBezTo>
                <a:lnTo>
                  <a:pt x="0" y="1153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418" tIns="77603" rIns="121418" bIns="77603"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Arc-enabled VMware vSphere</a:t>
            </a:r>
          </a:p>
        </p:txBody>
      </p:sp>
      <p:sp>
        <p:nvSpPr>
          <p:cNvPr id="19" name="Freeform: Shape 18">
            <a:extLst>
              <a:ext uri="{FF2B5EF4-FFF2-40B4-BE49-F238E27FC236}">
                <a16:creationId xmlns:a16="http://schemas.microsoft.com/office/drawing/2014/main" id="{EC336525-384E-0ED2-F64A-E3B4DC6ADC49}"/>
              </a:ext>
            </a:extLst>
          </p:cNvPr>
          <p:cNvSpPr/>
          <p:nvPr/>
        </p:nvSpPr>
        <p:spPr>
          <a:xfrm>
            <a:off x="4370440" y="5132656"/>
            <a:ext cx="7528482" cy="553727"/>
          </a:xfrm>
          <a:custGeom>
            <a:avLst/>
            <a:gdLst>
              <a:gd name="connsiteX0" fmla="*/ 92290 w 553726"/>
              <a:gd name="connsiteY0" fmla="*/ 0 h 7528481"/>
              <a:gd name="connsiteX1" fmla="*/ 461436 w 553726"/>
              <a:gd name="connsiteY1" fmla="*/ 0 h 7528481"/>
              <a:gd name="connsiteX2" fmla="*/ 553726 w 553726"/>
              <a:gd name="connsiteY2" fmla="*/ 92290 h 7528481"/>
              <a:gd name="connsiteX3" fmla="*/ 553726 w 553726"/>
              <a:gd name="connsiteY3" fmla="*/ 7528481 h 7528481"/>
              <a:gd name="connsiteX4" fmla="*/ 553726 w 553726"/>
              <a:gd name="connsiteY4" fmla="*/ 7528481 h 7528481"/>
              <a:gd name="connsiteX5" fmla="*/ 0 w 553726"/>
              <a:gd name="connsiteY5" fmla="*/ 7528481 h 7528481"/>
              <a:gd name="connsiteX6" fmla="*/ 0 w 553726"/>
              <a:gd name="connsiteY6" fmla="*/ 7528481 h 7528481"/>
              <a:gd name="connsiteX7" fmla="*/ 0 w 553726"/>
              <a:gd name="connsiteY7" fmla="*/ 92290 h 7528481"/>
              <a:gd name="connsiteX8" fmla="*/ 92290 w 553726"/>
              <a:gd name="connsiteY8" fmla="*/ 0 h 752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3726" h="7528481">
                <a:moveTo>
                  <a:pt x="553726" y="1254783"/>
                </a:moveTo>
                <a:lnTo>
                  <a:pt x="553726" y="6273698"/>
                </a:lnTo>
                <a:cubicBezTo>
                  <a:pt x="553726" y="6966687"/>
                  <a:pt x="550687" y="7528474"/>
                  <a:pt x="546938" y="7528474"/>
                </a:cubicBezTo>
                <a:lnTo>
                  <a:pt x="0" y="7528474"/>
                </a:lnTo>
                <a:lnTo>
                  <a:pt x="0" y="7528474"/>
                </a:lnTo>
                <a:lnTo>
                  <a:pt x="0" y="7"/>
                </a:lnTo>
                <a:lnTo>
                  <a:pt x="0" y="7"/>
                </a:lnTo>
                <a:lnTo>
                  <a:pt x="546938" y="7"/>
                </a:lnTo>
                <a:cubicBezTo>
                  <a:pt x="550687" y="7"/>
                  <a:pt x="553726" y="561794"/>
                  <a:pt x="553726" y="1254783"/>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3821" tIns="68942" rIns="110851" bIns="68941" numCol="1" spcCol="1270" anchor="ctr" anchorCtr="0">
            <a:noAutofit/>
          </a:bodyPr>
          <a:lstStyle/>
          <a:p>
            <a:pPr marL="228600" lvl="1" indent="-228600" algn="l" defTabSz="977900">
              <a:lnSpc>
                <a:spcPct val="90000"/>
              </a:lnSpc>
              <a:spcBef>
                <a:spcPct val="0"/>
              </a:spcBef>
              <a:spcAft>
                <a:spcPct val="15000"/>
              </a:spcAft>
              <a:buNone/>
            </a:pPr>
            <a:r>
              <a:rPr lang="en-US" sz="2200" kern="1200" dirty="0">
                <a:latin typeface="Segoe UI" panose="020B0502040204020203" pitchFamily="34" charset="0"/>
                <a:cs typeface="Segoe UI" panose="020B0502040204020203" pitchFamily="34" charset="0"/>
              </a:rPr>
              <a:t>Provisions and integrates the various resources into Azure </a:t>
            </a:r>
          </a:p>
        </p:txBody>
      </p:sp>
      <p:sp>
        <p:nvSpPr>
          <p:cNvPr id="20" name="Freeform: Shape 19">
            <a:extLst>
              <a:ext uri="{FF2B5EF4-FFF2-40B4-BE49-F238E27FC236}">
                <a16:creationId xmlns:a16="http://schemas.microsoft.com/office/drawing/2014/main" id="{C7AD8B2D-D5C8-1531-E83D-356709E768E0}"/>
              </a:ext>
            </a:extLst>
          </p:cNvPr>
          <p:cNvSpPr/>
          <p:nvPr/>
        </p:nvSpPr>
        <p:spPr>
          <a:xfrm>
            <a:off x="135671" y="5063440"/>
            <a:ext cx="4234770" cy="692158"/>
          </a:xfrm>
          <a:custGeom>
            <a:avLst/>
            <a:gdLst>
              <a:gd name="connsiteX0" fmla="*/ 0 w 4234770"/>
              <a:gd name="connsiteY0" fmla="*/ 115362 h 692158"/>
              <a:gd name="connsiteX1" fmla="*/ 115362 w 4234770"/>
              <a:gd name="connsiteY1" fmla="*/ 0 h 692158"/>
              <a:gd name="connsiteX2" fmla="*/ 4119408 w 4234770"/>
              <a:gd name="connsiteY2" fmla="*/ 0 h 692158"/>
              <a:gd name="connsiteX3" fmla="*/ 4234770 w 4234770"/>
              <a:gd name="connsiteY3" fmla="*/ 115362 h 692158"/>
              <a:gd name="connsiteX4" fmla="*/ 4234770 w 4234770"/>
              <a:gd name="connsiteY4" fmla="*/ 576796 h 692158"/>
              <a:gd name="connsiteX5" fmla="*/ 4119408 w 4234770"/>
              <a:gd name="connsiteY5" fmla="*/ 692158 h 692158"/>
              <a:gd name="connsiteX6" fmla="*/ 115362 w 4234770"/>
              <a:gd name="connsiteY6" fmla="*/ 692158 h 692158"/>
              <a:gd name="connsiteX7" fmla="*/ 0 w 4234770"/>
              <a:gd name="connsiteY7" fmla="*/ 576796 h 692158"/>
              <a:gd name="connsiteX8" fmla="*/ 0 w 4234770"/>
              <a:gd name="connsiteY8" fmla="*/ 115362 h 69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34770" h="692158">
                <a:moveTo>
                  <a:pt x="0" y="115362"/>
                </a:moveTo>
                <a:cubicBezTo>
                  <a:pt x="0" y="51649"/>
                  <a:pt x="51649" y="0"/>
                  <a:pt x="115362" y="0"/>
                </a:cubicBezTo>
                <a:lnTo>
                  <a:pt x="4119408" y="0"/>
                </a:lnTo>
                <a:cubicBezTo>
                  <a:pt x="4183121" y="0"/>
                  <a:pt x="4234770" y="51649"/>
                  <a:pt x="4234770" y="115362"/>
                </a:cubicBezTo>
                <a:lnTo>
                  <a:pt x="4234770" y="576796"/>
                </a:lnTo>
                <a:cubicBezTo>
                  <a:pt x="4234770" y="640509"/>
                  <a:pt x="4183121" y="692158"/>
                  <a:pt x="4119408" y="692158"/>
                </a:cubicBezTo>
                <a:lnTo>
                  <a:pt x="115362" y="692158"/>
                </a:lnTo>
                <a:cubicBezTo>
                  <a:pt x="51649" y="692158"/>
                  <a:pt x="0" y="640509"/>
                  <a:pt x="0" y="576796"/>
                </a:cubicBezTo>
                <a:lnTo>
                  <a:pt x="0" y="11536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418" tIns="77603" rIns="121418" bIns="77603"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Segoe UI" panose="020B0502040204020203" pitchFamily="34" charset="0"/>
                <a:cs typeface="Segoe UI" panose="020B0502040204020203" pitchFamily="34" charset="0"/>
              </a:rPr>
              <a:t>Arc-enabled Azure Stack HCI</a:t>
            </a:r>
          </a:p>
        </p:txBody>
      </p:sp>
    </p:spTree>
    <p:extLst>
      <p:ext uri="{BB962C8B-B14F-4D97-AF65-F5344CB8AC3E}">
        <p14:creationId xmlns:p14="http://schemas.microsoft.com/office/powerpoint/2010/main" val="245252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pPr lvl="1"/>
            <a:r>
              <a:rPr lang="en-US" sz="2800" dirty="0">
                <a:latin typeface="Segoe UI" panose="020B0502040204020203" pitchFamily="34" charset="0"/>
                <a:cs typeface="Segoe UI" panose="020B0502040204020203" pitchFamily="34" charset="0"/>
              </a:rPr>
              <a:t>Centralized point of administration</a:t>
            </a:r>
          </a:p>
          <a:p>
            <a:pPr lvl="1"/>
            <a:r>
              <a:rPr lang="en-US" sz="2800" dirty="0">
                <a:latin typeface="Segoe UI" panose="020B0502040204020203" pitchFamily="34" charset="0"/>
                <a:cs typeface="Segoe UI" panose="020B0502040204020203" pitchFamily="34" charset="0"/>
              </a:rPr>
              <a:t>Azure RBAC &amp; Policies</a:t>
            </a:r>
          </a:p>
          <a:p>
            <a:pPr lvl="1"/>
            <a:r>
              <a:rPr lang="en-US" sz="2800" dirty="0">
                <a:latin typeface="Segoe UI" panose="020B0502040204020203" pitchFamily="34" charset="0"/>
                <a:cs typeface="Segoe UI" panose="020B0502040204020203" pitchFamily="34" charset="0"/>
              </a:rPr>
              <a:t>VM Extensions: logging, security, custom</a:t>
            </a:r>
          </a:p>
          <a:p>
            <a:pPr lvl="1"/>
            <a:r>
              <a:rPr lang="en-US" sz="2800" dirty="0">
                <a:latin typeface="Segoe UI" panose="020B0502040204020203" pitchFamily="34" charset="0"/>
                <a:cs typeface="Segoe UI" panose="020B0502040204020203" pitchFamily="34" charset="0"/>
              </a:rPr>
              <a:t>Data Services in your environment </a:t>
            </a:r>
          </a:p>
          <a:p>
            <a:pPr lvl="2"/>
            <a:r>
              <a:rPr lang="en-US" sz="2400" dirty="0">
                <a:latin typeface="Segoe UI" panose="020B0502040204020203" pitchFamily="34" charset="0"/>
                <a:cs typeface="Segoe UI" panose="020B0502040204020203" pitchFamily="34" charset="0"/>
              </a:rPr>
              <a:t>Management of new instance provisioning</a:t>
            </a:r>
          </a:p>
          <a:p>
            <a:pPr lvl="2"/>
            <a:r>
              <a:rPr lang="en-US" sz="2400" dirty="0">
                <a:latin typeface="Segoe UI" panose="020B0502040204020203" pitchFamily="34" charset="0"/>
                <a:cs typeface="Segoe UI" panose="020B0502040204020203" pitchFamily="34" charset="0"/>
              </a:rPr>
              <a:t>Governance of existing SQL Server infrastructure</a:t>
            </a:r>
          </a:p>
          <a:p>
            <a:pPr lvl="1"/>
            <a:endParaRPr lang="en-US" sz="2800" dirty="0">
              <a:latin typeface="Segoe UI" panose="020B0502040204020203" pitchFamily="34" charset="0"/>
              <a:cs typeface="Segoe UI" panose="020B0502040204020203" pitchFamily="34" charset="0"/>
            </a:endParaRPr>
          </a:p>
          <a:p>
            <a:pPr marL="201168" lvl="1" indent="0">
              <a:buNone/>
            </a:pPr>
            <a:r>
              <a:rPr lang="en-US" sz="2800" dirty="0">
                <a:latin typeface="Segoe UI" panose="020B0502040204020203" pitchFamily="34" charset="0"/>
                <a:cs typeface="Segoe UI" panose="020B0502040204020203" pitchFamily="34" charset="0"/>
              </a:rPr>
              <a:t>And Kubernetes?</a:t>
            </a:r>
          </a:p>
        </p:txBody>
      </p:sp>
    </p:spTree>
    <p:extLst>
      <p:ext uri="{BB962C8B-B14F-4D97-AF65-F5344CB8AC3E}">
        <p14:creationId xmlns:p14="http://schemas.microsoft.com/office/powerpoint/2010/main" val="229684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Diagram showing an architectural overview of the Azure Arc-enabled Kubernetes agents.">
            <a:extLst>
              <a:ext uri="{FF2B5EF4-FFF2-40B4-BE49-F238E27FC236}">
                <a16:creationId xmlns:a16="http://schemas.microsoft.com/office/drawing/2014/main" id="{536698A9-3A92-34FD-7C14-1264ADA55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30" y="0"/>
            <a:ext cx="12529134" cy="5990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3879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luster extensions architecture">
            <a:extLst>
              <a:ext uri="{FF2B5EF4-FFF2-40B4-BE49-F238E27FC236}">
                <a16:creationId xmlns:a16="http://schemas.microsoft.com/office/drawing/2014/main" id="{13C53132-F68A-D73C-C229-F684A4C7ED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753" y="315423"/>
            <a:ext cx="6335144" cy="347113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4810C0C-667A-3852-668E-4AA86B412AAF}"/>
              </a:ext>
            </a:extLst>
          </p:cNvPr>
          <p:cNvPicPr>
            <a:picLocks noChangeAspect="1"/>
          </p:cNvPicPr>
          <p:nvPr/>
        </p:nvPicPr>
        <p:blipFill>
          <a:blip r:embed="rId3"/>
          <a:stretch>
            <a:fillRect/>
          </a:stretch>
        </p:blipFill>
        <p:spPr>
          <a:xfrm>
            <a:off x="8043397" y="1833888"/>
            <a:ext cx="3841289" cy="3190223"/>
          </a:xfrm>
          <a:prstGeom prst="rect">
            <a:avLst/>
          </a:prstGeom>
        </p:spPr>
      </p:pic>
      <p:sp>
        <p:nvSpPr>
          <p:cNvPr id="4" name="Arrow: Left-Right 3">
            <a:extLst>
              <a:ext uri="{FF2B5EF4-FFF2-40B4-BE49-F238E27FC236}">
                <a16:creationId xmlns:a16="http://schemas.microsoft.com/office/drawing/2014/main" id="{F40C2862-7CD8-5D83-B1BD-3C86877F3B32}"/>
              </a:ext>
            </a:extLst>
          </p:cNvPr>
          <p:cNvSpPr/>
          <p:nvPr/>
        </p:nvSpPr>
        <p:spPr>
          <a:xfrm>
            <a:off x="7139354" y="2872154"/>
            <a:ext cx="633046" cy="24618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581170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“Cheap” public cloud</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2830285" y="1739972"/>
            <a:ext cx="6235337" cy="1549255"/>
          </a:xfrm>
        </p:spPr>
        <p:txBody>
          <a:bodyPr>
            <a:normAutofit/>
          </a:bodyPr>
          <a:lstStyle/>
          <a:p>
            <a:r>
              <a:rPr lang="en-US" sz="8800" b="1" dirty="0">
                <a:solidFill>
                  <a:srgbClr val="475C95"/>
                </a:solidFill>
              </a:rPr>
              <a:t>12$ / month*</a:t>
            </a:r>
          </a:p>
        </p:txBody>
      </p:sp>
      <p:sp>
        <p:nvSpPr>
          <p:cNvPr id="3" name="TextBox 2">
            <a:extLst>
              <a:ext uri="{FF2B5EF4-FFF2-40B4-BE49-F238E27FC236}">
                <a16:creationId xmlns:a16="http://schemas.microsoft.com/office/drawing/2014/main" id="{6BC9FB00-DE8D-E00E-5085-48B489606AED}"/>
              </a:ext>
            </a:extLst>
          </p:cNvPr>
          <p:cNvSpPr txBox="1"/>
          <p:nvPr/>
        </p:nvSpPr>
        <p:spPr>
          <a:xfrm>
            <a:off x="4909458" y="4628380"/>
            <a:ext cx="7532914" cy="369332"/>
          </a:xfrm>
          <a:prstGeom prst="rect">
            <a:avLst/>
          </a:prstGeom>
          <a:noFill/>
        </p:spPr>
        <p:txBody>
          <a:bodyPr wrap="square">
            <a:spAutoFit/>
          </a:bodyPr>
          <a:lstStyle/>
          <a:p>
            <a:r>
              <a:rPr lang="it-IT" dirty="0"/>
              <a:t>* details of calculation method and providers can be provided privately</a:t>
            </a:r>
          </a:p>
        </p:txBody>
      </p:sp>
    </p:spTree>
    <p:extLst>
      <p:ext uri="{BB962C8B-B14F-4D97-AF65-F5344CB8AC3E}">
        <p14:creationId xmlns:p14="http://schemas.microsoft.com/office/powerpoint/2010/main" val="324624104"/>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tip #9</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Autofit/>
          </a:bodyPr>
          <a:lstStyle/>
          <a:p>
            <a:r>
              <a:rPr lang="en-US" sz="6000" b="1" dirty="0">
                <a:solidFill>
                  <a:srgbClr val="475C95"/>
                </a:solidFill>
              </a:rPr>
              <a:t>Don’t forget the bandwidth</a:t>
            </a:r>
          </a:p>
        </p:txBody>
      </p:sp>
    </p:spTree>
    <p:extLst>
      <p:ext uri="{BB962C8B-B14F-4D97-AF65-F5344CB8AC3E}">
        <p14:creationId xmlns:p14="http://schemas.microsoft.com/office/powerpoint/2010/main" val="366177871"/>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a:xfrm>
            <a:off x="3836504" y="1291498"/>
            <a:ext cx="7319176" cy="2863479"/>
          </a:xfrm>
        </p:spPr>
        <p:txBody>
          <a:bodyPr/>
          <a:lstStyle/>
          <a:p>
            <a:r>
              <a:rPr lang="en-US" dirty="0"/>
              <a:t>And what about the environment?</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a:xfrm>
            <a:off x="3836504" y="4154977"/>
            <a:ext cx="7321946" cy="1143000"/>
          </a:xfrm>
        </p:spPr>
        <p:txBody>
          <a:bodyPr/>
          <a:lstStyle/>
          <a:p>
            <a:r>
              <a:rPr lang="en-US" dirty="0"/>
              <a:t>The path to green software</a:t>
            </a:r>
          </a:p>
        </p:txBody>
      </p:sp>
      <p:pic>
        <p:nvPicPr>
          <p:cNvPr id="6" name="Picture Placeholder 5" descr="Open hand with plant with solid fill">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25881033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Diagram 4">
            <a:extLst>
              <a:ext uri="{FF2B5EF4-FFF2-40B4-BE49-F238E27FC236}">
                <a16:creationId xmlns:a16="http://schemas.microsoft.com/office/drawing/2014/main" id="{64E1C24A-39E2-AAC3-D6A8-47DD9BE79046}"/>
              </a:ext>
            </a:extLst>
          </p:cNvPr>
          <p:cNvGraphicFramePr/>
          <p:nvPr>
            <p:extLst>
              <p:ext uri="{D42A27DB-BD31-4B8C-83A1-F6EECF244321}">
                <p14:modId xmlns:p14="http://schemas.microsoft.com/office/powerpoint/2010/main" val="2729687938"/>
              </p:ext>
            </p:extLst>
          </p:nvPr>
        </p:nvGraphicFramePr>
        <p:xfrm>
          <a:off x="1702816" y="644466"/>
          <a:ext cx="8128000" cy="4037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83052E13-9F13-D0D5-37E3-5E7C715FD0EF}"/>
              </a:ext>
            </a:extLst>
          </p:cNvPr>
          <p:cNvSpPr txBox="1">
            <a:spLocks/>
          </p:cNvSpPr>
          <p:nvPr/>
        </p:nvSpPr>
        <p:spPr>
          <a:xfrm>
            <a:off x="8414657" y="5232650"/>
            <a:ext cx="3464185" cy="1101666"/>
          </a:xfrm>
          <a:prstGeom prst="rect">
            <a:avLst/>
          </a:prstGeom>
        </p:spPr>
        <p:txBody>
          <a:bodyPr vert="horz" lIns="36000" tIns="45720" rIns="36000" bIns="45720" rtlCol="0" anchor="b">
            <a:normAutofit fontScale="90000" lnSpcReduction="200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lang="en-US" sz="5400" spc="-350" dirty="0">
                <a:solidFill>
                  <a:srgbClr val="EAC262"/>
                </a:solidFill>
                <a:effectLst>
                  <a:glow rad="12700">
                    <a:srgbClr val="475C95">
                      <a:satMod val="175000"/>
                      <a:alpha val="20000"/>
                    </a:srgbClr>
                  </a:glow>
                </a:effectLst>
                <a:latin typeface="Segoe UI Semilight" panose="020B0402040204020203" pitchFamily="34" charset="0"/>
                <a:cs typeface="Segoe UI Semilight" panose="020B0402040204020203" pitchFamily="34" charset="0"/>
              </a:rPr>
              <a:t>common </a:t>
            </a:r>
          </a:p>
          <a:p>
            <a:pPr marL="0" marR="0" lvl="0" indent="0" algn="l" defTabSz="914400" rtl="0" eaLnBrk="1" fontAlgn="auto" latinLnBrk="0" hangingPunct="1">
              <a:lnSpc>
                <a:spcPct val="85000"/>
              </a:lnSpc>
              <a:spcBef>
                <a:spcPct val="0"/>
              </a:spcBef>
              <a:spcAft>
                <a:spcPts val="0"/>
              </a:spcAft>
              <a:buClrTx/>
              <a:buSzTx/>
              <a:buFontTx/>
              <a:buNone/>
              <a:tabLst/>
              <a:defRPr/>
            </a:pPr>
            <a:r>
              <a:rPr lang="en-US" sz="5400" spc="-350" dirty="0">
                <a:solidFill>
                  <a:srgbClr val="EAC262"/>
                </a:solidFill>
                <a:effectLst>
                  <a:glow rad="12700">
                    <a:srgbClr val="475C95">
                      <a:satMod val="175000"/>
                      <a:alpha val="20000"/>
                    </a:srgbClr>
                  </a:glow>
                </a:effectLst>
                <a:latin typeface="Segoe UI Semilight" panose="020B0402040204020203" pitchFamily="34" charset="0"/>
                <a:cs typeface="Segoe UI Semilight" panose="020B0402040204020203" pitchFamily="34" charset="0"/>
              </a:rPr>
              <a:t>side-effect</a:t>
            </a:r>
            <a:endParaRPr kumimoji="0" lang="en-US" sz="5400" b="0" i="0" u="none" strike="noStrike" kern="1200" cap="none" spc="-350" normalizeH="0" baseline="0" noProof="0" dirty="0">
              <a:ln>
                <a:noFill/>
              </a:ln>
              <a:solidFill>
                <a:srgbClr val="EAC262"/>
              </a:solidFill>
              <a:effectLst>
                <a:glow rad="12700">
                  <a:srgbClr val="475C95">
                    <a:satMod val="175000"/>
                    <a:alpha val="20000"/>
                  </a:srgbClr>
                </a:glow>
              </a:effectLst>
              <a:uLnTx/>
              <a:uFillTx/>
              <a:latin typeface="Segoe UI Semilight" panose="020B0402040204020203" pitchFamily="34" charset="0"/>
              <a:ea typeface="+mj-ea"/>
              <a:cs typeface="Segoe UI Semilight" panose="020B0402040204020203" pitchFamily="34" charset="0"/>
            </a:endParaRPr>
          </a:p>
        </p:txBody>
      </p:sp>
    </p:spTree>
    <p:extLst>
      <p:ext uri="{BB962C8B-B14F-4D97-AF65-F5344CB8AC3E}">
        <p14:creationId xmlns:p14="http://schemas.microsoft.com/office/powerpoint/2010/main" val="1599987462"/>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lt_text">
            <a:extLst>
              <a:ext uri="{FF2B5EF4-FFF2-40B4-BE49-F238E27FC236}">
                <a16:creationId xmlns:a16="http://schemas.microsoft.com/office/drawing/2014/main" id="{31E09092-503A-6CFD-AA7F-DA59150E262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2488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B9218-BF8A-C780-99FF-A420F5EC61D1}"/>
              </a:ext>
            </a:extLst>
          </p:cNvPr>
          <p:cNvSpPr>
            <a:spLocks noGrp="1"/>
          </p:cNvSpPr>
          <p:nvPr>
            <p:ph type="title"/>
          </p:nvPr>
        </p:nvSpPr>
        <p:spPr/>
        <p:txBody>
          <a:bodyPr/>
          <a:lstStyle/>
          <a:p>
            <a:endParaRPr lang="it-IT"/>
          </a:p>
        </p:txBody>
      </p:sp>
      <p:sp>
        <p:nvSpPr>
          <p:cNvPr id="3" name="Content Placeholder 2">
            <a:extLst>
              <a:ext uri="{FF2B5EF4-FFF2-40B4-BE49-F238E27FC236}">
                <a16:creationId xmlns:a16="http://schemas.microsoft.com/office/drawing/2014/main" id="{BEB4DE77-074A-79F4-F935-D0F7A21A339A}"/>
              </a:ext>
            </a:extLst>
          </p:cNvPr>
          <p:cNvSpPr>
            <a:spLocks noGrp="1"/>
          </p:cNvSpPr>
          <p:nvPr>
            <p:ph idx="1"/>
          </p:nvPr>
        </p:nvSpPr>
        <p:spPr/>
        <p:txBody>
          <a:bodyPr/>
          <a:lstStyle/>
          <a:p>
            <a:endParaRPr lang="it-IT"/>
          </a:p>
        </p:txBody>
      </p:sp>
      <p:pic>
        <p:nvPicPr>
          <p:cNvPr id="5122" name="Picture 2" descr="alt_text">
            <a:extLst>
              <a:ext uri="{FF2B5EF4-FFF2-40B4-BE49-F238E27FC236}">
                <a16:creationId xmlns:a16="http://schemas.microsoft.com/office/drawing/2014/main" id="{3B580A83-2BF5-D078-0524-E03479BCAD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1218723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05382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A0844-AD25-E40A-ED44-CCC39119FE7E}"/>
              </a:ext>
            </a:extLst>
          </p:cNvPr>
          <p:cNvSpPr>
            <a:spLocks noGrp="1"/>
          </p:cNvSpPr>
          <p:nvPr>
            <p:ph type="title"/>
          </p:nvPr>
        </p:nvSpPr>
        <p:spPr/>
        <p:txBody>
          <a:bodyPr/>
          <a:lstStyle/>
          <a:p>
            <a:endParaRPr lang="it-IT"/>
          </a:p>
        </p:txBody>
      </p:sp>
      <p:sp>
        <p:nvSpPr>
          <p:cNvPr id="3" name="Content Placeholder 2">
            <a:extLst>
              <a:ext uri="{FF2B5EF4-FFF2-40B4-BE49-F238E27FC236}">
                <a16:creationId xmlns:a16="http://schemas.microsoft.com/office/drawing/2014/main" id="{3FC63AF6-1CA8-71DE-C8F2-8A91F0E0BD28}"/>
              </a:ext>
            </a:extLst>
          </p:cNvPr>
          <p:cNvSpPr>
            <a:spLocks noGrp="1"/>
          </p:cNvSpPr>
          <p:nvPr>
            <p:ph idx="1"/>
          </p:nvPr>
        </p:nvSpPr>
        <p:spPr/>
        <p:txBody>
          <a:bodyPr/>
          <a:lstStyle/>
          <a:p>
            <a:endParaRPr lang="it-IT"/>
          </a:p>
        </p:txBody>
      </p:sp>
      <p:pic>
        <p:nvPicPr>
          <p:cNvPr id="22530" name="Picture 2" descr="alt_text">
            <a:extLst>
              <a:ext uri="{FF2B5EF4-FFF2-40B4-BE49-F238E27FC236}">
                <a16:creationId xmlns:a16="http://schemas.microsoft.com/office/drawing/2014/main" id="{0C37B87D-D20D-AA6C-9EDB-9CD3EB3E0F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1218088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0775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18EFC-5C46-448D-8AC5-4D81CA9F1529}"/>
              </a:ext>
            </a:extLst>
          </p:cNvPr>
          <p:cNvSpPr>
            <a:spLocks noGrp="1"/>
          </p:cNvSpPr>
          <p:nvPr>
            <p:ph type="title"/>
          </p:nvPr>
        </p:nvSpPr>
        <p:spPr/>
        <p:txBody>
          <a:bodyPr/>
          <a:lstStyle/>
          <a:p>
            <a:r>
              <a:rPr lang="en-US" dirty="0"/>
              <a:t>Few references</a:t>
            </a:r>
          </a:p>
        </p:txBody>
      </p:sp>
      <p:sp>
        <p:nvSpPr>
          <p:cNvPr id="5" name="Content Placeholder 4">
            <a:extLst>
              <a:ext uri="{FF2B5EF4-FFF2-40B4-BE49-F238E27FC236}">
                <a16:creationId xmlns:a16="http://schemas.microsoft.com/office/drawing/2014/main" id="{50695BFE-6A53-4FAA-8785-F7C957601030}"/>
              </a:ext>
            </a:extLst>
          </p:cNvPr>
          <p:cNvSpPr>
            <a:spLocks noGrp="1"/>
          </p:cNvSpPr>
          <p:nvPr>
            <p:ph idx="1"/>
          </p:nvPr>
        </p:nvSpPr>
        <p:spPr/>
        <p:txBody>
          <a:bodyPr>
            <a:noAutofit/>
          </a:bodyPr>
          <a:lstStyle/>
          <a:p>
            <a:r>
              <a:rPr lang="en-US" dirty="0" err="1">
                <a:hlinkClick r:id="rId2"/>
              </a:rPr>
              <a:t>MinIO</a:t>
            </a:r>
            <a:r>
              <a:rPr lang="en-US" dirty="0">
                <a:hlinkClick r:id="rId2"/>
              </a:rPr>
              <a:t> | High Performance, Kubernetes Native Object Storage</a:t>
            </a:r>
            <a:endParaRPr lang="en-US" dirty="0"/>
          </a:p>
          <a:p>
            <a:r>
              <a:rPr lang="it-IT" dirty="0">
                <a:hlinkClick r:id="rId3"/>
              </a:rPr>
              <a:t>KEDA | Kubernetes Event-driven Autoscaling</a:t>
            </a:r>
            <a:endParaRPr lang="it-IT" dirty="0"/>
          </a:p>
          <a:p>
            <a:r>
              <a:rPr lang="en-US" dirty="0">
                <a:hlinkClick r:id="rId4"/>
              </a:rPr>
              <a:t>Azure Arc – Hybrid and Multi-Cloud Management and Solution (microsoft.com)</a:t>
            </a:r>
            <a:endParaRPr lang="en-US" dirty="0"/>
          </a:p>
          <a:p>
            <a:r>
              <a:rPr lang="it-IT" dirty="0">
                <a:hlinkClick r:id="rId5"/>
              </a:rPr>
              <a:t>Quickstart: Deploy a SQL Server container with Azure Kubernetes Services (AKS) - SQL Server | Microsoft Learn</a:t>
            </a:r>
            <a:endParaRPr lang="it-IT" dirty="0"/>
          </a:p>
          <a:p>
            <a:r>
              <a:rPr lang="it-IT" dirty="0">
                <a:hlinkClick r:id="rId6"/>
              </a:rPr>
              <a:t>Green Software Foundation | GSF</a:t>
            </a:r>
            <a:endParaRPr lang="it-IT" dirty="0"/>
          </a:p>
        </p:txBody>
      </p:sp>
    </p:spTree>
    <p:extLst>
      <p:ext uri="{BB962C8B-B14F-4D97-AF65-F5344CB8AC3E}">
        <p14:creationId xmlns:p14="http://schemas.microsoft.com/office/powerpoint/2010/main" val="154539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1088A9E-5AB4-4C01-AD70-D6B54CEA7AEE}"/>
              </a:ext>
            </a:extLst>
          </p:cNvPr>
          <p:cNvSpPr>
            <a:spLocks noGrp="1"/>
          </p:cNvSpPr>
          <p:nvPr>
            <p:ph type="title"/>
          </p:nvPr>
        </p:nvSpPr>
        <p:spPr>
          <a:xfrm>
            <a:off x="492370" y="516835"/>
            <a:ext cx="3084844" cy="5772840"/>
          </a:xfrm>
        </p:spPr>
        <p:txBody>
          <a:bodyPr vert="horz" lIns="91440" tIns="45720" rIns="91440" bIns="45720" rtlCol="0" anchor="ctr">
            <a:normAutofit/>
          </a:bodyPr>
          <a:lstStyle/>
          <a:p>
            <a:r>
              <a:rPr lang="en-US" sz="3600" dirty="0">
                <a:solidFill>
                  <a:schemeClr val="accent1"/>
                </a:solidFill>
              </a:rPr>
              <a:t>Takeaways</a:t>
            </a:r>
          </a:p>
        </p:txBody>
      </p:sp>
      <p:sp>
        <p:nvSpPr>
          <p:cNvPr id="20" name="Rectangle 19">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2" name="Content Placeholder 2">
            <a:extLst>
              <a:ext uri="{FF2B5EF4-FFF2-40B4-BE49-F238E27FC236}">
                <a16:creationId xmlns:a16="http://schemas.microsoft.com/office/drawing/2014/main" id="{AF04B9F3-7157-4FA2-8D67-D5FE9D604E48}"/>
              </a:ext>
            </a:extLst>
          </p:cNvPr>
          <p:cNvGraphicFramePr>
            <a:graphicFrameLocks noGrp="1"/>
          </p:cNvGraphicFramePr>
          <p:nvPr>
            <p:ph idx="1"/>
            <p:extLst>
              <p:ext uri="{D42A27DB-BD31-4B8C-83A1-F6EECF244321}">
                <p14:modId xmlns:p14="http://schemas.microsoft.com/office/powerpoint/2010/main" val="306562678"/>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697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3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2">
                                            <p:graphicEl>
                                              <a:dgm id="{89E920AA-F370-4A51-A469-FBC805905E40}"/>
                                            </p:graphicEl>
                                          </p:spTgt>
                                        </p:tgtEl>
                                        <p:attrNameLst>
                                          <p:attrName>style.visibility</p:attrName>
                                        </p:attrNameLst>
                                      </p:cBhvr>
                                      <p:to>
                                        <p:strVal val="visible"/>
                                      </p:to>
                                    </p:set>
                                    <p:animEffect transition="in" filter="fade">
                                      <p:cBhvr>
                                        <p:cTn id="11" dur="500"/>
                                        <p:tgtEl>
                                          <p:spTgt spid="12">
                                            <p:graphicEl>
                                              <a:dgm id="{89E920AA-F370-4A51-A469-FBC805905E40}"/>
                                            </p:graphic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graphicEl>
                                              <a:dgm id="{B6CD2D6F-2FF7-4255-BAFC-9D2120D1650E}"/>
                                            </p:graphicEl>
                                          </p:spTgt>
                                        </p:tgtEl>
                                        <p:attrNameLst>
                                          <p:attrName>style.visibility</p:attrName>
                                        </p:attrNameLst>
                                      </p:cBhvr>
                                      <p:to>
                                        <p:strVal val="visible"/>
                                      </p:to>
                                    </p:set>
                                    <p:animEffect transition="in" filter="fade">
                                      <p:cBhvr>
                                        <p:cTn id="14" dur="500"/>
                                        <p:tgtEl>
                                          <p:spTgt spid="12">
                                            <p:graphicEl>
                                              <a:dgm id="{B6CD2D6F-2FF7-4255-BAFC-9D2120D1650E}"/>
                                            </p:graphic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graphicEl>
                                              <a:dgm id="{8348FD67-D548-4F2C-8E20-D41BE06230E1}"/>
                                            </p:graphicEl>
                                          </p:spTgt>
                                        </p:tgtEl>
                                        <p:attrNameLst>
                                          <p:attrName>style.visibility</p:attrName>
                                        </p:attrNameLst>
                                      </p:cBhvr>
                                      <p:to>
                                        <p:strVal val="visible"/>
                                      </p:to>
                                    </p:set>
                                    <p:animEffect transition="in" filter="fade">
                                      <p:cBhvr>
                                        <p:cTn id="17" dur="500"/>
                                        <p:tgtEl>
                                          <p:spTgt spid="12">
                                            <p:graphicEl>
                                              <a:dgm id="{8348FD67-D548-4F2C-8E20-D41BE06230E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graphicEl>
                                              <a:dgm id="{D51C6A36-265C-4F54-A8E4-155F923F793B}"/>
                                            </p:graphicEl>
                                          </p:spTgt>
                                        </p:tgtEl>
                                        <p:attrNameLst>
                                          <p:attrName>style.visibility</p:attrName>
                                        </p:attrNameLst>
                                      </p:cBhvr>
                                      <p:to>
                                        <p:strVal val="visible"/>
                                      </p:to>
                                    </p:set>
                                    <p:animEffect transition="in" filter="fade">
                                      <p:cBhvr>
                                        <p:cTn id="22" dur="500"/>
                                        <p:tgtEl>
                                          <p:spTgt spid="12">
                                            <p:graphicEl>
                                              <a:dgm id="{D51C6A36-265C-4F54-A8E4-155F923F793B}"/>
                                            </p:graphic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graphicEl>
                                              <a:dgm id="{5E74515F-94F4-4D5A-B322-AE7E8BFE4428}"/>
                                            </p:graphicEl>
                                          </p:spTgt>
                                        </p:tgtEl>
                                        <p:attrNameLst>
                                          <p:attrName>style.visibility</p:attrName>
                                        </p:attrNameLst>
                                      </p:cBhvr>
                                      <p:to>
                                        <p:strVal val="visible"/>
                                      </p:to>
                                    </p:set>
                                    <p:animEffect transition="in" filter="fade">
                                      <p:cBhvr>
                                        <p:cTn id="25" dur="500"/>
                                        <p:tgtEl>
                                          <p:spTgt spid="12">
                                            <p:graphicEl>
                                              <a:dgm id="{5E74515F-94F4-4D5A-B322-AE7E8BFE4428}"/>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graphicEl>
                                              <a:dgm id="{71A057A5-0AFC-45CD-AE5C-0FAF7F8CDE4C}"/>
                                            </p:graphicEl>
                                          </p:spTgt>
                                        </p:tgtEl>
                                        <p:attrNameLst>
                                          <p:attrName>style.visibility</p:attrName>
                                        </p:attrNameLst>
                                      </p:cBhvr>
                                      <p:to>
                                        <p:strVal val="visible"/>
                                      </p:to>
                                    </p:set>
                                    <p:animEffect transition="in" filter="fade">
                                      <p:cBhvr>
                                        <p:cTn id="28" dur="500"/>
                                        <p:tgtEl>
                                          <p:spTgt spid="12">
                                            <p:graphicEl>
                                              <a:dgm id="{71A057A5-0AFC-45CD-AE5C-0FAF7F8CDE4C}"/>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graphicEl>
                                              <a:dgm id="{E5AC0A18-CC35-49FF-8341-145CA0A5D209}"/>
                                            </p:graphicEl>
                                          </p:spTgt>
                                        </p:tgtEl>
                                        <p:attrNameLst>
                                          <p:attrName>style.visibility</p:attrName>
                                        </p:attrNameLst>
                                      </p:cBhvr>
                                      <p:to>
                                        <p:strVal val="visible"/>
                                      </p:to>
                                    </p:set>
                                    <p:animEffect transition="in" filter="fade">
                                      <p:cBhvr>
                                        <p:cTn id="33" dur="500"/>
                                        <p:tgtEl>
                                          <p:spTgt spid="12">
                                            <p:graphicEl>
                                              <a:dgm id="{E5AC0A18-CC35-49FF-8341-145CA0A5D209}"/>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graphicEl>
                                              <a:dgm id="{FDF7BFF0-4EC5-459B-AC0E-5706DC3C1D0A}"/>
                                            </p:graphicEl>
                                          </p:spTgt>
                                        </p:tgtEl>
                                        <p:attrNameLst>
                                          <p:attrName>style.visibility</p:attrName>
                                        </p:attrNameLst>
                                      </p:cBhvr>
                                      <p:to>
                                        <p:strVal val="visible"/>
                                      </p:to>
                                    </p:set>
                                    <p:animEffect transition="in" filter="fade">
                                      <p:cBhvr>
                                        <p:cTn id="36" dur="500"/>
                                        <p:tgtEl>
                                          <p:spTgt spid="12">
                                            <p:graphicEl>
                                              <a:dgm id="{FDF7BFF0-4EC5-459B-AC0E-5706DC3C1D0A}"/>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graphicEl>
                                              <a:dgm id="{D5E252B5-FA98-4912-8DB4-DA431EA6E1CC}"/>
                                            </p:graphicEl>
                                          </p:spTgt>
                                        </p:tgtEl>
                                        <p:attrNameLst>
                                          <p:attrName>style.visibility</p:attrName>
                                        </p:attrNameLst>
                                      </p:cBhvr>
                                      <p:to>
                                        <p:strVal val="visible"/>
                                      </p:to>
                                    </p:set>
                                    <p:animEffect transition="in" filter="fade">
                                      <p:cBhvr>
                                        <p:cTn id="39" dur="500"/>
                                        <p:tgtEl>
                                          <p:spTgt spid="12">
                                            <p:graphicEl>
                                              <a:dgm id="{D5E252B5-FA98-4912-8DB4-DA431EA6E1CC}"/>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
                                            <p:graphicEl>
                                              <a:dgm id="{8C6A084A-A235-42F4-AF18-871F77C25C20}"/>
                                            </p:graphicEl>
                                          </p:spTgt>
                                        </p:tgtEl>
                                        <p:attrNameLst>
                                          <p:attrName>style.visibility</p:attrName>
                                        </p:attrNameLst>
                                      </p:cBhvr>
                                      <p:to>
                                        <p:strVal val="visible"/>
                                      </p:to>
                                    </p:set>
                                    <p:animEffect transition="in" filter="fade">
                                      <p:cBhvr>
                                        <p:cTn id="44" dur="500"/>
                                        <p:tgtEl>
                                          <p:spTgt spid="12">
                                            <p:graphicEl>
                                              <a:dgm id="{8C6A084A-A235-42F4-AF18-871F77C25C20}"/>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2">
                                            <p:graphicEl>
                                              <a:dgm id="{190B8348-9782-4BCB-8D7C-165B87A6FEDA}"/>
                                            </p:graphicEl>
                                          </p:spTgt>
                                        </p:tgtEl>
                                        <p:attrNameLst>
                                          <p:attrName>style.visibility</p:attrName>
                                        </p:attrNameLst>
                                      </p:cBhvr>
                                      <p:to>
                                        <p:strVal val="visible"/>
                                      </p:to>
                                    </p:set>
                                    <p:animEffect transition="in" filter="fade">
                                      <p:cBhvr>
                                        <p:cTn id="47" dur="500"/>
                                        <p:tgtEl>
                                          <p:spTgt spid="12">
                                            <p:graphicEl>
                                              <a:dgm id="{190B8348-9782-4BCB-8D7C-165B87A6FEDA}"/>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2">
                                            <p:graphicEl>
                                              <a:dgm id="{259A9FD4-C061-4522-B970-0778B9AC3631}"/>
                                            </p:graphicEl>
                                          </p:spTgt>
                                        </p:tgtEl>
                                        <p:attrNameLst>
                                          <p:attrName>style.visibility</p:attrName>
                                        </p:attrNameLst>
                                      </p:cBhvr>
                                      <p:to>
                                        <p:strVal val="visible"/>
                                      </p:to>
                                    </p:set>
                                    <p:animEffect transition="in" filter="fade">
                                      <p:cBhvr>
                                        <p:cTn id="50" dur="500"/>
                                        <p:tgtEl>
                                          <p:spTgt spid="12">
                                            <p:graphicEl>
                                              <a:dgm id="{259A9FD4-C061-4522-B970-0778B9AC3631}"/>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2">
                                            <p:graphicEl>
                                              <a:dgm id="{7AB0245E-417E-41A3-8EE6-4AF8D84B4DCE}"/>
                                            </p:graphicEl>
                                          </p:spTgt>
                                        </p:tgtEl>
                                        <p:attrNameLst>
                                          <p:attrName>style.visibility</p:attrName>
                                        </p:attrNameLst>
                                      </p:cBhvr>
                                      <p:to>
                                        <p:strVal val="visible"/>
                                      </p:to>
                                    </p:set>
                                    <p:animEffect transition="in" filter="fade">
                                      <p:cBhvr>
                                        <p:cTn id="55" dur="500"/>
                                        <p:tgtEl>
                                          <p:spTgt spid="12">
                                            <p:graphicEl>
                                              <a:dgm id="{7AB0245E-417E-41A3-8EE6-4AF8D84B4DCE}"/>
                                            </p:graphic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
                                            <p:graphicEl>
                                              <a:dgm id="{9D1E4E91-36E5-4276-B45D-8425FE093353}"/>
                                            </p:graphicEl>
                                          </p:spTgt>
                                        </p:tgtEl>
                                        <p:attrNameLst>
                                          <p:attrName>style.visibility</p:attrName>
                                        </p:attrNameLst>
                                      </p:cBhvr>
                                      <p:to>
                                        <p:strVal val="visible"/>
                                      </p:to>
                                    </p:set>
                                    <p:animEffect transition="in" filter="fade">
                                      <p:cBhvr>
                                        <p:cTn id="58" dur="500"/>
                                        <p:tgtEl>
                                          <p:spTgt spid="12">
                                            <p:graphicEl>
                                              <a:dgm id="{9D1E4E91-36E5-4276-B45D-8425FE093353}"/>
                                            </p:graphic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graphicEl>
                                              <a:dgm id="{7125B393-FCD2-4366-AC80-CFE7F48E96F4}"/>
                                            </p:graphicEl>
                                          </p:spTgt>
                                        </p:tgtEl>
                                        <p:attrNameLst>
                                          <p:attrName>style.visibility</p:attrName>
                                        </p:attrNameLst>
                                      </p:cBhvr>
                                      <p:to>
                                        <p:strVal val="visible"/>
                                      </p:to>
                                    </p:set>
                                    <p:animEffect transition="in" filter="fade">
                                      <p:cBhvr>
                                        <p:cTn id="61" dur="500"/>
                                        <p:tgtEl>
                                          <p:spTgt spid="12">
                                            <p:graphicEl>
                                              <a:dgm id="{7125B393-FCD2-4366-AC80-CFE7F48E96F4}"/>
                                            </p:graphic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2">
                                            <p:graphicEl>
                                              <a:dgm id="{8E8B6814-9E56-4C18-A62D-715528A3ACBC}"/>
                                            </p:graphicEl>
                                          </p:spTgt>
                                        </p:tgtEl>
                                        <p:attrNameLst>
                                          <p:attrName>style.visibility</p:attrName>
                                        </p:attrNameLst>
                                      </p:cBhvr>
                                      <p:to>
                                        <p:strVal val="visible"/>
                                      </p:to>
                                    </p:set>
                                    <p:animEffect transition="in" filter="fade">
                                      <p:cBhvr>
                                        <p:cTn id="66" dur="500"/>
                                        <p:tgtEl>
                                          <p:spTgt spid="12">
                                            <p:graphicEl>
                                              <a:dgm id="{8E8B6814-9E56-4C18-A62D-715528A3ACBC}"/>
                                            </p:graphic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2">
                                            <p:graphicEl>
                                              <a:dgm id="{E7239A22-926F-4D61-8379-A84AEA0B91BA}"/>
                                            </p:graphicEl>
                                          </p:spTgt>
                                        </p:tgtEl>
                                        <p:attrNameLst>
                                          <p:attrName>style.visibility</p:attrName>
                                        </p:attrNameLst>
                                      </p:cBhvr>
                                      <p:to>
                                        <p:strVal val="visible"/>
                                      </p:to>
                                    </p:set>
                                    <p:animEffect transition="in" filter="fade">
                                      <p:cBhvr>
                                        <p:cTn id="69" dur="500"/>
                                        <p:tgtEl>
                                          <p:spTgt spid="12">
                                            <p:graphicEl>
                                              <a:dgm id="{E7239A22-926F-4D61-8379-A84AEA0B91BA}"/>
                                            </p:graphic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2">
                                            <p:graphicEl>
                                              <a:dgm id="{5C0787A4-FC50-4898-B522-33005A23AA55}"/>
                                            </p:graphicEl>
                                          </p:spTgt>
                                        </p:tgtEl>
                                        <p:attrNameLst>
                                          <p:attrName>style.visibility</p:attrName>
                                        </p:attrNameLst>
                                      </p:cBhvr>
                                      <p:to>
                                        <p:strVal val="visible"/>
                                      </p:to>
                                    </p:set>
                                    <p:animEffect transition="in" filter="fade">
                                      <p:cBhvr>
                                        <p:cTn id="72" dur="500"/>
                                        <p:tgtEl>
                                          <p:spTgt spid="12">
                                            <p:graphicEl>
                                              <a:dgm id="{5C0787A4-FC50-4898-B522-33005A23AA5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2" grpId="0" uiExpand="1">
        <p:bldSub>
          <a:bldDgm bld="one"/>
        </p:bldSub>
      </p:bldGraphic>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9" name="Straight Connector 48">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1" name="Rectangle 50">
            <a:extLst>
              <a:ext uri="{FF2B5EF4-FFF2-40B4-BE49-F238E27FC236}">
                <a16:creationId xmlns:a16="http://schemas.microsoft.com/office/drawing/2014/main" id="{2779F603-B669-4AD6-82F9-E09F7616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5F18C25-B191-4EE1-AC31-1C365E37FAA7}"/>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spc="-50"/>
              <a:t>Questions?</a:t>
            </a:r>
          </a:p>
        </p:txBody>
      </p:sp>
      <p:pic>
        <p:nvPicPr>
          <p:cNvPr id="8" name="Picture Placeholder 7">
            <a:extLst>
              <a:ext uri="{FF2B5EF4-FFF2-40B4-BE49-F238E27FC236}">
                <a16:creationId xmlns:a16="http://schemas.microsoft.com/office/drawing/2014/main" id="{8752774E-19FB-4996-969C-1D45FE4A6103}"/>
              </a:ext>
              <a:ext uri="{C183D7F6-B498-43B3-948B-1728B52AA6E4}">
                <adec:decorative xmlns:adec="http://schemas.microsoft.com/office/drawing/2017/decorative" val="1"/>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33999" y="1173854"/>
            <a:ext cx="4001315" cy="3980665"/>
          </a:xfrm>
          <a:prstGeom prst="rect">
            <a:avLst/>
          </a:prstGeom>
          <a:effectLst>
            <a:outerShdw dist="50800" dir="2880000" algn="tl" rotWithShape="0">
              <a:schemeClr val="tx2"/>
            </a:outerShdw>
          </a:effectLst>
        </p:spPr>
      </p:pic>
      <p:cxnSp>
        <p:nvCxnSpPr>
          <p:cNvPr id="53" name="Straight Connector 52">
            <a:extLst>
              <a:ext uri="{FF2B5EF4-FFF2-40B4-BE49-F238E27FC236}">
                <a16:creationId xmlns:a16="http://schemas.microsoft.com/office/drawing/2014/main" id="{7ABFD994-C2DC-4E7D-9411-C7FF7813E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BC0D1FC6-352C-4C7D-825F-C4E2F6A80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Rectangle 56">
            <a:extLst>
              <a:ext uri="{FF2B5EF4-FFF2-40B4-BE49-F238E27FC236}">
                <a16:creationId xmlns:a16="http://schemas.microsoft.com/office/drawing/2014/main" id="{541AFC2C-CD98-4478-AB71-1A864026D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 Placeholder 4">
            <a:extLst>
              <a:ext uri="{FF2B5EF4-FFF2-40B4-BE49-F238E27FC236}">
                <a16:creationId xmlns:a16="http://schemas.microsoft.com/office/drawing/2014/main" id="{945A15C4-F118-43F8-8BCB-A2A57B7B21DD}"/>
              </a:ext>
            </a:extLst>
          </p:cNvPr>
          <p:cNvSpPr>
            <a:spLocks noGrp="1"/>
          </p:cNvSpPr>
          <p:nvPr>
            <p:ph type="body" idx="1"/>
          </p:nvPr>
        </p:nvSpPr>
        <p:spPr>
          <a:xfrm>
            <a:off x="6064301" y="4905300"/>
            <a:ext cx="5493699" cy="1554485"/>
          </a:xfrm>
        </p:spPr>
        <p:txBody>
          <a:bodyPr vert="horz" lIns="0" tIns="45720" rIns="0" bIns="45720" rtlCol="0" anchor="ctr">
            <a:normAutofit/>
          </a:bodyPr>
          <a:lstStyle/>
          <a:p>
            <a:endParaRPr lang="en-US">
              <a:solidFill>
                <a:srgbClr val="FFFFFF"/>
              </a:solidFill>
              <a:latin typeface="+mn-lt"/>
            </a:endParaRPr>
          </a:p>
        </p:txBody>
      </p:sp>
    </p:spTree>
    <p:extLst>
      <p:ext uri="{BB962C8B-B14F-4D97-AF65-F5344CB8AC3E}">
        <p14:creationId xmlns:p14="http://schemas.microsoft.com/office/powerpoint/2010/main" val="36707440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A03EC786-9DBF-4B80-880A-A38B2222A9F4}"/>
              </a:ext>
            </a:extLst>
          </p:cNvPr>
          <p:cNvSpPr>
            <a:spLocks noGrp="1"/>
          </p:cNvSpPr>
          <p:nvPr>
            <p:ph type="ctrTitle"/>
          </p:nvPr>
        </p:nvSpPr>
        <p:spPr>
          <a:xfrm>
            <a:off x="1097280" y="758952"/>
            <a:ext cx="10058400" cy="3892168"/>
          </a:xfrm>
        </p:spPr>
        <p:txBody>
          <a:bodyPr>
            <a:normAutofit/>
          </a:bodyPr>
          <a:lstStyle/>
          <a:p>
            <a:r>
              <a:rPr lang="nl-NL" dirty="0" err="1">
                <a:solidFill>
                  <a:schemeClr val="bg2"/>
                </a:solidFill>
              </a:rPr>
              <a:t>Thanks</a:t>
            </a:r>
            <a:r>
              <a:rPr lang="nl-NL" dirty="0">
                <a:solidFill>
                  <a:schemeClr val="bg2"/>
                </a:solidFill>
              </a:rPr>
              <a:t>!</a:t>
            </a:r>
            <a:endParaRPr lang="en-US" dirty="0">
              <a:solidFill>
                <a:schemeClr val="bg2"/>
              </a:solidFill>
            </a:endParaRPr>
          </a:p>
        </p:txBody>
      </p:sp>
      <p:sp>
        <p:nvSpPr>
          <p:cNvPr id="6" name="Subtitle 5">
            <a:extLst>
              <a:ext uri="{FF2B5EF4-FFF2-40B4-BE49-F238E27FC236}">
                <a16:creationId xmlns:a16="http://schemas.microsoft.com/office/drawing/2014/main" id="{7F3DFE07-A8A7-40B1-A00F-DE2A66D4EFE0}"/>
              </a:ext>
            </a:extLst>
          </p:cNvPr>
          <p:cNvSpPr>
            <a:spLocks noGrp="1"/>
          </p:cNvSpPr>
          <p:nvPr>
            <p:ph type="subTitle" idx="1"/>
          </p:nvPr>
        </p:nvSpPr>
        <p:spPr>
          <a:xfrm>
            <a:off x="1100051" y="5225240"/>
            <a:ext cx="10058400" cy="1143000"/>
          </a:xfrm>
        </p:spPr>
        <p:txBody>
          <a:bodyPr>
            <a:normAutofit/>
          </a:bodyPr>
          <a:lstStyle/>
          <a:p>
            <a:r>
              <a:rPr lang="en-US" b="0" i="0" cap="none" spc="-150" dirty="0">
                <a:solidFill>
                  <a:schemeClr val="tx1"/>
                </a:solidFill>
                <a:effectLst/>
                <a:latin typeface="Noto Sans" panose="020B0502040504020204" pitchFamily="34" charset="0"/>
              </a:rPr>
              <a:t>Roberto Freato – Azure MVP / Author / CTO @Witailer</a:t>
            </a:r>
          </a:p>
          <a:p>
            <a:endParaRPr lang="nl-NL" cap="none" dirty="0">
              <a:solidFill>
                <a:srgbClr val="FFFFFF"/>
              </a:solidFill>
            </a:endParaRPr>
          </a:p>
        </p:txBody>
      </p:sp>
    </p:spTree>
    <p:extLst>
      <p:ext uri="{BB962C8B-B14F-4D97-AF65-F5344CB8AC3E}">
        <p14:creationId xmlns:p14="http://schemas.microsoft.com/office/powerpoint/2010/main" val="268430056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00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Bare metal (managed)</a:t>
            </a: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2830285" y="1739972"/>
            <a:ext cx="6235337" cy="1549255"/>
          </a:xfrm>
        </p:spPr>
        <p:txBody>
          <a:bodyPr>
            <a:normAutofit/>
          </a:bodyPr>
          <a:lstStyle/>
          <a:p>
            <a:r>
              <a:rPr lang="en-US" sz="8800" b="1" dirty="0">
                <a:solidFill>
                  <a:srgbClr val="475C95"/>
                </a:solidFill>
              </a:rPr>
              <a:t>8$ / month*</a:t>
            </a:r>
          </a:p>
        </p:txBody>
      </p:sp>
      <p:sp>
        <p:nvSpPr>
          <p:cNvPr id="3" name="TextBox 2">
            <a:extLst>
              <a:ext uri="{FF2B5EF4-FFF2-40B4-BE49-F238E27FC236}">
                <a16:creationId xmlns:a16="http://schemas.microsoft.com/office/drawing/2014/main" id="{F44BC1FF-2BF5-F5D8-5B06-D1171BC8825E}"/>
              </a:ext>
            </a:extLst>
          </p:cNvPr>
          <p:cNvSpPr txBox="1"/>
          <p:nvPr/>
        </p:nvSpPr>
        <p:spPr>
          <a:xfrm>
            <a:off x="4909458" y="4628380"/>
            <a:ext cx="7532914" cy="369332"/>
          </a:xfrm>
          <a:prstGeom prst="rect">
            <a:avLst/>
          </a:prstGeom>
          <a:noFill/>
        </p:spPr>
        <p:txBody>
          <a:bodyPr wrap="square">
            <a:spAutoFit/>
          </a:bodyPr>
          <a:lstStyle/>
          <a:p>
            <a:r>
              <a:rPr lang="it-IT" dirty="0"/>
              <a:t>* details of calculation method and providers can be provided privately</a:t>
            </a:r>
          </a:p>
        </p:txBody>
      </p:sp>
    </p:spTree>
    <p:extLst>
      <p:ext uri="{BB962C8B-B14F-4D97-AF65-F5344CB8AC3E}">
        <p14:creationId xmlns:p14="http://schemas.microsoft.com/office/powerpoint/2010/main" val="1021216924"/>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CC-A760-4AC9-A5EF-ADB525F9578D}"/>
              </a:ext>
            </a:extLst>
          </p:cNvPr>
          <p:cNvSpPr>
            <a:spLocks noGrp="1"/>
          </p:cNvSpPr>
          <p:nvPr>
            <p:ph type="title"/>
          </p:nvPr>
        </p:nvSpPr>
        <p:spPr/>
        <p:txBody>
          <a:bodyPr/>
          <a:lstStyle/>
          <a:p>
            <a:r>
              <a:rPr lang="nl-NL" sz="2800" spc="-50" dirty="0">
                <a:solidFill>
                  <a:schemeClr val="bg1">
                    <a:lumMod val="50000"/>
                  </a:schemeClr>
                </a:solidFill>
              </a:rPr>
              <a:t>To be honest about</a:t>
            </a:r>
            <a:br>
              <a:rPr lang="nl-NL" sz="2800" spc="-50" dirty="0">
                <a:solidFill>
                  <a:schemeClr val="bg1">
                    <a:lumMod val="50000"/>
                  </a:schemeClr>
                </a:solidFill>
              </a:rPr>
            </a:br>
            <a:r>
              <a:rPr lang="it-IT" dirty="0"/>
              <a:t>Main differences between providers</a:t>
            </a:r>
            <a:endParaRPr lang="en-US" sz="2800" dirty="0">
              <a:solidFill>
                <a:schemeClr val="tx1">
                  <a:lumMod val="50000"/>
                  <a:lumOff val="50000"/>
                </a:schemeClr>
              </a:solidFill>
            </a:endParaRPr>
          </a:p>
        </p:txBody>
      </p:sp>
      <p:graphicFrame>
        <p:nvGraphicFramePr>
          <p:cNvPr id="3" name="Table 3">
            <a:extLst>
              <a:ext uri="{FF2B5EF4-FFF2-40B4-BE49-F238E27FC236}">
                <a16:creationId xmlns:a16="http://schemas.microsoft.com/office/drawing/2014/main" id="{776465B6-925A-0C06-4607-BEA3DBDD9A8F}"/>
              </a:ext>
            </a:extLst>
          </p:cNvPr>
          <p:cNvGraphicFramePr>
            <a:graphicFrameLocks noGrp="1"/>
          </p:cNvGraphicFramePr>
          <p:nvPr>
            <p:extLst>
              <p:ext uri="{D42A27DB-BD31-4B8C-83A1-F6EECF244321}">
                <p14:modId xmlns:p14="http://schemas.microsoft.com/office/powerpoint/2010/main" val="1662505337"/>
              </p:ext>
            </p:extLst>
          </p:nvPr>
        </p:nvGraphicFramePr>
        <p:xfrm>
          <a:off x="1097279" y="2025951"/>
          <a:ext cx="9908175" cy="3199190"/>
        </p:xfrm>
        <a:graphic>
          <a:graphicData uri="http://schemas.openxmlformats.org/drawingml/2006/table">
            <a:tbl>
              <a:tblPr firstRow="1" bandRow="1">
                <a:tableStyleId>{5C22544A-7EE6-4342-B048-85BDC9FD1C3A}</a:tableStyleId>
              </a:tblPr>
              <a:tblGrid>
                <a:gridCol w="1981635">
                  <a:extLst>
                    <a:ext uri="{9D8B030D-6E8A-4147-A177-3AD203B41FA5}">
                      <a16:colId xmlns:a16="http://schemas.microsoft.com/office/drawing/2014/main" val="3000939721"/>
                    </a:ext>
                  </a:extLst>
                </a:gridCol>
                <a:gridCol w="1981635">
                  <a:extLst>
                    <a:ext uri="{9D8B030D-6E8A-4147-A177-3AD203B41FA5}">
                      <a16:colId xmlns:a16="http://schemas.microsoft.com/office/drawing/2014/main" val="2840501088"/>
                    </a:ext>
                  </a:extLst>
                </a:gridCol>
                <a:gridCol w="1981635">
                  <a:extLst>
                    <a:ext uri="{9D8B030D-6E8A-4147-A177-3AD203B41FA5}">
                      <a16:colId xmlns:a16="http://schemas.microsoft.com/office/drawing/2014/main" val="1395756606"/>
                    </a:ext>
                  </a:extLst>
                </a:gridCol>
                <a:gridCol w="1981635">
                  <a:extLst>
                    <a:ext uri="{9D8B030D-6E8A-4147-A177-3AD203B41FA5}">
                      <a16:colId xmlns:a16="http://schemas.microsoft.com/office/drawing/2014/main" val="3208212258"/>
                    </a:ext>
                  </a:extLst>
                </a:gridCol>
                <a:gridCol w="1981635">
                  <a:extLst>
                    <a:ext uri="{9D8B030D-6E8A-4147-A177-3AD203B41FA5}">
                      <a16:colId xmlns:a16="http://schemas.microsoft.com/office/drawing/2014/main" val="3179678915"/>
                    </a:ext>
                  </a:extLst>
                </a:gridCol>
              </a:tblGrid>
              <a:tr h="586786">
                <a:tc>
                  <a:txBody>
                    <a:bodyPr/>
                    <a:lstStyle/>
                    <a:p>
                      <a:r>
                        <a:rPr lang="it-IT" dirty="0"/>
                        <a:t>Provider</a:t>
                      </a:r>
                    </a:p>
                  </a:txBody>
                  <a:tcPr anchor="ctr"/>
                </a:tc>
                <a:tc>
                  <a:txBody>
                    <a:bodyPr/>
                    <a:lstStyle/>
                    <a:p>
                      <a:pPr algn="ctr"/>
                      <a:r>
                        <a:rPr lang="it-IT" dirty="0"/>
                        <a:t>SLA</a:t>
                      </a:r>
                    </a:p>
                  </a:txBody>
                  <a:tcPr anchor="ctr"/>
                </a:tc>
                <a:tc>
                  <a:txBody>
                    <a:bodyPr/>
                    <a:lstStyle/>
                    <a:p>
                      <a:pPr algn="ctr"/>
                      <a:r>
                        <a:rPr lang="it-IT" dirty="0"/>
                        <a:t>Network</a:t>
                      </a:r>
                    </a:p>
                  </a:txBody>
                  <a:tcPr anchor="ctr"/>
                </a:tc>
                <a:tc>
                  <a:txBody>
                    <a:bodyPr/>
                    <a:lstStyle/>
                    <a:p>
                      <a:pPr algn="ctr"/>
                      <a:r>
                        <a:rPr lang="it-IT" dirty="0"/>
                        <a:t>Regions</a:t>
                      </a:r>
                    </a:p>
                  </a:txBody>
                  <a:tcPr anchor="ctr"/>
                </a:tc>
                <a:tc>
                  <a:txBody>
                    <a:bodyPr/>
                    <a:lstStyle/>
                    <a:p>
                      <a:pPr algn="ctr"/>
                      <a:r>
                        <a:rPr lang="it-IT" dirty="0"/>
                        <a:t>Bandwidth</a:t>
                      </a:r>
                    </a:p>
                  </a:txBody>
                  <a:tcPr anchor="ctr"/>
                </a:tc>
                <a:extLst>
                  <a:ext uri="{0D108BD9-81ED-4DB2-BD59-A6C34878D82A}">
                    <a16:rowId xmlns:a16="http://schemas.microsoft.com/office/drawing/2014/main" val="1647206334"/>
                  </a:ext>
                </a:extLst>
              </a:tr>
              <a:tr h="586786">
                <a:tc>
                  <a:txBody>
                    <a:bodyPr/>
                    <a:lstStyle/>
                    <a:p>
                      <a:r>
                        <a:rPr lang="it-IT" sz="2000" b="1" dirty="0"/>
                        <a:t>Major cloud</a:t>
                      </a:r>
                    </a:p>
                  </a:txBody>
                  <a:tcPr anchor="ctr"/>
                </a:tc>
                <a:tc>
                  <a:txBody>
                    <a:bodyPr/>
                    <a:lstStyle/>
                    <a:p>
                      <a:pPr algn="ctr"/>
                      <a:r>
                        <a:rPr lang="it-IT" dirty="0"/>
                        <a:t>Always</a:t>
                      </a:r>
                    </a:p>
                  </a:txBody>
                  <a:tcPr anchor="ctr"/>
                </a:tc>
                <a:tc>
                  <a:txBody>
                    <a:bodyPr/>
                    <a:lstStyle/>
                    <a:p>
                      <a:pPr algn="ctr"/>
                      <a:r>
                        <a:rPr lang="it-IT" dirty="0"/>
                        <a:t>Advanced</a:t>
                      </a:r>
                    </a:p>
                  </a:txBody>
                  <a:tcPr anchor="ctr"/>
                </a:tc>
                <a:tc>
                  <a:txBody>
                    <a:bodyPr/>
                    <a:lstStyle/>
                    <a:p>
                      <a:pPr algn="ctr"/>
                      <a:r>
                        <a:rPr lang="it-IT" dirty="0"/>
                        <a:t>Many</a:t>
                      </a:r>
                    </a:p>
                  </a:txBody>
                  <a:tcPr anchor="ctr"/>
                </a:tc>
                <a:tc>
                  <a:txBody>
                    <a:bodyPr/>
                    <a:lstStyle/>
                    <a:p>
                      <a:pPr algn="ctr"/>
                      <a:r>
                        <a:rPr lang="it-IT" dirty="0"/>
                        <a:t>Pay-per-use</a:t>
                      </a:r>
                    </a:p>
                  </a:txBody>
                  <a:tcPr anchor="ctr"/>
                </a:tc>
                <a:extLst>
                  <a:ext uri="{0D108BD9-81ED-4DB2-BD59-A6C34878D82A}">
                    <a16:rowId xmlns:a16="http://schemas.microsoft.com/office/drawing/2014/main" val="1345750996"/>
                  </a:ext>
                </a:extLst>
              </a:tr>
              <a:tr h="1012809">
                <a:tc>
                  <a:txBody>
                    <a:bodyPr/>
                    <a:lstStyle/>
                    <a:p>
                      <a:r>
                        <a:rPr lang="it-IT" sz="2000" b="1" dirty="0"/>
                        <a:t>Cheap cloud</a:t>
                      </a:r>
                    </a:p>
                  </a:txBody>
                  <a:tcPr anchor="ctr"/>
                </a:tc>
                <a:tc>
                  <a:txBody>
                    <a:bodyPr/>
                    <a:lstStyle/>
                    <a:p>
                      <a:pPr algn="ctr"/>
                      <a:r>
                        <a:rPr lang="it-IT" dirty="0"/>
                        <a:t>Sometimes</a:t>
                      </a:r>
                    </a:p>
                  </a:txBody>
                  <a:tcPr anchor="ctr"/>
                </a:tc>
                <a:tc>
                  <a:txBody>
                    <a:bodyPr/>
                    <a:lstStyle/>
                    <a:p>
                      <a:pPr algn="ctr"/>
                      <a:r>
                        <a:rPr lang="it-IT" dirty="0"/>
                        <a:t>Limited</a:t>
                      </a:r>
                    </a:p>
                  </a:txBody>
                  <a:tcPr anchor="ctr"/>
                </a:tc>
                <a:tc>
                  <a:txBody>
                    <a:bodyPr/>
                    <a:lstStyle/>
                    <a:p>
                      <a:pPr algn="ctr"/>
                      <a:r>
                        <a:rPr lang="it-IT" dirty="0"/>
                        <a:t>Few</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dirty="0"/>
                        <a:t>Pay-per-use (cheaper)</a:t>
                      </a:r>
                    </a:p>
                  </a:txBody>
                  <a:tcPr anchor="ctr"/>
                </a:tc>
                <a:extLst>
                  <a:ext uri="{0D108BD9-81ED-4DB2-BD59-A6C34878D82A}">
                    <a16:rowId xmlns:a16="http://schemas.microsoft.com/office/drawing/2014/main" val="2738854309"/>
                  </a:ext>
                </a:extLst>
              </a:tr>
              <a:tr h="1012809">
                <a:tc>
                  <a:txBody>
                    <a:bodyPr/>
                    <a:lstStyle/>
                    <a:p>
                      <a:r>
                        <a:rPr lang="it-IT" sz="2000" b="1" dirty="0"/>
                        <a:t>Bare metal (managed)</a:t>
                      </a:r>
                    </a:p>
                  </a:txBody>
                  <a:tcPr anchor="ctr"/>
                </a:tc>
                <a:tc>
                  <a:txBody>
                    <a:bodyPr/>
                    <a:lstStyle/>
                    <a:p>
                      <a:pPr algn="ctr"/>
                      <a:r>
                        <a:rPr lang="it-IT" dirty="0"/>
                        <a:t>DIY</a:t>
                      </a:r>
                    </a:p>
                  </a:txBody>
                  <a:tcPr anchor="ctr"/>
                </a:tc>
                <a:tc>
                  <a:txBody>
                    <a:bodyPr/>
                    <a:lstStyle/>
                    <a:p>
                      <a:pPr algn="ctr"/>
                      <a:r>
                        <a:rPr lang="it-IT" dirty="0"/>
                        <a:t>Basic / None</a:t>
                      </a:r>
                    </a:p>
                  </a:txBody>
                  <a:tcPr anchor="ctr"/>
                </a:tc>
                <a:tc>
                  <a:txBody>
                    <a:bodyPr/>
                    <a:lstStyle/>
                    <a:p>
                      <a:pPr algn="ctr"/>
                      <a:r>
                        <a:rPr lang="it-IT" dirty="0"/>
                        <a:t>Few</a:t>
                      </a:r>
                    </a:p>
                  </a:txBody>
                  <a:tcPr anchor="ctr"/>
                </a:tc>
                <a:tc>
                  <a:txBody>
                    <a:bodyPr/>
                    <a:lstStyle/>
                    <a:p>
                      <a:pPr algn="ctr"/>
                      <a:r>
                        <a:rPr lang="it-IT" dirty="0"/>
                        <a:t>Flat included</a:t>
                      </a:r>
                    </a:p>
                  </a:txBody>
                  <a:tcPr anchor="ctr"/>
                </a:tc>
                <a:extLst>
                  <a:ext uri="{0D108BD9-81ED-4DB2-BD59-A6C34878D82A}">
                    <a16:rowId xmlns:a16="http://schemas.microsoft.com/office/drawing/2014/main" val="1181905356"/>
                  </a:ext>
                </a:extLst>
              </a:tr>
            </a:tbl>
          </a:graphicData>
        </a:graphic>
      </p:graphicFrame>
    </p:spTree>
    <p:extLst>
      <p:ext uri="{BB962C8B-B14F-4D97-AF65-F5344CB8AC3E}">
        <p14:creationId xmlns:p14="http://schemas.microsoft.com/office/powerpoint/2010/main" val="1091238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pPr algn="r"/>
            <a:endPar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endParaRPr>
          </a:p>
        </p:txBody>
      </p:sp>
      <p:sp>
        <p:nvSpPr>
          <p:cNvPr id="2" name="Title 1">
            <a:extLst>
              <a:ext uri="{FF2B5EF4-FFF2-40B4-BE49-F238E27FC236}">
                <a16:creationId xmlns:a16="http://schemas.microsoft.com/office/drawing/2014/main" id="{029AEDF0-D9C5-7AFE-7199-2076C62FD0AB}"/>
              </a:ext>
            </a:extLst>
          </p:cNvPr>
          <p:cNvSpPr>
            <a:spLocks noGrp="1"/>
          </p:cNvSpPr>
          <p:nvPr>
            <p:ph type="title"/>
          </p:nvPr>
        </p:nvSpPr>
        <p:spPr>
          <a:xfrm>
            <a:off x="1513113" y="2777535"/>
            <a:ext cx="6235337" cy="1549255"/>
          </a:xfrm>
        </p:spPr>
        <p:txBody>
          <a:bodyPr>
            <a:normAutofit fontScale="90000"/>
          </a:bodyPr>
          <a:lstStyle/>
          <a:p>
            <a:r>
              <a:rPr lang="en-US" sz="8800" b="1" dirty="0">
                <a:solidFill>
                  <a:srgbClr val="475C95"/>
                </a:solidFill>
              </a:rPr>
              <a:t>I started cloud-native</a:t>
            </a:r>
          </a:p>
        </p:txBody>
      </p:sp>
    </p:spTree>
    <p:extLst>
      <p:ext uri="{BB962C8B-B14F-4D97-AF65-F5344CB8AC3E}">
        <p14:creationId xmlns:p14="http://schemas.microsoft.com/office/powerpoint/2010/main" val="748395476"/>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CC-A760-4AC9-A5EF-ADB525F9578D}"/>
              </a:ext>
            </a:extLst>
          </p:cNvPr>
          <p:cNvSpPr>
            <a:spLocks noGrp="1"/>
          </p:cNvSpPr>
          <p:nvPr>
            <p:ph type="title"/>
          </p:nvPr>
        </p:nvSpPr>
        <p:spPr/>
        <p:txBody>
          <a:bodyPr>
            <a:normAutofit/>
          </a:bodyPr>
          <a:lstStyle/>
          <a:p>
            <a:r>
              <a:rPr lang="nl-NL" sz="2800" spc="-50" dirty="0">
                <a:solidFill>
                  <a:schemeClr val="bg1">
                    <a:lumMod val="50000"/>
                  </a:schemeClr>
                </a:solidFill>
              </a:rPr>
              <a:t>Let’s step back</a:t>
            </a:r>
            <a:br>
              <a:rPr lang="nl-NL" sz="2800" spc="-50" dirty="0">
                <a:solidFill>
                  <a:schemeClr val="bg1">
                    <a:lumMod val="50000"/>
                  </a:schemeClr>
                </a:solidFill>
              </a:rPr>
            </a:br>
            <a:r>
              <a:rPr lang="it-IT" dirty="0"/>
              <a:t>11 years ago*</a:t>
            </a:r>
            <a:endParaRPr lang="en-US" sz="2800" dirty="0">
              <a:solidFill>
                <a:schemeClr val="tx1">
                  <a:lumMod val="50000"/>
                  <a:lumOff val="50000"/>
                </a:schemeClr>
              </a:solidFill>
            </a:endParaRPr>
          </a:p>
        </p:txBody>
      </p:sp>
      <p:pic>
        <p:nvPicPr>
          <p:cNvPr id="7" name="Picture 6">
            <a:extLst>
              <a:ext uri="{FF2B5EF4-FFF2-40B4-BE49-F238E27FC236}">
                <a16:creationId xmlns:a16="http://schemas.microsoft.com/office/drawing/2014/main" id="{C99656AF-5042-F799-468D-A631C83FA775}"/>
              </a:ext>
            </a:extLst>
          </p:cNvPr>
          <p:cNvPicPr>
            <a:picLocks noChangeAspect="1"/>
          </p:cNvPicPr>
          <p:nvPr/>
        </p:nvPicPr>
        <p:blipFill>
          <a:blip r:embed="rId2"/>
          <a:stretch>
            <a:fillRect/>
          </a:stretch>
        </p:blipFill>
        <p:spPr>
          <a:xfrm>
            <a:off x="6126480" y="560674"/>
            <a:ext cx="4677428" cy="2657846"/>
          </a:xfrm>
          <a:prstGeom prst="rect">
            <a:avLst/>
          </a:prstGeom>
        </p:spPr>
      </p:pic>
      <p:pic>
        <p:nvPicPr>
          <p:cNvPr id="9" name="Picture 8">
            <a:extLst>
              <a:ext uri="{FF2B5EF4-FFF2-40B4-BE49-F238E27FC236}">
                <a16:creationId xmlns:a16="http://schemas.microsoft.com/office/drawing/2014/main" id="{767CC712-BCF7-8CDA-2889-171D847D7F7F}"/>
              </a:ext>
            </a:extLst>
          </p:cNvPr>
          <p:cNvPicPr>
            <a:picLocks noChangeAspect="1"/>
          </p:cNvPicPr>
          <p:nvPr/>
        </p:nvPicPr>
        <p:blipFill>
          <a:blip r:embed="rId3"/>
          <a:stretch>
            <a:fillRect/>
          </a:stretch>
        </p:blipFill>
        <p:spPr>
          <a:xfrm>
            <a:off x="986656" y="2081024"/>
            <a:ext cx="4667901" cy="2676899"/>
          </a:xfrm>
          <a:prstGeom prst="rect">
            <a:avLst/>
          </a:prstGeom>
        </p:spPr>
      </p:pic>
      <p:sp>
        <p:nvSpPr>
          <p:cNvPr id="10" name="TextBox 9">
            <a:extLst>
              <a:ext uri="{FF2B5EF4-FFF2-40B4-BE49-F238E27FC236}">
                <a16:creationId xmlns:a16="http://schemas.microsoft.com/office/drawing/2014/main" id="{492D17F8-5ADB-4418-D0BF-55E545B53528}"/>
              </a:ext>
            </a:extLst>
          </p:cNvPr>
          <p:cNvSpPr txBox="1"/>
          <p:nvPr/>
        </p:nvSpPr>
        <p:spPr>
          <a:xfrm>
            <a:off x="8451257" y="5673409"/>
            <a:ext cx="3690258" cy="276999"/>
          </a:xfrm>
          <a:prstGeom prst="rect">
            <a:avLst/>
          </a:prstGeom>
          <a:noFill/>
        </p:spPr>
        <p:txBody>
          <a:bodyPr wrap="square">
            <a:spAutoFit/>
          </a:bodyPr>
          <a:lstStyle/>
          <a:p>
            <a:pPr algn="r"/>
            <a:r>
              <a:rPr lang="it-IT" sz="1200" dirty="0"/>
              <a:t>* Web.NET Conference @Milan – 10/20/2012</a:t>
            </a:r>
          </a:p>
        </p:txBody>
      </p:sp>
      <p:pic>
        <p:nvPicPr>
          <p:cNvPr id="4" name="Picture 3">
            <a:extLst>
              <a:ext uri="{FF2B5EF4-FFF2-40B4-BE49-F238E27FC236}">
                <a16:creationId xmlns:a16="http://schemas.microsoft.com/office/drawing/2014/main" id="{B5C0791D-103D-2AF2-BEFA-AF520EFBF4F7}"/>
              </a:ext>
            </a:extLst>
          </p:cNvPr>
          <p:cNvPicPr>
            <a:picLocks noChangeAspect="1"/>
          </p:cNvPicPr>
          <p:nvPr/>
        </p:nvPicPr>
        <p:blipFill>
          <a:blip r:embed="rId4"/>
          <a:stretch>
            <a:fillRect/>
          </a:stretch>
        </p:blipFill>
        <p:spPr>
          <a:xfrm>
            <a:off x="4345623" y="2443742"/>
            <a:ext cx="6091759" cy="2925194"/>
          </a:xfrm>
          <a:prstGeom prst="rect">
            <a:avLst/>
          </a:prstGeom>
        </p:spPr>
      </p:pic>
    </p:spTree>
    <p:extLst>
      <p:ext uri="{BB962C8B-B14F-4D97-AF65-F5344CB8AC3E}">
        <p14:creationId xmlns:p14="http://schemas.microsoft.com/office/powerpoint/2010/main" val="152116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Zeeuws Meisje">
      <a:dk1>
        <a:sysClr val="windowText" lastClr="000000"/>
      </a:dk1>
      <a:lt1>
        <a:sysClr val="window" lastClr="FFFFFF"/>
      </a:lt1>
      <a:dk2>
        <a:srgbClr val="344068"/>
      </a:dk2>
      <a:lt2>
        <a:srgbClr val="D9E0E6"/>
      </a:lt2>
      <a:accent1>
        <a:srgbClr val="EAC262"/>
      </a:accent1>
      <a:accent2>
        <a:srgbClr val="475C95"/>
      </a:accent2>
      <a:accent3>
        <a:srgbClr val="22B0C3"/>
      </a:accent3>
      <a:accent4>
        <a:srgbClr val="0395C7"/>
      </a:accent4>
      <a:accent5>
        <a:srgbClr val="3E8853"/>
      </a:accent5>
      <a:accent6>
        <a:srgbClr val="62A39F"/>
      </a:accent6>
      <a:hlink>
        <a:srgbClr val="0395C7"/>
      </a:hlink>
      <a:folHlink>
        <a:srgbClr val="0395C7"/>
      </a:folHlink>
    </a:clrScheme>
    <a:fontScheme name="Zeeuws Meisje">
      <a:majorFont>
        <a:latin typeface="Segoe UI Light"/>
        <a:ea typeface=""/>
        <a:cs typeface=""/>
      </a:majorFont>
      <a:minorFont>
        <a:latin typeface="Segoe UI"/>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2_Retrospect">
  <a:themeElements>
    <a:clrScheme name="Zeeuws Meisje">
      <a:dk1>
        <a:sysClr val="windowText" lastClr="000000"/>
      </a:dk1>
      <a:lt1>
        <a:sysClr val="window" lastClr="FFFFFF"/>
      </a:lt1>
      <a:dk2>
        <a:srgbClr val="344068"/>
      </a:dk2>
      <a:lt2>
        <a:srgbClr val="D9E0E6"/>
      </a:lt2>
      <a:accent1>
        <a:srgbClr val="EAC262"/>
      </a:accent1>
      <a:accent2>
        <a:srgbClr val="475C95"/>
      </a:accent2>
      <a:accent3>
        <a:srgbClr val="22B0C3"/>
      </a:accent3>
      <a:accent4>
        <a:srgbClr val="0395C7"/>
      </a:accent4>
      <a:accent5>
        <a:srgbClr val="3E8853"/>
      </a:accent5>
      <a:accent6>
        <a:srgbClr val="62A39F"/>
      </a:accent6>
      <a:hlink>
        <a:srgbClr val="0395C7"/>
      </a:hlink>
      <a:folHlink>
        <a:srgbClr val="0395C7"/>
      </a:folHlink>
    </a:clrScheme>
    <a:fontScheme name="Zeeuws Meisje">
      <a:majorFont>
        <a:latin typeface="Segoe UI Light"/>
        <a:ea typeface=""/>
        <a:cs typeface=""/>
      </a:majorFont>
      <a:minorFont>
        <a:latin typeface="Segoe UI"/>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3423</TotalTime>
  <Words>1662</Words>
  <Application>Microsoft Office PowerPoint</Application>
  <PresentationFormat>Widescreen</PresentationFormat>
  <Paragraphs>350</Paragraphs>
  <Slides>59</Slides>
  <Notes>23</Notes>
  <HiddenSlides>3</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59</vt:i4>
      </vt:variant>
    </vt:vector>
  </HeadingPairs>
  <TitlesOfParts>
    <vt:vector size="67" baseType="lpstr">
      <vt:lpstr>Arial</vt:lpstr>
      <vt:lpstr>Calibri</vt:lpstr>
      <vt:lpstr>Noto Sans</vt:lpstr>
      <vt:lpstr>Segoe UI</vt:lpstr>
      <vt:lpstr>Segoe UI Light</vt:lpstr>
      <vt:lpstr>Segoe UI Semilight</vt:lpstr>
      <vt:lpstr>Retrospect</vt:lpstr>
      <vt:lpstr>2_Retrospect</vt:lpstr>
      <vt:lpstr>Let’s go Hybrid! Is it better? No. Is it cheaper? Yes!</vt:lpstr>
      <vt:lpstr>Disclaimer</vt:lpstr>
      <vt:lpstr>Do you know the cost of a core?</vt:lpstr>
      <vt:lpstr>30$ / month*</vt:lpstr>
      <vt:lpstr>12$ / month*</vt:lpstr>
      <vt:lpstr>8$ / month*</vt:lpstr>
      <vt:lpstr>To be honest about Main differences between providers</vt:lpstr>
      <vt:lpstr>I started cloud-native</vt:lpstr>
      <vt:lpstr>Let’s step back 11 years ago*</vt:lpstr>
      <vt:lpstr>Not every company is a startup</vt:lpstr>
      <vt:lpstr>PowerPoint Presentation</vt:lpstr>
      <vt:lpstr>PowerPoint Presentation</vt:lpstr>
      <vt:lpstr>Focus on value*-added services</vt:lpstr>
      <vt:lpstr>Azure Functions</vt:lpstr>
      <vt:lpstr>Why software adds value to the cloud</vt:lpstr>
      <vt:lpstr>PowerPoint Presentation</vt:lpstr>
      <vt:lpstr>PowerPoint Presentation</vt:lpstr>
      <vt:lpstr>PowerPoint Presentation</vt:lpstr>
      <vt:lpstr>PowerPoint Presentation</vt:lpstr>
      <vt:lpstr>Should we avoid to buy PaaS?</vt:lpstr>
      <vt:lpstr>Learn how the Cloud does</vt:lpstr>
      <vt:lpstr>Some examples</vt:lpstr>
      <vt:lpstr>Expected results</vt:lpstr>
      <vt:lpstr>PowerPoint Presentation</vt:lpstr>
      <vt:lpstr>PowerPoint Presentation</vt:lpstr>
      <vt:lpstr>PowerPoint Presentation</vt:lpstr>
      <vt:lpstr>State is the real game changer</vt:lpstr>
      <vt:lpstr>Do you know the cost of a TB?</vt:lpstr>
      <vt:lpstr>The cost of writing, holding and reading 1TB (10M files) Take decision with the appropriate information</vt:lpstr>
      <vt:lpstr>80$ to get out*</vt:lpstr>
      <vt:lpstr>Identify the lock-in(s)</vt:lpstr>
      <vt:lpstr>Five shades of lock-in</vt:lpstr>
      <vt:lpstr>PowerPoint Presentation</vt:lpstr>
      <vt:lpstr>Build your hybrid-PaaS (or die trying)</vt:lpstr>
      <vt:lpstr>1) Storage</vt:lpstr>
      <vt:lpstr>2) Database</vt:lpstr>
      <vt:lpstr>3) Specialized NoSQL</vt:lpstr>
      <vt:lpstr>Focus on enhanced MTTR (mean-time-to-repair / restore / rebuild)</vt:lpstr>
      <vt:lpstr>4) Worker roles</vt:lpstr>
      <vt:lpstr>5) Web roles</vt:lpstr>
      <vt:lpstr>6) Integration services</vt:lpstr>
      <vt:lpstr>Buy something you need, not in the case you needed</vt:lpstr>
      <vt:lpstr>Not in the checklists</vt:lpstr>
      <vt:lpstr>Bonus</vt:lpstr>
      <vt:lpstr>PowerPoint Presentation</vt:lpstr>
      <vt:lpstr>Integration options</vt:lpstr>
      <vt:lpstr>Benefits</vt:lpstr>
      <vt:lpstr>PowerPoint Presentation</vt:lpstr>
      <vt:lpstr>PowerPoint Presentation</vt:lpstr>
      <vt:lpstr>Don’t forget the bandwidth</vt:lpstr>
      <vt:lpstr>And what about the environment?</vt:lpstr>
      <vt:lpstr>PowerPoint Presentation</vt:lpstr>
      <vt:lpstr>PowerPoint Presentation</vt:lpstr>
      <vt:lpstr>PowerPoint Presentation</vt:lpstr>
      <vt:lpstr>PowerPoint Presentation</vt:lpstr>
      <vt:lpstr>Few references</vt:lpstr>
      <vt:lpstr>Takeaways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a Serverless Data Platform with Microsoft Azure</dc:title>
  <dc:creator/>
  <cp:lastModifiedBy>Roberto Freato</cp:lastModifiedBy>
  <cp:revision>37</cp:revision>
  <dcterms:created xsi:type="dcterms:W3CDTF">2022-02-20T08:53:11Z</dcterms:created>
  <dcterms:modified xsi:type="dcterms:W3CDTF">2023-04-25T09:31:28Z</dcterms:modified>
</cp:coreProperties>
</file>