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62"/>
  </p:notesMasterIdLst>
  <p:sldIdLst>
    <p:sldId id="256" r:id="rId3"/>
    <p:sldId id="315" r:id="rId4"/>
    <p:sldId id="327" r:id="rId5"/>
    <p:sldId id="325" r:id="rId6"/>
    <p:sldId id="353" r:id="rId7"/>
    <p:sldId id="354" r:id="rId8"/>
    <p:sldId id="310" r:id="rId9"/>
    <p:sldId id="358" r:id="rId10"/>
    <p:sldId id="355" r:id="rId11"/>
    <p:sldId id="380" r:id="rId12"/>
    <p:sldId id="364" r:id="rId13"/>
    <p:sldId id="357" r:id="rId14"/>
    <p:sldId id="359" r:id="rId15"/>
    <p:sldId id="363" r:id="rId16"/>
    <p:sldId id="303" r:id="rId17"/>
    <p:sldId id="360" r:id="rId18"/>
    <p:sldId id="337" r:id="rId19"/>
    <p:sldId id="368" r:id="rId20"/>
    <p:sldId id="369" r:id="rId21"/>
    <p:sldId id="330" r:id="rId22"/>
    <p:sldId id="361" r:id="rId23"/>
    <p:sldId id="362" r:id="rId24"/>
    <p:sldId id="381" r:id="rId25"/>
    <p:sldId id="365" r:id="rId26"/>
    <p:sldId id="366" r:id="rId27"/>
    <p:sldId id="371" r:id="rId28"/>
    <p:sldId id="382" r:id="rId29"/>
    <p:sldId id="374" r:id="rId30"/>
    <p:sldId id="375" r:id="rId31"/>
    <p:sldId id="376" r:id="rId32"/>
    <p:sldId id="367" r:id="rId33"/>
    <p:sldId id="377" r:id="rId34"/>
    <p:sldId id="346" r:id="rId35"/>
    <p:sldId id="372" r:id="rId36"/>
    <p:sldId id="335" r:id="rId37"/>
    <p:sldId id="385" r:id="rId38"/>
    <p:sldId id="387" r:id="rId39"/>
    <p:sldId id="390" r:id="rId40"/>
    <p:sldId id="384" r:id="rId41"/>
    <p:sldId id="386" r:id="rId42"/>
    <p:sldId id="389" r:id="rId43"/>
    <p:sldId id="391" r:id="rId44"/>
    <p:sldId id="383" r:id="rId45"/>
    <p:sldId id="392" r:id="rId46"/>
    <p:sldId id="398" r:id="rId47"/>
    <p:sldId id="394" r:id="rId48"/>
    <p:sldId id="395" r:id="rId49"/>
    <p:sldId id="396" r:id="rId50"/>
    <p:sldId id="397" r:id="rId51"/>
    <p:sldId id="393" r:id="rId52"/>
    <p:sldId id="399" r:id="rId53"/>
    <p:sldId id="326" r:id="rId54"/>
    <p:sldId id="400" r:id="rId55"/>
    <p:sldId id="261" r:id="rId56"/>
    <p:sldId id="281" r:id="rId57"/>
    <p:sldId id="273" r:id="rId58"/>
    <p:sldId id="308" r:id="rId59"/>
    <p:sldId id="289" r:id="rId60"/>
    <p:sldId id="29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5C95"/>
    <a:srgbClr val="EAC262"/>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79419" autoAdjust="0"/>
  </p:normalViewPr>
  <p:slideViewPr>
    <p:cSldViewPr snapToGrid="0">
      <p:cViewPr varScale="1">
        <p:scale>
          <a:sx n="88" d="100"/>
          <a:sy n="88" d="100"/>
        </p:scale>
        <p:origin x="1410" y="7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767E1-CDDB-43F2-8B49-03A5BC2FCAB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Azure Functions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Azure App Service</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Cloud Services</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6BB2B050-C709-4465-B5E5-CE343075A08D}">
      <dgm:prSet phldrT="[Text]"/>
      <dgm:spPr/>
      <dgm:t>
        <a:bodyPr/>
        <a:lstStyle/>
        <a:p>
          <a:r>
            <a:rPr lang="it-IT" dirty="0"/>
            <a:t>WebJobs SDK</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Serverless</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Web Apps</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err="1">
              <a:latin typeface="Segoe UI" panose="020B0502040204020203" pitchFamily="34" charset="0"/>
              <a:cs typeface="Segoe UI" panose="020B0502040204020203" pitchFamily="34" charset="0"/>
            </a:rPr>
            <a:t>WebJobs</a:t>
          </a:r>
          <a:endParaRPr lang="en-US" dirty="0">
            <a:latin typeface="Segoe UI" panose="020B0502040204020203" pitchFamily="34" charset="0"/>
            <a:cs typeface="Segoe UI" panose="020B0502040204020203" pitchFamily="34" charset="0"/>
          </a:endParaRP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Web Role</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Worker Role</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1CD25F93-C205-4CE5-96D5-8E5CF802569E}" type="pres">
      <dgm:prSet presAssocID="{ECC767E1-CDDB-43F2-8B49-03A5BC2FCAB8}" presName="Name0" presStyleCnt="0">
        <dgm:presLayoutVars>
          <dgm:chMax val="3"/>
          <dgm:chPref val="1"/>
          <dgm:dir/>
          <dgm:animLvl val="lvl"/>
          <dgm:resizeHandles/>
        </dgm:presLayoutVars>
      </dgm:prSet>
      <dgm:spPr/>
    </dgm:pt>
    <dgm:pt modelId="{2EC937FD-47C0-4D95-87DD-203863AD9220}" type="pres">
      <dgm:prSet presAssocID="{ECC767E1-CDDB-43F2-8B49-03A5BC2FCAB8}" presName="outerBox" presStyleCnt="0"/>
      <dgm:spPr/>
    </dgm:pt>
    <dgm:pt modelId="{08D97D43-8063-49CB-898E-5C0EE47CE9E8}" type="pres">
      <dgm:prSet presAssocID="{ECC767E1-CDDB-43F2-8B49-03A5BC2FCAB8}" presName="outerBoxParent" presStyleLbl="node1" presStyleIdx="0" presStyleCnt="3"/>
      <dgm:spPr/>
    </dgm:pt>
    <dgm:pt modelId="{E27EDECA-3147-4C15-B411-AC02A93B937D}" type="pres">
      <dgm:prSet presAssocID="{ECC767E1-CDDB-43F2-8B49-03A5BC2FCAB8}" presName="outerBoxChildren" presStyleCnt="0"/>
      <dgm:spPr/>
    </dgm:pt>
    <dgm:pt modelId="{B9BEAB25-2223-47F2-B4ED-62A4CE9DC1E5}" type="pres">
      <dgm:prSet presAssocID="{6BB2B050-C709-4465-B5E5-CE343075A08D}" presName="oChild" presStyleLbl="fgAcc1" presStyleIdx="0" presStyleCnt="6">
        <dgm:presLayoutVars>
          <dgm:bulletEnabled val="1"/>
        </dgm:presLayoutVars>
      </dgm:prSet>
      <dgm:spPr/>
    </dgm:pt>
    <dgm:pt modelId="{89777046-298F-4833-9A6E-73E70848552C}" type="pres">
      <dgm:prSet presAssocID="{27032265-7A45-4C7A-BE64-1F636212C0B0}" presName="outerSibTrans" presStyleCnt="0"/>
      <dgm:spPr/>
    </dgm:pt>
    <dgm:pt modelId="{954C0EC2-BEEC-4B1A-B53C-703FCCF45A0D}" type="pres">
      <dgm:prSet presAssocID="{2F5BEC5E-B7ED-4C2F-8EC2-77302152F7CE}" presName="oChild" presStyleLbl="fgAcc1" presStyleIdx="1" presStyleCnt="6">
        <dgm:presLayoutVars>
          <dgm:bulletEnabled val="1"/>
        </dgm:presLayoutVars>
      </dgm:prSet>
      <dgm:spPr/>
    </dgm:pt>
    <dgm:pt modelId="{2958C27E-1D1F-4EA6-8BAA-014594C848A5}" type="pres">
      <dgm:prSet presAssocID="{ECC767E1-CDDB-43F2-8B49-03A5BC2FCAB8}" presName="middleBox" presStyleCnt="0"/>
      <dgm:spPr/>
    </dgm:pt>
    <dgm:pt modelId="{C25FBBED-2C2F-4E33-A634-EAD01F886297}" type="pres">
      <dgm:prSet presAssocID="{ECC767E1-CDDB-43F2-8B49-03A5BC2FCAB8}" presName="middleBoxParent" presStyleLbl="node1" presStyleIdx="1" presStyleCnt="3"/>
      <dgm:spPr/>
    </dgm:pt>
    <dgm:pt modelId="{6481656F-F12A-4684-A8C5-34A088E417FE}" type="pres">
      <dgm:prSet presAssocID="{ECC767E1-CDDB-43F2-8B49-03A5BC2FCAB8}" presName="middleBoxChildren" presStyleCnt="0"/>
      <dgm:spPr/>
    </dgm:pt>
    <dgm:pt modelId="{AC6A5DAA-005E-48B1-AA59-EA13124A6EA3}" type="pres">
      <dgm:prSet presAssocID="{E6027D26-5FB7-42AD-AE66-4E3B8F469239}" presName="mChild" presStyleLbl="fgAcc1" presStyleIdx="2" presStyleCnt="6">
        <dgm:presLayoutVars>
          <dgm:bulletEnabled val="1"/>
        </dgm:presLayoutVars>
      </dgm:prSet>
      <dgm:spPr/>
    </dgm:pt>
    <dgm:pt modelId="{FFC7BF77-EDED-439B-B669-F3A8B18CFE07}" type="pres">
      <dgm:prSet presAssocID="{CC504B90-CFA3-4A7E-A2A6-461601D403D2}" presName="middleSibTrans" presStyleCnt="0"/>
      <dgm:spPr/>
    </dgm:pt>
    <dgm:pt modelId="{8B85A457-6C15-427A-B468-B3D65A36476D}" type="pres">
      <dgm:prSet presAssocID="{938D54C6-32C3-42F1-BBFE-99F798F32A6E}" presName="mChild" presStyleLbl="fgAcc1" presStyleIdx="3" presStyleCnt="6">
        <dgm:presLayoutVars>
          <dgm:bulletEnabled val="1"/>
        </dgm:presLayoutVars>
      </dgm:prSet>
      <dgm:spPr/>
    </dgm:pt>
    <dgm:pt modelId="{AF2A329D-209D-4318-915F-1D76E6F7C25E}" type="pres">
      <dgm:prSet presAssocID="{ECC767E1-CDDB-43F2-8B49-03A5BC2FCAB8}" presName="centerBox" presStyleCnt="0"/>
      <dgm:spPr/>
    </dgm:pt>
    <dgm:pt modelId="{D9637E5B-48AF-4C02-A8B2-6673BDC5F490}" type="pres">
      <dgm:prSet presAssocID="{ECC767E1-CDDB-43F2-8B49-03A5BC2FCAB8}" presName="centerBoxParent" presStyleLbl="node1" presStyleIdx="2" presStyleCnt="3"/>
      <dgm:spPr/>
    </dgm:pt>
    <dgm:pt modelId="{58A0DC59-949D-4265-8CE5-4C34DDFC0939}" type="pres">
      <dgm:prSet presAssocID="{ECC767E1-CDDB-43F2-8B49-03A5BC2FCAB8}" presName="centerBoxChildren" presStyleCnt="0"/>
      <dgm:spPr/>
    </dgm:pt>
    <dgm:pt modelId="{9AEF8DB1-DBB0-46CB-887D-280DA9BC7D21}" type="pres">
      <dgm:prSet presAssocID="{2D3A7E26-57B1-4E94-8BBC-8A9508BC96B1}" presName="cChild" presStyleLbl="fgAcc1" presStyleIdx="4" presStyleCnt="6">
        <dgm:presLayoutVars>
          <dgm:bulletEnabled val="1"/>
        </dgm:presLayoutVars>
      </dgm:prSet>
      <dgm:spPr/>
    </dgm:pt>
    <dgm:pt modelId="{44C9CAC0-91C9-4F5B-A519-B3020F0E1834}" type="pres">
      <dgm:prSet presAssocID="{FD9CD673-B5D7-452E-8CE6-ED17610FA20E}" presName="centerSibTrans" presStyleCnt="0"/>
      <dgm:spPr/>
    </dgm:pt>
    <dgm:pt modelId="{E777EF04-79CD-4D37-A4BE-C40DBE1E9E66}" type="pres">
      <dgm:prSet presAssocID="{0E9D9364-5AB3-4A71-8153-D57C6FA4B9B5}" presName="cChild" presStyleLbl="fgAcc1" presStyleIdx="5" presStyleCnt="6">
        <dgm:presLayoutVars>
          <dgm:bulletEnabled val="1"/>
        </dgm:presLayoutVars>
      </dgm:prSet>
      <dgm:spPr/>
    </dgm:pt>
  </dgm:ptLst>
  <dgm:cxnLst>
    <dgm:cxn modelId="{50C4FF21-382C-4AB3-90AD-D9EFAE666146}" type="presOf" srcId="{7C57919E-5563-4350-A852-EFE8811CF9D3}" destId="{08D97D43-8063-49CB-898E-5C0EE47CE9E8}" srcOrd="0" destOrd="0" presId="urn:microsoft.com/office/officeart/2005/8/layout/target2"/>
    <dgm:cxn modelId="{CD407A2A-DF3A-4B61-9627-7538D3099014}" srcId="{ECC767E1-CDDB-43F2-8B49-03A5BC2FCAB8}" destId="{283A8859-8285-41A7-9AC8-8BC4047A8B3A}" srcOrd="2" destOrd="0" parTransId="{6F80DC58-02B4-403C-8EA4-086F4F1CFFBC}" sibTransId="{E4585EA8-F84C-441D-B613-4BC05F7EB1AE}"/>
    <dgm:cxn modelId="{A026182F-AB1D-4B6F-B9D5-115942DDFAA7}" type="presOf" srcId="{ECC767E1-CDDB-43F2-8B49-03A5BC2FCAB8}" destId="{1CD25F93-C205-4CE5-96D5-8E5CF802569E}" srcOrd="0" destOrd="0" presId="urn:microsoft.com/office/officeart/2005/8/layout/target2"/>
    <dgm:cxn modelId="{1CA3C85E-BBB8-44D2-8CE7-718EC5D70A42}" srcId="{ECC767E1-CDDB-43F2-8B49-03A5BC2FCAB8}" destId="{838902A9-8FF2-4E53-B380-BF02766ED371}" srcOrd="1" destOrd="0" parTransId="{13864FBA-F530-4C29-A600-2C2390C579C7}" sibTransId="{D5B617B9-6E8E-443D-A3FC-813E93FF8C35}"/>
    <dgm:cxn modelId="{C0A8D663-803C-474A-A96C-DE9E9D632CB8}" srcId="{7C57919E-5563-4350-A852-EFE8811CF9D3}" destId="{2F5BEC5E-B7ED-4C2F-8EC2-77302152F7CE}" srcOrd="1" destOrd="0" parTransId="{62DDF5DE-9640-49D8-974A-C6A810EB6CDA}" sibTransId="{FC68D948-D58D-42A1-8D9B-2995E528088C}"/>
    <dgm:cxn modelId="{1DC70A64-BC13-4FDD-94F9-C8529B7FDC9D}" type="presOf" srcId="{838902A9-8FF2-4E53-B380-BF02766ED371}" destId="{C25FBBED-2C2F-4E33-A634-EAD01F886297}" srcOrd="0" destOrd="0" presId="urn:microsoft.com/office/officeart/2005/8/layout/target2"/>
    <dgm:cxn modelId="{EF146464-087F-422D-9F0E-03857649BD41}" srcId="{838902A9-8FF2-4E53-B380-BF02766ED371}" destId="{E6027D26-5FB7-42AD-AE66-4E3B8F469239}" srcOrd="0" destOrd="0" parTransId="{1EC02F9A-41DD-44B2-9EBE-4E711247E2AA}" sibTransId="{CC504B90-CFA3-4A7E-A2A6-461601D403D2}"/>
    <dgm:cxn modelId="{D4C72848-5A5D-4F02-9428-A7778FE97036}" srcId="{283A8859-8285-41A7-9AC8-8BC4047A8B3A}" destId="{0E9D9364-5AB3-4A71-8153-D57C6FA4B9B5}" srcOrd="1" destOrd="0" parTransId="{4A5C87A5-62B9-4F21-8C24-6543ADCC3FEC}" sibTransId="{64E595AA-95C4-4A53-994D-61C9A5C03310}"/>
    <dgm:cxn modelId="{7A54AC6F-6306-4372-A51A-3F06034AC051}" type="presOf" srcId="{2F5BEC5E-B7ED-4C2F-8EC2-77302152F7CE}" destId="{954C0EC2-BEEC-4B1A-B53C-703FCCF45A0D}" srcOrd="0" destOrd="0" presId="urn:microsoft.com/office/officeart/2005/8/layout/target2"/>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921962C4-1557-4013-A645-E1D658E0FC8E}" type="presOf" srcId="{0E9D9364-5AB3-4A71-8153-D57C6FA4B9B5}" destId="{E777EF04-79CD-4D37-A4BE-C40DBE1E9E66}" srcOrd="0" destOrd="0" presId="urn:microsoft.com/office/officeart/2005/8/layout/target2"/>
    <dgm:cxn modelId="{785AFECC-46E2-4359-A8A0-E8D35FB8AF1D}" srcId="{7C57919E-5563-4350-A852-EFE8811CF9D3}" destId="{6BB2B050-C709-4465-B5E5-CE343075A08D}" srcOrd="0" destOrd="0" parTransId="{87FF2079-D152-419C-B367-CE1F7029AC51}" sibTransId="{27032265-7A45-4C7A-BE64-1F636212C0B0}"/>
    <dgm:cxn modelId="{D1387FDB-E350-4847-A157-45A1D7B917A1}" type="presOf" srcId="{6BB2B050-C709-4465-B5E5-CE343075A08D}" destId="{B9BEAB25-2223-47F2-B4ED-62A4CE9DC1E5}" srcOrd="0" destOrd="0" presId="urn:microsoft.com/office/officeart/2005/8/layout/target2"/>
    <dgm:cxn modelId="{F81822E8-22F8-4AEB-8B8D-9698C5EA103B}" type="presOf" srcId="{938D54C6-32C3-42F1-BBFE-99F798F32A6E}" destId="{8B85A457-6C15-427A-B468-B3D65A36476D}" srcOrd="0" destOrd="0" presId="urn:microsoft.com/office/officeart/2005/8/layout/target2"/>
    <dgm:cxn modelId="{756830EB-E7E7-4672-A276-A2D277A8A840}" type="presOf" srcId="{E6027D26-5FB7-42AD-AE66-4E3B8F469239}" destId="{AC6A5DAA-005E-48B1-AA59-EA13124A6EA3}" srcOrd="0" destOrd="0" presId="urn:microsoft.com/office/officeart/2005/8/layout/target2"/>
    <dgm:cxn modelId="{5D60F1F1-898C-4224-953F-80223071A688}" srcId="{ECC767E1-CDDB-43F2-8B49-03A5BC2FCAB8}" destId="{7C57919E-5563-4350-A852-EFE8811CF9D3}" srcOrd="0" destOrd="0" parTransId="{6C1D2D98-C44D-4FE1-A786-88315B0B3C09}" sibTransId="{4BACB657-9423-4CD5-BB16-78B1D3D4E2ED}"/>
    <dgm:cxn modelId="{1ED3EBF3-E9B3-4E33-964E-B6670242D9DA}" type="presOf" srcId="{283A8859-8285-41A7-9AC8-8BC4047A8B3A}" destId="{D9637E5B-48AF-4C02-A8B2-6673BDC5F490}" srcOrd="0" destOrd="0" presId="urn:microsoft.com/office/officeart/2005/8/layout/target2"/>
    <dgm:cxn modelId="{8FE1A6FD-F5FC-47C0-A40B-727C26C67035}" type="presOf" srcId="{2D3A7E26-57B1-4E94-8BBC-8A9508BC96B1}" destId="{9AEF8DB1-DBB0-46CB-887D-280DA9BC7D21}" srcOrd="0" destOrd="0" presId="urn:microsoft.com/office/officeart/2005/8/layout/target2"/>
    <dgm:cxn modelId="{45A02B07-45A6-4D98-95EC-042301388E30}" type="presParOf" srcId="{1CD25F93-C205-4CE5-96D5-8E5CF802569E}" destId="{2EC937FD-47C0-4D95-87DD-203863AD9220}" srcOrd="0" destOrd="0" presId="urn:microsoft.com/office/officeart/2005/8/layout/target2"/>
    <dgm:cxn modelId="{FDFA7AD1-C076-43EC-B5AF-59F252B1B9DA}" type="presParOf" srcId="{2EC937FD-47C0-4D95-87DD-203863AD9220}" destId="{08D97D43-8063-49CB-898E-5C0EE47CE9E8}" srcOrd="0" destOrd="0" presId="urn:microsoft.com/office/officeart/2005/8/layout/target2"/>
    <dgm:cxn modelId="{51A05B65-DF5A-48EC-9A00-5135592AF687}" type="presParOf" srcId="{2EC937FD-47C0-4D95-87DD-203863AD9220}" destId="{E27EDECA-3147-4C15-B411-AC02A93B937D}" srcOrd="1" destOrd="0" presId="urn:microsoft.com/office/officeart/2005/8/layout/target2"/>
    <dgm:cxn modelId="{CA9682F6-171E-4A1C-8B38-303822EEC552}" type="presParOf" srcId="{E27EDECA-3147-4C15-B411-AC02A93B937D}" destId="{B9BEAB25-2223-47F2-B4ED-62A4CE9DC1E5}" srcOrd="0" destOrd="0" presId="urn:microsoft.com/office/officeart/2005/8/layout/target2"/>
    <dgm:cxn modelId="{63F4652A-E981-4CDD-B623-9FE6124A62CF}" type="presParOf" srcId="{E27EDECA-3147-4C15-B411-AC02A93B937D}" destId="{89777046-298F-4833-9A6E-73E70848552C}" srcOrd="1" destOrd="0" presId="urn:microsoft.com/office/officeart/2005/8/layout/target2"/>
    <dgm:cxn modelId="{8430B605-593E-48DD-AC45-55CF41B1F331}" type="presParOf" srcId="{E27EDECA-3147-4C15-B411-AC02A93B937D}" destId="{954C0EC2-BEEC-4B1A-B53C-703FCCF45A0D}" srcOrd="2" destOrd="0" presId="urn:microsoft.com/office/officeart/2005/8/layout/target2"/>
    <dgm:cxn modelId="{74C6EEB6-1AF9-4716-B305-9EBE97CF317E}" type="presParOf" srcId="{1CD25F93-C205-4CE5-96D5-8E5CF802569E}" destId="{2958C27E-1D1F-4EA6-8BAA-014594C848A5}" srcOrd="1" destOrd="0" presId="urn:microsoft.com/office/officeart/2005/8/layout/target2"/>
    <dgm:cxn modelId="{DFABA83E-0F58-4B1C-A75D-D3304FB31BCB}" type="presParOf" srcId="{2958C27E-1D1F-4EA6-8BAA-014594C848A5}" destId="{C25FBBED-2C2F-4E33-A634-EAD01F886297}" srcOrd="0" destOrd="0" presId="urn:microsoft.com/office/officeart/2005/8/layout/target2"/>
    <dgm:cxn modelId="{0A28E02A-7B7B-4319-AE87-2F95B5CDB01C}" type="presParOf" srcId="{2958C27E-1D1F-4EA6-8BAA-014594C848A5}" destId="{6481656F-F12A-4684-A8C5-34A088E417FE}" srcOrd="1" destOrd="0" presId="urn:microsoft.com/office/officeart/2005/8/layout/target2"/>
    <dgm:cxn modelId="{0578EDF0-1D52-4EA6-847D-29B6F5D73305}" type="presParOf" srcId="{6481656F-F12A-4684-A8C5-34A088E417FE}" destId="{AC6A5DAA-005E-48B1-AA59-EA13124A6EA3}" srcOrd="0" destOrd="0" presId="urn:microsoft.com/office/officeart/2005/8/layout/target2"/>
    <dgm:cxn modelId="{78BB184E-2EDE-4EF9-8ED8-8463232A9CD4}" type="presParOf" srcId="{6481656F-F12A-4684-A8C5-34A088E417FE}" destId="{FFC7BF77-EDED-439B-B669-F3A8B18CFE07}" srcOrd="1" destOrd="0" presId="urn:microsoft.com/office/officeart/2005/8/layout/target2"/>
    <dgm:cxn modelId="{4A86A726-84F9-4BB4-8786-7CB776CA80FF}" type="presParOf" srcId="{6481656F-F12A-4684-A8C5-34A088E417FE}" destId="{8B85A457-6C15-427A-B468-B3D65A36476D}" srcOrd="2" destOrd="0" presId="urn:microsoft.com/office/officeart/2005/8/layout/target2"/>
    <dgm:cxn modelId="{228FD856-AB68-4276-8A76-95461D5458E4}" type="presParOf" srcId="{1CD25F93-C205-4CE5-96D5-8E5CF802569E}" destId="{AF2A329D-209D-4318-915F-1D76E6F7C25E}" srcOrd="2" destOrd="0" presId="urn:microsoft.com/office/officeart/2005/8/layout/target2"/>
    <dgm:cxn modelId="{DEA89E83-9121-415D-B4D6-D4AF67D2708F}" type="presParOf" srcId="{AF2A329D-209D-4318-915F-1D76E6F7C25E}" destId="{D9637E5B-48AF-4C02-A8B2-6673BDC5F490}" srcOrd="0" destOrd="0" presId="urn:microsoft.com/office/officeart/2005/8/layout/target2"/>
    <dgm:cxn modelId="{FE5C0505-0C66-4720-BCEE-5260648BD715}" type="presParOf" srcId="{AF2A329D-209D-4318-915F-1D76E6F7C25E}" destId="{58A0DC59-949D-4265-8CE5-4C34DDFC0939}" srcOrd="1" destOrd="0" presId="urn:microsoft.com/office/officeart/2005/8/layout/target2"/>
    <dgm:cxn modelId="{7D050805-A9B4-4694-89F4-448886BB4928}" type="presParOf" srcId="{58A0DC59-949D-4265-8CE5-4C34DDFC0939}" destId="{9AEF8DB1-DBB0-46CB-887D-280DA9BC7D21}" srcOrd="0" destOrd="0" presId="urn:microsoft.com/office/officeart/2005/8/layout/target2"/>
    <dgm:cxn modelId="{4F409563-AB22-4763-AD4B-399D79234C7C}" type="presParOf" srcId="{58A0DC59-949D-4265-8CE5-4C34DDFC0939}" destId="{44C9CAC0-91C9-4F5B-A519-B3020F0E1834}" srcOrd="1" destOrd="0" presId="urn:microsoft.com/office/officeart/2005/8/layout/target2"/>
    <dgm:cxn modelId="{49626432-69C2-4981-9C5C-EA26C076FE70}" type="presParOf" srcId="{58A0DC59-949D-4265-8CE5-4C34DDFC0939}" destId="{E777EF04-79CD-4D37-A4BE-C40DBE1E9E6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pyramid1" loCatId="pyramid" qsTypeId="urn:microsoft.com/office/officeart/2005/8/quickstyle/simple2" qsCatId="simple" csTypeId="urn:microsoft.com/office/officeart/2005/8/colors/accent1_2" csCatId="accent1" phldr="1"/>
      <dgm:spPr/>
      <dgm:t>
        <a:bodyPr/>
        <a:lstStyle/>
        <a:p>
          <a:endParaRPr lang="it-IT"/>
        </a:p>
      </dgm:t>
    </dgm:pt>
    <dgm:pt modelId="{7D1FBF71-F83F-4D99-BD41-ABA631B64940}">
      <dgm:prSet phldrT="[Text]" custT="1"/>
      <dgm:spPr>
        <a:ln>
          <a:solidFill>
            <a:srgbClr val="475C95"/>
          </a:solidFill>
        </a:ln>
      </dgm:spPr>
      <dgm:t>
        <a:bodyPr/>
        <a:lstStyle/>
        <a:p>
          <a:endParaRPr lang="en-US" sz="1200" b="0" dirty="0">
            <a:solidFill>
              <a:srgbClr val="475C95"/>
            </a:solidFill>
          </a:endParaRPr>
        </a:p>
        <a:p>
          <a:r>
            <a:rPr lang="en-US" sz="1800" b="0" dirty="0">
              <a:solidFill>
                <a:srgbClr val="475C95"/>
              </a:solidFill>
            </a:rPr>
            <a:t>Vital many</a:t>
          </a:r>
          <a:endParaRPr lang="it-IT" sz="1800" b="0"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custT="1"/>
      <dgm:spPr>
        <a:ln>
          <a:solidFill>
            <a:srgbClr val="475C95"/>
          </a:solidFill>
        </a:ln>
      </dgm:spPr>
      <dgm:t>
        <a:bodyPr/>
        <a:lstStyle/>
        <a:p>
          <a:r>
            <a:rPr lang="en-US" sz="3600" b="0" dirty="0">
              <a:solidFill>
                <a:srgbClr val="475C95"/>
              </a:solidFill>
            </a:rPr>
            <a:t>Few services </a:t>
          </a:r>
          <a:br>
            <a:rPr lang="en-US" sz="3600" b="0" dirty="0">
              <a:solidFill>
                <a:srgbClr val="475C95"/>
              </a:solidFill>
            </a:rPr>
          </a:br>
          <a:r>
            <a:rPr lang="en-US" sz="3600" b="0" dirty="0">
              <a:solidFill>
                <a:srgbClr val="475C95"/>
              </a:solidFill>
            </a:rPr>
            <a:t>running 80% </a:t>
          </a:r>
          <a:br>
            <a:rPr lang="en-US" sz="3600" b="0" dirty="0">
              <a:solidFill>
                <a:srgbClr val="475C95"/>
              </a:solidFill>
            </a:rPr>
          </a:br>
          <a:r>
            <a:rPr lang="en-US" sz="3600" b="0" dirty="0">
              <a:solidFill>
                <a:srgbClr val="475C95"/>
              </a:solidFill>
            </a:rPr>
            <a:t>of the budget</a:t>
          </a:r>
          <a:endParaRPr lang="it-IT" sz="3600" b="0" dirty="0">
            <a:solidFill>
              <a:srgbClr val="475C95"/>
            </a:solidFill>
          </a:endParaRPr>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6220B16-8215-42A8-A0BE-89F8818F01DD}" type="pres">
      <dgm:prSet presAssocID="{EA2BE29C-F2A9-4B9A-9382-3F4652917DE3}" presName="Name0" presStyleCnt="0">
        <dgm:presLayoutVars>
          <dgm:dir/>
          <dgm:animLvl val="lvl"/>
          <dgm:resizeHandles val="exact"/>
        </dgm:presLayoutVars>
      </dgm:prSet>
      <dgm:spPr/>
    </dgm:pt>
    <dgm:pt modelId="{694C7780-DC5C-409E-9956-3BDFC292DAD9}" type="pres">
      <dgm:prSet presAssocID="{7D1FBF71-F83F-4D99-BD41-ABA631B64940}" presName="Name8" presStyleCnt="0"/>
      <dgm:spPr/>
    </dgm:pt>
    <dgm:pt modelId="{6E91DE0D-FA92-47BF-8953-D80F8EF29473}" type="pres">
      <dgm:prSet presAssocID="{7D1FBF71-F83F-4D99-BD41-ABA631B64940}" presName="level" presStyleLbl="node1" presStyleIdx="0" presStyleCnt="2" custScaleY="151695">
        <dgm:presLayoutVars>
          <dgm:chMax val="1"/>
          <dgm:bulletEnabled val="1"/>
        </dgm:presLayoutVars>
      </dgm:prSet>
      <dgm:spPr/>
    </dgm:pt>
    <dgm:pt modelId="{1643060F-6B0A-43BB-9100-C616CDD8A02D}" type="pres">
      <dgm:prSet presAssocID="{7D1FBF71-F83F-4D99-BD41-ABA631B64940}" presName="levelTx" presStyleLbl="revTx" presStyleIdx="0" presStyleCnt="0">
        <dgm:presLayoutVars>
          <dgm:chMax val="1"/>
          <dgm:bulletEnabled val="1"/>
        </dgm:presLayoutVars>
      </dgm:prSet>
      <dgm:spPr/>
    </dgm:pt>
    <dgm:pt modelId="{848C7C9E-2293-4A3E-BEA4-EAF21EE872A2}" type="pres">
      <dgm:prSet presAssocID="{09815AB7-E132-426E-9379-1793E5657CC1}" presName="Name8" presStyleCnt="0"/>
      <dgm:spPr/>
    </dgm:pt>
    <dgm:pt modelId="{B3161A95-059A-4EE1-B2E8-108B0BAA5352}" type="pres">
      <dgm:prSet presAssocID="{09815AB7-E132-426E-9379-1793E5657CC1}" presName="level" presStyleLbl="node1" presStyleIdx="1" presStyleCnt="2" custScaleY="361487">
        <dgm:presLayoutVars>
          <dgm:chMax val="1"/>
          <dgm:bulletEnabled val="1"/>
        </dgm:presLayoutVars>
      </dgm:prSet>
      <dgm:spPr/>
    </dgm:pt>
    <dgm:pt modelId="{6769426C-F8C5-4756-9E0E-98BB51405339}" type="pres">
      <dgm:prSet presAssocID="{09815AB7-E132-426E-9379-1793E5657CC1}" presName="levelTx" presStyleLbl="revTx" presStyleIdx="0" presStyleCnt="0">
        <dgm:presLayoutVars>
          <dgm:chMax val="1"/>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F074B734-409E-498C-ABE6-58DA264C46CF}" type="presOf" srcId="{7D1FBF71-F83F-4D99-BD41-ABA631B64940}" destId="{6E91DE0D-FA92-47BF-8953-D80F8EF29473}" srcOrd="0" destOrd="0" presId="urn:microsoft.com/office/officeart/2005/8/layout/pyramid1"/>
    <dgm:cxn modelId="{7AAE1C82-79C7-4D69-B959-6AE68B8F20B4}" type="presOf" srcId="{09815AB7-E132-426E-9379-1793E5657CC1}" destId="{6769426C-F8C5-4756-9E0E-98BB51405339}" srcOrd="1" destOrd="0" presId="urn:microsoft.com/office/officeart/2005/8/layout/pyramid1"/>
    <dgm:cxn modelId="{F9B81D90-A4B6-4696-BC93-30DE828860B7}" type="presOf" srcId="{09815AB7-E132-426E-9379-1793E5657CC1}" destId="{B3161A95-059A-4EE1-B2E8-108B0BAA5352}" srcOrd="0" destOrd="0" presId="urn:microsoft.com/office/officeart/2005/8/layout/pyramid1"/>
    <dgm:cxn modelId="{DBA8B3AB-9600-45C6-A27F-F6BC2A0FBC24}" type="presOf" srcId="{7D1FBF71-F83F-4D99-BD41-ABA631B64940}" destId="{1643060F-6B0A-43BB-9100-C616CDD8A02D}" srcOrd="1" destOrd="0" presId="urn:microsoft.com/office/officeart/2005/8/layout/pyramid1"/>
    <dgm:cxn modelId="{0E0C1ED0-EB93-491E-BE31-4AA1992C0E06}" type="presOf" srcId="{EA2BE29C-F2A9-4B9A-9382-3F4652917DE3}" destId="{06220B16-8215-42A8-A0BE-89F8818F01DD}" srcOrd="0" destOrd="0" presId="urn:microsoft.com/office/officeart/2005/8/layout/pyramid1"/>
    <dgm:cxn modelId="{4CF505F9-6C14-41BB-9FD2-F9C40E87B9AF}" srcId="{EA2BE29C-F2A9-4B9A-9382-3F4652917DE3}" destId="{09815AB7-E132-426E-9379-1793E5657CC1}" srcOrd="1" destOrd="0" parTransId="{96CE64AD-F3EB-45E4-BAF3-F899AB260C0B}" sibTransId="{EEBC84AB-CD0B-4DE5-96A7-661A77924552}"/>
    <dgm:cxn modelId="{70ABE763-B03A-469A-8CE9-F02BD047FCAB}" type="presParOf" srcId="{06220B16-8215-42A8-A0BE-89F8818F01DD}" destId="{694C7780-DC5C-409E-9956-3BDFC292DAD9}" srcOrd="0" destOrd="0" presId="urn:microsoft.com/office/officeart/2005/8/layout/pyramid1"/>
    <dgm:cxn modelId="{65D7EA70-02B3-4F36-B58C-CD5F00F95827}" type="presParOf" srcId="{694C7780-DC5C-409E-9956-3BDFC292DAD9}" destId="{6E91DE0D-FA92-47BF-8953-D80F8EF29473}" srcOrd="0" destOrd="0" presId="urn:microsoft.com/office/officeart/2005/8/layout/pyramid1"/>
    <dgm:cxn modelId="{D07FA579-72AF-43DB-A2A1-30914191DC89}" type="presParOf" srcId="{694C7780-DC5C-409E-9956-3BDFC292DAD9}" destId="{1643060F-6B0A-43BB-9100-C616CDD8A02D}" srcOrd="1" destOrd="0" presId="urn:microsoft.com/office/officeart/2005/8/layout/pyramid1"/>
    <dgm:cxn modelId="{5BBECF81-0149-499E-A560-54AF25DC07A3}" type="presParOf" srcId="{06220B16-8215-42A8-A0BE-89F8818F01DD}" destId="{848C7C9E-2293-4A3E-BEA4-EAF21EE872A2}" srcOrd="1" destOrd="0" presId="urn:microsoft.com/office/officeart/2005/8/layout/pyramid1"/>
    <dgm:cxn modelId="{1BFD8275-4785-44B8-903F-0A46ED125909}" type="presParOf" srcId="{848C7C9E-2293-4A3E-BEA4-EAF21EE872A2}" destId="{B3161A95-059A-4EE1-B2E8-108B0BAA5352}" srcOrd="0" destOrd="0" presId="urn:microsoft.com/office/officeart/2005/8/layout/pyramid1"/>
    <dgm:cxn modelId="{8742656F-5B52-4765-A6A6-B4F185F6E868}" type="presParOf" srcId="{848C7C9E-2293-4A3E-BEA4-EAF21EE872A2}" destId="{6769426C-F8C5-4756-9E0E-98BB5140533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Hybrid workloads</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Sustainability</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A152F94F-3686-4A63-9F5D-B19C6171DFC6}" type="pres">
      <dgm:prSet presAssocID="{EA2BE29C-F2A9-4B9A-9382-3F4652917DE3}" presName="compositeShape" presStyleCnt="0">
        <dgm:presLayoutVars>
          <dgm:chMax val="2"/>
          <dgm:dir/>
          <dgm:resizeHandles val="exact"/>
        </dgm:presLayoutVars>
      </dgm:prSet>
      <dgm:spPr/>
    </dgm:pt>
    <dgm:pt modelId="{97849EAA-EA7A-4D06-99B2-BD970E6A9748}" type="pres">
      <dgm:prSet presAssocID="{EA2BE29C-F2A9-4B9A-9382-3F4652917DE3}" presName="ribbon" presStyleLbl="node1" presStyleIdx="0" presStyleCnt="1"/>
      <dgm:spPr/>
    </dgm:pt>
    <dgm:pt modelId="{E4CEE368-F6C4-4153-B748-42405BE2A539}" type="pres">
      <dgm:prSet presAssocID="{EA2BE29C-F2A9-4B9A-9382-3F4652917DE3}" presName="leftArrowText" presStyleLbl="node1" presStyleIdx="0" presStyleCnt="1">
        <dgm:presLayoutVars>
          <dgm:chMax val="0"/>
          <dgm:bulletEnabled val="1"/>
        </dgm:presLayoutVars>
      </dgm:prSet>
      <dgm:spPr/>
    </dgm:pt>
    <dgm:pt modelId="{08DA992C-C212-4F66-87A8-0F52EC713CEF}" type="pres">
      <dgm:prSet presAssocID="{EA2BE29C-F2A9-4B9A-9382-3F4652917DE3}" presName="rightArrowText" presStyleLbl="node1" presStyleIdx="0" presStyleCnt="1">
        <dgm:presLayoutVars>
          <dgm:chMax val="0"/>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C211D908-C7A1-4C1F-87EC-6D069B8CBF9F}" type="presOf" srcId="{09815AB7-E132-426E-9379-1793E5657CC1}" destId="{08DA992C-C212-4F66-87A8-0F52EC713CEF}" srcOrd="0" destOrd="0" presId="urn:microsoft.com/office/officeart/2005/8/layout/arrow6"/>
    <dgm:cxn modelId="{A3EA1117-7F25-4E37-8EC9-6FC443E378B6}" type="presOf" srcId="{7D1FBF71-F83F-4D99-BD41-ABA631B64940}" destId="{E4CEE368-F6C4-4153-B748-42405BE2A539}" srcOrd="0" destOrd="0" presId="urn:microsoft.com/office/officeart/2005/8/layout/arrow6"/>
    <dgm:cxn modelId="{B321EA2D-A68A-4B16-8DE7-E2DA2AB4934B}" type="presOf" srcId="{EA2BE29C-F2A9-4B9A-9382-3F4652917DE3}" destId="{A152F94F-3686-4A63-9F5D-B19C6171DFC6}" srcOrd="0" destOrd="0" presId="urn:microsoft.com/office/officeart/2005/8/layout/arrow6"/>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B39B5573-9DDC-4B1A-9C47-6C16F14D117C}" type="presParOf" srcId="{A152F94F-3686-4A63-9F5D-B19C6171DFC6}" destId="{97849EAA-EA7A-4D06-99B2-BD970E6A9748}" srcOrd="0" destOrd="0" presId="urn:microsoft.com/office/officeart/2005/8/layout/arrow6"/>
    <dgm:cxn modelId="{D6CA48B2-4E0C-4D8C-9D69-4A424D391733}" type="presParOf" srcId="{A152F94F-3686-4A63-9F5D-B19C6171DFC6}" destId="{E4CEE368-F6C4-4153-B748-42405BE2A539}" srcOrd="1" destOrd="0" presId="urn:microsoft.com/office/officeart/2005/8/layout/arrow6"/>
    <dgm:cxn modelId="{80B2B5A6-EAF4-4B9A-AC7B-1A1987AF92E8}" type="presParOf" srcId="{A152F94F-3686-4A63-9F5D-B19C6171DFC6}" destId="{08DA992C-C212-4F66-87A8-0F52EC713C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Choose your split between make or buy</a:t>
          </a:r>
          <a:endParaRPr lang="en-US" b="1" dirty="0">
            <a:latin typeface="+mn-lt"/>
          </a:endParaRP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Deactivate some expensive services in favor of hybrid</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Upskill your team to provide PaaS directly</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Keep track and compare the differences to validate your model</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Remember the importance of the state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Always discuss solutions and keep in mind the environment</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97D43-8063-49CB-898E-5C0EE47CE9E8}">
      <dsp:nvSpPr>
        <dsp:cNvPr id="0" name=""/>
        <dsp:cNvSpPr/>
      </dsp:nvSpPr>
      <dsp:spPr>
        <a:xfrm>
          <a:off x="0" y="0"/>
          <a:ext cx="10058399" cy="40227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312208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Functions</a:t>
          </a:r>
          <a:endParaRPr lang="it-IT" sz="3100" kern="1200" dirty="0"/>
        </a:p>
      </dsp:txBody>
      <dsp:txXfrm>
        <a:off x="100148" y="100148"/>
        <a:ext cx="9858103" cy="3822429"/>
      </dsp:txXfrm>
    </dsp:sp>
    <dsp:sp modelId="{B9BEAB25-2223-47F2-B4ED-62A4CE9DC1E5}">
      <dsp:nvSpPr>
        <dsp:cNvPr id="0" name=""/>
        <dsp:cNvSpPr/>
      </dsp:nvSpPr>
      <dsp:spPr>
        <a:xfrm>
          <a:off x="251460" y="1005681"/>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WebJobs SDK</a:t>
          </a:r>
        </a:p>
      </dsp:txBody>
      <dsp:txXfrm>
        <a:off x="293618" y="1047839"/>
        <a:ext cx="1424444" cy="1286513"/>
      </dsp:txXfrm>
    </dsp:sp>
    <dsp:sp modelId="{954C0EC2-BEEC-4B1A-B53C-703FCCF45A0D}">
      <dsp:nvSpPr>
        <dsp:cNvPr id="0" name=""/>
        <dsp:cNvSpPr/>
      </dsp:nvSpPr>
      <dsp:spPr>
        <a:xfrm>
          <a:off x="251460" y="2449960"/>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Serverless</a:t>
          </a:r>
        </a:p>
      </dsp:txBody>
      <dsp:txXfrm>
        <a:off x="293618" y="2492118"/>
        <a:ext cx="1424444" cy="1286513"/>
      </dsp:txXfrm>
    </dsp:sp>
    <dsp:sp modelId="{C25FBBED-2C2F-4E33-A634-EAD01F886297}">
      <dsp:nvSpPr>
        <dsp:cNvPr id="0" name=""/>
        <dsp:cNvSpPr/>
      </dsp:nvSpPr>
      <dsp:spPr>
        <a:xfrm>
          <a:off x="2011680" y="1005681"/>
          <a:ext cx="7795260" cy="281590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788101"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App Service</a:t>
          </a:r>
        </a:p>
      </dsp:txBody>
      <dsp:txXfrm>
        <a:off x="2098279" y="1092280"/>
        <a:ext cx="7622062" cy="2642709"/>
      </dsp:txXfrm>
    </dsp:sp>
    <dsp:sp modelId="{AC6A5DAA-005E-48B1-AA59-EA13124A6EA3}">
      <dsp:nvSpPr>
        <dsp:cNvPr id="0" name=""/>
        <dsp:cNvSpPr/>
      </dsp:nvSpPr>
      <dsp:spPr>
        <a:xfrm>
          <a:off x="2206561" y="1991248"/>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Apps</a:t>
          </a:r>
        </a:p>
      </dsp:txBody>
      <dsp:txXfrm>
        <a:off x="2230340" y="2015027"/>
        <a:ext cx="1511494" cy="725647"/>
      </dsp:txXfrm>
    </dsp:sp>
    <dsp:sp modelId="{8B85A457-6C15-427A-B468-B3D65A36476D}">
      <dsp:nvSpPr>
        <dsp:cNvPr id="0" name=""/>
        <dsp:cNvSpPr/>
      </dsp:nvSpPr>
      <dsp:spPr>
        <a:xfrm>
          <a:off x="2206561" y="2836503"/>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Segoe UI" panose="020B0502040204020203" pitchFamily="34" charset="0"/>
              <a:cs typeface="Segoe UI" panose="020B0502040204020203" pitchFamily="34" charset="0"/>
            </a:rPr>
            <a:t>WebJobs</a:t>
          </a:r>
          <a:endParaRPr lang="en-US" sz="2200" kern="1200" dirty="0">
            <a:latin typeface="Segoe UI" panose="020B0502040204020203" pitchFamily="34" charset="0"/>
            <a:cs typeface="Segoe UI" panose="020B0502040204020203" pitchFamily="34" charset="0"/>
          </a:endParaRPr>
        </a:p>
      </dsp:txBody>
      <dsp:txXfrm>
        <a:off x="2230340" y="2860282"/>
        <a:ext cx="1511494" cy="725647"/>
      </dsp:txXfrm>
    </dsp:sp>
    <dsp:sp modelId="{D9637E5B-48AF-4C02-A8B2-6673BDC5F490}">
      <dsp:nvSpPr>
        <dsp:cNvPr id="0" name=""/>
        <dsp:cNvSpPr/>
      </dsp:nvSpPr>
      <dsp:spPr>
        <a:xfrm>
          <a:off x="3973068" y="2011362"/>
          <a:ext cx="5582412" cy="160909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90824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Cloud Services</a:t>
          </a:r>
        </a:p>
      </dsp:txBody>
      <dsp:txXfrm>
        <a:off x="4022553" y="2060847"/>
        <a:ext cx="5483442" cy="1510120"/>
      </dsp:txXfrm>
    </dsp:sp>
    <dsp:sp modelId="{9AEF8DB1-DBB0-46CB-887D-280DA9BC7D21}">
      <dsp:nvSpPr>
        <dsp:cNvPr id="0" name=""/>
        <dsp:cNvSpPr/>
      </dsp:nvSpPr>
      <dsp:spPr>
        <a:xfrm>
          <a:off x="4112628"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Role</a:t>
          </a:r>
        </a:p>
      </dsp:txBody>
      <dsp:txXfrm>
        <a:off x="4134896" y="2757721"/>
        <a:ext cx="2568267" cy="679554"/>
      </dsp:txXfrm>
    </dsp:sp>
    <dsp:sp modelId="{E777EF04-79CD-4D37-A4BE-C40DBE1E9E66}">
      <dsp:nvSpPr>
        <dsp:cNvPr id="0" name=""/>
        <dsp:cNvSpPr/>
      </dsp:nvSpPr>
      <dsp:spPr>
        <a:xfrm>
          <a:off x="6799764"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Worker Role</a:t>
          </a:r>
        </a:p>
      </dsp:txBody>
      <dsp:txXfrm>
        <a:off x="6822032" y="2757721"/>
        <a:ext cx="2568267" cy="67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1DE0D-FA92-47BF-8953-D80F8EF29473}">
      <dsp:nvSpPr>
        <dsp:cNvPr id="0" name=""/>
        <dsp:cNvSpPr/>
      </dsp:nvSpPr>
      <dsp:spPr>
        <a:xfrm>
          <a:off x="2862694" y="0"/>
          <a:ext cx="2402611" cy="1193428"/>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rgbClr val="475C95"/>
            </a:solidFill>
          </a:endParaRPr>
        </a:p>
        <a:p>
          <a:pPr marL="0" lvl="0" indent="0" algn="ctr" defTabSz="533400">
            <a:lnSpc>
              <a:spcPct val="90000"/>
            </a:lnSpc>
            <a:spcBef>
              <a:spcPct val="0"/>
            </a:spcBef>
            <a:spcAft>
              <a:spcPct val="35000"/>
            </a:spcAft>
            <a:buNone/>
          </a:pPr>
          <a:r>
            <a:rPr lang="en-US" sz="1800" b="0" kern="1200" dirty="0">
              <a:solidFill>
                <a:srgbClr val="475C95"/>
              </a:solidFill>
            </a:rPr>
            <a:t>Vital many</a:t>
          </a:r>
          <a:endParaRPr lang="it-IT" sz="1800" b="0" kern="1200" dirty="0">
            <a:solidFill>
              <a:srgbClr val="475C95"/>
            </a:solidFill>
          </a:endParaRPr>
        </a:p>
      </dsp:txBody>
      <dsp:txXfrm>
        <a:off x="2862694" y="0"/>
        <a:ext cx="2402611" cy="1193428"/>
      </dsp:txXfrm>
    </dsp:sp>
    <dsp:sp modelId="{B3161A95-059A-4EE1-B2E8-108B0BAA5352}">
      <dsp:nvSpPr>
        <dsp:cNvPr id="0" name=""/>
        <dsp:cNvSpPr/>
      </dsp:nvSpPr>
      <dsp:spPr>
        <a:xfrm>
          <a:off x="0" y="1193428"/>
          <a:ext cx="8127999" cy="2843922"/>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rgbClr val="475C95"/>
              </a:solidFill>
            </a:rPr>
            <a:t>Few services </a:t>
          </a:r>
          <a:br>
            <a:rPr lang="en-US" sz="3600" b="0" kern="1200" dirty="0">
              <a:solidFill>
                <a:srgbClr val="475C95"/>
              </a:solidFill>
            </a:rPr>
          </a:br>
          <a:r>
            <a:rPr lang="en-US" sz="3600" b="0" kern="1200" dirty="0">
              <a:solidFill>
                <a:srgbClr val="475C95"/>
              </a:solidFill>
            </a:rPr>
            <a:t>running 80% </a:t>
          </a:r>
          <a:br>
            <a:rPr lang="en-US" sz="3600" b="0" kern="1200" dirty="0">
              <a:solidFill>
                <a:srgbClr val="475C95"/>
              </a:solidFill>
            </a:rPr>
          </a:br>
          <a:r>
            <a:rPr lang="en-US" sz="3600" b="0" kern="1200" dirty="0">
              <a:solidFill>
                <a:srgbClr val="475C95"/>
              </a:solidFill>
            </a:rPr>
            <a:t>of the budget</a:t>
          </a:r>
          <a:endParaRPr lang="it-IT" sz="3600" b="0" kern="1200" dirty="0">
            <a:solidFill>
              <a:srgbClr val="475C95"/>
            </a:solidFill>
          </a:endParaRPr>
        </a:p>
      </dsp:txBody>
      <dsp:txXfrm>
        <a:off x="1422399" y="1193428"/>
        <a:ext cx="5283200" cy="2843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49EAA-EA7A-4D06-99B2-BD970E6A9748}">
      <dsp:nvSpPr>
        <dsp:cNvPr id="0" name=""/>
        <dsp:cNvSpPr/>
      </dsp:nvSpPr>
      <dsp:spPr>
        <a:xfrm>
          <a:off x="0" y="393075"/>
          <a:ext cx="8128000" cy="3251199"/>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EE368-F6C4-4153-B748-42405BE2A539}">
      <dsp:nvSpPr>
        <dsp:cNvPr id="0" name=""/>
        <dsp:cNvSpPr/>
      </dsp:nvSpPr>
      <dsp:spPr>
        <a:xfrm>
          <a:off x="975360" y="962035"/>
          <a:ext cx="2682239"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Hybrid workloads</a:t>
          </a:r>
          <a:endParaRPr lang="it-IT" sz="4200" kern="1200" dirty="0"/>
        </a:p>
      </dsp:txBody>
      <dsp:txXfrm>
        <a:off x="975360" y="962035"/>
        <a:ext cx="2682239" cy="1593088"/>
      </dsp:txXfrm>
    </dsp:sp>
    <dsp:sp modelId="{08DA992C-C212-4F66-87A8-0F52EC713CEF}">
      <dsp:nvSpPr>
        <dsp:cNvPr id="0" name=""/>
        <dsp:cNvSpPr/>
      </dsp:nvSpPr>
      <dsp:spPr>
        <a:xfrm>
          <a:off x="4064000" y="1482227"/>
          <a:ext cx="3169920"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Sustainability</a:t>
          </a:r>
          <a:endParaRPr lang="it-IT" sz="4200" kern="1200" dirty="0"/>
        </a:p>
      </dsp:txBody>
      <dsp:txXfrm>
        <a:off x="4064000" y="1482227"/>
        <a:ext cx="3169920" cy="1593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Choose your split between make or buy</a:t>
          </a:r>
          <a:endParaRPr lang="en-US" sz="1800" b="1" kern="1200" dirty="0">
            <a:latin typeface="+mn-lt"/>
          </a:endParaRP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Deactivate some expensive services in favor of hybrid</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Upskill your team to provide PaaS directly</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Keep track and compare the differences to validate your model</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Remember the importance of the state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Always discuss solutions and keep in mind the environment</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24/05/2023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40683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41567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3081758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327287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30</a:t>
            </a:fld>
            <a:endParaRPr lang="it-IT"/>
          </a:p>
        </p:txBody>
      </p:sp>
    </p:spTree>
    <p:extLst>
      <p:ext uri="{BB962C8B-B14F-4D97-AF65-F5344CB8AC3E}">
        <p14:creationId xmlns:p14="http://schemas.microsoft.com/office/powerpoint/2010/main" val="156997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531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34</a:t>
            </a:fld>
            <a:endParaRPr lang="it-IT"/>
          </a:p>
        </p:txBody>
      </p:sp>
    </p:spTree>
    <p:extLst>
      <p:ext uri="{BB962C8B-B14F-4D97-AF65-F5344CB8AC3E}">
        <p14:creationId xmlns:p14="http://schemas.microsoft.com/office/powerpoint/2010/main" val="76801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38</a:t>
            </a:fld>
            <a:endParaRPr lang="it-IT"/>
          </a:p>
        </p:txBody>
      </p:sp>
    </p:spTree>
    <p:extLst>
      <p:ext uri="{BB962C8B-B14F-4D97-AF65-F5344CB8AC3E}">
        <p14:creationId xmlns:p14="http://schemas.microsoft.com/office/powerpoint/2010/main" val="4201277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42</a:t>
            </a:fld>
            <a:endParaRPr lang="it-IT"/>
          </a:p>
        </p:txBody>
      </p:sp>
    </p:spTree>
    <p:extLst>
      <p:ext uri="{BB962C8B-B14F-4D97-AF65-F5344CB8AC3E}">
        <p14:creationId xmlns:p14="http://schemas.microsoft.com/office/powerpoint/2010/main" val="367118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44</a:t>
            </a:fld>
            <a:endParaRPr lang="it-IT"/>
          </a:p>
        </p:txBody>
      </p:sp>
    </p:spTree>
    <p:extLst>
      <p:ext uri="{BB962C8B-B14F-4D97-AF65-F5344CB8AC3E}">
        <p14:creationId xmlns:p14="http://schemas.microsoft.com/office/powerpoint/2010/main" val="833485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45</a:t>
            </a:fld>
            <a:endParaRPr lang="it-IT"/>
          </a:p>
        </p:txBody>
      </p:sp>
    </p:spTree>
    <p:extLst>
      <p:ext uri="{BB962C8B-B14F-4D97-AF65-F5344CB8AC3E}">
        <p14:creationId xmlns:p14="http://schemas.microsoft.com/office/powerpoint/2010/main" val="104877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50</a:t>
            </a:fld>
            <a:endParaRPr lang="it-IT"/>
          </a:p>
        </p:txBody>
      </p:sp>
    </p:spTree>
    <p:extLst>
      <p:ext uri="{BB962C8B-B14F-4D97-AF65-F5344CB8AC3E}">
        <p14:creationId xmlns:p14="http://schemas.microsoft.com/office/powerpoint/2010/main" val="3490188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51</a:t>
            </a:fld>
            <a:endParaRPr lang="it-IT"/>
          </a:p>
        </p:txBody>
      </p:sp>
    </p:spTree>
    <p:extLst>
      <p:ext uri="{BB962C8B-B14F-4D97-AF65-F5344CB8AC3E}">
        <p14:creationId xmlns:p14="http://schemas.microsoft.com/office/powerpoint/2010/main" val="428286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32300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37712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313335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41139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79635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17</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383990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49992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2972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40044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96310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316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0276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91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1929517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39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1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89469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5/24/2023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1021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keda.sh/" TargetMode="External"/><Relationship Id="rId2" Type="http://schemas.openxmlformats.org/officeDocument/2006/relationships/hyperlink" Target="https://min.io/" TargetMode="External"/><Relationship Id="rId1" Type="http://schemas.openxmlformats.org/officeDocument/2006/relationships/slideLayout" Target="../slideLayouts/slideLayout2.xml"/><Relationship Id="rId6" Type="http://schemas.openxmlformats.org/officeDocument/2006/relationships/hyperlink" Target="https://greensoftware.foundation/" TargetMode="External"/><Relationship Id="rId5" Type="http://schemas.openxmlformats.org/officeDocument/2006/relationships/hyperlink" Target="https://learn.microsoft.com/en-us/sql/linux/quickstart-sql-server-containers-kubernetes?view=sql-server-ver16" TargetMode="External"/><Relationship Id="rId4" Type="http://schemas.openxmlformats.org/officeDocument/2006/relationships/hyperlink" Target="https://azure.microsoft.com/en-us/products/azure-arc" TargetMode="Externa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5C95"/>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Let’s go Hybrid! Is it better? No. Is it cheaper? Yes!</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pic>
        <p:nvPicPr>
          <p:cNvPr id="6" name="Picture 5" descr="A picture containing logo, graphics, graphic design, symbol&#10;&#10;Description automatically generated">
            <a:extLst>
              <a:ext uri="{FF2B5EF4-FFF2-40B4-BE49-F238E27FC236}">
                <a16:creationId xmlns:a16="http://schemas.microsoft.com/office/drawing/2014/main" id="{1B7928D6-AB7A-5F1F-A0BC-E8477F915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81793"/>
            <a:ext cx="4535259" cy="794952"/>
          </a:xfrm>
          <a:prstGeom prst="rect">
            <a:avLst/>
          </a:prstGeom>
        </p:spPr>
      </p:pic>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#1</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Not every company is a startup</a:t>
            </a:r>
          </a:p>
        </p:txBody>
      </p:sp>
    </p:spTree>
    <p:extLst>
      <p:ext uri="{BB962C8B-B14F-4D97-AF65-F5344CB8AC3E}">
        <p14:creationId xmlns:p14="http://schemas.microsoft.com/office/powerpoint/2010/main" val="289862996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37329F-1356-6BB5-FB31-D931B757F8AD}"/>
              </a:ext>
            </a:extLst>
          </p:cNvPr>
          <p:cNvSpPr txBox="1">
            <a:spLocks/>
          </p:cNvSpPr>
          <p:nvPr/>
        </p:nvSpPr>
        <p:spPr>
          <a:xfrm>
            <a:off x="7891272" y="309821"/>
            <a:ext cx="4023020" cy="274228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it-IT" sz="5400" dirty="0">
                <a:solidFill>
                  <a:schemeClr val="tx1"/>
                </a:solidFill>
              </a:rPr>
              <a:t>Cloud Computing Patterns</a:t>
            </a:r>
          </a:p>
        </p:txBody>
      </p:sp>
      <p:cxnSp>
        <p:nvCxnSpPr>
          <p:cNvPr id="4" name="Straight Arrow Connector 3">
            <a:extLst>
              <a:ext uri="{FF2B5EF4-FFF2-40B4-BE49-F238E27FC236}">
                <a16:creationId xmlns:a16="http://schemas.microsoft.com/office/drawing/2014/main" id="{3C7D3915-8423-D1B6-AD87-BA89B1F7F4D1}"/>
              </a:ext>
            </a:extLst>
          </p:cNvPr>
          <p:cNvCxnSpPr/>
          <p:nvPr/>
        </p:nvCxnSpPr>
        <p:spPr bwMode="auto">
          <a:xfrm rot="16200000" flipV="1">
            <a:off x="301878" y="82857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7DC4E829-9906-7026-159C-186002248469}"/>
              </a:ext>
            </a:extLst>
          </p:cNvPr>
          <p:cNvCxnSpPr/>
          <p:nvPr/>
        </p:nvCxnSpPr>
        <p:spPr bwMode="auto">
          <a:xfrm>
            <a:off x="749514" y="126549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a:extLst>
              <a:ext uri="{FF2B5EF4-FFF2-40B4-BE49-F238E27FC236}">
                <a16:creationId xmlns:a16="http://schemas.microsoft.com/office/drawing/2014/main" id="{425BED96-A46D-1772-0CAC-EA6BEE52838D}"/>
              </a:ext>
            </a:extLst>
          </p:cNvPr>
          <p:cNvSpPr txBox="1">
            <a:spLocks/>
          </p:cNvSpPr>
          <p:nvPr/>
        </p:nvSpPr>
        <p:spPr bwMode="auto">
          <a:xfrm>
            <a:off x="3957649" y="116713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8" name="Rectangle 7">
            <a:extLst>
              <a:ext uri="{FF2B5EF4-FFF2-40B4-BE49-F238E27FC236}">
                <a16:creationId xmlns:a16="http://schemas.microsoft.com/office/drawing/2014/main" id="{BE96E544-9C04-C779-406F-3BF6D8964DBC}"/>
              </a:ext>
            </a:extLst>
          </p:cNvPr>
          <p:cNvSpPr/>
          <p:nvPr/>
        </p:nvSpPr>
        <p:spPr>
          <a:xfrm rot="16200000">
            <a:off x="16044" y="781262"/>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10" name="Straight Arrow Connector 9">
            <a:extLst>
              <a:ext uri="{FF2B5EF4-FFF2-40B4-BE49-F238E27FC236}">
                <a16:creationId xmlns:a16="http://schemas.microsoft.com/office/drawing/2014/main" id="{69EBBB00-41F9-DBDB-9D98-AEE684689AA2}"/>
              </a:ext>
            </a:extLst>
          </p:cNvPr>
          <p:cNvCxnSpPr/>
          <p:nvPr/>
        </p:nvCxnSpPr>
        <p:spPr bwMode="auto">
          <a:xfrm flipV="1">
            <a:off x="749514" y="93182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C4925329-6E1D-FE60-49F8-DB7F051846F5}"/>
              </a:ext>
            </a:extLst>
          </p:cNvPr>
          <p:cNvCxnSpPr/>
          <p:nvPr/>
        </p:nvCxnSpPr>
        <p:spPr bwMode="auto">
          <a:xfrm flipV="1">
            <a:off x="2774181" y="91084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0D59C0B0-8E16-C5EE-AEE8-D26305219A1F}"/>
              </a:ext>
            </a:extLst>
          </p:cNvPr>
          <p:cNvCxnSpPr/>
          <p:nvPr/>
        </p:nvCxnSpPr>
        <p:spPr bwMode="auto">
          <a:xfrm rot="5400000" flipH="1" flipV="1">
            <a:off x="2349133"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a:extLst>
              <a:ext uri="{FF2B5EF4-FFF2-40B4-BE49-F238E27FC236}">
                <a16:creationId xmlns:a16="http://schemas.microsoft.com/office/drawing/2014/main" id="{E9C20CA6-DA84-B0D1-CDBD-1E6D320D8511}"/>
              </a:ext>
            </a:extLst>
          </p:cNvPr>
          <p:cNvSpPr/>
          <p:nvPr/>
        </p:nvSpPr>
        <p:spPr>
          <a:xfrm>
            <a:off x="1727546" y="570245"/>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a:extLst>
              <a:ext uri="{FF2B5EF4-FFF2-40B4-BE49-F238E27FC236}">
                <a16:creationId xmlns:a16="http://schemas.microsoft.com/office/drawing/2014/main" id="{11976DDC-1D4D-A26B-5278-52A1F7AFBF5C}"/>
              </a:ext>
            </a:extLst>
          </p:cNvPr>
          <p:cNvCxnSpPr/>
          <p:nvPr/>
        </p:nvCxnSpPr>
        <p:spPr bwMode="auto">
          <a:xfrm rot="5400000" flipH="1" flipV="1">
            <a:off x="1363071"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5" name="Text Placeholder 6">
            <a:extLst>
              <a:ext uri="{FF2B5EF4-FFF2-40B4-BE49-F238E27FC236}">
                <a16:creationId xmlns:a16="http://schemas.microsoft.com/office/drawing/2014/main" id="{65004634-FAB3-AE4C-E930-2DB2C4DD5DE3}"/>
              </a:ext>
            </a:extLst>
          </p:cNvPr>
          <p:cNvSpPr txBox="1">
            <a:spLocks/>
          </p:cNvSpPr>
          <p:nvPr/>
        </p:nvSpPr>
        <p:spPr bwMode="auto">
          <a:xfrm>
            <a:off x="3957649" y="266699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6" name="Text Placeholder 6">
            <a:extLst>
              <a:ext uri="{FF2B5EF4-FFF2-40B4-BE49-F238E27FC236}">
                <a16:creationId xmlns:a16="http://schemas.microsoft.com/office/drawing/2014/main" id="{474C5932-D316-86CB-7F66-8D2C3C6B9DC6}"/>
              </a:ext>
            </a:extLst>
          </p:cNvPr>
          <p:cNvSpPr txBox="1">
            <a:spLocks/>
          </p:cNvSpPr>
          <p:nvPr/>
        </p:nvSpPr>
        <p:spPr bwMode="auto">
          <a:xfrm>
            <a:off x="3957649" y="408431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7" name="Text Placeholder 6">
            <a:extLst>
              <a:ext uri="{FF2B5EF4-FFF2-40B4-BE49-F238E27FC236}">
                <a16:creationId xmlns:a16="http://schemas.microsoft.com/office/drawing/2014/main" id="{E91EC674-0EF7-21F8-7DED-DF25FF33BEAD}"/>
              </a:ext>
            </a:extLst>
          </p:cNvPr>
          <p:cNvSpPr txBox="1">
            <a:spLocks/>
          </p:cNvSpPr>
          <p:nvPr/>
        </p:nvSpPr>
        <p:spPr bwMode="auto">
          <a:xfrm>
            <a:off x="3957649" y="5525079"/>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grpSp>
        <p:nvGrpSpPr>
          <p:cNvPr id="18" name="Group 17">
            <a:extLst>
              <a:ext uri="{FF2B5EF4-FFF2-40B4-BE49-F238E27FC236}">
                <a16:creationId xmlns:a16="http://schemas.microsoft.com/office/drawing/2014/main" id="{F716A510-24D0-8067-20D9-68A20E273CF4}"/>
              </a:ext>
            </a:extLst>
          </p:cNvPr>
          <p:cNvGrpSpPr/>
          <p:nvPr/>
        </p:nvGrpSpPr>
        <p:grpSpPr>
          <a:xfrm>
            <a:off x="4272750" y="234707"/>
            <a:ext cx="3613707" cy="1012674"/>
            <a:chOff x="342904" y="1233639"/>
            <a:chExt cx="3613707" cy="1012674"/>
          </a:xfrm>
        </p:grpSpPr>
        <p:sp>
          <p:nvSpPr>
            <p:cNvPr id="19" name="TextBox 18">
              <a:extLst>
                <a:ext uri="{FF2B5EF4-FFF2-40B4-BE49-F238E27FC236}">
                  <a16:creationId xmlns:a16="http://schemas.microsoft.com/office/drawing/2014/main" id="{E0F65D5F-0E2C-E28A-C4BE-A0997DBA76A8}"/>
                </a:ext>
              </a:extLst>
            </p:cNvPr>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On and Off</a:t>
              </a:r>
            </a:p>
          </p:txBody>
        </p:sp>
        <p:sp>
          <p:nvSpPr>
            <p:cNvPr id="20" name="Rectangle 19">
              <a:extLst>
                <a:ext uri="{FF2B5EF4-FFF2-40B4-BE49-F238E27FC236}">
                  <a16:creationId xmlns:a16="http://schemas.microsoft.com/office/drawing/2014/main" id="{9E96207C-99F0-BA1C-F277-5999B75453DC}"/>
                </a:ext>
              </a:extLst>
            </p:cNvPr>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21" name="Group 20">
            <a:extLst>
              <a:ext uri="{FF2B5EF4-FFF2-40B4-BE49-F238E27FC236}">
                <a16:creationId xmlns:a16="http://schemas.microsoft.com/office/drawing/2014/main" id="{AB72B569-F9F1-8A22-2A09-796B968321DC}"/>
              </a:ext>
            </a:extLst>
          </p:cNvPr>
          <p:cNvGrpSpPr/>
          <p:nvPr/>
        </p:nvGrpSpPr>
        <p:grpSpPr>
          <a:xfrm>
            <a:off x="4272751" y="3114549"/>
            <a:ext cx="3821938" cy="1068346"/>
            <a:chOff x="342905" y="3877806"/>
            <a:chExt cx="3821938" cy="1068346"/>
          </a:xfrm>
        </p:grpSpPr>
        <p:sp>
          <p:nvSpPr>
            <p:cNvPr id="22" name="TextBox 21">
              <a:extLst>
                <a:ext uri="{FF2B5EF4-FFF2-40B4-BE49-F238E27FC236}">
                  <a16:creationId xmlns:a16="http://schemas.microsoft.com/office/drawing/2014/main" id="{716E7D02-78D2-2706-1135-D564030A84AF}"/>
                </a:ext>
              </a:extLst>
            </p:cNvPr>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Unpredictable Bursting</a:t>
              </a:r>
            </a:p>
          </p:txBody>
        </p:sp>
        <p:sp>
          <p:nvSpPr>
            <p:cNvPr id="23" name="Rectangle 22">
              <a:extLst>
                <a:ext uri="{FF2B5EF4-FFF2-40B4-BE49-F238E27FC236}">
                  <a16:creationId xmlns:a16="http://schemas.microsoft.com/office/drawing/2014/main" id="{65F86E62-0FB9-6D9F-3B3E-98395212CB6C}"/>
                </a:ext>
              </a:extLst>
            </p:cNvPr>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24" name="Straight Arrow Connector 23">
            <a:extLst>
              <a:ext uri="{FF2B5EF4-FFF2-40B4-BE49-F238E27FC236}">
                <a16:creationId xmlns:a16="http://schemas.microsoft.com/office/drawing/2014/main" id="{3FB8A6D5-8683-6A96-9742-5E44AA2701D1}"/>
              </a:ext>
            </a:extLst>
          </p:cNvPr>
          <p:cNvCxnSpPr/>
          <p:nvPr/>
        </p:nvCxnSpPr>
        <p:spPr bwMode="auto">
          <a:xfrm flipH="1" flipV="1">
            <a:off x="758939" y="3272590"/>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0362AB35-A215-684C-5E92-89031F9C4D3B}"/>
              </a:ext>
            </a:extLst>
          </p:cNvPr>
          <p:cNvCxnSpPr/>
          <p:nvPr/>
        </p:nvCxnSpPr>
        <p:spPr bwMode="auto">
          <a:xfrm>
            <a:off x="758938" y="4159244"/>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07C7087B-3BF7-A368-6443-5A635B882D9B}"/>
              </a:ext>
            </a:extLst>
          </p:cNvPr>
          <p:cNvSpPr/>
          <p:nvPr/>
        </p:nvSpPr>
        <p:spPr>
          <a:xfrm rot="16200000">
            <a:off x="29277" y="3659883"/>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7" name="Group 26">
            <a:extLst>
              <a:ext uri="{FF2B5EF4-FFF2-40B4-BE49-F238E27FC236}">
                <a16:creationId xmlns:a16="http://schemas.microsoft.com/office/drawing/2014/main" id="{804BC333-0D61-9849-C462-00DA89FC2C74}"/>
              </a:ext>
            </a:extLst>
          </p:cNvPr>
          <p:cNvGrpSpPr/>
          <p:nvPr/>
        </p:nvGrpSpPr>
        <p:grpSpPr>
          <a:xfrm>
            <a:off x="752992" y="3376512"/>
            <a:ext cx="3152246" cy="492377"/>
            <a:chOff x="5520892" y="5257417"/>
            <a:chExt cx="3307216" cy="721360"/>
          </a:xfrm>
        </p:grpSpPr>
        <p:cxnSp>
          <p:nvCxnSpPr>
            <p:cNvPr id="28" name="Straight Arrow Connector 27">
              <a:extLst>
                <a:ext uri="{FF2B5EF4-FFF2-40B4-BE49-F238E27FC236}">
                  <a16:creationId xmlns:a16="http://schemas.microsoft.com/office/drawing/2014/main" id="{F743A426-A1E8-CFA6-703E-849144582430}"/>
                </a:ext>
              </a:extLst>
            </p:cNvPr>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5B59A4CC-2C9B-C2D3-73F6-2DF31DB5625B}"/>
                </a:ext>
              </a:extLst>
            </p:cNvPr>
            <p:cNvCxnSpPr>
              <a:endCxn id="30"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0" name="Freeform 27">
              <a:extLst>
                <a:ext uri="{FF2B5EF4-FFF2-40B4-BE49-F238E27FC236}">
                  <a16:creationId xmlns:a16="http://schemas.microsoft.com/office/drawing/2014/main" id="{69DF9CEE-662C-EC04-0E62-5092003AED18}"/>
                </a:ext>
              </a:extLst>
            </p:cNvPr>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E54DA47E-8081-0E2E-23EE-38877C2A4694}"/>
              </a:ext>
            </a:extLst>
          </p:cNvPr>
          <p:cNvGrpSpPr/>
          <p:nvPr/>
        </p:nvGrpSpPr>
        <p:grpSpPr>
          <a:xfrm>
            <a:off x="4272751" y="1694041"/>
            <a:ext cx="3119051" cy="1020871"/>
            <a:chOff x="342905" y="2485579"/>
            <a:chExt cx="3119051" cy="1020871"/>
          </a:xfrm>
        </p:grpSpPr>
        <p:sp>
          <p:nvSpPr>
            <p:cNvPr id="32" name="TextBox 31">
              <a:extLst>
                <a:ext uri="{FF2B5EF4-FFF2-40B4-BE49-F238E27FC236}">
                  <a16:creationId xmlns:a16="http://schemas.microsoft.com/office/drawing/2014/main" id="{CA4F1AD4-1F58-722A-99DD-EEC324B55096}"/>
                </a:ext>
              </a:extLst>
            </p:cNvPr>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Growing Fast</a:t>
              </a:r>
            </a:p>
          </p:txBody>
        </p:sp>
        <p:sp>
          <p:nvSpPr>
            <p:cNvPr id="33" name="Rectangle 32">
              <a:extLst>
                <a:ext uri="{FF2B5EF4-FFF2-40B4-BE49-F238E27FC236}">
                  <a16:creationId xmlns:a16="http://schemas.microsoft.com/office/drawing/2014/main" id="{CC323B97-29FF-1857-000F-9EA5447DC15F}"/>
                </a:ext>
              </a:extLst>
            </p:cNvPr>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4" name="Straight Arrow Connector 33">
            <a:extLst>
              <a:ext uri="{FF2B5EF4-FFF2-40B4-BE49-F238E27FC236}">
                <a16:creationId xmlns:a16="http://schemas.microsoft.com/office/drawing/2014/main" id="{4A8CCD54-75D6-F242-FB8C-229F5784DDB2}"/>
              </a:ext>
            </a:extLst>
          </p:cNvPr>
          <p:cNvCxnSpPr/>
          <p:nvPr/>
        </p:nvCxnSpPr>
        <p:spPr bwMode="auto">
          <a:xfrm flipH="1" flipV="1">
            <a:off x="749513" y="1817033"/>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EBD4DEDF-FB28-64C0-DC05-D01B66C4DF29}"/>
              </a:ext>
            </a:extLst>
          </p:cNvPr>
          <p:cNvCxnSpPr/>
          <p:nvPr/>
        </p:nvCxnSpPr>
        <p:spPr bwMode="auto">
          <a:xfrm>
            <a:off x="752991" y="273386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id="{7DA17524-CC26-5CE4-D522-8B8C3B32491D}"/>
              </a:ext>
            </a:extLst>
          </p:cNvPr>
          <p:cNvSpPr/>
          <p:nvPr/>
        </p:nvSpPr>
        <p:spPr>
          <a:xfrm rot="16200000">
            <a:off x="22139" y="2255731"/>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a:extLst>
              <a:ext uri="{FF2B5EF4-FFF2-40B4-BE49-F238E27FC236}">
                <a16:creationId xmlns:a16="http://schemas.microsoft.com/office/drawing/2014/main" id="{ED94137D-EC17-2787-00BD-B3681DEC3347}"/>
              </a:ext>
            </a:extLst>
          </p:cNvPr>
          <p:cNvSpPr/>
          <p:nvPr/>
        </p:nvSpPr>
        <p:spPr>
          <a:xfrm>
            <a:off x="743673" y="1870538"/>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38" name="Group 37">
            <a:extLst>
              <a:ext uri="{FF2B5EF4-FFF2-40B4-BE49-F238E27FC236}">
                <a16:creationId xmlns:a16="http://schemas.microsoft.com/office/drawing/2014/main" id="{F3E34D96-4A00-DB0E-003E-020249ED6AD1}"/>
              </a:ext>
            </a:extLst>
          </p:cNvPr>
          <p:cNvGrpSpPr/>
          <p:nvPr/>
        </p:nvGrpSpPr>
        <p:grpSpPr>
          <a:xfrm>
            <a:off x="4272751" y="4590422"/>
            <a:ext cx="3941859" cy="1026722"/>
            <a:chOff x="342905" y="5150364"/>
            <a:chExt cx="3941859" cy="1026722"/>
          </a:xfrm>
        </p:grpSpPr>
        <p:sp>
          <p:nvSpPr>
            <p:cNvPr id="39" name="TextBox 38">
              <a:extLst>
                <a:ext uri="{FF2B5EF4-FFF2-40B4-BE49-F238E27FC236}">
                  <a16:creationId xmlns:a16="http://schemas.microsoft.com/office/drawing/2014/main" id="{F548B997-DB16-A6E7-2AA8-126A73C9D761}"/>
                </a:ext>
              </a:extLst>
            </p:cNvPr>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Predictable Bursting</a:t>
              </a:r>
            </a:p>
          </p:txBody>
        </p:sp>
        <p:sp>
          <p:nvSpPr>
            <p:cNvPr id="40" name="Rectangle 39">
              <a:extLst>
                <a:ext uri="{FF2B5EF4-FFF2-40B4-BE49-F238E27FC236}">
                  <a16:creationId xmlns:a16="http://schemas.microsoft.com/office/drawing/2014/main" id="{D723CFDE-5088-C503-ADE0-1E723144C346}"/>
                </a:ext>
              </a:extLst>
            </p:cNvPr>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capacity</a:t>
              </a:r>
            </a:p>
          </p:txBody>
        </p:sp>
      </p:grpSp>
      <p:cxnSp>
        <p:nvCxnSpPr>
          <p:cNvPr id="41" name="Straight Arrow Connector 40">
            <a:extLst>
              <a:ext uri="{FF2B5EF4-FFF2-40B4-BE49-F238E27FC236}">
                <a16:creationId xmlns:a16="http://schemas.microsoft.com/office/drawing/2014/main" id="{73849838-ECAF-6C4E-6787-EC4EE5AC78EF}"/>
              </a:ext>
            </a:extLst>
          </p:cNvPr>
          <p:cNvCxnSpPr/>
          <p:nvPr/>
        </p:nvCxnSpPr>
        <p:spPr bwMode="auto">
          <a:xfrm flipV="1">
            <a:off x="773867" y="4742204"/>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E19539E6-BDCB-192E-E74E-015FF1C1271C}"/>
              </a:ext>
            </a:extLst>
          </p:cNvPr>
          <p:cNvCxnSpPr/>
          <p:nvPr/>
        </p:nvCxnSpPr>
        <p:spPr bwMode="auto">
          <a:xfrm>
            <a:off x="758628" y="5627104"/>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Rectangle 42">
            <a:extLst>
              <a:ext uri="{FF2B5EF4-FFF2-40B4-BE49-F238E27FC236}">
                <a16:creationId xmlns:a16="http://schemas.microsoft.com/office/drawing/2014/main" id="{53E2ABE3-01E7-15CA-3A01-0EF74FC439C8}"/>
              </a:ext>
            </a:extLst>
          </p:cNvPr>
          <p:cNvSpPr/>
          <p:nvPr/>
        </p:nvSpPr>
        <p:spPr>
          <a:xfrm rot="16200000">
            <a:off x="41697" y="4917841"/>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4" name="Freeform 47">
            <a:extLst>
              <a:ext uri="{FF2B5EF4-FFF2-40B4-BE49-F238E27FC236}">
                <a16:creationId xmlns:a16="http://schemas.microsoft.com/office/drawing/2014/main" id="{326956CA-29A9-2B59-72AA-882F5CD8AC53}"/>
              </a:ext>
            </a:extLst>
          </p:cNvPr>
          <p:cNvSpPr/>
          <p:nvPr/>
        </p:nvSpPr>
        <p:spPr>
          <a:xfrm>
            <a:off x="771774" y="4798553"/>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4B5D5E9-1928-4ED7-AD00-8CBBA958A165}"/>
              </a:ext>
            </a:extLst>
          </p:cNvPr>
          <p:cNvCxnSpPr/>
          <p:nvPr/>
        </p:nvCxnSpPr>
        <p:spPr bwMode="auto">
          <a:xfrm>
            <a:off x="797908" y="5173214"/>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DDBF10AC-8475-E7FB-AE70-DDC0CF8DBE6C}"/>
              </a:ext>
            </a:extLst>
          </p:cNvPr>
          <p:cNvCxnSpPr/>
          <p:nvPr/>
        </p:nvCxnSpPr>
        <p:spPr>
          <a:xfrm>
            <a:off x="0" y="29416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A189E8-B369-DB4D-3576-495581508F48}"/>
              </a:ext>
            </a:extLst>
          </p:cNvPr>
          <p:cNvCxnSpPr/>
          <p:nvPr/>
        </p:nvCxnSpPr>
        <p:spPr>
          <a:xfrm>
            <a:off x="0" y="43894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5C0BE1-5311-8039-70CC-50DF72E72C8A}"/>
              </a:ext>
            </a:extLst>
          </p:cNvPr>
          <p:cNvCxnSpPr/>
          <p:nvPr/>
        </p:nvCxnSpPr>
        <p:spPr>
          <a:xfrm>
            <a:off x="0" y="1513113"/>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97112DE-E829-BDF4-76DF-1397CEE2F82D}"/>
              </a:ext>
            </a:extLst>
          </p:cNvPr>
          <p:cNvSpPr/>
          <p:nvPr/>
        </p:nvSpPr>
        <p:spPr>
          <a:xfrm>
            <a:off x="237809" y="1567479"/>
            <a:ext cx="7080744" cy="135236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3952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Tree>
    <p:extLst>
      <p:ext uri="{BB962C8B-B14F-4D97-AF65-F5344CB8AC3E}">
        <p14:creationId xmlns:p14="http://schemas.microsoft.com/office/powerpoint/2010/main" val="327292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#2</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Focus on value*-added services</a:t>
            </a:r>
          </a:p>
        </p:txBody>
      </p:sp>
      <p:sp>
        <p:nvSpPr>
          <p:cNvPr id="3" name="TextBox 2">
            <a:extLst>
              <a:ext uri="{FF2B5EF4-FFF2-40B4-BE49-F238E27FC236}">
                <a16:creationId xmlns:a16="http://schemas.microsoft.com/office/drawing/2014/main" id="{CC09B3E3-B74D-3EBF-53F4-34DEC72A9628}"/>
              </a:ext>
            </a:extLst>
          </p:cNvPr>
          <p:cNvSpPr txBox="1"/>
          <p:nvPr/>
        </p:nvSpPr>
        <p:spPr>
          <a:xfrm>
            <a:off x="7554685" y="4583668"/>
            <a:ext cx="4865915" cy="369332"/>
          </a:xfrm>
          <a:prstGeom prst="rect">
            <a:avLst/>
          </a:prstGeom>
          <a:noFill/>
        </p:spPr>
        <p:txBody>
          <a:bodyPr wrap="square">
            <a:spAutoFit/>
          </a:bodyPr>
          <a:lstStyle/>
          <a:p>
            <a:r>
              <a:rPr lang="it-IT" dirty="0"/>
              <a:t>* value is very often represented by software</a:t>
            </a:r>
          </a:p>
        </p:txBody>
      </p:sp>
    </p:spTree>
    <p:extLst>
      <p:ext uri="{BB962C8B-B14F-4D97-AF65-F5344CB8AC3E}">
        <p14:creationId xmlns:p14="http://schemas.microsoft.com/office/powerpoint/2010/main" val="178926456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Azure Functions</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28026402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4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Why software adds value to the cloud</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set of VMs is just a set of VMs</a:t>
            </a:r>
          </a:p>
          <a:p>
            <a:pPr marL="201168" lvl="1" indent="0">
              <a:buNone/>
            </a:pPr>
            <a:r>
              <a:rPr lang="en-US" sz="2800" dirty="0">
                <a:latin typeface="Segoe UI" panose="020B0502040204020203" pitchFamily="34" charset="0"/>
                <a:cs typeface="Segoe UI" panose="020B0502040204020203" pitchFamily="34" charset="0"/>
              </a:rPr>
              <a:t>A set of VMs with a managed installation of Elastic Search can be sold as a Search Service</a:t>
            </a:r>
          </a:p>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NAS is just a storage array</a:t>
            </a:r>
          </a:p>
          <a:p>
            <a:pPr marL="201168" lvl="1" indent="0">
              <a:buNone/>
            </a:pPr>
            <a:r>
              <a:rPr lang="en-US" sz="2800" dirty="0">
                <a:latin typeface="Segoe UI" panose="020B0502040204020203" pitchFamily="34" charset="0"/>
                <a:cs typeface="Segoe UI" panose="020B0502040204020203" pitchFamily="34" charset="0"/>
              </a:rPr>
              <a:t>A NAS with a software layer providing an API on it can be sold as an Object Storage</a:t>
            </a:r>
          </a:p>
          <a:p>
            <a:pPr marL="201168" lvl="1" indent="0">
              <a:buNone/>
            </a:pPr>
            <a:endParaRPr lang="en-US" sz="2800" dirty="0">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52C39871-2DC3-436F-9563-8ED801962E7A}"/>
              </a:ext>
            </a:extLst>
          </p:cNvPr>
          <p:cNvCxnSpPr/>
          <p:nvPr/>
        </p:nvCxnSpPr>
        <p:spPr>
          <a:xfrm>
            <a:off x="1295400" y="2198914"/>
            <a:ext cx="895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0B567C-BE26-6A19-8220-D264ADEA1DB7}"/>
              </a:ext>
            </a:extLst>
          </p:cNvPr>
          <p:cNvCxnSpPr/>
          <p:nvPr/>
        </p:nvCxnSpPr>
        <p:spPr>
          <a:xfrm>
            <a:off x="1295400" y="4016828"/>
            <a:ext cx="895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
        <p:nvSpPr>
          <p:cNvPr id="2" name="Rectangle 1">
            <a:extLst>
              <a:ext uri="{FF2B5EF4-FFF2-40B4-BE49-F238E27FC236}">
                <a16:creationId xmlns:a16="http://schemas.microsoft.com/office/drawing/2014/main" id="{400DFD01-344E-B0A8-47AC-7CD64AD12A6D}"/>
              </a:ext>
            </a:extLst>
          </p:cNvPr>
          <p:cNvSpPr/>
          <p:nvPr/>
        </p:nvSpPr>
        <p:spPr>
          <a:xfrm>
            <a:off x="6520543" y="642257"/>
            <a:ext cx="5072743" cy="4822372"/>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699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D49A7FC8-90A7-A3DC-A27B-3C6977ECB34D}"/>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F9D520CA-6128-C605-F435-4DFA8A6F9E6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65788CB4-A651-FAA1-9208-884BEC18A601}"/>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en-US" sz="2800" kern="1200" dirty="0"/>
              <a:t>Deploy web apps</a:t>
            </a:r>
            <a:endParaRPr lang="it-IT" sz="2800" kern="1200" dirty="0"/>
          </a:p>
          <a:p>
            <a:pPr marL="0" lvl="0" indent="0" algn="l" defTabSz="1244600">
              <a:lnSpc>
                <a:spcPct val="90000"/>
              </a:lnSpc>
              <a:spcBef>
                <a:spcPct val="0"/>
              </a:spcBef>
              <a:spcAft>
                <a:spcPct val="35000"/>
              </a:spcAft>
              <a:buNone/>
            </a:pPr>
            <a:r>
              <a:rPr lang="en-US" sz="2800" kern="1200" dirty="0"/>
              <a:t>Scale in seconds</a:t>
            </a:r>
            <a:endParaRPr lang="it-IT" sz="2800" kern="1200" dirty="0"/>
          </a:p>
          <a:p>
            <a:pPr marL="0" lvl="0" indent="0" algn="l" defTabSz="1244600">
              <a:lnSpc>
                <a:spcPct val="90000"/>
              </a:lnSpc>
              <a:spcBef>
                <a:spcPct val="0"/>
              </a:spcBef>
              <a:spcAft>
                <a:spcPct val="35000"/>
              </a:spcAft>
              <a:buNone/>
            </a:pPr>
            <a:r>
              <a:rPr lang="en-US" sz="2800" kern="1200" dirty="0"/>
              <a:t>Integrated build service</a:t>
            </a:r>
            <a:endParaRPr lang="it-IT" sz="2800" kern="1200" dirty="0"/>
          </a:p>
          <a:p>
            <a:pPr marL="0" lvl="0" indent="0" algn="l" defTabSz="1244600">
              <a:lnSpc>
                <a:spcPct val="90000"/>
              </a:lnSpc>
              <a:spcBef>
                <a:spcPct val="0"/>
              </a:spcBef>
              <a:spcAft>
                <a:spcPct val="35000"/>
              </a:spcAft>
              <a:buNone/>
            </a:pPr>
            <a:r>
              <a:rPr lang="en-US" sz="2800" kern="1200" dirty="0" err="1"/>
              <a:t>CronJobs</a:t>
            </a:r>
            <a:endParaRPr lang="it-IT" sz="2800" kern="1200" dirty="0"/>
          </a:p>
        </p:txBody>
      </p:sp>
      <p:sp>
        <p:nvSpPr>
          <p:cNvPr id="6" name="Freeform: Shape 5">
            <a:extLst>
              <a:ext uri="{FF2B5EF4-FFF2-40B4-BE49-F238E27FC236}">
                <a16:creationId xmlns:a16="http://schemas.microsoft.com/office/drawing/2014/main" id="{2F8B9D1C-CFFE-E864-BCA4-52D01F945033}"/>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b="0" kern="1200" dirty="0">
                <a:solidFill>
                  <a:srgbClr val="475C95"/>
                </a:solidFill>
              </a:rPr>
              <a:t>App Service</a:t>
            </a:r>
            <a:endParaRPr lang="it-IT" sz="3000" b="0" kern="1200" dirty="0">
              <a:solidFill>
                <a:srgbClr val="475C95"/>
              </a:solidFill>
            </a:endParaRPr>
          </a:p>
        </p:txBody>
      </p:sp>
      <p:sp>
        <p:nvSpPr>
          <p:cNvPr id="7" name="Oval 6">
            <a:extLst>
              <a:ext uri="{FF2B5EF4-FFF2-40B4-BE49-F238E27FC236}">
                <a16:creationId xmlns:a16="http://schemas.microsoft.com/office/drawing/2014/main" id="{E568D67E-BF44-A528-E2D5-C3E9B5F15B5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8E84FA46-C88B-57D6-7536-17F5285C9F1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5726EA66-0306-E825-C2B2-706B50545E9F}"/>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Kafka-like event processor</a:t>
            </a:r>
          </a:p>
          <a:p>
            <a:pPr marL="0" lvl="0" indent="0" algn="l" defTabSz="1244600">
              <a:lnSpc>
                <a:spcPct val="90000"/>
              </a:lnSpc>
              <a:spcBef>
                <a:spcPct val="0"/>
              </a:spcBef>
              <a:spcAft>
                <a:spcPct val="35000"/>
              </a:spcAft>
              <a:buNone/>
            </a:pPr>
            <a:r>
              <a:rPr lang="it-IT" sz="2800" kern="1200" dirty="0"/>
              <a:t>Multi-protocol</a:t>
            </a:r>
          </a:p>
          <a:p>
            <a:pPr marL="0" lvl="0" indent="0" algn="l" defTabSz="1244600">
              <a:lnSpc>
                <a:spcPct val="90000"/>
              </a:lnSpc>
              <a:spcBef>
                <a:spcPct val="0"/>
              </a:spcBef>
              <a:spcAft>
                <a:spcPct val="35000"/>
              </a:spcAft>
              <a:buNone/>
            </a:pPr>
            <a:r>
              <a:rPr lang="it-IT" sz="2800" kern="1200"/>
              <a:t>Persistent</a:t>
            </a:r>
            <a:endParaRPr lang="it-IT" sz="2800" kern="1200" dirty="0"/>
          </a:p>
        </p:txBody>
      </p:sp>
      <p:sp>
        <p:nvSpPr>
          <p:cNvPr id="15" name="Freeform: Shape 14">
            <a:extLst>
              <a:ext uri="{FF2B5EF4-FFF2-40B4-BE49-F238E27FC236}">
                <a16:creationId xmlns:a16="http://schemas.microsoft.com/office/drawing/2014/main" id="{2385B2B6-3E03-3D19-9C46-D4EEB91A11B6}"/>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Event Hub</a:t>
            </a:r>
            <a:endParaRPr lang="it-IT" sz="3000" kern="1200" dirty="0">
              <a:solidFill>
                <a:srgbClr val="475C95"/>
              </a:solidFill>
            </a:endParaRPr>
          </a:p>
        </p:txBody>
      </p:sp>
      <p:sp>
        <p:nvSpPr>
          <p:cNvPr id="19" name="Oval 18">
            <a:extLst>
              <a:ext uri="{FF2B5EF4-FFF2-40B4-BE49-F238E27FC236}">
                <a16:creationId xmlns:a16="http://schemas.microsoft.com/office/drawing/2014/main" id="{AD6F2A86-135F-EFEF-BF83-0B5B46B45157}"/>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16E40B9A-D471-8AB4-C707-47D20B120E63}"/>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EBD670C1-12C5-81CC-ABB5-15A05ED6290F}"/>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SQL Server as a service</a:t>
            </a:r>
          </a:p>
          <a:p>
            <a:pPr marL="0" lvl="0" indent="0" algn="l" defTabSz="1244600">
              <a:lnSpc>
                <a:spcPct val="90000"/>
              </a:lnSpc>
              <a:spcBef>
                <a:spcPct val="0"/>
              </a:spcBef>
              <a:spcAft>
                <a:spcPct val="35000"/>
              </a:spcAft>
              <a:buNone/>
            </a:pPr>
            <a:r>
              <a:rPr lang="it-IT" sz="2800" kern="1200" dirty="0"/>
              <a:t>Backups, PITR</a:t>
            </a:r>
          </a:p>
          <a:p>
            <a:pPr marL="0" lvl="0" indent="0" algn="l" defTabSz="1244600">
              <a:lnSpc>
                <a:spcPct val="90000"/>
              </a:lnSpc>
              <a:spcBef>
                <a:spcPct val="0"/>
              </a:spcBef>
              <a:spcAft>
                <a:spcPct val="35000"/>
              </a:spcAft>
              <a:buNone/>
            </a:pPr>
            <a:r>
              <a:rPr lang="it-IT" sz="2800" kern="1200" dirty="0"/>
              <a:t>Scalable</a:t>
            </a:r>
          </a:p>
          <a:p>
            <a:pPr marL="0" lvl="0" indent="0" algn="l" defTabSz="1244600">
              <a:lnSpc>
                <a:spcPct val="90000"/>
              </a:lnSpc>
              <a:spcBef>
                <a:spcPct val="0"/>
              </a:spcBef>
              <a:spcAft>
                <a:spcPct val="35000"/>
              </a:spcAft>
              <a:buNone/>
            </a:pPr>
            <a:r>
              <a:rPr lang="it-IT" sz="2800" kern="1200"/>
              <a:t>Automatic </a:t>
            </a:r>
            <a:r>
              <a:rPr lang="it-IT" sz="2800" kern="1200" dirty="0"/>
              <a:t>tuning</a:t>
            </a:r>
          </a:p>
        </p:txBody>
      </p:sp>
      <p:sp>
        <p:nvSpPr>
          <p:cNvPr id="22" name="Freeform: Shape 21">
            <a:extLst>
              <a:ext uri="{FF2B5EF4-FFF2-40B4-BE49-F238E27FC236}">
                <a16:creationId xmlns:a16="http://schemas.microsoft.com/office/drawing/2014/main" id="{9B991527-8093-3050-695C-9951EF36816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SQL Database</a:t>
            </a:r>
            <a:endParaRPr lang="it-IT" sz="3000" kern="1200" dirty="0">
              <a:solidFill>
                <a:srgbClr val="475C95"/>
              </a:solidFill>
            </a:endParaRPr>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(2)</a:t>
            </a:r>
          </a:p>
        </p:txBody>
      </p:sp>
      <p:sp>
        <p:nvSpPr>
          <p:cNvPr id="3" name="Oval 2">
            <a:extLst>
              <a:ext uri="{FF2B5EF4-FFF2-40B4-BE49-F238E27FC236}">
                <a16:creationId xmlns:a16="http://schemas.microsoft.com/office/drawing/2014/main" id="{C740EC18-1E96-60B5-82BA-4E0E26BF810B}"/>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2DB33A18-3F5B-6DBD-F3AB-998C744DCC61}"/>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E834271C-2148-35E9-F3B7-FDB9AAACB0AA}"/>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Single point for a Data solution</a:t>
            </a:r>
          </a:p>
          <a:p>
            <a:pPr marL="0" lvl="0" indent="0" algn="l" defTabSz="1066800">
              <a:lnSpc>
                <a:spcPct val="90000"/>
              </a:lnSpc>
              <a:spcBef>
                <a:spcPct val="0"/>
              </a:spcBef>
              <a:spcAft>
                <a:spcPct val="35000"/>
              </a:spcAft>
              <a:buNone/>
            </a:pPr>
            <a:r>
              <a:rPr lang="en-US" sz="2400" kern="1200" dirty="0"/>
              <a:t>Spark integration</a:t>
            </a:r>
          </a:p>
          <a:p>
            <a:pPr marL="0" lvl="0" indent="0" algn="l" defTabSz="1066800">
              <a:lnSpc>
                <a:spcPct val="90000"/>
              </a:lnSpc>
              <a:spcBef>
                <a:spcPct val="0"/>
              </a:spcBef>
              <a:spcAft>
                <a:spcPct val="35000"/>
              </a:spcAft>
              <a:buNone/>
            </a:pPr>
            <a:r>
              <a:rPr lang="en-US" sz="2400" kern="1200" dirty="0"/>
              <a:t>Pipelines</a:t>
            </a:r>
          </a:p>
          <a:p>
            <a:pPr marL="0" lvl="0" indent="0" algn="l" defTabSz="1066800">
              <a:lnSpc>
                <a:spcPct val="90000"/>
              </a:lnSpc>
              <a:spcBef>
                <a:spcPct val="0"/>
              </a:spcBef>
              <a:spcAft>
                <a:spcPct val="35000"/>
              </a:spcAft>
              <a:buNone/>
            </a:pPr>
            <a:r>
              <a:rPr lang="en-US" sz="2400" kern="1200" dirty="0"/>
              <a:t>Data lake</a:t>
            </a:r>
          </a:p>
          <a:p>
            <a:pPr marL="0" lvl="0" indent="0" algn="l" defTabSz="1066800">
              <a:lnSpc>
                <a:spcPct val="90000"/>
              </a:lnSpc>
              <a:spcBef>
                <a:spcPct val="0"/>
              </a:spcBef>
              <a:spcAft>
                <a:spcPct val="35000"/>
              </a:spcAft>
              <a:buNone/>
            </a:pPr>
            <a:r>
              <a:rPr lang="en-US" sz="2400" kern="1200"/>
              <a:t>Data </a:t>
            </a:r>
            <a:r>
              <a:rPr lang="en-US" sz="2400" kern="1200" dirty="0"/>
              <a:t>warehouse</a:t>
            </a:r>
          </a:p>
        </p:txBody>
      </p:sp>
      <p:sp>
        <p:nvSpPr>
          <p:cNvPr id="6" name="Freeform: Shape 5">
            <a:extLst>
              <a:ext uri="{FF2B5EF4-FFF2-40B4-BE49-F238E27FC236}">
                <a16:creationId xmlns:a16="http://schemas.microsoft.com/office/drawing/2014/main" id="{0612B2E9-2C50-48D3-80B5-5D319D9D97C2}"/>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Synapse</a:t>
            </a:r>
            <a:endParaRPr lang="it-IT" sz="2400" kern="1200" dirty="0">
              <a:solidFill>
                <a:srgbClr val="475C95"/>
              </a:solidFill>
            </a:endParaRPr>
          </a:p>
        </p:txBody>
      </p:sp>
      <p:sp>
        <p:nvSpPr>
          <p:cNvPr id="7" name="Oval 6">
            <a:extLst>
              <a:ext uri="{FF2B5EF4-FFF2-40B4-BE49-F238E27FC236}">
                <a16:creationId xmlns:a16="http://schemas.microsoft.com/office/drawing/2014/main" id="{B4DA60D6-1277-B954-0ECC-F39C5BF0A12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46B48A75-7BC4-494C-C85B-A358F6387FB6}"/>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7F4EC4FD-42CA-68F8-8F49-0D8AB78B792C}"/>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Docker runner as a service</a:t>
            </a:r>
          </a:p>
          <a:p>
            <a:pPr marL="0" lvl="0" indent="0" algn="l" defTabSz="1066800">
              <a:lnSpc>
                <a:spcPct val="90000"/>
              </a:lnSpc>
              <a:spcBef>
                <a:spcPct val="0"/>
              </a:spcBef>
              <a:spcAft>
                <a:spcPct val="35000"/>
              </a:spcAft>
              <a:buNone/>
            </a:pPr>
            <a:r>
              <a:rPr lang="it-IT" sz="2400" kern="1200" dirty="0"/>
              <a:t>Scalable on events</a:t>
            </a:r>
          </a:p>
          <a:p>
            <a:pPr marL="0" lvl="0" indent="0" algn="l" defTabSz="1066800">
              <a:lnSpc>
                <a:spcPct val="90000"/>
              </a:lnSpc>
              <a:spcBef>
                <a:spcPct val="0"/>
              </a:spcBef>
              <a:spcAft>
                <a:spcPct val="35000"/>
              </a:spcAft>
              <a:buNone/>
            </a:pPr>
            <a:r>
              <a:rPr lang="it-IT" sz="2400" kern="1200" dirty="0"/>
              <a:t>Ready-to-go</a:t>
            </a:r>
          </a:p>
          <a:p>
            <a:pPr marL="0" lvl="0" indent="0" algn="l" defTabSz="1066800">
              <a:lnSpc>
                <a:spcPct val="90000"/>
              </a:lnSpc>
              <a:spcBef>
                <a:spcPct val="0"/>
              </a:spcBef>
              <a:spcAft>
                <a:spcPct val="35000"/>
              </a:spcAft>
              <a:buNone/>
            </a:pPr>
            <a:endParaRPr lang="it-IT" sz="2400" kern="1200" dirty="0"/>
          </a:p>
        </p:txBody>
      </p:sp>
      <p:sp>
        <p:nvSpPr>
          <p:cNvPr id="15" name="Freeform: Shape 14">
            <a:extLst>
              <a:ext uri="{FF2B5EF4-FFF2-40B4-BE49-F238E27FC236}">
                <a16:creationId xmlns:a16="http://schemas.microsoft.com/office/drawing/2014/main" id="{16F172A1-D911-3FD4-7709-D75640DE9B9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Container Instances/Apps</a:t>
            </a:r>
            <a:endParaRPr lang="it-IT" sz="2400" kern="1200" dirty="0">
              <a:solidFill>
                <a:srgbClr val="475C95"/>
              </a:solidFill>
            </a:endParaRPr>
          </a:p>
        </p:txBody>
      </p:sp>
      <p:sp>
        <p:nvSpPr>
          <p:cNvPr id="19" name="Oval 18">
            <a:extLst>
              <a:ext uri="{FF2B5EF4-FFF2-40B4-BE49-F238E27FC236}">
                <a16:creationId xmlns:a16="http://schemas.microsoft.com/office/drawing/2014/main" id="{4A676E41-8484-6464-148C-4A8AF03137B1}"/>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218397AA-D758-A690-A152-29EE2EB254DC}"/>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A760A6D7-8FDD-2237-53D5-91E3694E4D98}"/>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IAM as-a-service</a:t>
            </a:r>
          </a:p>
          <a:p>
            <a:pPr marL="0" lvl="0" indent="0" algn="l" defTabSz="1066800">
              <a:lnSpc>
                <a:spcPct val="90000"/>
              </a:lnSpc>
              <a:spcBef>
                <a:spcPct val="0"/>
              </a:spcBef>
              <a:spcAft>
                <a:spcPct val="35000"/>
              </a:spcAft>
              <a:buNone/>
            </a:pPr>
            <a:r>
              <a:rPr lang="it-IT" sz="2400" kern="1200" dirty="0"/>
              <a:t>Billed on Users/MAU</a:t>
            </a:r>
          </a:p>
          <a:p>
            <a:pPr marL="0" lvl="0" indent="0" algn="l" defTabSz="1066800">
              <a:lnSpc>
                <a:spcPct val="90000"/>
              </a:lnSpc>
              <a:spcBef>
                <a:spcPct val="0"/>
              </a:spcBef>
              <a:spcAft>
                <a:spcPct val="35000"/>
              </a:spcAft>
              <a:buNone/>
            </a:pPr>
            <a:r>
              <a:rPr lang="it-IT" sz="2400" kern="1200" dirty="0"/>
              <a:t>Multi-protocol</a:t>
            </a:r>
          </a:p>
        </p:txBody>
      </p:sp>
      <p:sp>
        <p:nvSpPr>
          <p:cNvPr id="22" name="Freeform: Shape 21">
            <a:extLst>
              <a:ext uri="{FF2B5EF4-FFF2-40B4-BE49-F238E27FC236}">
                <a16:creationId xmlns:a16="http://schemas.microsoft.com/office/drawing/2014/main" id="{AF7FA88D-F5F8-A680-96A5-390F4890D27B}"/>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Azure AD/B2C</a:t>
            </a:r>
            <a:endParaRPr lang="it-IT" sz="2400" kern="1200" dirty="0">
              <a:solidFill>
                <a:srgbClr val="475C95"/>
              </a:solidFill>
            </a:endParaRPr>
          </a:p>
        </p:txBody>
      </p:sp>
    </p:spTree>
    <p:extLst>
      <p:ext uri="{BB962C8B-B14F-4D97-AF65-F5344CB8AC3E}">
        <p14:creationId xmlns:p14="http://schemas.microsoft.com/office/powerpoint/2010/main" val="2871427908"/>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(3)</a:t>
            </a:r>
          </a:p>
        </p:txBody>
      </p:sp>
      <p:sp>
        <p:nvSpPr>
          <p:cNvPr id="3" name="Oval 2">
            <a:extLst>
              <a:ext uri="{FF2B5EF4-FFF2-40B4-BE49-F238E27FC236}">
                <a16:creationId xmlns:a16="http://schemas.microsoft.com/office/drawing/2014/main" id="{039576A1-1DF7-A89C-0534-F5FF001B29A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57F27462-F0CD-11A6-A62F-035072B4F689}"/>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8EEE6530-C8C5-7003-4AF2-48B9E6574F36}"/>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kern="1200" dirty="0"/>
              <a:t>Workflow management</a:t>
            </a:r>
          </a:p>
          <a:p>
            <a:pPr marL="0" lvl="0" indent="0" algn="l" defTabSz="1111250">
              <a:lnSpc>
                <a:spcPct val="90000"/>
              </a:lnSpc>
              <a:spcBef>
                <a:spcPct val="0"/>
              </a:spcBef>
              <a:spcAft>
                <a:spcPct val="35000"/>
              </a:spcAft>
              <a:buNone/>
            </a:pPr>
            <a:r>
              <a:rPr lang="en-US" sz="2500" kern="1200" dirty="0"/>
              <a:t>Many ready-to-use connectors</a:t>
            </a:r>
          </a:p>
          <a:p>
            <a:pPr marL="0" lvl="0" indent="0" algn="l" defTabSz="1111250">
              <a:lnSpc>
                <a:spcPct val="90000"/>
              </a:lnSpc>
              <a:spcBef>
                <a:spcPct val="0"/>
              </a:spcBef>
              <a:spcAft>
                <a:spcPct val="35000"/>
              </a:spcAft>
              <a:buNone/>
            </a:pPr>
            <a:r>
              <a:rPr lang="en-US" sz="2500" kern="1200" dirty="0"/>
              <a:t>Billed on consumption</a:t>
            </a:r>
          </a:p>
        </p:txBody>
      </p:sp>
      <p:sp>
        <p:nvSpPr>
          <p:cNvPr id="6" name="Freeform: Shape 5">
            <a:extLst>
              <a:ext uri="{FF2B5EF4-FFF2-40B4-BE49-F238E27FC236}">
                <a16:creationId xmlns:a16="http://schemas.microsoft.com/office/drawing/2014/main" id="{D15A0419-6594-E7D2-2E55-7D6FA998F84C}"/>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Logic Apps</a:t>
            </a:r>
            <a:endParaRPr lang="it-IT" sz="2500" kern="1200" dirty="0">
              <a:solidFill>
                <a:srgbClr val="475C95"/>
              </a:solidFill>
            </a:endParaRPr>
          </a:p>
        </p:txBody>
      </p:sp>
      <p:sp>
        <p:nvSpPr>
          <p:cNvPr id="7" name="Oval 6">
            <a:extLst>
              <a:ext uri="{FF2B5EF4-FFF2-40B4-BE49-F238E27FC236}">
                <a16:creationId xmlns:a16="http://schemas.microsoft.com/office/drawing/2014/main" id="{0AF0B4A0-EDA9-B1EF-0778-EE098DB2979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0E1F938C-2496-73FE-7051-52FAB3FE4447}"/>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D88D7C33-CC6B-2960-A0E4-95326BABB0EE}"/>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Indefinite-scalable archive</a:t>
            </a:r>
          </a:p>
          <a:p>
            <a:pPr marL="0" lvl="0" indent="0" algn="l" defTabSz="1111250">
              <a:lnSpc>
                <a:spcPct val="90000"/>
              </a:lnSpc>
              <a:spcBef>
                <a:spcPct val="0"/>
              </a:spcBef>
              <a:spcAft>
                <a:spcPct val="35000"/>
              </a:spcAft>
              <a:buNone/>
            </a:pPr>
            <a:r>
              <a:rPr lang="it-IT" sz="2500" kern="1200" dirty="0"/>
              <a:t>Multi-protocol</a:t>
            </a:r>
          </a:p>
        </p:txBody>
      </p:sp>
      <p:sp>
        <p:nvSpPr>
          <p:cNvPr id="15" name="Freeform: Shape 14">
            <a:extLst>
              <a:ext uri="{FF2B5EF4-FFF2-40B4-BE49-F238E27FC236}">
                <a16:creationId xmlns:a16="http://schemas.microsoft.com/office/drawing/2014/main" id="{F552AE6A-3D7F-0764-891C-97FC048838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Storage</a:t>
            </a:r>
            <a:endParaRPr lang="it-IT" sz="2500" kern="1200" dirty="0">
              <a:solidFill>
                <a:srgbClr val="475C95"/>
              </a:solidFill>
            </a:endParaRPr>
          </a:p>
        </p:txBody>
      </p:sp>
      <p:sp>
        <p:nvSpPr>
          <p:cNvPr id="19" name="Oval 18">
            <a:extLst>
              <a:ext uri="{FF2B5EF4-FFF2-40B4-BE49-F238E27FC236}">
                <a16:creationId xmlns:a16="http://schemas.microsoft.com/office/drawing/2014/main" id="{AA4BFD57-A7A4-8BFA-29C6-76B30D481740}"/>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C137F15D-43BA-4E7B-F730-B080EAB37D7A}"/>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832B82DA-5C2E-5C39-E5BE-1BBA027BC7F1}"/>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API Router/Proxy</a:t>
            </a:r>
          </a:p>
          <a:p>
            <a:pPr marL="0" lvl="0" indent="0" algn="l" defTabSz="1111250">
              <a:lnSpc>
                <a:spcPct val="90000"/>
              </a:lnSpc>
              <a:spcBef>
                <a:spcPct val="0"/>
              </a:spcBef>
              <a:spcAft>
                <a:spcPct val="35000"/>
              </a:spcAft>
              <a:buNone/>
            </a:pPr>
            <a:r>
              <a:rPr lang="it-IT" sz="2500" kern="1200" dirty="0"/>
              <a:t>Access Control</a:t>
            </a:r>
          </a:p>
          <a:p>
            <a:pPr marL="0" lvl="0" indent="0" algn="l" defTabSz="1111250">
              <a:lnSpc>
                <a:spcPct val="90000"/>
              </a:lnSpc>
              <a:spcBef>
                <a:spcPct val="0"/>
              </a:spcBef>
              <a:spcAft>
                <a:spcPct val="35000"/>
              </a:spcAft>
              <a:buNone/>
            </a:pPr>
            <a:r>
              <a:rPr lang="it-IT" sz="2500" kern="1200" dirty="0"/>
              <a:t>Cache</a:t>
            </a:r>
          </a:p>
          <a:p>
            <a:pPr marL="0" lvl="0" indent="0" algn="l" defTabSz="1111250">
              <a:lnSpc>
                <a:spcPct val="90000"/>
              </a:lnSpc>
              <a:spcBef>
                <a:spcPct val="0"/>
              </a:spcBef>
              <a:spcAft>
                <a:spcPct val="35000"/>
              </a:spcAft>
              <a:buNone/>
            </a:pPr>
            <a:r>
              <a:rPr lang="it-IT" sz="2500" kern="1200" dirty="0"/>
              <a:t>Versioning</a:t>
            </a:r>
          </a:p>
          <a:p>
            <a:pPr marL="0" lvl="0" indent="0" algn="l" defTabSz="1111250">
              <a:lnSpc>
                <a:spcPct val="90000"/>
              </a:lnSpc>
              <a:spcBef>
                <a:spcPct val="0"/>
              </a:spcBef>
              <a:spcAft>
                <a:spcPct val="35000"/>
              </a:spcAft>
              <a:buNone/>
            </a:pPr>
            <a:r>
              <a:rPr lang="it-IT" sz="2500" kern="1200" dirty="0"/>
              <a:t>Developer portal</a:t>
            </a:r>
          </a:p>
        </p:txBody>
      </p:sp>
      <p:sp>
        <p:nvSpPr>
          <p:cNvPr id="22" name="Freeform: Shape 21">
            <a:extLst>
              <a:ext uri="{FF2B5EF4-FFF2-40B4-BE49-F238E27FC236}">
                <a16:creationId xmlns:a16="http://schemas.microsoft.com/office/drawing/2014/main" id="{8A78C9E8-43A6-CAF4-1473-F5CF3DA0CD3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API Management</a:t>
            </a:r>
            <a:endParaRPr lang="it-IT" sz="2500" kern="1200" dirty="0">
              <a:solidFill>
                <a:srgbClr val="475C95"/>
              </a:solidFill>
            </a:endParaRPr>
          </a:p>
        </p:txBody>
      </p:sp>
    </p:spTree>
    <p:extLst>
      <p:ext uri="{BB962C8B-B14F-4D97-AF65-F5344CB8AC3E}">
        <p14:creationId xmlns:p14="http://schemas.microsoft.com/office/powerpoint/2010/main" val="374183568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CD6-477D-42EC-A1F1-9B02F576330B}"/>
              </a:ext>
            </a:extLst>
          </p:cNvPr>
          <p:cNvSpPr>
            <a:spLocks noGrp="1"/>
          </p:cNvSpPr>
          <p:nvPr>
            <p:ph type="title"/>
          </p:nvPr>
        </p:nvSpPr>
        <p:spPr>
          <a:xfrm>
            <a:off x="1097280" y="286603"/>
            <a:ext cx="10058400" cy="1450757"/>
          </a:xfrm>
        </p:spPr>
        <p:txBody>
          <a:bodyPr>
            <a:normAutofit/>
          </a:bodyPr>
          <a:lstStyle/>
          <a:p>
            <a:r>
              <a:rPr lang="nl-NL" dirty="0"/>
              <a:t>Disclaimer</a:t>
            </a:r>
            <a:endParaRPr lang="en-US" dirty="0"/>
          </a:p>
        </p:txBody>
      </p:sp>
      <p:sp>
        <p:nvSpPr>
          <p:cNvPr id="8" name="Rectangle 7">
            <a:extLst>
              <a:ext uri="{FF2B5EF4-FFF2-40B4-BE49-F238E27FC236}">
                <a16:creationId xmlns:a16="http://schemas.microsoft.com/office/drawing/2014/main" id="{7A22DBBF-1949-48DA-834E-D224D69DB82D}"/>
              </a:ext>
            </a:extLst>
          </p:cNvPr>
          <p:cNvSpPr/>
          <p:nvPr/>
        </p:nvSpPr>
        <p:spPr>
          <a:xfrm>
            <a:off x="1587012" y="2157412"/>
            <a:ext cx="119551" cy="577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descr="Warning with solid fill">
            <a:extLst>
              <a:ext uri="{FF2B5EF4-FFF2-40B4-BE49-F238E27FC236}">
                <a16:creationId xmlns:a16="http://schemas.microsoft.com/office/drawing/2014/main" id="{EF3B2746-FBB8-42AF-BD22-15694BA9E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845734"/>
            <a:ext cx="1100386" cy="1100386"/>
          </a:xfrm>
          <a:prstGeom prst="rect">
            <a:avLst/>
          </a:prstGeom>
        </p:spPr>
      </p:pic>
      <p:sp>
        <p:nvSpPr>
          <p:cNvPr id="3" name="Content Placeholder 2">
            <a:extLst>
              <a:ext uri="{FF2B5EF4-FFF2-40B4-BE49-F238E27FC236}">
                <a16:creationId xmlns:a16="http://schemas.microsoft.com/office/drawing/2014/main" id="{23F4DE12-B2E4-4FF9-95FE-838F660034AC}"/>
              </a:ext>
            </a:extLst>
          </p:cNvPr>
          <p:cNvSpPr>
            <a:spLocks noGrp="1"/>
          </p:cNvSpPr>
          <p:nvPr>
            <p:ph idx="1"/>
          </p:nvPr>
        </p:nvSpPr>
        <p:spPr>
          <a:xfrm>
            <a:off x="2286001" y="1845734"/>
            <a:ext cx="8869680" cy="4023360"/>
          </a:xfrm>
        </p:spPr>
        <p:txBody>
          <a:bodyPr>
            <a:normAutofit/>
          </a:bodyPr>
          <a:lstStyle/>
          <a:p>
            <a:r>
              <a:rPr lang="en-US" dirty="0"/>
              <a:t>Prices used in this presentation are only indications.</a:t>
            </a:r>
          </a:p>
          <a:p>
            <a:r>
              <a:rPr lang="en-US" dirty="0"/>
              <a:t>Actual pricing can depend on a huge variety of factors which are out of the scope of this session.</a:t>
            </a:r>
          </a:p>
          <a:p>
            <a:r>
              <a:rPr lang="en-US" dirty="0"/>
              <a:t>I’m not affiliated with any cloud/hosting provider.</a:t>
            </a:r>
          </a:p>
          <a:p>
            <a:r>
              <a:rPr lang="en-US" dirty="0"/>
              <a:t>In this session, the term “hybrid” is abused, to mean almost everything except single public cloud, like running multi-cloud, or running bare metal or even with a mix of an ARM-based K8S cluster on your desk. Sorry about that.</a:t>
            </a:r>
          </a:p>
          <a:p>
            <a:endParaRPr lang="en-US" dirty="0"/>
          </a:p>
        </p:txBody>
      </p:sp>
    </p:spTree>
    <p:extLst>
      <p:ext uri="{BB962C8B-B14F-4D97-AF65-F5344CB8AC3E}">
        <p14:creationId xmlns:p14="http://schemas.microsoft.com/office/powerpoint/2010/main" val="3654582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7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771"/>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Should we avoid to buy PaaS?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#3</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Learn how the Cloud does</a:t>
            </a:r>
          </a:p>
        </p:txBody>
      </p:sp>
    </p:spTree>
    <p:extLst>
      <p:ext uri="{BB962C8B-B14F-4D97-AF65-F5344CB8AC3E}">
        <p14:creationId xmlns:p14="http://schemas.microsoft.com/office/powerpoint/2010/main" val="131138559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Implement multi-tenancy by design, always</a:t>
            </a:r>
          </a:p>
          <a:p>
            <a:pPr lvl="2"/>
            <a:r>
              <a:rPr lang="en-US" sz="2400" dirty="0">
                <a:latin typeface="Segoe UI" panose="020B0502040204020203" pitchFamily="34" charset="0"/>
                <a:cs typeface="Segoe UI" panose="020B0502040204020203" pitchFamily="34" charset="0"/>
              </a:rPr>
              <a:t>As cloud providers do with your services</a:t>
            </a:r>
          </a:p>
          <a:p>
            <a:pPr lvl="1"/>
            <a:r>
              <a:rPr lang="en-US" sz="2800" dirty="0">
                <a:latin typeface="Segoe UI" panose="020B0502040204020203" pitchFamily="34" charset="0"/>
                <a:cs typeface="Segoe UI" panose="020B0502040204020203" pitchFamily="34" charset="0"/>
              </a:rPr>
              <a:t>Automate every resource creation</a:t>
            </a:r>
          </a:p>
          <a:p>
            <a:pPr lvl="2"/>
            <a:r>
              <a:rPr lang="en-US" sz="2400" dirty="0">
                <a:latin typeface="Segoe UI" panose="020B0502040204020203" pitchFamily="34" charset="0"/>
                <a:cs typeface="Segoe UI" panose="020B0502040204020203" pitchFamily="34" charset="0"/>
              </a:rPr>
              <a:t>By learning the provisioning technology</a:t>
            </a:r>
          </a:p>
          <a:p>
            <a:pPr lvl="1"/>
            <a:r>
              <a:rPr lang="en-US" sz="2800" dirty="0">
                <a:latin typeface="Segoe UI" panose="020B0502040204020203" pitchFamily="34" charset="0"/>
                <a:cs typeface="Segoe UI" panose="020B0502040204020203" pitchFamily="34" charset="0"/>
              </a:rPr>
              <a:t>Focus on optimization and cost-efficiency</a:t>
            </a:r>
          </a:p>
          <a:p>
            <a:pPr lvl="2"/>
            <a:r>
              <a:rPr lang="en-US" sz="2400" dirty="0">
                <a:latin typeface="Segoe UI" panose="020B0502040204020203" pitchFamily="34" charset="0"/>
                <a:cs typeface="Segoe UI" panose="020B0502040204020203" pitchFamily="34" charset="0"/>
              </a:rPr>
              <a:t>As you did with public utilities</a:t>
            </a:r>
          </a:p>
          <a:p>
            <a:pPr lvl="1"/>
            <a:r>
              <a:rPr lang="en-US" sz="2800" dirty="0">
                <a:latin typeface="Segoe UI" panose="020B0502040204020203" pitchFamily="34" charset="0"/>
                <a:cs typeface="Segoe UI" panose="020B0502040204020203" pitchFamily="34" charset="0"/>
              </a:rPr>
              <a:t>Reduce complexity of applications</a:t>
            </a:r>
          </a:p>
          <a:p>
            <a:pPr lvl="2"/>
            <a:r>
              <a:rPr lang="en-US" sz="2400" dirty="0">
                <a:latin typeface="Segoe UI" panose="020B0502040204020203" pitchFamily="34" charset="0"/>
                <a:cs typeface="Segoe UI" panose="020B0502040204020203" pitchFamily="34" charset="0"/>
              </a:rPr>
              <a:t>By forcing you to simplify your apps to fit PaaS</a:t>
            </a:r>
          </a:p>
        </p:txBody>
      </p:sp>
    </p:spTree>
    <p:extLst>
      <p:ext uri="{BB962C8B-B14F-4D97-AF65-F5344CB8AC3E}">
        <p14:creationId xmlns:p14="http://schemas.microsoft.com/office/powerpoint/2010/main" val="11441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Expected results</a:t>
            </a:r>
          </a:p>
        </p:txBody>
      </p:sp>
      <p:sp>
        <p:nvSpPr>
          <p:cNvPr id="5" name="Freeform: Shape 4">
            <a:extLst>
              <a:ext uri="{FF2B5EF4-FFF2-40B4-BE49-F238E27FC236}">
                <a16:creationId xmlns:a16="http://schemas.microsoft.com/office/drawing/2014/main" id="{F28207C2-942A-0162-3ECE-633CB922596F}"/>
              </a:ext>
            </a:extLst>
          </p:cNvPr>
          <p:cNvSpPr/>
          <p:nvPr/>
        </p:nvSpPr>
        <p:spPr>
          <a:xfrm>
            <a:off x="4717986" y="1945113"/>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it-IT" sz="1600" kern="1200" dirty="0"/>
              <a:t>You will have fewer deployments, easier upgrade/updates</a:t>
            </a:r>
          </a:p>
          <a:p>
            <a:pPr marL="171450" lvl="1" indent="-171450" algn="l" defTabSz="711200">
              <a:lnSpc>
                <a:spcPct val="90000"/>
              </a:lnSpc>
              <a:spcBef>
                <a:spcPct val="0"/>
              </a:spcBef>
              <a:spcAft>
                <a:spcPct val="15000"/>
              </a:spcAft>
              <a:buChar char="•"/>
            </a:pPr>
            <a:r>
              <a:rPr lang="it-IT" sz="1600" kern="1200" dirty="0"/>
              <a:t>Resource pooling</a:t>
            </a:r>
          </a:p>
        </p:txBody>
      </p:sp>
      <p:sp>
        <p:nvSpPr>
          <p:cNvPr id="6" name="Freeform: Shape 5">
            <a:extLst>
              <a:ext uri="{FF2B5EF4-FFF2-40B4-BE49-F238E27FC236}">
                <a16:creationId xmlns:a16="http://schemas.microsoft.com/office/drawing/2014/main" id="{F576B7FC-C5A4-F54E-0537-6881DAE015CC}"/>
              </a:ext>
            </a:extLst>
          </p:cNvPr>
          <p:cNvSpPr/>
          <p:nvPr/>
        </p:nvSpPr>
        <p:spPr>
          <a:xfrm>
            <a:off x="1096963" y="1848276"/>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Implement multi-tenancy by design, always</a:t>
            </a:r>
            <a:endParaRPr lang="it-IT" sz="2300" kern="1200" dirty="0"/>
          </a:p>
        </p:txBody>
      </p:sp>
      <p:sp>
        <p:nvSpPr>
          <p:cNvPr id="7" name="Freeform: Shape 6">
            <a:extLst>
              <a:ext uri="{FF2B5EF4-FFF2-40B4-BE49-F238E27FC236}">
                <a16:creationId xmlns:a16="http://schemas.microsoft.com/office/drawing/2014/main" id="{1C79347A-3374-A7DA-3731-227DB3D06AF0}"/>
              </a:ext>
            </a:extLst>
          </p:cNvPr>
          <p:cNvSpPr/>
          <p:nvPr/>
        </p:nvSpPr>
        <p:spPr>
          <a:xfrm>
            <a:off x="4717986" y="296189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learn to provision stuff with code/scripting</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And you will never come back, either on-prem</a:t>
            </a:r>
          </a:p>
        </p:txBody>
      </p:sp>
      <p:sp>
        <p:nvSpPr>
          <p:cNvPr id="8" name="Freeform: Shape 7">
            <a:extLst>
              <a:ext uri="{FF2B5EF4-FFF2-40B4-BE49-F238E27FC236}">
                <a16:creationId xmlns:a16="http://schemas.microsoft.com/office/drawing/2014/main" id="{CE8B6362-9BEF-E937-5E1D-6DFDA7099D67}"/>
              </a:ext>
            </a:extLst>
          </p:cNvPr>
          <p:cNvSpPr/>
          <p:nvPr/>
        </p:nvSpPr>
        <p:spPr>
          <a:xfrm>
            <a:off x="1096963" y="2865055"/>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Automate every resource creation</a:t>
            </a:r>
          </a:p>
        </p:txBody>
      </p:sp>
      <p:sp>
        <p:nvSpPr>
          <p:cNvPr id="9" name="Freeform: Shape 8">
            <a:extLst>
              <a:ext uri="{FF2B5EF4-FFF2-40B4-BE49-F238E27FC236}">
                <a16:creationId xmlns:a16="http://schemas.microsoft.com/office/drawing/2014/main" id="{D4F9A440-E143-4AE7-B5AB-E25EC6BD1B67}"/>
              </a:ext>
            </a:extLst>
          </p:cNvPr>
          <p:cNvSpPr/>
          <p:nvPr/>
        </p:nvSpPr>
        <p:spPr>
          <a:xfrm>
            <a:off x="4717986" y="397867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 better algorithm will save money in the cloud</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keep this learnings with you after it</a:t>
            </a:r>
          </a:p>
        </p:txBody>
      </p:sp>
      <p:sp>
        <p:nvSpPr>
          <p:cNvPr id="10" name="Freeform: Shape 9">
            <a:extLst>
              <a:ext uri="{FF2B5EF4-FFF2-40B4-BE49-F238E27FC236}">
                <a16:creationId xmlns:a16="http://schemas.microsoft.com/office/drawing/2014/main" id="{7B495852-D607-539A-36BC-973A02F846C3}"/>
              </a:ext>
            </a:extLst>
          </p:cNvPr>
          <p:cNvSpPr/>
          <p:nvPr/>
        </p:nvSpPr>
        <p:spPr>
          <a:xfrm>
            <a:off x="1096963" y="3881834"/>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Focus on optimization and cost-efficiency</a:t>
            </a:r>
          </a:p>
        </p:txBody>
      </p:sp>
      <p:sp>
        <p:nvSpPr>
          <p:cNvPr id="11" name="Freeform: Shape 10">
            <a:extLst>
              <a:ext uri="{FF2B5EF4-FFF2-40B4-BE49-F238E27FC236}">
                <a16:creationId xmlns:a16="http://schemas.microsoft.com/office/drawing/2014/main" id="{D584C7DB-8A1A-5376-E5E4-BA61D3921CD1}"/>
              </a:ext>
            </a:extLst>
          </p:cNvPr>
          <p:cNvSpPr/>
          <p:nvPr/>
        </p:nvSpPr>
        <p:spPr>
          <a:xfrm>
            <a:off x="4717986" y="4995450"/>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7" rIns="98776" bIns="682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Most of PaaS needs application constraints to run</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Those constraints are often good in general in most of the systems</a:t>
            </a:r>
          </a:p>
        </p:txBody>
      </p:sp>
      <p:sp>
        <p:nvSpPr>
          <p:cNvPr id="12" name="Freeform: Shape 11">
            <a:extLst>
              <a:ext uri="{FF2B5EF4-FFF2-40B4-BE49-F238E27FC236}">
                <a16:creationId xmlns:a16="http://schemas.microsoft.com/office/drawing/2014/main" id="{2E7C7609-FE6F-EEBB-FD48-2E346A9F2854}"/>
              </a:ext>
            </a:extLst>
          </p:cNvPr>
          <p:cNvSpPr/>
          <p:nvPr/>
        </p:nvSpPr>
        <p:spPr>
          <a:xfrm>
            <a:off x="1096963" y="4898613"/>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Reduce complexity of applications</a:t>
            </a:r>
          </a:p>
        </p:txBody>
      </p:sp>
    </p:spTree>
    <p:extLst>
      <p:ext uri="{BB962C8B-B14F-4D97-AF65-F5344CB8AC3E}">
        <p14:creationId xmlns:p14="http://schemas.microsoft.com/office/powerpoint/2010/main" val="37799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5F92-28F6-EA47-59DC-F34CF912C5F6}"/>
              </a:ext>
            </a:extLst>
          </p:cNvPr>
          <p:cNvPicPr>
            <a:picLocks noChangeAspect="1"/>
          </p:cNvPicPr>
          <p:nvPr/>
        </p:nvPicPr>
        <p:blipFill>
          <a:blip r:embed="rId2"/>
          <a:stretch>
            <a:fillRect/>
          </a:stretch>
        </p:blipFill>
        <p:spPr>
          <a:xfrm>
            <a:off x="2449285" y="164338"/>
            <a:ext cx="9295311" cy="5260639"/>
          </a:xfrm>
          <a:prstGeom prst="rect">
            <a:avLst/>
          </a:prstGeom>
        </p:spPr>
      </p:pic>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586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Diagram that shows that Hyperscale's compute tier consists of a primary compute note and secondary compute nodes, each with RBPEX data cache. The log service communicates both with compute notes and page servers. Page servers exist in their own tier, and also have RBPEX data cache.">
            <a:extLst>
              <a:ext uri="{FF2B5EF4-FFF2-40B4-BE49-F238E27FC236}">
                <a16:creationId xmlns:a16="http://schemas.microsoft.com/office/drawing/2014/main" id="{E206A719-AC97-D8E5-F5DD-30003857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163286"/>
            <a:ext cx="8621486" cy="560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8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C0116B7-895A-05E0-8AF3-2019EB49970F}"/>
              </a:ext>
            </a:extLst>
          </p:cNvPr>
          <p:cNvPicPr>
            <a:picLocks noChangeAspect="1"/>
          </p:cNvPicPr>
          <p:nvPr/>
        </p:nvPicPr>
        <p:blipFill>
          <a:blip r:embed="rId2"/>
          <a:stretch>
            <a:fillRect/>
          </a:stretch>
        </p:blipFill>
        <p:spPr>
          <a:xfrm>
            <a:off x="3303963" y="308517"/>
            <a:ext cx="7630590" cy="5239481"/>
          </a:xfrm>
          <a:prstGeom prst="rect">
            <a:avLst/>
          </a:prstGeom>
        </p:spPr>
      </p:pic>
    </p:spTree>
    <p:extLst>
      <p:ext uri="{BB962C8B-B14F-4D97-AF65-F5344CB8AC3E}">
        <p14:creationId xmlns:p14="http://schemas.microsoft.com/office/powerpoint/2010/main" val="161356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#4</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State is the real game changer</a:t>
            </a:r>
          </a:p>
        </p:txBody>
      </p:sp>
    </p:spTree>
    <p:extLst>
      <p:ext uri="{BB962C8B-B14F-4D97-AF65-F5344CB8AC3E}">
        <p14:creationId xmlns:p14="http://schemas.microsoft.com/office/powerpoint/2010/main" val="918502753"/>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TB?</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44533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fontScale="90000"/>
          </a:bodyPr>
          <a:lstStyle/>
          <a:p>
            <a:r>
              <a:rPr lang="nl-NL" sz="2800" spc="-50" dirty="0">
                <a:solidFill>
                  <a:schemeClr val="bg1">
                    <a:lumMod val="50000"/>
                  </a:schemeClr>
                </a:solidFill>
              </a:rPr>
              <a:t>The cost of writing, holding and reading 1TB (10M files)</a:t>
            </a:r>
            <a:br>
              <a:rPr lang="nl-NL" sz="2800" spc="-50" dirty="0">
                <a:solidFill>
                  <a:schemeClr val="bg1">
                    <a:lumMod val="50000"/>
                  </a:schemeClr>
                </a:solidFill>
              </a:rPr>
            </a:br>
            <a:r>
              <a:rPr lang="it-IT" dirty="0"/>
              <a:t>Take decision with the appropriate information</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2709087026"/>
              </p:ext>
            </p:extLst>
          </p:nvPr>
        </p:nvGraphicFramePr>
        <p:xfrm>
          <a:off x="1870165" y="1993294"/>
          <a:ext cx="7926540" cy="3373826"/>
        </p:xfrm>
        <a:graphic>
          <a:graphicData uri="http://schemas.openxmlformats.org/drawingml/2006/table">
            <a:tbl>
              <a:tblPr firstRow="1" la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tblGrid>
              <a:tr h="355229">
                <a:tc>
                  <a:txBody>
                    <a:bodyPr/>
                    <a:lstStyle/>
                    <a:p>
                      <a:pPr algn="l" fontAlgn="b"/>
                      <a:r>
                        <a:rPr lang="it-IT" sz="1800" b="1" i="0" u="none" strike="noStrike" dirty="0">
                          <a:solidFill>
                            <a:schemeClr val="bg1"/>
                          </a:solidFill>
                          <a:effectLst/>
                          <a:latin typeface="+mn-lt"/>
                        </a:rPr>
                        <a:t>Access</a:t>
                      </a:r>
                    </a:p>
                  </a:txBody>
                  <a:tcPr marL="9525" marR="9525" marT="9525" marB="0"/>
                </a:tc>
                <a:tc>
                  <a:txBody>
                    <a:bodyPr/>
                    <a:lstStyle/>
                    <a:p>
                      <a:pPr algn="ctr" fontAlgn="b"/>
                      <a:r>
                        <a:rPr lang="it-IT" sz="1800" b="1" i="0" u="none" strike="noStrike" dirty="0">
                          <a:solidFill>
                            <a:schemeClr val="bg1"/>
                          </a:solidFill>
                          <a:effectLst/>
                          <a:latin typeface="+mn-lt"/>
                        </a:rPr>
                        <a:t>Frequent</a:t>
                      </a:r>
                    </a:p>
                  </a:txBody>
                  <a:tcPr marL="9525" marR="9525" marT="9525" marB="0"/>
                </a:tc>
                <a:tc>
                  <a:txBody>
                    <a:bodyPr/>
                    <a:lstStyle/>
                    <a:p>
                      <a:pPr algn="ctr" fontAlgn="b"/>
                      <a:r>
                        <a:rPr lang="it-IT" sz="1800" b="1" i="0" u="none" strike="noStrike" dirty="0">
                          <a:solidFill>
                            <a:schemeClr val="bg1"/>
                          </a:solidFill>
                          <a:effectLst/>
                          <a:latin typeface="+mn-lt"/>
                        </a:rPr>
                        <a:t>Infrequent</a:t>
                      </a:r>
                    </a:p>
                  </a:txBody>
                  <a:tcPr marL="9525" marR="9525" marT="9525" marB="0"/>
                </a:tc>
                <a:tc>
                  <a:txBody>
                    <a:bodyPr/>
                    <a:lstStyle/>
                    <a:p>
                      <a:pPr algn="ctr" fontAlgn="b"/>
                      <a:r>
                        <a:rPr lang="it-IT" sz="1800" b="1" i="0" u="none" strike="noStrike" dirty="0">
                          <a:solidFill>
                            <a:schemeClr val="bg1"/>
                          </a:solidFill>
                          <a:effectLst/>
                          <a:latin typeface="+mn-lt"/>
                        </a:rPr>
                        <a:t>Long-term</a:t>
                      </a:r>
                    </a:p>
                  </a:txBody>
                  <a:tcPr marL="9525" marR="9525" marT="9525" marB="0"/>
                </a:tc>
                <a:extLst>
                  <a:ext uri="{0D108BD9-81ED-4DB2-BD59-A6C34878D82A}">
                    <a16:rowId xmlns:a16="http://schemas.microsoft.com/office/drawing/2014/main" val="1647206334"/>
                  </a:ext>
                </a:extLst>
              </a:tr>
              <a:tr h="566057">
                <a:tc>
                  <a:txBody>
                    <a:bodyPr/>
                    <a:lstStyle/>
                    <a:p>
                      <a:pPr algn="l" fontAlgn="b"/>
                      <a:r>
                        <a:rPr lang="it-IT" sz="1800" b="1" i="0" u="none" strike="noStrike" dirty="0">
                          <a:solidFill>
                            <a:srgbClr val="000000"/>
                          </a:solidFill>
                          <a:effectLst/>
                          <a:latin typeface="+mn-lt"/>
                        </a:rPr>
                        <a:t>Rest</a:t>
                      </a:r>
                    </a:p>
                  </a:txBody>
                  <a:tcPr marL="9525" marR="9525" marT="9525" marB="0" anchor="ctr"/>
                </a:tc>
                <a:tc>
                  <a:txBody>
                    <a:bodyPr/>
                    <a:lstStyle/>
                    <a:p>
                      <a:pPr algn="ctr" fontAlgn="b"/>
                      <a:r>
                        <a:rPr lang="it-IT" sz="1800" b="0" i="0" u="none" strike="noStrike" dirty="0">
                          <a:solidFill>
                            <a:srgbClr val="000000"/>
                          </a:solidFill>
                          <a:effectLst/>
                          <a:latin typeface="+mn-lt"/>
                        </a:rPr>
                        <a:t>20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2738854309"/>
                  </a:ext>
                </a:extLst>
              </a:tr>
              <a:tr h="613135">
                <a:tc>
                  <a:txBody>
                    <a:bodyPr/>
                    <a:lstStyle/>
                    <a:p>
                      <a:pPr algn="l" fontAlgn="b"/>
                      <a:r>
                        <a:rPr lang="it-IT" sz="1800" b="1" i="0" u="none" strike="noStrike" dirty="0">
                          <a:solidFill>
                            <a:srgbClr val="000000"/>
                          </a:solidFill>
                          <a:effectLst/>
                          <a:latin typeface="+mn-lt"/>
                        </a:rPr>
                        <a:t>Write (10M files)</a:t>
                      </a:r>
                    </a:p>
                  </a:txBody>
                  <a:tcPr marL="9525" marR="9525" marT="9525" marB="0" anchor="ctr"/>
                </a:tc>
                <a:tc>
                  <a:txBody>
                    <a:bodyPr/>
                    <a:lstStyle/>
                    <a:p>
                      <a:pPr algn="ctr" fontAlgn="b"/>
                      <a:r>
                        <a:rPr lang="it-IT" sz="1800" b="0" i="0" u="none" strike="noStrike" dirty="0">
                          <a:solidFill>
                            <a:srgbClr val="000000"/>
                          </a:solidFill>
                          <a:effectLst/>
                          <a:latin typeface="+mn-lt"/>
                        </a:rPr>
                        <a:t>54</a:t>
                      </a:r>
                    </a:p>
                  </a:txBody>
                  <a:tcPr marL="9525" marR="9525" marT="9525" marB="0" anchor="ctr"/>
                </a:tc>
                <a:tc>
                  <a:txBody>
                    <a:bodyPr/>
                    <a:lstStyle/>
                    <a:p>
                      <a:pPr algn="ctr" fontAlgn="b"/>
                      <a:r>
                        <a:rPr lang="it-IT" sz="1800" b="0" i="0" u="none" strike="noStrike">
                          <a:solidFill>
                            <a:srgbClr val="000000"/>
                          </a:solidFill>
                          <a:effectLst/>
                          <a:latin typeface="+mn-lt"/>
                        </a:rPr>
                        <a:t>100</a:t>
                      </a:r>
                    </a:p>
                  </a:txBody>
                  <a:tcPr marL="9525" marR="9525" marT="9525" marB="0" anchor="ctr"/>
                </a:tc>
                <a:tc>
                  <a:txBody>
                    <a:bodyPr/>
                    <a:lstStyle/>
                    <a:p>
                      <a:pPr algn="ctr" fontAlgn="b"/>
                      <a:r>
                        <a:rPr lang="it-IT" sz="1800" b="0" i="0" u="none" strike="noStrike">
                          <a:solidFill>
                            <a:srgbClr val="000000"/>
                          </a:solidFill>
                          <a:effectLst/>
                          <a:latin typeface="+mn-lt"/>
                        </a:rPr>
                        <a:t>120</a:t>
                      </a:r>
                    </a:p>
                  </a:txBody>
                  <a:tcPr marL="9525" marR="9525" marT="9525" marB="0" anchor="ctr"/>
                </a:tc>
                <a:extLst>
                  <a:ext uri="{0D108BD9-81ED-4DB2-BD59-A6C34878D82A}">
                    <a16:rowId xmlns:a16="http://schemas.microsoft.com/office/drawing/2014/main" val="1181905356"/>
                  </a:ext>
                </a:extLst>
              </a:tr>
              <a:tr h="613135">
                <a:tc>
                  <a:txBody>
                    <a:bodyPr/>
                    <a:lstStyle/>
                    <a:p>
                      <a:pPr algn="l" fontAlgn="b"/>
                      <a:r>
                        <a:rPr lang="it-IT" sz="1800" b="1" i="0" u="none" strike="noStrike" dirty="0">
                          <a:solidFill>
                            <a:srgbClr val="000000"/>
                          </a:solidFill>
                          <a:effectLst/>
                          <a:latin typeface="+mn-lt"/>
                        </a:rPr>
                        <a:t>Read (10M files)</a:t>
                      </a:r>
                    </a:p>
                  </a:txBody>
                  <a:tcPr marL="9525" marR="9525" marT="9525" marB="0" anchor="ctr"/>
                </a:tc>
                <a:tc>
                  <a:txBody>
                    <a:bodyPr/>
                    <a:lstStyle/>
                    <a:p>
                      <a:pPr algn="ctr" fontAlgn="b"/>
                      <a:r>
                        <a:rPr lang="it-IT" sz="1800" b="0" i="0" u="none" strike="noStrike">
                          <a:solidFill>
                            <a:srgbClr val="000000"/>
                          </a:solidFill>
                          <a:effectLst/>
                          <a:latin typeface="+mn-lt"/>
                        </a:rPr>
                        <a:t>4</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a:solidFill>
                            <a:srgbClr val="000000"/>
                          </a:solidFill>
                          <a:effectLst/>
                          <a:latin typeface="+mn-lt"/>
                        </a:rPr>
                        <a:t>6000</a:t>
                      </a:r>
                    </a:p>
                  </a:txBody>
                  <a:tcPr marL="9525" marR="9525" marT="9525" marB="0" anchor="ctr"/>
                </a:tc>
                <a:extLst>
                  <a:ext uri="{0D108BD9-81ED-4DB2-BD59-A6C34878D82A}">
                    <a16:rowId xmlns:a16="http://schemas.microsoft.com/office/drawing/2014/main" val="2028615174"/>
                  </a:ext>
                </a:extLst>
              </a:tr>
              <a:tr h="613135">
                <a:tc>
                  <a:txBody>
                    <a:bodyPr/>
                    <a:lstStyle/>
                    <a:p>
                      <a:pPr algn="l" fontAlgn="b"/>
                      <a:r>
                        <a:rPr lang="it-IT" sz="1800" b="1" i="0" u="none" strike="noStrike" dirty="0">
                          <a:solidFill>
                            <a:srgbClr val="000000"/>
                          </a:solidFill>
                          <a:effectLst/>
                          <a:latin typeface="+mn-lt"/>
                        </a:rPr>
                        <a:t>Retrieve</a:t>
                      </a:r>
                    </a:p>
                  </a:txBody>
                  <a:tcPr marL="9525" marR="9525" marT="9525" marB="0" anchor="ctr"/>
                </a:tc>
                <a:tc>
                  <a:txBody>
                    <a:bodyPr/>
                    <a:lstStyle/>
                    <a:p>
                      <a:pPr algn="ctr" fontAlgn="b"/>
                      <a:r>
                        <a:rPr lang="it-IT" sz="1800" b="0" i="0" u="none" strike="noStrike">
                          <a:solidFill>
                            <a:srgbClr val="000000"/>
                          </a:solidFill>
                          <a:effectLst/>
                          <a:latin typeface="+mn-lt"/>
                        </a:rPr>
                        <a:t>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24</a:t>
                      </a:r>
                    </a:p>
                  </a:txBody>
                  <a:tcPr marL="9525" marR="9525" marT="9525" marB="0" anchor="ctr"/>
                </a:tc>
                <a:extLst>
                  <a:ext uri="{0D108BD9-81ED-4DB2-BD59-A6C34878D82A}">
                    <a16:rowId xmlns:a16="http://schemas.microsoft.com/office/drawing/2014/main" val="1767770233"/>
                  </a:ext>
                </a:extLst>
              </a:tr>
              <a:tr h="613135">
                <a:tc>
                  <a:txBody>
                    <a:bodyPr/>
                    <a:lstStyle/>
                    <a:p>
                      <a:pPr algn="l" fontAlgn="b"/>
                      <a:endParaRPr lang="it-IT" sz="1800" b="1" i="0" u="none" strike="noStrike" dirty="0">
                        <a:solidFill>
                          <a:srgbClr val="000000"/>
                        </a:solidFill>
                        <a:effectLst/>
                        <a:latin typeface="+mn-lt"/>
                      </a:endParaRPr>
                    </a:p>
                  </a:txBody>
                  <a:tcPr marL="9525" marR="9525" marT="9525" marB="0" anchor="ctr"/>
                </a:tc>
                <a:tc>
                  <a:txBody>
                    <a:bodyPr/>
                    <a:lstStyle/>
                    <a:p>
                      <a:pPr algn="ctr" fontAlgn="b"/>
                      <a:r>
                        <a:rPr lang="it-IT" sz="1800" b="1" i="0" u="none" strike="noStrike" dirty="0">
                          <a:solidFill>
                            <a:srgbClr val="000000"/>
                          </a:solidFill>
                          <a:effectLst/>
                          <a:latin typeface="+mn-lt"/>
                        </a:rPr>
                        <a:t>78</a:t>
                      </a:r>
                    </a:p>
                  </a:txBody>
                  <a:tcPr marL="9525" marR="9525" marT="9525" marB="0" anchor="ctr"/>
                </a:tc>
                <a:tc>
                  <a:txBody>
                    <a:bodyPr/>
                    <a:lstStyle/>
                    <a:p>
                      <a:pPr algn="ctr" fontAlgn="b"/>
                      <a:r>
                        <a:rPr lang="it-IT" sz="1800" b="1" i="0" u="none" strike="noStrike" dirty="0">
                          <a:solidFill>
                            <a:srgbClr val="000000"/>
                          </a:solidFill>
                          <a:effectLst/>
                          <a:latin typeface="+mn-lt"/>
                        </a:rPr>
                        <a:t>130</a:t>
                      </a:r>
                    </a:p>
                  </a:txBody>
                  <a:tcPr marL="9525" marR="9525" marT="9525" marB="0" anchor="ctr"/>
                </a:tc>
                <a:tc>
                  <a:txBody>
                    <a:bodyPr/>
                    <a:lstStyle/>
                    <a:p>
                      <a:pPr algn="ctr" fontAlgn="b"/>
                      <a:r>
                        <a:rPr lang="it-IT" sz="1800" b="1" i="0" u="none" strike="noStrike" dirty="0">
                          <a:solidFill>
                            <a:srgbClr val="000000"/>
                          </a:solidFill>
                          <a:effectLst/>
                          <a:latin typeface="+mn-lt"/>
                          <a:sym typeface="Wingdings" panose="05000000000000000000" pitchFamily="2" charset="2"/>
                        </a:rPr>
                        <a:t></a:t>
                      </a:r>
                      <a:endParaRPr lang="it-IT" sz="18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388645565"/>
                  </a:ext>
                </a:extLst>
              </a:tr>
            </a:tbl>
          </a:graphicData>
        </a:graphic>
      </p:graphicFrame>
    </p:spTree>
    <p:extLst>
      <p:ext uri="{BB962C8B-B14F-4D97-AF65-F5344CB8AC3E}">
        <p14:creationId xmlns:p14="http://schemas.microsoft.com/office/powerpoint/2010/main" val="187251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core?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Per month, in the mainstream public cloud</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Know the lock-in</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368144" cy="1549255"/>
          </a:xfrm>
        </p:spPr>
        <p:txBody>
          <a:bodyPr>
            <a:normAutofit fontScale="90000"/>
          </a:bodyPr>
          <a:lstStyle/>
          <a:p>
            <a:r>
              <a:rPr lang="en-US" sz="8800" b="1" dirty="0">
                <a:solidFill>
                  <a:srgbClr val="475C95"/>
                </a:solidFill>
              </a:rPr>
              <a:t>80$ to get out*</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4708714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#5</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Identify the lock-in(s)</a:t>
            </a:r>
          </a:p>
        </p:txBody>
      </p:sp>
    </p:spTree>
    <p:extLst>
      <p:ext uri="{BB962C8B-B14F-4D97-AF65-F5344CB8AC3E}">
        <p14:creationId xmlns:p14="http://schemas.microsoft.com/office/powerpoint/2010/main" val="75404331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Five shades of lock-in</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lnSpc>
                <a:spcPct val="150000"/>
              </a:lnSpc>
            </a:pPr>
            <a:r>
              <a:rPr lang="en-US" sz="2800" dirty="0">
                <a:latin typeface="Segoe UI" panose="020B0502040204020203" pitchFamily="34" charset="0"/>
                <a:cs typeface="Segoe UI" panose="020B0502040204020203" pitchFamily="34" charset="0"/>
              </a:rPr>
              <a:t>Getting out of a service can cost a lot </a:t>
            </a:r>
          </a:p>
          <a:p>
            <a:pPr lvl="1">
              <a:lnSpc>
                <a:spcPct val="150000"/>
              </a:lnSpc>
            </a:pPr>
            <a:r>
              <a:rPr lang="en-US" sz="2800" dirty="0">
                <a:latin typeface="Segoe UI" panose="020B0502040204020203" pitchFamily="34" charset="0"/>
                <a:cs typeface="Segoe UI" panose="020B0502040204020203" pitchFamily="34" charset="0"/>
              </a:rPr>
              <a:t>The complexity of a service is too hard to manage it directly</a:t>
            </a:r>
          </a:p>
          <a:p>
            <a:pPr lvl="1">
              <a:lnSpc>
                <a:spcPct val="150000"/>
              </a:lnSpc>
            </a:pPr>
            <a:r>
              <a:rPr lang="en-US" sz="2800" dirty="0">
                <a:latin typeface="Segoe UI" panose="020B0502040204020203" pitchFamily="34" charset="0"/>
                <a:cs typeface="Segoe UI" panose="020B0502040204020203" pitchFamily="34" charset="0"/>
              </a:rPr>
              <a:t>The PaaS/SaaS required custom implementation to fit in</a:t>
            </a:r>
          </a:p>
          <a:p>
            <a:pPr lvl="1">
              <a:lnSpc>
                <a:spcPct val="150000"/>
              </a:lnSpc>
            </a:pPr>
            <a:r>
              <a:rPr lang="en-US" sz="2800" dirty="0">
                <a:latin typeface="Segoe UI" panose="020B0502040204020203" pitchFamily="34" charset="0"/>
                <a:cs typeface="Segoe UI" panose="020B0502040204020203" pitchFamily="34" charset="0"/>
              </a:rPr>
              <a:t>The service represents a really “unique” solution in the market</a:t>
            </a:r>
          </a:p>
          <a:p>
            <a:pPr lvl="1">
              <a:lnSpc>
                <a:spcPct val="150000"/>
              </a:lnSpc>
            </a:pPr>
            <a:r>
              <a:rPr lang="en-US" sz="2800" dirty="0">
                <a:latin typeface="Segoe UI" panose="020B0502040204020203" pitchFamily="34" charset="0"/>
                <a:cs typeface="Segoe UI" panose="020B0502040204020203" pitchFamily="34" charset="0"/>
              </a:rPr>
              <a:t>The individual costs of </a:t>
            </a:r>
            <a:r>
              <a:rPr lang="en-US" sz="2800" u="sng" dirty="0">
                <a:latin typeface="Segoe UI" panose="020B0502040204020203" pitchFamily="34" charset="0"/>
                <a:cs typeface="Segoe UI" panose="020B0502040204020203" pitchFamily="34" charset="0"/>
              </a:rPr>
              <a:t>some</a:t>
            </a:r>
            <a:r>
              <a:rPr lang="en-US" sz="2800" dirty="0">
                <a:latin typeface="Segoe UI" panose="020B0502040204020203" pitchFamily="34" charset="0"/>
                <a:cs typeface="Segoe UI" panose="020B0502040204020203" pitchFamily="34" charset="0"/>
              </a:rPr>
              <a:t> services are so “low”</a:t>
            </a:r>
          </a:p>
        </p:txBody>
      </p:sp>
    </p:spTree>
    <p:extLst>
      <p:ext uri="{BB962C8B-B14F-4D97-AF65-F5344CB8AC3E}">
        <p14:creationId xmlns:p14="http://schemas.microsoft.com/office/powerpoint/2010/main" val="21374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814100045"/>
              </p:ext>
            </p:extLst>
          </p:nvPr>
        </p:nvGraphicFramePr>
        <p:xfrm>
          <a:off x="1789902" y="457200"/>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75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cloud services pareto rule</a:t>
            </a:r>
          </a:p>
        </p:txBody>
      </p:sp>
      <p:sp>
        <p:nvSpPr>
          <p:cNvPr id="2" name="Arrow: Right 1">
            <a:extLst>
              <a:ext uri="{FF2B5EF4-FFF2-40B4-BE49-F238E27FC236}">
                <a16:creationId xmlns:a16="http://schemas.microsoft.com/office/drawing/2014/main" id="{9D30718C-B3FB-08F4-CDCD-7E3C5E3D0AEC}"/>
              </a:ext>
            </a:extLst>
          </p:cNvPr>
          <p:cNvSpPr/>
          <p:nvPr/>
        </p:nvSpPr>
        <p:spPr>
          <a:xfrm>
            <a:off x="526654" y="674290"/>
            <a:ext cx="4056231" cy="653760"/>
          </a:xfrm>
          <a:prstGeom prst="rightArrow">
            <a:avLst/>
          </a:prstGeom>
          <a:ln>
            <a:solidFill>
              <a:srgbClr val="475C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rgbClr val="475C95"/>
                </a:solidFill>
              </a:rPr>
              <a:t>Try to be locked in (only) here</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#6</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Build your hybrid-PaaS (or die trying)</a:t>
            </a:r>
          </a:p>
        </p:txBody>
      </p:sp>
    </p:spTree>
    <p:extLst>
      <p:ext uri="{BB962C8B-B14F-4D97-AF65-F5344CB8AC3E}">
        <p14:creationId xmlns:p14="http://schemas.microsoft.com/office/powerpoint/2010/main" val="137473777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1) Storage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Is that storage your primary storage?</a:t>
            </a:r>
          </a:p>
          <a:p>
            <a:pPr lvl="1"/>
            <a:r>
              <a:rPr lang="en-US" sz="2800" dirty="0">
                <a:latin typeface="Segoe UI" panose="020B0502040204020203" pitchFamily="34" charset="0"/>
                <a:cs typeface="Segoe UI" panose="020B0502040204020203" pitchFamily="34" charset="0"/>
              </a:rPr>
              <a:t>Do you need HA (high availability)?</a:t>
            </a:r>
          </a:p>
          <a:p>
            <a:pPr lvl="1"/>
            <a:r>
              <a:rPr lang="en-US" sz="2800"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Do you need an object storage?</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2) Database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Are you able to properly setup and tune the software?</a:t>
            </a:r>
          </a:p>
          <a:p>
            <a:pPr lvl="1"/>
            <a:r>
              <a:rPr lang="en-US" sz="2800" dirty="0">
                <a:latin typeface="Segoe UI" panose="020B0502040204020203" pitchFamily="34" charset="0"/>
                <a:cs typeface="Segoe UI" panose="020B0502040204020203" pitchFamily="34" charset="0"/>
              </a:rPr>
              <a:t>And maintain it along time?</a:t>
            </a:r>
          </a:p>
          <a:p>
            <a:pPr lvl="1"/>
            <a:r>
              <a:rPr lang="en-US" sz="2800" dirty="0">
                <a:latin typeface="Segoe UI" panose="020B0502040204020203" pitchFamily="34" charset="0"/>
                <a:cs typeface="Segoe UI" panose="020B0502040204020203" pitchFamily="34" charset="0"/>
              </a:rPr>
              <a:t>Do you need exactly that RDBMS technology?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94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3) Specialized NoSQL</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b="1" dirty="0">
                <a:latin typeface="Segoe UI" panose="020B0502040204020203" pitchFamily="34" charset="0"/>
                <a:cs typeface="Segoe UI" panose="020B0502040204020203" pitchFamily="34" charset="0"/>
              </a:rPr>
              <a:t>Are you able to properly setup and tune the software?</a:t>
            </a:r>
          </a:p>
          <a:p>
            <a:pPr lvl="1"/>
            <a:r>
              <a:rPr lang="en-US" sz="2800" b="1" dirty="0">
                <a:latin typeface="Segoe UI" panose="020B0502040204020203" pitchFamily="34" charset="0"/>
                <a:cs typeface="Segoe UI" panose="020B0502040204020203" pitchFamily="34" charset="0"/>
              </a:rPr>
              <a:t>And maintain it along time?</a:t>
            </a:r>
          </a:p>
        </p:txBody>
      </p:sp>
    </p:spTree>
    <p:extLst>
      <p:ext uri="{BB962C8B-B14F-4D97-AF65-F5344CB8AC3E}">
        <p14:creationId xmlns:p14="http://schemas.microsoft.com/office/powerpoint/2010/main" val="893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#7</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Focus on enhanced MTTR (</a:t>
            </a:r>
            <a:r>
              <a:rPr lang="en-US" sz="6000" b="1" i="1" dirty="0">
                <a:solidFill>
                  <a:srgbClr val="475C95"/>
                </a:solidFill>
              </a:rPr>
              <a:t>mean-time-to-repair / restore / rebuild</a:t>
            </a:r>
            <a:r>
              <a:rPr lang="en-US" sz="6000" b="1" dirty="0">
                <a:solidFill>
                  <a:srgbClr val="475C95"/>
                </a:solidFill>
              </a:rPr>
              <a:t>)</a:t>
            </a:r>
          </a:p>
        </p:txBody>
      </p:sp>
    </p:spTree>
    <p:extLst>
      <p:ext uri="{BB962C8B-B14F-4D97-AF65-F5344CB8AC3E}">
        <p14:creationId xmlns:p14="http://schemas.microsoft.com/office/powerpoint/2010/main" val="3035442170"/>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4) Worker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job create new state?</a:t>
            </a:r>
          </a:p>
          <a:p>
            <a:pPr lvl="1"/>
            <a:r>
              <a:rPr lang="en-US" sz="2800" dirty="0">
                <a:latin typeface="Segoe UI" panose="020B0502040204020203" pitchFamily="34" charset="0"/>
                <a:cs typeface="Segoe UI" panose="020B0502040204020203" pitchFamily="34" charset="0"/>
              </a:rPr>
              <a:t>Can you write it in a host-aware technology (i.e. Docker)?</a:t>
            </a:r>
          </a:p>
          <a:p>
            <a:pPr lvl="1"/>
            <a:r>
              <a:rPr lang="en-US" sz="2800" dirty="0">
                <a:latin typeface="Segoe UI" panose="020B0502040204020203" pitchFamily="34" charset="0"/>
                <a:cs typeface="Segoe UI" panose="020B0502040204020203" pitchFamily="34" charset="0"/>
              </a:rPr>
              <a:t>Can you plug a sidecar in your code?</a:t>
            </a:r>
          </a:p>
          <a:p>
            <a:pPr lvl="1"/>
            <a:r>
              <a:rPr lang="en-US" sz="2800" dirty="0">
                <a:latin typeface="Segoe UI" panose="020B0502040204020203" pitchFamily="34" charset="0"/>
                <a:cs typeface="Segoe UI" panose="020B0502040204020203" pitchFamily="34" charset="0"/>
              </a:rPr>
              <a:t>Is it a microservice?</a:t>
            </a:r>
          </a:p>
        </p:txBody>
      </p:sp>
    </p:spTree>
    <p:extLst>
      <p:ext uri="{BB962C8B-B14F-4D97-AF65-F5344CB8AC3E}">
        <p14:creationId xmlns:p14="http://schemas.microsoft.com/office/powerpoint/2010/main" val="128595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“Major”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30$ / month*</a:t>
            </a:r>
          </a:p>
        </p:txBody>
      </p:sp>
      <p:sp>
        <p:nvSpPr>
          <p:cNvPr id="4" name="TextBox 3">
            <a:extLst>
              <a:ext uri="{FF2B5EF4-FFF2-40B4-BE49-F238E27FC236}">
                <a16:creationId xmlns:a16="http://schemas.microsoft.com/office/drawing/2014/main" id="{1D2D27EA-BF74-D906-2234-63CAD6A91AA0}"/>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5) Web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a:t>
            </a:r>
            <a:r>
              <a:rPr lang="en-US" sz="2800" b="1" dirty="0">
                <a:latin typeface="Segoe UI" panose="020B0502040204020203" pitchFamily="34" charset="0"/>
                <a:cs typeface="Segoe UI" panose="020B0502040204020203" pitchFamily="34" charset="0"/>
              </a:rPr>
              <a:t>code</a:t>
            </a:r>
            <a:r>
              <a:rPr lang="en-US" sz="2800" dirty="0">
                <a:latin typeface="Segoe UI" panose="020B0502040204020203" pitchFamily="34" charset="0"/>
                <a:cs typeface="Segoe UI" panose="020B0502040204020203" pitchFamily="34" charset="0"/>
              </a:rPr>
              <a:t> create new state?</a:t>
            </a:r>
          </a:p>
          <a:p>
            <a:pPr lvl="1"/>
            <a:r>
              <a:rPr lang="en-US" sz="2800" dirty="0">
                <a:latin typeface="Segoe UI" panose="020B0502040204020203" pitchFamily="34" charset="0"/>
                <a:cs typeface="Segoe UI" panose="020B0502040204020203" pitchFamily="34" charset="0"/>
              </a:rPr>
              <a:t>Do you need to scale your web?</a:t>
            </a:r>
          </a:p>
          <a:p>
            <a:pPr lvl="1"/>
            <a:r>
              <a:rPr lang="en-US" sz="2800" dirty="0">
                <a:latin typeface="Segoe UI" panose="020B0502040204020203" pitchFamily="34" charset="0"/>
                <a:cs typeface="Segoe UI" panose="020B0502040204020203" pitchFamily="34" charset="0"/>
              </a:rPr>
              <a:t>How do you plan to manage TLS?</a:t>
            </a:r>
          </a:p>
          <a:p>
            <a:pPr lvl="1"/>
            <a:r>
              <a:rPr lang="en-US" sz="2800" dirty="0">
                <a:latin typeface="Segoe UI" panose="020B0502040204020203" pitchFamily="34" charset="0"/>
                <a:cs typeface="Segoe UI" panose="020B0502040204020203" pitchFamily="34" charset="0"/>
              </a:rPr>
              <a:t>What about the deployments?</a:t>
            </a:r>
          </a:p>
        </p:txBody>
      </p:sp>
    </p:spTree>
    <p:extLst>
      <p:ext uri="{BB962C8B-B14F-4D97-AF65-F5344CB8AC3E}">
        <p14:creationId xmlns:p14="http://schemas.microsoft.com/office/powerpoint/2010/main" val="11350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6) Integration services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Are your datasets heavy or light?</a:t>
            </a:r>
          </a:p>
          <a:p>
            <a:pPr lvl="1"/>
            <a:r>
              <a:rPr lang="en-US" sz="2800" dirty="0">
                <a:latin typeface="Segoe UI" panose="020B0502040204020203" pitchFamily="34" charset="0"/>
                <a:cs typeface="Segoe UI" panose="020B0502040204020203" pitchFamily="34" charset="0"/>
              </a:rPr>
              <a:t>Are the connectors and pipelines quite stable?</a:t>
            </a:r>
          </a:p>
          <a:p>
            <a:pPr lvl="1"/>
            <a:r>
              <a:rPr lang="en-US" sz="2800" dirty="0">
                <a:latin typeface="Segoe UI" panose="020B0502040204020203" pitchFamily="34" charset="0"/>
                <a:cs typeface="Segoe UI" panose="020B0502040204020203" pitchFamily="34" charset="0"/>
              </a:rPr>
              <a:t>Is your architecture event-driven?</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8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#8</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Buy something you need, not in the case you needed</a:t>
            </a:r>
          </a:p>
        </p:txBody>
      </p:sp>
    </p:spTree>
    <p:extLst>
      <p:ext uri="{BB962C8B-B14F-4D97-AF65-F5344CB8AC3E}">
        <p14:creationId xmlns:p14="http://schemas.microsoft.com/office/powerpoint/2010/main" val="34746725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Not in the checklists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85000" lnSpcReduction="20000"/>
          </a:bodyPr>
          <a:lstStyle/>
          <a:p>
            <a:pPr lvl="1"/>
            <a:r>
              <a:rPr lang="en-US" sz="2800" dirty="0">
                <a:latin typeface="Segoe UI" panose="020B0502040204020203" pitchFamily="34" charset="0"/>
                <a:cs typeface="Segoe UI" panose="020B0502040204020203" pitchFamily="34" charset="0"/>
              </a:rPr>
              <a:t>Networking</a:t>
            </a:r>
          </a:p>
          <a:p>
            <a:pPr lvl="2"/>
            <a:r>
              <a:rPr lang="en-US" sz="2400" dirty="0">
                <a:latin typeface="Segoe UI" panose="020B0502040204020203" pitchFamily="34" charset="0"/>
                <a:cs typeface="Segoe UI" panose="020B0502040204020203" pitchFamily="34" charset="0"/>
              </a:rPr>
              <a:t>Virtual Networks</a:t>
            </a:r>
          </a:p>
          <a:p>
            <a:pPr lvl="2"/>
            <a:r>
              <a:rPr lang="en-US" sz="2400" dirty="0">
                <a:latin typeface="Segoe UI" panose="020B0502040204020203" pitchFamily="34" charset="0"/>
                <a:cs typeface="Segoe UI" panose="020B0502040204020203" pitchFamily="34" charset="0"/>
              </a:rPr>
              <a:t>VPNs</a:t>
            </a:r>
          </a:p>
          <a:p>
            <a:pPr lvl="2"/>
            <a:r>
              <a:rPr lang="en-US" sz="2400" dirty="0">
                <a:latin typeface="Segoe UI" panose="020B0502040204020203" pitchFamily="34" charset="0"/>
                <a:cs typeface="Segoe UI" panose="020B0502040204020203" pitchFamily="34" charset="0"/>
              </a:rPr>
              <a:t>Load Balancers</a:t>
            </a:r>
          </a:p>
          <a:p>
            <a:pPr lvl="2"/>
            <a:r>
              <a:rPr lang="en-US" sz="2400" dirty="0">
                <a:latin typeface="Segoe UI" panose="020B0502040204020203" pitchFamily="34" charset="0"/>
                <a:cs typeface="Segoe UI" panose="020B0502040204020203" pitchFamily="34" charset="0"/>
              </a:rPr>
              <a:t>Reverse proxies</a:t>
            </a:r>
          </a:p>
          <a:p>
            <a:pPr lvl="1"/>
            <a:r>
              <a:rPr lang="en-US" sz="2800" dirty="0">
                <a:latin typeface="Segoe UI" panose="020B0502040204020203" pitchFamily="34" charset="0"/>
                <a:cs typeface="Segoe UI" panose="020B0502040204020203" pitchFamily="34" charset="0"/>
              </a:rPr>
              <a:t>Identity Management</a:t>
            </a:r>
          </a:p>
          <a:p>
            <a:pPr lvl="1"/>
            <a:r>
              <a:rPr lang="en-US" sz="2800" dirty="0">
                <a:latin typeface="Segoe UI" panose="020B0502040204020203" pitchFamily="34" charset="0"/>
                <a:cs typeface="Segoe UI" panose="020B0502040204020203" pitchFamily="34" charset="0"/>
              </a:rPr>
              <a:t>All-in-one low-cost services</a:t>
            </a:r>
          </a:p>
          <a:p>
            <a:pPr lvl="2"/>
            <a:r>
              <a:rPr lang="en-US" sz="2400" dirty="0">
                <a:latin typeface="Segoe UI" panose="020B0502040204020203" pitchFamily="34" charset="0"/>
                <a:cs typeface="Segoe UI" panose="020B0502040204020203" pitchFamily="34" charset="0"/>
              </a:rPr>
              <a:t>Container registries</a:t>
            </a:r>
          </a:p>
          <a:p>
            <a:pPr lvl="2"/>
            <a:r>
              <a:rPr lang="en-US" sz="2400" dirty="0">
                <a:latin typeface="Segoe UI" panose="020B0502040204020203" pitchFamily="34" charset="0"/>
                <a:cs typeface="Segoe UI" panose="020B0502040204020203" pitchFamily="34" charset="0"/>
              </a:rPr>
              <a:t>Git repositories</a:t>
            </a:r>
          </a:p>
          <a:p>
            <a:pPr lvl="2"/>
            <a:r>
              <a:rPr lang="en-US" sz="2400" dirty="0">
                <a:latin typeface="Segoe UI" panose="020B0502040204020203" pitchFamily="34" charset="0"/>
                <a:cs typeface="Segoe UI" panose="020B0502040204020203" pitchFamily="34" charset="0"/>
              </a:rPr>
              <a:t>KMS</a:t>
            </a:r>
          </a:p>
          <a:p>
            <a:pPr lvl="1"/>
            <a:r>
              <a:rPr lang="en-US" sz="2800" dirty="0">
                <a:latin typeface="Segoe UI" panose="020B0502040204020203" pitchFamily="34" charset="0"/>
                <a:cs typeface="Segoe UI" panose="020B0502040204020203" pitchFamily="34" charset="0"/>
              </a:rPr>
              <a:t>Productivity SaaS</a:t>
            </a:r>
          </a:p>
          <a:p>
            <a:pPr lvl="2"/>
            <a:r>
              <a:rPr lang="en-US" sz="2400" dirty="0">
                <a:latin typeface="Segoe UI" panose="020B0502040204020203" pitchFamily="34" charset="0"/>
                <a:cs typeface="Segoe UI" panose="020B0502040204020203" pitchFamily="34" charset="0"/>
              </a:rPr>
              <a:t>DevOps platforms</a:t>
            </a:r>
          </a:p>
          <a:p>
            <a:pPr lvl="2"/>
            <a:r>
              <a:rPr lang="en-US"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300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758952"/>
            <a:ext cx="7319176" cy="2863479"/>
          </a:xfrm>
        </p:spPr>
        <p:txBody>
          <a:bodyPr/>
          <a:lstStyle/>
          <a:p>
            <a:r>
              <a:rPr lang="en-US" dirty="0"/>
              <a:t>Bonus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955654" y="3545377"/>
            <a:ext cx="7321946" cy="1143000"/>
          </a:xfrm>
        </p:spPr>
        <p:txBody>
          <a:bodyPr/>
          <a:lstStyle/>
          <a:p>
            <a:r>
              <a:rPr lang="en-US" dirty="0"/>
              <a:t>Azure Arc</a:t>
            </a:r>
          </a:p>
        </p:txBody>
      </p:sp>
      <p:pic>
        <p:nvPicPr>
          <p:cNvPr id="6" name="Picture Placeholder 5" descr="Add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1490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umbnail image 1 captioned Azure Arc Overview">
            <a:extLst>
              <a:ext uri="{FF2B5EF4-FFF2-40B4-BE49-F238E27FC236}">
                <a16:creationId xmlns:a16="http://schemas.microsoft.com/office/drawing/2014/main" id="{D3E8DD6E-C2B6-E7B5-2F70-2627FAA8B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737"/>
            <a:ext cx="12192000" cy="63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9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a:xfrm>
            <a:off x="0" y="0"/>
            <a:ext cx="10058400" cy="702409"/>
          </a:xfrm>
        </p:spPr>
        <p:txBody>
          <a:bodyPr>
            <a:normAutofit fontScale="90000"/>
          </a:bodyPr>
          <a:lstStyle/>
          <a:p>
            <a:r>
              <a:rPr lang="en-US" dirty="0"/>
              <a:t>Integration options</a:t>
            </a:r>
          </a:p>
        </p:txBody>
      </p:sp>
      <p:sp>
        <p:nvSpPr>
          <p:cNvPr id="7" name="Freeform: Shape 6">
            <a:extLst>
              <a:ext uri="{FF2B5EF4-FFF2-40B4-BE49-F238E27FC236}">
                <a16:creationId xmlns:a16="http://schemas.microsoft.com/office/drawing/2014/main" id="{8B3F036E-3786-04C4-A500-EAD812E8A45E}"/>
              </a:ext>
            </a:extLst>
          </p:cNvPr>
          <p:cNvSpPr/>
          <p:nvPr/>
        </p:nvSpPr>
        <p:spPr>
          <a:xfrm>
            <a:off x="4370440" y="7720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Connects any Windows/Linux machine to the Arc bridge </a:t>
            </a:r>
          </a:p>
        </p:txBody>
      </p:sp>
      <p:sp>
        <p:nvSpPr>
          <p:cNvPr id="8" name="Freeform: Shape 7">
            <a:extLst>
              <a:ext uri="{FF2B5EF4-FFF2-40B4-BE49-F238E27FC236}">
                <a16:creationId xmlns:a16="http://schemas.microsoft.com/office/drawing/2014/main" id="{97BE320D-18D7-61D6-4E5E-EE8519DDE380}"/>
              </a:ext>
            </a:extLst>
          </p:cNvPr>
          <p:cNvSpPr/>
          <p:nvPr/>
        </p:nvSpPr>
        <p:spPr>
          <a:xfrm>
            <a:off x="135671" y="7028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servers</a:t>
            </a:r>
          </a:p>
        </p:txBody>
      </p:sp>
      <p:sp>
        <p:nvSpPr>
          <p:cNvPr id="9" name="Freeform: Shape 8">
            <a:extLst>
              <a:ext uri="{FF2B5EF4-FFF2-40B4-BE49-F238E27FC236}">
                <a16:creationId xmlns:a16="http://schemas.microsoft.com/office/drawing/2014/main" id="{AAF9D765-D501-2FD2-5E9B-15E1CB802329}"/>
              </a:ext>
            </a:extLst>
          </p:cNvPr>
          <p:cNvSpPr/>
          <p:nvPr/>
        </p:nvSpPr>
        <p:spPr>
          <a:xfrm>
            <a:off x="4370440" y="1498824"/>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Extends any CNCF-certified K8S clusters features</a:t>
            </a:r>
          </a:p>
        </p:txBody>
      </p:sp>
      <p:sp>
        <p:nvSpPr>
          <p:cNvPr id="10" name="Freeform: Shape 9">
            <a:extLst>
              <a:ext uri="{FF2B5EF4-FFF2-40B4-BE49-F238E27FC236}">
                <a16:creationId xmlns:a16="http://schemas.microsoft.com/office/drawing/2014/main" id="{72E5ABCC-0C53-3813-D206-E60F907D96E0}"/>
              </a:ext>
            </a:extLst>
          </p:cNvPr>
          <p:cNvSpPr/>
          <p:nvPr/>
        </p:nvSpPr>
        <p:spPr>
          <a:xfrm>
            <a:off x="135671" y="14296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Kubernetes</a:t>
            </a:r>
          </a:p>
        </p:txBody>
      </p:sp>
      <p:sp>
        <p:nvSpPr>
          <p:cNvPr id="11" name="Freeform: Shape 10">
            <a:extLst>
              <a:ext uri="{FF2B5EF4-FFF2-40B4-BE49-F238E27FC236}">
                <a16:creationId xmlns:a16="http://schemas.microsoft.com/office/drawing/2014/main" id="{E76E7688-0F29-4CE8-5CB8-DF8E6CC8E6EF}"/>
              </a:ext>
            </a:extLst>
          </p:cNvPr>
          <p:cNvSpPr/>
          <p:nvPr/>
        </p:nvSpPr>
        <p:spPr>
          <a:xfrm>
            <a:off x="4370440" y="2225590"/>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Implements a managed SQL Server and PostgreSQL</a:t>
            </a:r>
          </a:p>
        </p:txBody>
      </p:sp>
      <p:sp>
        <p:nvSpPr>
          <p:cNvPr id="12" name="Freeform: Shape 11">
            <a:extLst>
              <a:ext uri="{FF2B5EF4-FFF2-40B4-BE49-F238E27FC236}">
                <a16:creationId xmlns:a16="http://schemas.microsoft.com/office/drawing/2014/main" id="{F5EE7C0E-0AE3-FBAB-D4FC-6645AE253D1F}"/>
              </a:ext>
            </a:extLst>
          </p:cNvPr>
          <p:cNvSpPr/>
          <p:nvPr/>
        </p:nvSpPr>
        <p:spPr>
          <a:xfrm>
            <a:off x="135671" y="2156374"/>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data services</a:t>
            </a:r>
          </a:p>
        </p:txBody>
      </p:sp>
      <p:sp>
        <p:nvSpPr>
          <p:cNvPr id="13" name="Freeform: Shape 12">
            <a:extLst>
              <a:ext uri="{FF2B5EF4-FFF2-40B4-BE49-F238E27FC236}">
                <a16:creationId xmlns:a16="http://schemas.microsoft.com/office/drawing/2014/main" id="{0AEDC2B8-FDC1-2E1E-3019-F36E33634E2A}"/>
              </a:ext>
            </a:extLst>
          </p:cNvPr>
          <p:cNvSpPr/>
          <p:nvPr/>
        </p:nvSpPr>
        <p:spPr>
          <a:xfrm>
            <a:off x="4370440" y="29523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Centralizes the point of control of all you SQL instances</a:t>
            </a:r>
          </a:p>
        </p:txBody>
      </p:sp>
      <p:sp>
        <p:nvSpPr>
          <p:cNvPr id="14" name="Freeform: Shape 13">
            <a:extLst>
              <a:ext uri="{FF2B5EF4-FFF2-40B4-BE49-F238E27FC236}">
                <a16:creationId xmlns:a16="http://schemas.microsoft.com/office/drawing/2014/main" id="{07F46861-E81C-8405-73B3-4FD82AE81A1F}"/>
              </a:ext>
            </a:extLst>
          </p:cNvPr>
          <p:cNvSpPr/>
          <p:nvPr/>
        </p:nvSpPr>
        <p:spPr>
          <a:xfrm>
            <a:off x="135671" y="28831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SQL Server</a:t>
            </a:r>
          </a:p>
        </p:txBody>
      </p:sp>
      <p:sp>
        <p:nvSpPr>
          <p:cNvPr id="15" name="Freeform: Shape 14">
            <a:extLst>
              <a:ext uri="{FF2B5EF4-FFF2-40B4-BE49-F238E27FC236}">
                <a16:creationId xmlns:a16="http://schemas.microsoft.com/office/drawing/2014/main" id="{A02757E1-9360-6613-9EA7-DC5BD6678DE3}"/>
              </a:ext>
            </a:extLst>
          </p:cNvPr>
          <p:cNvSpPr/>
          <p:nvPr/>
        </p:nvSpPr>
        <p:spPr>
          <a:xfrm>
            <a:off x="4370440" y="3679123"/>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6" name="Freeform: Shape 15">
            <a:extLst>
              <a:ext uri="{FF2B5EF4-FFF2-40B4-BE49-F238E27FC236}">
                <a16:creationId xmlns:a16="http://schemas.microsoft.com/office/drawing/2014/main" id="{AF4D5361-158D-C04D-653C-CD03444E8E1E}"/>
              </a:ext>
            </a:extLst>
          </p:cNvPr>
          <p:cNvSpPr/>
          <p:nvPr/>
        </p:nvSpPr>
        <p:spPr>
          <a:xfrm>
            <a:off x="135671" y="36099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SCVMM</a:t>
            </a:r>
          </a:p>
        </p:txBody>
      </p:sp>
      <p:sp>
        <p:nvSpPr>
          <p:cNvPr id="17" name="Freeform: Shape 16">
            <a:extLst>
              <a:ext uri="{FF2B5EF4-FFF2-40B4-BE49-F238E27FC236}">
                <a16:creationId xmlns:a16="http://schemas.microsoft.com/office/drawing/2014/main" id="{E19862B5-D3FF-9ED0-AF69-080E168D5E93}"/>
              </a:ext>
            </a:extLst>
          </p:cNvPr>
          <p:cNvSpPr/>
          <p:nvPr/>
        </p:nvSpPr>
        <p:spPr>
          <a:xfrm>
            <a:off x="4370440" y="4405889"/>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8" name="Freeform: Shape 17">
            <a:extLst>
              <a:ext uri="{FF2B5EF4-FFF2-40B4-BE49-F238E27FC236}">
                <a16:creationId xmlns:a16="http://schemas.microsoft.com/office/drawing/2014/main" id="{56252BCD-7FFE-17C7-0BA7-D5B7827859A8}"/>
              </a:ext>
            </a:extLst>
          </p:cNvPr>
          <p:cNvSpPr/>
          <p:nvPr/>
        </p:nvSpPr>
        <p:spPr>
          <a:xfrm>
            <a:off x="135671" y="4336673"/>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VMware vSphere</a:t>
            </a:r>
          </a:p>
        </p:txBody>
      </p:sp>
      <p:sp>
        <p:nvSpPr>
          <p:cNvPr id="19" name="Freeform: Shape 18">
            <a:extLst>
              <a:ext uri="{FF2B5EF4-FFF2-40B4-BE49-F238E27FC236}">
                <a16:creationId xmlns:a16="http://schemas.microsoft.com/office/drawing/2014/main" id="{EC336525-384E-0ED2-F64A-E3B4DC6ADC49}"/>
              </a:ext>
            </a:extLst>
          </p:cNvPr>
          <p:cNvSpPr/>
          <p:nvPr/>
        </p:nvSpPr>
        <p:spPr>
          <a:xfrm>
            <a:off x="4370440" y="5132656"/>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20" name="Freeform: Shape 19">
            <a:extLst>
              <a:ext uri="{FF2B5EF4-FFF2-40B4-BE49-F238E27FC236}">
                <a16:creationId xmlns:a16="http://schemas.microsoft.com/office/drawing/2014/main" id="{C7AD8B2D-D5C8-1531-E83D-356709E768E0}"/>
              </a:ext>
            </a:extLst>
          </p:cNvPr>
          <p:cNvSpPr/>
          <p:nvPr/>
        </p:nvSpPr>
        <p:spPr>
          <a:xfrm>
            <a:off x="135671" y="50634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Azure Stack HCI</a:t>
            </a:r>
          </a:p>
        </p:txBody>
      </p:sp>
    </p:spTree>
    <p:extLst>
      <p:ext uri="{BB962C8B-B14F-4D97-AF65-F5344CB8AC3E}">
        <p14:creationId xmlns:p14="http://schemas.microsoft.com/office/powerpoint/2010/main" val="24525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Centralized point of administration</a:t>
            </a:r>
          </a:p>
          <a:p>
            <a:pPr lvl="1"/>
            <a:r>
              <a:rPr lang="en-US" sz="2800" dirty="0">
                <a:latin typeface="Segoe UI" panose="020B0502040204020203" pitchFamily="34" charset="0"/>
                <a:cs typeface="Segoe UI" panose="020B0502040204020203" pitchFamily="34" charset="0"/>
              </a:rPr>
              <a:t>Azure RBAC &amp; Policies</a:t>
            </a:r>
          </a:p>
          <a:p>
            <a:pPr lvl="1"/>
            <a:r>
              <a:rPr lang="en-US" sz="2800" dirty="0">
                <a:latin typeface="Segoe UI" panose="020B0502040204020203" pitchFamily="34" charset="0"/>
                <a:cs typeface="Segoe UI" panose="020B0502040204020203" pitchFamily="34" charset="0"/>
              </a:rPr>
              <a:t>VM Extensions: logging, security, custom</a:t>
            </a:r>
          </a:p>
          <a:p>
            <a:pPr lvl="1"/>
            <a:r>
              <a:rPr lang="en-US" sz="2800" dirty="0">
                <a:latin typeface="Segoe UI" panose="020B0502040204020203" pitchFamily="34" charset="0"/>
                <a:cs typeface="Segoe UI" panose="020B0502040204020203" pitchFamily="34" charset="0"/>
              </a:rPr>
              <a:t>Data Services in your environment </a:t>
            </a:r>
          </a:p>
          <a:p>
            <a:pPr lvl="2"/>
            <a:r>
              <a:rPr lang="en-US" sz="2400" dirty="0">
                <a:latin typeface="Segoe UI" panose="020B0502040204020203" pitchFamily="34" charset="0"/>
                <a:cs typeface="Segoe UI" panose="020B0502040204020203" pitchFamily="34" charset="0"/>
              </a:rPr>
              <a:t>Management of new instance provisioning</a:t>
            </a:r>
          </a:p>
          <a:p>
            <a:pPr lvl="2"/>
            <a:r>
              <a:rPr lang="en-US" sz="2400" dirty="0">
                <a:latin typeface="Segoe UI" panose="020B0502040204020203" pitchFamily="34" charset="0"/>
                <a:cs typeface="Segoe UI" panose="020B0502040204020203" pitchFamily="34" charset="0"/>
              </a:rPr>
              <a:t>Governance of existing SQL Server infrastructure</a:t>
            </a:r>
          </a:p>
          <a:p>
            <a:pPr lvl="1"/>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And Kubernetes?</a:t>
            </a:r>
          </a:p>
        </p:txBody>
      </p:sp>
    </p:spTree>
    <p:extLst>
      <p:ext uri="{BB962C8B-B14F-4D97-AF65-F5344CB8AC3E}">
        <p14:creationId xmlns:p14="http://schemas.microsoft.com/office/powerpoint/2010/main" val="22968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Diagram showing an architectural overview of the Azure Arc-enabled Kubernetes agents.">
            <a:extLst>
              <a:ext uri="{FF2B5EF4-FFF2-40B4-BE49-F238E27FC236}">
                <a16:creationId xmlns:a16="http://schemas.microsoft.com/office/drawing/2014/main" id="{536698A9-3A92-34FD-7C14-1264ADA55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0" y="0"/>
            <a:ext cx="12529134" cy="599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87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uster extensions architecture">
            <a:extLst>
              <a:ext uri="{FF2B5EF4-FFF2-40B4-BE49-F238E27FC236}">
                <a16:creationId xmlns:a16="http://schemas.microsoft.com/office/drawing/2014/main" id="{13C53132-F68A-D73C-C229-F684A4C7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53" y="315423"/>
            <a:ext cx="6335144" cy="34711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810C0C-667A-3852-668E-4AA86B412AAF}"/>
              </a:ext>
            </a:extLst>
          </p:cNvPr>
          <p:cNvPicPr>
            <a:picLocks noChangeAspect="1"/>
          </p:cNvPicPr>
          <p:nvPr/>
        </p:nvPicPr>
        <p:blipFill>
          <a:blip r:embed="rId3"/>
          <a:stretch>
            <a:fillRect/>
          </a:stretch>
        </p:blipFill>
        <p:spPr>
          <a:xfrm>
            <a:off x="8043397" y="1833888"/>
            <a:ext cx="3841289" cy="3190223"/>
          </a:xfrm>
          <a:prstGeom prst="rect">
            <a:avLst/>
          </a:prstGeom>
        </p:spPr>
      </p:pic>
      <p:sp>
        <p:nvSpPr>
          <p:cNvPr id="4" name="Arrow: Left-Right 3">
            <a:extLst>
              <a:ext uri="{FF2B5EF4-FFF2-40B4-BE49-F238E27FC236}">
                <a16:creationId xmlns:a16="http://schemas.microsoft.com/office/drawing/2014/main" id="{F40C2862-7CD8-5D83-B1BD-3C86877F3B32}"/>
              </a:ext>
            </a:extLst>
          </p:cNvPr>
          <p:cNvSpPr/>
          <p:nvPr/>
        </p:nvSpPr>
        <p:spPr>
          <a:xfrm>
            <a:off x="7139354" y="2872154"/>
            <a:ext cx="633046" cy="2461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117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“Cheap”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12$ / month*</a:t>
            </a:r>
          </a:p>
        </p:txBody>
      </p:sp>
      <p:sp>
        <p:nvSpPr>
          <p:cNvPr id="3" name="TextBox 2">
            <a:extLst>
              <a:ext uri="{FF2B5EF4-FFF2-40B4-BE49-F238E27FC236}">
                <a16:creationId xmlns:a16="http://schemas.microsoft.com/office/drawing/2014/main" id="{6BC9FB00-DE8D-E00E-5085-48B489606AED}"/>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246241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#9</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Don’t forget the bandwidth</a:t>
            </a:r>
          </a:p>
        </p:txBody>
      </p:sp>
    </p:spTree>
    <p:extLst>
      <p:ext uri="{BB962C8B-B14F-4D97-AF65-F5344CB8AC3E}">
        <p14:creationId xmlns:p14="http://schemas.microsoft.com/office/powerpoint/2010/main" val="366177871"/>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1291498"/>
            <a:ext cx="7319176" cy="2863479"/>
          </a:xfrm>
        </p:spPr>
        <p:txBody>
          <a:bodyPr/>
          <a:lstStyle/>
          <a:p>
            <a:r>
              <a:rPr lang="en-US" dirty="0"/>
              <a:t>And what about the environment?</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836504" y="4154977"/>
            <a:ext cx="7321946" cy="1143000"/>
          </a:xfrm>
        </p:spPr>
        <p:txBody>
          <a:bodyPr/>
          <a:lstStyle/>
          <a:p>
            <a:r>
              <a:rPr lang="en-US" dirty="0"/>
              <a:t>The path to green software</a:t>
            </a:r>
          </a:p>
        </p:txBody>
      </p:sp>
      <p:pic>
        <p:nvPicPr>
          <p:cNvPr id="6" name="Picture Placeholder 5" descr="Open hand with plan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88103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729687938"/>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common </a:t>
            </a:r>
          </a:p>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side-effect</a:t>
            </a:r>
            <a:endParaRPr kumimoji="0" lang="en-US" sz="5400" b="0" i="0" u="none" strike="noStrike" kern="1200" cap="none" spc="-350" normalizeH="0" baseline="0" noProof="0" dirty="0">
              <a:ln>
                <a:noFill/>
              </a:ln>
              <a:solidFill>
                <a:srgbClr val="EAC262"/>
              </a:solidFill>
              <a:effectLst>
                <a:glow rad="12700">
                  <a:srgbClr val="475C95">
                    <a:satMod val="175000"/>
                    <a:alpha val="20000"/>
                  </a:srgbClr>
                </a:glow>
              </a:effectLst>
              <a:uLnTx/>
              <a:uFillTx/>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_text">
            <a:extLst>
              <a:ext uri="{FF2B5EF4-FFF2-40B4-BE49-F238E27FC236}">
                <a16:creationId xmlns:a16="http://schemas.microsoft.com/office/drawing/2014/main" id="{31E09092-503A-6CFD-AA7F-DA59150E26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8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9218-BF8A-C780-99FF-A420F5EC61D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BEB4DE77-074A-79F4-F935-D0F7A21A339A}"/>
              </a:ext>
            </a:extLst>
          </p:cNvPr>
          <p:cNvSpPr>
            <a:spLocks noGrp="1"/>
          </p:cNvSpPr>
          <p:nvPr>
            <p:ph idx="1"/>
          </p:nvPr>
        </p:nvSpPr>
        <p:spPr/>
        <p:txBody>
          <a:bodyPr/>
          <a:lstStyle/>
          <a:p>
            <a:endParaRPr lang="it-IT"/>
          </a:p>
        </p:txBody>
      </p:sp>
      <p:pic>
        <p:nvPicPr>
          <p:cNvPr id="5122" name="Picture 2" descr="alt_text">
            <a:extLst>
              <a:ext uri="{FF2B5EF4-FFF2-40B4-BE49-F238E27FC236}">
                <a16:creationId xmlns:a16="http://schemas.microsoft.com/office/drawing/2014/main" id="{3B580A83-2BF5-D078-0524-E03479BCA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38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844-AD25-E40A-ED44-CCC39119FE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FC63AF6-1CA8-71DE-C8F2-8A91F0E0BD28}"/>
              </a:ext>
            </a:extLst>
          </p:cNvPr>
          <p:cNvSpPr>
            <a:spLocks noGrp="1"/>
          </p:cNvSpPr>
          <p:nvPr>
            <p:ph idx="1"/>
          </p:nvPr>
        </p:nvSpPr>
        <p:spPr/>
        <p:txBody>
          <a:bodyPr/>
          <a:lstStyle/>
          <a:p>
            <a:endParaRPr lang="it-IT"/>
          </a:p>
        </p:txBody>
      </p:sp>
      <p:pic>
        <p:nvPicPr>
          <p:cNvPr id="22530" name="Picture 2" descr="alt_text">
            <a:extLst>
              <a:ext uri="{FF2B5EF4-FFF2-40B4-BE49-F238E27FC236}">
                <a16:creationId xmlns:a16="http://schemas.microsoft.com/office/drawing/2014/main" id="{0C37B87D-D20D-AA6C-9EDB-9CD3EB3E0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7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Few references</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err="1">
                <a:hlinkClick r:id="rId2"/>
              </a:rPr>
              <a:t>MinIO</a:t>
            </a:r>
            <a:r>
              <a:rPr lang="en-US" dirty="0">
                <a:hlinkClick r:id="rId2"/>
              </a:rPr>
              <a:t> | High Performance, Kubernetes Native Object Storage</a:t>
            </a:r>
            <a:endParaRPr lang="en-US" dirty="0"/>
          </a:p>
          <a:p>
            <a:r>
              <a:rPr lang="it-IT" dirty="0">
                <a:hlinkClick r:id="rId3"/>
              </a:rPr>
              <a:t>KEDA | Kubernetes Event-driven Autoscaling</a:t>
            </a:r>
            <a:endParaRPr lang="it-IT" dirty="0"/>
          </a:p>
          <a:p>
            <a:r>
              <a:rPr lang="en-US" dirty="0">
                <a:hlinkClick r:id="rId4"/>
              </a:rPr>
              <a:t>Azure Arc – Hybrid and Multi-Cloud Management and Solution (microsoft.com)</a:t>
            </a:r>
            <a:endParaRPr lang="en-US" dirty="0"/>
          </a:p>
          <a:p>
            <a:r>
              <a:rPr lang="it-IT" dirty="0">
                <a:hlinkClick r:id="rId5"/>
              </a:rPr>
              <a:t>Quickstart: Deploy a SQL Server container with Azure Kubernetes Services (AKS) - SQL Server | Microsoft Learn</a:t>
            </a:r>
            <a:endParaRPr lang="it-IT" dirty="0"/>
          </a:p>
          <a:p>
            <a:r>
              <a:rPr lang="it-IT" dirty="0">
                <a:hlinkClick r:id="rId6"/>
              </a:rPr>
              <a:t>Green Software Foundation | GSF</a:t>
            </a:r>
            <a:endParaRPr lang="it-IT"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065626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11" dur="500"/>
                                        <p:tgtEl>
                                          <p:spTgt spid="12">
                                            <p:graphicEl>
                                              <a:dgm id="{89E920AA-F370-4A51-A469-FBC805905E40}"/>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4" dur="500"/>
                                        <p:tgtEl>
                                          <p:spTgt spid="12">
                                            <p:graphicEl>
                                              <a:dgm id="{B6CD2D6F-2FF7-4255-BAFC-9D2120D1650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7" dur="500"/>
                                        <p:tgtEl>
                                          <p:spTgt spid="12">
                                            <p:graphicEl>
                                              <a:dgm id="{8348FD67-D548-4F2C-8E20-D41BE06230E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22" dur="500"/>
                                        <p:tgtEl>
                                          <p:spTgt spid="12">
                                            <p:graphicEl>
                                              <a:dgm id="{D51C6A36-265C-4F54-A8E4-155F923F793B}"/>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5" dur="500"/>
                                        <p:tgtEl>
                                          <p:spTgt spid="12">
                                            <p:graphicEl>
                                              <a:dgm id="{5E74515F-94F4-4D5A-B322-AE7E8BFE4428}"/>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8" dur="500"/>
                                        <p:tgtEl>
                                          <p:spTgt spid="12">
                                            <p:graphicEl>
                                              <a:dgm id="{71A057A5-0AFC-45CD-AE5C-0FAF7F8CDE4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33" dur="500"/>
                                        <p:tgtEl>
                                          <p:spTgt spid="12">
                                            <p:graphicEl>
                                              <a:dgm id="{E5AC0A18-CC35-49FF-8341-145CA0A5D20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6" dur="500"/>
                                        <p:tgtEl>
                                          <p:spTgt spid="12">
                                            <p:graphicEl>
                                              <a:dgm id="{FDF7BFF0-4EC5-459B-AC0E-5706DC3C1D0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9" dur="500"/>
                                        <p:tgtEl>
                                          <p:spTgt spid="12">
                                            <p:graphicEl>
                                              <a:dgm id="{D5E252B5-FA98-4912-8DB4-DA431EA6E1C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4" dur="500"/>
                                        <p:tgtEl>
                                          <p:spTgt spid="12">
                                            <p:graphicEl>
                                              <a:dgm id="{8C6A084A-A235-42F4-AF18-871F77C25C2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7" dur="500"/>
                                        <p:tgtEl>
                                          <p:spTgt spid="12">
                                            <p:graphicEl>
                                              <a:dgm id="{190B8348-9782-4BCB-8D7C-165B87A6FEDA}"/>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50" dur="500"/>
                                        <p:tgtEl>
                                          <p:spTgt spid="12">
                                            <p:graphicEl>
                                              <a:dgm id="{259A9FD4-C061-4522-B970-0778B9AC3631}"/>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5" dur="500"/>
                                        <p:tgtEl>
                                          <p:spTgt spid="12">
                                            <p:graphicEl>
                                              <a:dgm id="{7AB0245E-417E-41A3-8EE6-4AF8D84B4DCE}"/>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8" dur="500"/>
                                        <p:tgtEl>
                                          <p:spTgt spid="12">
                                            <p:graphicEl>
                                              <a:dgm id="{9D1E4E91-36E5-4276-B45D-8425FE093353}"/>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61" dur="500"/>
                                        <p:tgtEl>
                                          <p:spTgt spid="12">
                                            <p:graphicEl>
                                              <a:dgm id="{7125B393-FCD2-4366-AC80-CFE7F48E96F4}"/>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6" dur="500"/>
                                        <p:tgtEl>
                                          <p:spTgt spid="12">
                                            <p:graphicEl>
                                              <a:dgm id="{8E8B6814-9E56-4C18-A62D-715528A3ACBC}"/>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9" dur="500"/>
                                        <p:tgtEl>
                                          <p:spTgt spid="12">
                                            <p:graphicEl>
                                              <a:dgm id="{E7239A22-926F-4D61-8379-A84AEA0B91BA}"/>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72" dur="500"/>
                                        <p:tgtEl>
                                          <p:spTgt spid="12">
                                            <p:graphicEl>
                                              <a:dgm id="{5C0787A4-FC50-4898-B522-33005A23AA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Bare metal (managed)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8$ / month*</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2121692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lstStyle/>
          <a:p>
            <a:r>
              <a:rPr lang="nl-NL" sz="2800" spc="-50" dirty="0">
                <a:solidFill>
                  <a:schemeClr val="bg1">
                    <a:lumMod val="50000"/>
                  </a:schemeClr>
                </a:solidFill>
              </a:rPr>
              <a:t>To be honest about</a:t>
            </a:r>
            <a:br>
              <a:rPr lang="nl-NL" sz="2800" spc="-50" dirty="0">
                <a:solidFill>
                  <a:schemeClr val="bg1">
                    <a:lumMod val="50000"/>
                  </a:schemeClr>
                </a:solidFill>
              </a:rPr>
            </a:br>
            <a:r>
              <a:rPr lang="it-IT" dirty="0"/>
              <a:t>Main differences between providers</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1662505337"/>
              </p:ext>
            </p:extLst>
          </p:nvPr>
        </p:nvGraphicFramePr>
        <p:xfrm>
          <a:off x="1097279" y="2025951"/>
          <a:ext cx="9908175" cy="3199190"/>
        </p:xfrm>
        <a:graphic>
          <a:graphicData uri="http://schemas.openxmlformats.org/drawingml/2006/table">
            <a:tbl>
              <a:tblPr fir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gridCol w="1981635">
                  <a:extLst>
                    <a:ext uri="{9D8B030D-6E8A-4147-A177-3AD203B41FA5}">
                      <a16:colId xmlns:a16="http://schemas.microsoft.com/office/drawing/2014/main" val="3179678915"/>
                    </a:ext>
                  </a:extLst>
                </a:gridCol>
              </a:tblGrid>
              <a:tr h="586786">
                <a:tc>
                  <a:txBody>
                    <a:bodyPr/>
                    <a:lstStyle/>
                    <a:p>
                      <a:r>
                        <a:rPr lang="it-IT" dirty="0"/>
                        <a:t>Provider</a:t>
                      </a:r>
                    </a:p>
                  </a:txBody>
                  <a:tcPr anchor="ctr"/>
                </a:tc>
                <a:tc>
                  <a:txBody>
                    <a:bodyPr/>
                    <a:lstStyle/>
                    <a:p>
                      <a:pPr algn="ctr"/>
                      <a:r>
                        <a:rPr lang="it-IT" dirty="0"/>
                        <a:t>SLA</a:t>
                      </a:r>
                    </a:p>
                  </a:txBody>
                  <a:tcPr anchor="ctr"/>
                </a:tc>
                <a:tc>
                  <a:txBody>
                    <a:bodyPr/>
                    <a:lstStyle/>
                    <a:p>
                      <a:pPr algn="ctr"/>
                      <a:r>
                        <a:rPr lang="it-IT" dirty="0"/>
                        <a:t>Network</a:t>
                      </a:r>
                    </a:p>
                  </a:txBody>
                  <a:tcPr anchor="ctr"/>
                </a:tc>
                <a:tc>
                  <a:txBody>
                    <a:bodyPr/>
                    <a:lstStyle/>
                    <a:p>
                      <a:pPr algn="ctr"/>
                      <a:r>
                        <a:rPr lang="it-IT" dirty="0"/>
                        <a:t>Regions</a:t>
                      </a:r>
                    </a:p>
                  </a:txBody>
                  <a:tcPr anchor="ctr"/>
                </a:tc>
                <a:tc>
                  <a:txBody>
                    <a:bodyPr/>
                    <a:lstStyle/>
                    <a:p>
                      <a:pPr algn="ctr"/>
                      <a:r>
                        <a:rPr lang="it-IT" dirty="0"/>
                        <a:t>Bandwidth</a:t>
                      </a:r>
                    </a:p>
                  </a:txBody>
                  <a:tcPr anchor="ctr"/>
                </a:tc>
                <a:extLst>
                  <a:ext uri="{0D108BD9-81ED-4DB2-BD59-A6C34878D82A}">
                    <a16:rowId xmlns:a16="http://schemas.microsoft.com/office/drawing/2014/main" val="1647206334"/>
                  </a:ext>
                </a:extLst>
              </a:tr>
              <a:tr h="586786">
                <a:tc>
                  <a:txBody>
                    <a:bodyPr/>
                    <a:lstStyle/>
                    <a:p>
                      <a:r>
                        <a:rPr lang="it-IT" sz="2000" b="1" dirty="0"/>
                        <a:t>Major cloud</a:t>
                      </a:r>
                    </a:p>
                  </a:txBody>
                  <a:tcPr anchor="ctr"/>
                </a:tc>
                <a:tc>
                  <a:txBody>
                    <a:bodyPr/>
                    <a:lstStyle/>
                    <a:p>
                      <a:pPr algn="ctr"/>
                      <a:r>
                        <a:rPr lang="it-IT" dirty="0"/>
                        <a:t>Always</a:t>
                      </a:r>
                    </a:p>
                  </a:txBody>
                  <a:tcPr anchor="ctr"/>
                </a:tc>
                <a:tc>
                  <a:txBody>
                    <a:bodyPr/>
                    <a:lstStyle/>
                    <a:p>
                      <a:pPr algn="ctr"/>
                      <a:r>
                        <a:rPr lang="it-IT" dirty="0"/>
                        <a:t>Advanced</a:t>
                      </a:r>
                    </a:p>
                  </a:txBody>
                  <a:tcPr anchor="ctr"/>
                </a:tc>
                <a:tc>
                  <a:txBody>
                    <a:bodyPr/>
                    <a:lstStyle/>
                    <a:p>
                      <a:pPr algn="ctr"/>
                      <a:r>
                        <a:rPr lang="it-IT" dirty="0"/>
                        <a:t>Many</a:t>
                      </a:r>
                    </a:p>
                  </a:txBody>
                  <a:tcPr anchor="ctr"/>
                </a:tc>
                <a:tc>
                  <a:txBody>
                    <a:bodyPr/>
                    <a:lstStyle/>
                    <a:p>
                      <a:pPr algn="ctr"/>
                      <a:r>
                        <a:rPr lang="it-IT" dirty="0"/>
                        <a:t>Pay-per-use</a:t>
                      </a:r>
                    </a:p>
                  </a:txBody>
                  <a:tcPr anchor="ctr"/>
                </a:tc>
                <a:extLst>
                  <a:ext uri="{0D108BD9-81ED-4DB2-BD59-A6C34878D82A}">
                    <a16:rowId xmlns:a16="http://schemas.microsoft.com/office/drawing/2014/main" val="1345750996"/>
                  </a:ext>
                </a:extLst>
              </a:tr>
              <a:tr h="1012809">
                <a:tc>
                  <a:txBody>
                    <a:bodyPr/>
                    <a:lstStyle/>
                    <a:p>
                      <a:r>
                        <a:rPr lang="it-IT" sz="2000" b="1" dirty="0"/>
                        <a:t>Cheap cloud</a:t>
                      </a:r>
                    </a:p>
                  </a:txBody>
                  <a:tcPr anchor="ctr"/>
                </a:tc>
                <a:tc>
                  <a:txBody>
                    <a:bodyPr/>
                    <a:lstStyle/>
                    <a:p>
                      <a:pPr algn="ctr"/>
                      <a:r>
                        <a:rPr lang="it-IT" dirty="0"/>
                        <a:t>Sometimes</a:t>
                      </a:r>
                    </a:p>
                  </a:txBody>
                  <a:tcPr anchor="ctr"/>
                </a:tc>
                <a:tc>
                  <a:txBody>
                    <a:bodyPr/>
                    <a:lstStyle/>
                    <a:p>
                      <a:pPr algn="ctr"/>
                      <a:r>
                        <a:rPr lang="it-IT" dirty="0"/>
                        <a:t>Limited</a:t>
                      </a:r>
                    </a:p>
                  </a:txBody>
                  <a:tcPr anchor="ctr"/>
                </a:tc>
                <a:tc>
                  <a:txBody>
                    <a:bodyPr/>
                    <a:lstStyle/>
                    <a:p>
                      <a:pPr algn="ctr"/>
                      <a:r>
                        <a:rPr lang="it-IT" dirty="0"/>
                        <a:t>Few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Pay-per-use (cheaper)</a:t>
                      </a:r>
                    </a:p>
                  </a:txBody>
                  <a:tcPr anchor="ctr"/>
                </a:tc>
                <a:extLst>
                  <a:ext uri="{0D108BD9-81ED-4DB2-BD59-A6C34878D82A}">
                    <a16:rowId xmlns:a16="http://schemas.microsoft.com/office/drawing/2014/main" val="2738854309"/>
                  </a:ext>
                </a:extLst>
              </a:tr>
              <a:tr h="1012809">
                <a:tc>
                  <a:txBody>
                    <a:bodyPr/>
                    <a:lstStyle/>
                    <a:p>
                      <a:r>
                        <a:rPr lang="it-IT" sz="2000" b="1" dirty="0"/>
                        <a:t>Bare metal (managed)</a:t>
                      </a:r>
                    </a:p>
                  </a:txBody>
                  <a:tcPr anchor="ctr"/>
                </a:tc>
                <a:tc>
                  <a:txBody>
                    <a:bodyPr/>
                    <a:lstStyle/>
                    <a:p>
                      <a:pPr algn="ctr"/>
                      <a:r>
                        <a:rPr lang="it-IT" dirty="0"/>
                        <a:t>DIY</a:t>
                      </a:r>
                    </a:p>
                  </a:txBody>
                  <a:tcPr anchor="ctr"/>
                </a:tc>
                <a:tc>
                  <a:txBody>
                    <a:bodyPr/>
                    <a:lstStyle/>
                    <a:p>
                      <a:pPr algn="ctr"/>
                      <a:r>
                        <a:rPr lang="it-IT" dirty="0"/>
                        <a:t>Basic / None</a:t>
                      </a:r>
                    </a:p>
                  </a:txBody>
                  <a:tcPr anchor="ctr"/>
                </a:tc>
                <a:tc>
                  <a:txBody>
                    <a:bodyPr/>
                    <a:lstStyle/>
                    <a:p>
                      <a:pPr algn="ctr"/>
                      <a:r>
                        <a:rPr lang="it-IT" dirty="0"/>
                        <a:t>Few</a:t>
                      </a:r>
                    </a:p>
                  </a:txBody>
                  <a:tcPr anchor="ctr"/>
                </a:tc>
                <a:tc>
                  <a:txBody>
                    <a:bodyPr/>
                    <a:lstStyle/>
                    <a:p>
                      <a:pPr algn="ctr"/>
                      <a:r>
                        <a:rPr lang="it-IT" dirty="0"/>
                        <a:t>Flat included</a:t>
                      </a:r>
                    </a:p>
                  </a:txBody>
                  <a:tcPr anchor="ctr"/>
                </a:tc>
                <a:extLst>
                  <a:ext uri="{0D108BD9-81ED-4DB2-BD59-A6C34878D82A}">
                    <a16:rowId xmlns:a16="http://schemas.microsoft.com/office/drawing/2014/main" val="1181905356"/>
                  </a:ext>
                </a:extLst>
              </a:tr>
            </a:tbl>
          </a:graphicData>
        </a:graphic>
      </p:graphicFrame>
    </p:spTree>
    <p:extLst>
      <p:ext uri="{BB962C8B-B14F-4D97-AF65-F5344CB8AC3E}">
        <p14:creationId xmlns:p14="http://schemas.microsoft.com/office/powerpoint/2010/main" val="10912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 started cloud-native</a:t>
            </a:r>
          </a:p>
        </p:txBody>
      </p:sp>
    </p:spTree>
    <p:extLst>
      <p:ext uri="{BB962C8B-B14F-4D97-AF65-F5344CB8AC3E}">
        <p14:creationId xmlns:p14="http://schemas.microsoft.com/office/powerpoint/2010/main" val="748395476"/>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a:bodyPr>
          <a:lstStyle/>
          <a:p>
            <a:r>
              <a:rPr lang="nl-NL" sz="2800" spc="-50" dirty="0">
                <a:solidFill>
                  <a:schemeClr val="bg1">
                    <a:lumMod val="50000"/>
                  </a:schemeClr>
                </a:solidFill>
              </a:rPr>
              <a:t>Let’s step back</a:t>
            </a:r>
            <a:br>
              <a:rPr lang="nl-NL" sz="2800" spc="-50" dirty="0">
                <a:solidFill>
                  <a:schemeClr val="bg1">
                    <a:lumMod val="50000"/>
                  </a:schemeClr>
                </a:solidFill>
              </a:rPr>
            </a:br>
            <a:r>
              <a:rPr lang="it-IT" dirty="0"/>
              <a:t>11 years ago*</a:t>
            </a:r>
            <a:endParaRPr lang="en-US" sz="2800" dirty="0">
              <a:solidFill>
                <a:schemeClr val="tx1">
                  <a:lumMod val="50000"/>
                  <a:lumOff val="50000"/>
                </a:schemeClr>
              </a:solidFill>
            </a:endParaRPr>
          </a:p>
        </p:txBody>
      </p:sp>
      <p:pic>
        <p:nvPicPr>
          <p:cNvPr id="7" name="Picture 6">
            <a:extLst>
              <a:ext uri="{FF2B5EF4-FFF2-40B4-BE49-F238E27FC236}">
                <a16:creationId xmlns:a16="http://schemas.microsoft.com/office/drawing/2014/main" id="{C99656AF-5042-F799-468D-A631C83FA775}"/>
              </a:ext>
            </a:extLst>
          </p:cNvPr>
          <p:cNvPicPr>
            <a:picLocks noChangeAspect="1"/>
          </p:cNvPicPr>
          <p:nvPr/>
        </p:nvPicPr>
        <p:blipFill>
          <a:blip r:embed="rId2"/>
          <a:stretch>
            <a:fillRect/>
          </a:stretch>
        </p:blipFill>
        <p:spPr>
          <a:xfrm>
            <a:off x="6126480" y="560674"/>
            <a:ext cx="4677428" cy="2657846"/>
          </a:xfrm>
          <a:prstGeom prst="rect">
            <a:avLst/>
          </a:prstGeom>
        </p:spPr>
      </p:pic>
      <p:pic>
        <p:nvPicPr>
          <p:cNvPr id="9" name="Picture 8">
            <a:extLst>
              <a:ext uri="{FF2B5EF4-FFF2-40B4-BE49-F238E27FC236}">
                <a16:creationId xmlns:a16="http://schemas.microsoft.com/office/drawing/2014/main" id="{767CC712-BCF7-8CDA-2889-171D847D7F7F}"/>
              </a:ext>
            </a:extLst>
          </p:cNvPr>
          <p:cNvPicPr>
            <a:picLocks noChangeAspect="1"/>
          </p:cNvPicPr>
          <p:nvPr/>
        </p:nvPicPr>
        <p:blipFill>
          <a:blip r:embed="rId3"/>
          <a:stretch>
            <a:fillRect/>
          </a:stretch>
        </p:blipFill>
        <p:spPr>
          <a:xfrm>
            <a:off x="986656" y="2081024"/>
            <a:ext cx="4667901" cy="2676899"/>
          </a:xfrm>
          <a:prstGeom prst="rect">
            <a:avLst/>
          </a:prstGeom>
        </p:spPr>
      </p:pic>
      <p:sp>
        <p:nvSpPr>
          <p:cNvPr id="10" name="TextBox 9">
            <a:extLst>
              <a:ext uri="{FF2B5EF4-FFF2-40B4-BE49-F238E27FC236}">
                <a16:creationId xmlns:a16="http://schemas.microsoft.com/office/drawing/2014/main" id="{492D17F8-5ADB-4418-D0BF-55E545B53528}"/>
              </a:ext>
            </a:extLst>
          </p:cNvPr>
          <p:cNvSpPr txBox="1"/>
          <p:nvPr/>
        </p:nvSpPr>
        <p:spPr>
          <a:xfrm>
            <a:off x="8451257" y="5673409"/>
            <a:ext cx="3690258" cy="276999"/>
          </a:xfrm>
          <a:prstGeom prst="rect">
            <a:avLst/>
          </a:prstGeom>
          <a:noFill/>
        </p:spPr>
        <p:txBody>
          <a:bodyPr wrap="square">
            <a:spAutoFit/>
          </a:bodyPr>
          <a:lstStyle/>
          <a:p>
            <a:pPr algn="r"/>
            <a:r>
              <a:rPr lang="it-IT" sz="1200" dirty="0"/>
              <a:t>* Web.NET Conference @Milan – 10/20/2012</a:t>
            </a:r>
          </a:p>
        </p:txBody>
      </p:sp>
      <p:pic>
        <p:nvPicPr>
          <p:cNvPr id="4" name="Picture 3">
            <a:extLst>
              <a:ext uri="{FF2B5EF4-FFF2-40B4-BE49-F238E27FC236}">
                <a16:creationId xmlns:a16="http://schemas.microsoft.com/office/drawing/2014/main" id="{B5C0791D-103D-2AF2-BEFA-AF520EFBF4F7}"/>
              </a:ext>
            </a:extLst>
          </p:cNvPr>
          <p:cNvPicPr>
            <a:picLocks noChangeAspect="1"/>
          </p:cNvPicPr>
          <p:nvPr/>
        </p:nvPicPr>
        <p:blipFill>
          <a:blip r:embed="rId4"/>
          <a:stretch>
            <a:fillRect/>
          </a:stretch>
        </p:blipFill>
        <p:spPr>
          <a:xfrm>
            <a:off x="4345623" y="2443742"/>
            <a:ext cx="6091759" cy="2925194"/>
          </a:xfrm>
          <a:prstGeom prst="rect">
            <a:avLst/>
          </a:prstGeom>
        </p:spPr>
      </p:pic>
    </p:spTree>
    <p:extLst>
      <p:ext uri="{BB962C8B-B14F-4D97-AF65-F5344CB8AC3E}">
        <p14:creationId xmlns:p14="http://schemas.microsoft.com/office/powerpoint/2010/main" val="152116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2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3436</TotalTime>
  <Words>1663</Words>
  <Application>Microsoft Office PowerPoint</Application>
  <PresentationFormat>Widescreen</PresentationFormat>
  <Paragraphs>350</Paragraphs>
  <Slides>59</Slides>
  <Notes>23</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Calibri</vt:lpstr>
      <vt:lpstr>Noto Sans</vt:lpstr>
      <vt:lpstr>Segoe UI</vt:lpstr>
      <vt:lpstr>Segoe UI Light</vt:lpstr>
      <vt:lpstr>Segoe UI Semilight</vt:lpstr>
      <vt:lpstr>Retrospect</vt:lpstr>
      <vt:lpstr>2_Retrospect</vt:lpstr>
      <vt:lpstr>Let’s go Hybrid! Is it better? No. Is it cheaper? Yes!</vt:lpstr>
      <vt:lpstr>Disclaimer</vt:lpstr>
      <vt:lpstr>Do you know the cost of a core?</vt:lpstr>
      <vt:lpstr>30$ / month*</vt:lpstr>
      <vt:lpstr>12$ / month*</vt:lpstr>
      <vt:lpstr>8$ / month*</vt:lpstr>
      <vt:lpstr>To be honest about Main differences between providers</vt:lpstr>
      <vt:lpstr>I started cloud-native</vt:lpstr>
      <vt:lpstr>Let’s step back 11 years ago*</vt:lpstr>
      <vt:lpstr>Not every company is a startup</vt:lpstr>
      <vt:lpstr>PowerPoint Presentation</vt:lpstr>
      <vt:lpstr>PowerPoint Presentation</vt:lpstr>
      <vt:lpstr>Focus on value*-added services</vt:lpstr>
      <vt:lpstr>Azure Functions</vt:lpstr>
      <vt:lpstr>Why software adds value to the cloud</vt:lpstr>
      <vt:lpstr>PowerPoint Presentation</vt:lpstr>
      <vt:lpstr>PowerPoint Presentation</vt:lpstr>
      <vt:lpstr>PowerPoint Presentation</vt:lpstr>
      <vt:lpstr>PowerPoint Presentation</vt:lpstr>
      <vt:lpstr>Should we avoid to buy PaaS?</vt:lpstr>
      <vt:lpstr>Learn how the Cloud does</vt:lpstr>
      <vt:lpstr>Some examples</vt:lpstr>
      <vt:lpstr>Expected results</vt:lpstr>
      <vt:lpstr>PowerPoint Presentation</vt:lpstr>
      <vt:lpstr>PowerPoint Presentation</vt:lpstr>
      <vt:lpstr>PowerPoint Presentation</vt:lpstr>
      <vt:lpstr>State is the real game changer</vt:lpstr>
      <vt:lpstr>Do you know the cost of a TB?</vt:lpstr>
      <vt:lpstr>The cost of writing, holding and reading 1TB (10M files) Take decision with the appropriate information</vt:lpstr>
      <vt:lpstr>80$ to get out*</vt:lpstr>
      <vt:lpstr>Identify the lock-in(s)</vt:lpstr>
      <vt:lpstr>Five shades of lock-in</vt:lpstr>
      <vt:lpstr>PowerPoint Presentation</vt:lpstr>
      <vt:lpstr>Build your hybrid-PaaS (or die trying)</vt:lpstr>
      <vt:lpstr>1) Storage</vt:lpstr>
      <vt:lpstr>2) Database</vt:lpstr>
      <vt:lpstr>3) Specialized NoSQL</vt:lpstr>
      <vt:lpstr>Focus on enhanced MTTR (mean-time-to-repair / restore / rebuild)</vt:lpstr>
      <vt:lpstr>4) Worker roles</vt:lpstr>
      <vt:lpstr>5) Web roles</vt:lpstr>
      <vt:lpstr>6) Integration services</vt:lpstr>
      <vt:lpstr>Buy something you need, not in the case you needed</vt:lpstr>
      <vt:lpstr>Not in the checklists</vt:lpstr>
      <vt:lpstr>Bonus</vt:lpstr>
      <vt:lpstr>PowerPoint Presentation</vt:lpstr>
      <vt:lpstr>Integration options</vt:lpstr>
      <vt:lpstr>Benefits</vt:lpstr>
      <vt:lpstr>PowerPoint Presentation</vt:lpstr>
      <vt:lpstr>PowerPoint Presentation</vt:lpstr>
      <vt:lpstr>Don’t forget the bandwidth</vt:lpstr>
      <vt:lpstr>And what about the environment?</vt:lpstr>
      <vt:lpstr>PowerPoint Presentation</vt:lpstr>
      <vt:lpstr>PowerPoint Presentation</vt:lpstr>
      <vt:lpstr>PowerPoint Presentation</vt:lpstr>
      <vt:lpstr>PowerPoint Presentation</vt:lpstr>
      <vt:lpstr>Few references</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39</cp:revision>
  <dcterms:created xsi:type="dcterms:W3CDTF">2022-02-20T08:53:11Z</dcterms:created>
  <dcterms:modified xsi:type="dcterms:W3CDTF">2023-05-24T10:50:28Z</dcterms:modified>
</cp:coreProperties>
</file>