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0" r:id="rId3"/>
    <p:sldId id="257" r:id="rId4"/>
    <p:sldId id="259" r:id="rId5"/>
    <p:sldId id="263" r:id="rId6"/>
    <p:sldId id="260" r:id="rId7"/>
    <p:sldId id="261" r:id="rId8"/>
    <p:sldId id="262" r:id="rId9"/>
    <p:sldId id="335" r:id="rId10"/>
    <p:sldId id="264" r:id="rId11"/>
    <p:sldId id="265" r:id="rId12"/>
    <p:sldId id="266" r:id="rId13"/>
    <p:sldId id="267" r:id="rId14"/>
    <p:sldId id="268" r:id="rId15"/>
    <p:sldId id="269" r:id="rId16"/>
    <p:sldId id="336" r:id="rId17"/>
    <p:sldId id="270" r:id="rId18"/>
    <p:sldId id="271" r:id="rId19"/>
    <p:sldId id="272" r:id="rId20"/>
    <p:sldId id="273" r:id="rId21"/>
    <p:sldId id="274" r:id="rId22"/>
    <p:sldId id="337" r:id="rId23"/>
    <p:sldId id="292" r:id="rId24"/>
    <p:sldId id="275" r:id="rId25"/>
    <p:sldId id="276" r:id="rId26"/>
    <p:sldId id="277" r:id="rId27"/>
    <p:sldId id="338" r:id="rId28"/>
    <p:sldId id="278" r:id="rId29"/>
    <p:sldId id="281" r:id="rId30"/>
    <p:sldId id="282" r:id="rId31"/>
    <p:sldId id="339" r:id="rId32"/>
    <p:sldId id="280" r:id="rId33"/>
    <p:sldId id="286" r:id="rId34"/>
    <p:sldId id="284" r:id="rId35"/>
    <p:sldId id="285" r:id="rId36"/>
    <p:sldId id="287" r:id="rId37"/>
    <p:sldId id="288" r:id="rId38"/>
    <p:sldId id="283" r:id="rId39"/>
    <p:sldId id="279" r:id="rId40"/>
    <p:sldId id="340" r:id="rId41"/>
    <p:sldId id="327" r:id="rId42"/>
    <p:sldId id="289" r:id="rId43"/>
    <p:sldId id="325" r:id="rId44"/>
    <p:sldId id="326" r:id="rId45"/>
    <p:sldId id="341" r:id="rId46"/>
  </p:sldIdLst>
  <p:sldSz cx="12192000" cy="6858000"/>
  <p:notesSz cx="6858000" cy="9144000"/>
  <p:custDataLst>
    <p:tags r:id="rId47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298AA-6989-4CBA-888C-6CCB743BCFBF}" v="1" dt="2023-01-17T10:34:2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2484" autoAdjust="0"/>
  </p:normalViewPr>
  <p:slideViewPr>
    <p:cSldViewPr snapToGrid="0">
      <p:cViewPr varScale="1">
        <p:scale>
          <a:sx n="68" d="100"/>
          <a:sy n="68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9bea65d71c0ccf9f" providerId="LiveId" clId="{24E298AA-6989-4CBA-888C-6CCB743BCFBF}"/>
    <pc:docChg chg="custSel modSld">
      <pc:chgData name="Roberto Freato" userId="9bea65d71c0ccf9f" providerId="LiveId" clId="{24E298AA-6989-4CBA-888C-6CCB743BCFBF}" dt="2023-01-17T10:35:19.322" v="2" actId="27636"/>
      <pc:docMkLst>
        <pc:docMk/>
      </pc:docMkLst>
      <pc:sldChg chg="modSp mod">
        <pc:chgData name="Roberto Freato" userId="9bea65d71c0ccf9f" providerId="LiveId" clId="{24E298AA-6989-4CBA-888C-6CCB743BCFBF}" dt="2023-01-17T10:35:19.322" v="2" actId="27636"/>
        <pc:sldMkLst>
          <pc:docMk/>
          <pc:sldMk cId="1131556314" sldId="278"/>
        </pc:sldMkLst>
        <pc:spChg chg="mod">
          <ac:chgData name="Roberto Freato" userId="9bea65d71c0ccf9f" providerId="LiveId" clId="{24E298AA-6989-4CBA-888C-6CCB743BCFBF}" dt="2023-01-17T10:35:19.322" v="2" actId="27636"/>
          <ac:spMkLst>
            <pc:docMk/>
            <pc:sldMk cId="1131556314" sldId="278"/>
            <ac:spMk id="4" creationId="{5B1752B8-D8CD-52AA-13ED-740B2DA5B3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33D7-638B-DEDF-70EA-8529EFD9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9C49-6B11-AEB5-F1EB-2814CD47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C761-C774-EEDA-99C7-1DD70497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413-CE33-EA6B-A700-466C5526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D5CF-4B01-3020-B999-42A1AAC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1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95A1-8E26-1BED-6AE5-530B404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F28C-1605-0CF5-67E6-E1F9EF4C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3E8E-E762-CBD1-1DDB-245081DA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1663-E328-72CF-688D-45C078F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1418-7676-685E-0354-998E62FB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90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F40D2-BE35-5917-4484-1679516DB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E563D-17BB-310F-ACD2-AA3CC8A6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B659-DE08-F9BF-675C-B6191F42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8977-0AA4-B4E9-4266-07EDCBB7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936D-554E-5351-217D-789DBB49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43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F04B-EAF8-41C0-9CCB-D6275386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E0A0-3F33-0ECA-A11A-290CE540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5183-6A8C-5A5A-7B48-FB3430CC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7B88-BDE2-1686-68A7-2190AA5E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EB4E-3B8D-0147-7FC4-334DAD15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4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CD7-B29C-A9E1-E0E3-75BF3A9D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4A53-7A88-90BF-D1E9-4C4DE013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6A7D-F100-7E47-7931-9B18EED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5EFD-0597-BB1C-113B-1495FD67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2BE3-F189-49E5-9294-C9A8671B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6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50DF-1277-C942-44FA-9E38C8D5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B300-FEB5-35A7-94E7-CE1F2746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65E13-6733-2C09-45E7-0DC9E2DC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C40C8-2848-EF8F-1D3D-8C82602C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9977-2D0F-593C-149B-1B3EFB7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77B2-5DC3-6806-10C4-BD8665AE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7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28A-6550-DDBD-A69D-D94D857F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8F7F-B116-EA5C-F347-9064444F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1AF4-F247-EEB8-2923-331CFBEC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C9CC9-81C2-2E6C-E0C9-EA6CC36E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FC96-D179-6DC3-4D07-91631E5E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6AF69-DCA7-9307-7EB8-D58A000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25355-37D0-1ED3-6C78-A2331897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115-669E-E4B4-BCAB-499832DE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2AE-ACBE-1243-05F2-2F328E1D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FCD1D-79D0-50F8-9AA0-EB70CAF2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6C87-8873-D002-C7BB-38F706DE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B11FD-3E09-2B9D-CC47-2D7AC1D1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50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C6E2B-88BA-A748-7022-4D2FD9B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568B3-0FDF-49E7-27F2-8566815E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EEF5A-F712-6F3E-E884-F312A3A2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52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C51-5250-368E-492F-82D3BDA8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7F09-4BB6-FDF0-D93F-E7E1E316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A8AAB-9CF8-7A33-C2CF-BEB86971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CBC5-0CD2-24C8-E3F4-4CDE16E1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3C14D-5C2D-8702-4813-788A6029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3F96-D9B8-8D9E-6368-1C5BEDCB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1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1C95-6C9E-4803-3FA2-6BB916A7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56E45-FCF4-E1AA-6997-8105E4295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509A1-F5BD-CF25-91B1-F1C520B2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5ED4-9197-D134-E755-E49938E6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237F-DC4A-B985-63F6-1FE5E07F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73A2-AB24-7FD8-99ED-B03097F7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0E2EF-CF55-29E8-EFC0-766C03E2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F2CD-B19D-FEB7-CBD1-5BEA706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C1DA-8622-7BFB-3508-9175FD91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01FD-72EB-472C-9E10-08447577E239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173C-0C4A-3AD0-E819-2F5E4568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A7D8-BF96-F520-E985-2256A58AD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8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4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9.xml"/><Relationship Id="rId7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4.xml"/><Relationship Id="rId7" Type="http://schemas.openxmlformats.org/officeDocument/2006/relationships/image" Target="../media/image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09BF048-BB26-8B1D-6334-B0515108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" b="16611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 purpl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2400F7E-EC26-B740-2CEA-7AF8C7F72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398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C4BDF-3793-81A1-FD66-FA22A3901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4170270" cy="3877197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Green must be convenient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A8217F-F551-89C7-9848-96A6FA3C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979567" cy="1343972"/>
          </a:xfrm>
        </p:spPr>
        <p:txBody>
          <a:bodyPr tIns="0" bIns="0">
            <a:normAutofit/>
          </a:bodyPr>
          <a:lstStyle/>
          <a:p>
            <a:pPr algn="l"/>
            <a:r>
              <a:rPr lang="en-US" b="1" i="0" cap="none" spc="-150" dirty="0">
                <a:effectLst/>
                <a:latin typeface="Noto Sans" panose="020B0502040504020204" pitchFamily="34" charset="0"/>
              </a:rPr>
              <a:t>Roberto Freato </a:t>
            </a:r>
            <a:br>
              <a:rPr lang="en-US" b="1" i="0" cap="none" spc="-150" dirty="0">
                <a:effectLst/>
                <a:latin typeface="Noto Sans" panose="020B0502040504020204" pitchFamily="34" charset="0"/>
              </a:rPr>
            </a:br>
            <a:r>
              <a:rPr lang="en-US" b="1" i="0" cap="none" spc="-150" dirty="0">
                <a:effectLst/>
                <a:latin typeface="Noto Sans" panose="020B0502040504020204" pitchFamily="34" charset="0"/>
              </a:rPr>
              <a:t>Azure MVP / Author / CTO @Retex</a:t>
            </a:r>
          </a:p>
        </p:txBody>
      </p:sp>
    </p:spTree>
    <p:extLst>
      <p:ext uri="{BB962C8B-B14F-4D97-AF65-F5344CB8AC3E}">
        <p14:creationId xmlns:p14="http://schemas.microsoft.com/office/powerpoint/2010/main" val="11256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Hardware Efficiency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4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0C51-9F4A-2C4E-EF07-9DDA08F0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8AAC-192B-32F2-CCD5-A6807B90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170" name="Picture 2" descr="alt_text">
            <a:extLst>
              <a:ext uri="{FF2B5EF4-FFF2-40B4-BE49-F238E27FC236}">
                <a16:creationId xmlns:a16="http://schemas.microsoft.com/office/drawing/2014/main" id="{08D43E30-E41D-D95B-A7C3-E5A795E50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49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5E83-105C-44AC-2CAC-42E441A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2851-660F-CFDF-9A25-AF362A1A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194" name="Picture 2" descr="alt_text">
            <a:extLst>
              <a:ext uri="{FF2B5EF4-FFF2-40B4-BE49-F238E27FC236}">
                <a16:creationId xmlns:a16="http://schemas.microsoft.com/office/drawing/2014/main" id="{6587F42D-96EA-003D-0223-2FF6085A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0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7094-7052-650D-03BE-4D27F2C9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F08-04EE-35F8-1402-22554C93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218" name="Picture 2" descr="alt_text">
            <a:extLst>
              <a:ext uri="{FF2B5EF4-FFF2-40B4-BE49-F238E27FC236}">
                <a16:creationId xmlns:a16="http://schemas.microsoft.com/office/drawing/2014/main" id="{E7268A21-D02B-A9F0-FE9E-97ADA2FE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7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alt_text">
            <a:extLst>
              <a:ext uri="{FF2B5EF4-FFF2-40B4-BE49-F238E27FC236}">
                <a16:creationId xmlns:a16="http://schemas.microsoft.com/office/drawing/2014/main" id="{32649D94-BE15-1EC5-75FE-5D2BF7950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" b="-2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6EE0-F88D-FB53-78E6-F5C48C49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it-IT" sz="2600" dirty="0">
                <a:solidFill>
                  <a:schemeClr val="bg1"/>
                </a:solidFill>
              </a:rPr>
              <a:t>Increase device utilization</a:t>
            </a:r>
          </a:p>
        </p:txBody>
      </p: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84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3819-047B-3AEE-B20B-D3675E67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D081-1B6A-B600-4B5E-BA432AF8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266" name="Picture 2" descr="alt_text">
            <a:extLst>
              <a:ext uri="{FF2B5EF4-FFF2-40B4-BE49-F238E27FC236}">
                <a16:creationId xmlns:a16="http://schemas.microsoft.com/office/drawing/2014/main" id="{AF0046E1-EAEA-92E3-E6B8-60014F15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1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1B2E2-56C8-5C70-E490-FD357A3EC8B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9BBD7-8CBE-5797-BE66-D38051EA75E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7BB697-0D19-F7A1-58F9-B7F9AAB566F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b="1">
                <a:solidFill>
                  <a:srgbClr val="5B5B5B"/>
                </a:solidFill>
              </a:rPr>
              <a:t>Why is it so important to include embodied carbon when calculating emissions for hardware?</a:t>
            </a:r>
            <a:endParaRPr lang="it-IT" sz="27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FE045-BA8A-65E3-89C7-60283CA8D60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05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Carbon Awareness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19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D509-477F-D8C1-62B6-F2E6CDDE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9644-8276-D477-63BE-15DABDF3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290" name="Picture 2" descr="alt_text">
            <a:extLst>
              <a:ext uri="{FF2B5EF4-FFF2-40B4-BE49-F238E27FC236}">
                <a16:creationId xmlns:a16="http://schemas.microsoft.com/office/drawing/2014/main" id="{E381E49D-AEE0-E173-238F-3A11A15C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7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D01E-94AA-8D45-26B7-A12292C2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4988-4088-CA5F-0C99-CF566309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4338" name="Picture 2" descr="alt_text">
            <a:extLst>
              <a:ext uri="{FF2B5EF4-FFF2-40B4-BE49-F238E27FC236}">
                <a16:creationId xmlns:a16="http://schemas.microsoft.com/office/drawing/2014/main" id="{BE7AD3C3-B68E-EF6B-35E6-EAB0B771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DF765-13E3-BA15-7F69-BDDC003D040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73784-EDB1-664D-F677-DDF8276C964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D317A-022F-480B-F140-11C96F5991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>
                <a:solidFill>
                  <a:srgbClr val="5B5B5B"/>
                </a:solidFill>
              </a:rPr>
              <a:t>Join at slido.com</a:t>
            </a:r>
            <a:br>
              <a:rPr lang="da-DK" sz="3600" b="1">
                <a:solidFill>
                  <a:srgbClr val="5B5B5B"/>
                </a:solidFill>
              </a:rPr>
            </a:br>
            <a:r>
              <a:rPr lang="da-DK" sz="3600" b="1">
                <a:solidFill>
                  <a:srgbClr val="5B5B5B"/>
                </a:solidFill>
              </a:rPr>
              <a:t>#1037166</a:t>
            </a:r>
            <a:endParaRPr lang="it-IT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7E37D-7C20-0C49-EAE0-185B54B41BE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joining instructions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75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FE25-0E80-92E0-0138-89A4031C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DD42-1C9D-7628-C7A1-348A2A37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5362" name="Picture 2" descr="alt_text">
            <a:extLst>
              <a:ext uri="{FF2B5EF4-FFF2-40B4-BE49-F238E27FC236}">
                <a16:creationId xmlns:a16="http://schemas.microsoft.com/office/drawing/2014/main" id="{D8A76D57-3217-FB80-E310-BC5DFC6E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6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0C6F-D777-7E1F-AE2D-2B7663F8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A4CE-E558-43AD-DBDF-271EECC0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6386" name="Picture 2" descr="alt_text">
            <a:extLst>
              <a:ext uri="{FF2B5EF4-FFF2-40B4-BE49-F238E27FC236}">
                <a16:creationId xmlns:a16="http://schemas.microsoft.com/office/drawing/2014/main" id="{90F19AFC-8291-2419-46A1-56A0BDEF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3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4450A-BCF8-28BA-70BE-439D54169EC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88C0D-6B2D-BD17-4068-F1004240674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1F0247-3921-A640-B3FE-B658EE47DEA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two variables affect carbon intensity?</a:t>
            </a:r>
            <a:endParaRPr lang="it-IT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E4FF1-4AED-9AC9-66A8-602CD744389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2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Shifting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02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4333-CE95-BA56-E72F-76792F2C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1272-9654-6E50-AF03-81AEBA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7410" name="Picture 2" descr="alt_text">
            <a:extLst>
              <a:ext uri="{FF2B5EF4-FFF2-40B4-BE49-F238E27FC236}">
                <a16:creationId xmlns:a16="http://schemas.microsoft.com/office/drawing/2014/main" id="{3E6E5DAB-274D-8412-75F8-75286EC9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2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8640-B2BF-CE3A-DA37-3CFA2276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72A7-C636-214C-88F2-2B9B0D9E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9458" name="Picture 2" descr="alt_text">
            <a:extLst>
              <a:ext uri="{FF2B5EF4-FFF2-40B4-BE49-F238E27FC236}">
                <a16:creationId xmlns:a16="http://schemas.microsoft.com/office/drawing/2014/main" id="{4BB52B23-E87C-A3E4-92C0-733684B4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A228-57B1-A2C3-A781-AD890295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AC47E-E965-FE5A-9152-3E1404BC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482" name="Picture 2" descr="alt_text">
            <a:extLst>
              <a:ext uri="{FF2B5EF4-FFF2-40B4-BE49-F238E27FC236}">
                <a16:creationId xmlns:a16="http://schemas.microsoft.com/office/drawing/2014/main" id="{6B317F94-22CD-1DFE-7CB0-9FEF39D8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7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AF4C1-52A5-D05A-9AE2-8E88EF572F4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DC07C-6F1B-A3D7-1F10-AF603187758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5C7202-0AB6-8314-0ECA-3DD875854B7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are the two types of demand shifting?</a:t>
            </a:r>
            <a:endParaRPr lang="it-IT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7717D-CA0E-D814-E385-54A46649A51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5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Carbon Neutral </a:t>
            </a:r>
            <a:br>
              <a:rPr lang="it-IT" dirty="0"/>
            </a:br>
            <a:r>
              <a:rPr lang="it-IT" dirty="0"/>
              <a:t>vs </a:t>
            </a:r>
            <a:br>
              <a:rPr lang="it-IT" dirty="0"/>
            </a:br>
            <a:r>
              <a:rPr lang="it-IT" dirty="0"/>
              <a:t>Net Zero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556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0844-AD25-E40A-ED44-CCC3911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3AF6-1CA8-71DE-C8F2-8A91F0E0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2530" name="Picture 2" descr="alt_text">
            <a:extLst>
              <a:ext uri="{FF2B5EF4-FFF2-40B4-BE49-F238E27FC236}">
                <a16:creationId xmlns:a16="http://schemas.microsoft.com/office/drawing/2014/main" id="{0C37B87D-D20D-AA6C-9EDB-9CD3EB3E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7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lt_text">
            <a:extLst>
              <a:ext uri="{FF2B5EF4-FFF2-40B4-BE49-F238E27FC236}">
                <a16:creationId xmlns:a16="http://schemas.microsoft.com/office/drawing/2014/main" id="{31E09092-503A-6CFD-AA7F-DA59150E2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4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97DB-FE8C-D45C-942B-30FB698F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0552-55E4-D4DD-F937-1BE0762F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3554" name="Picture 2" descr="alt_text">
            <a:extLst>
              <a:ext uri="{FF2B5EF4-FFF2-40B4-BE49-F238E27FC236}">
                <a16:creationId xmlns:a16="http://schemas.microsoft.com/office/drawing/2014/main" id="{FE0E9D8C-CEF3-E041-2089-A52E9584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27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8F6A1-0010-9AAB-9051-01130772374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95D54-D191-8FF6-837C-2C88FAC2C90F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C6D1F4-36C7-36D8-671B-BB858D9D9DE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5B5B5B"/>
                </a:solidFill>
              </a:rPr>
              <a:t>What is the primary goal with abatement/elimination?</a:t>
            </a:r>
            <a:endParaRPr lang="it-IT" sz="3600" b="1" dirty="0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E178A-DBEE-184D-E90D-E9AACEF417E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5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Matching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32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68B6-9DAD-A293-A884-2E48326F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9B30-A1BE-49DC-D65A-FE770D7B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5602" name="Picture 2" descr="alt_text">
            <a:extLst>
              <a:ext uri="{FF2B5EF4-FFF2-40B4-BE49-F238E27FC236}">
                <a16:creationId xmlns:a16="http://schemas.microsoft.com/office/drawing/2014/main" id="{B3080E53-4862-D083-DA68-C63ED14A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83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28AB-F764-6303-60C2-96C32A2F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0C83-25C2-75ED-9EA8-5531317D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4578" name="Picture 2" descr="alt_text">
            <a:extLst>
              <a:ext uri="{FF2B5EF4-FFF2-40B4-BE49-F238E27FC236}">
                <a16:creationId xmlns:a16="http://schemas.microsoft.com/office/drawing/2014/main" id="{F2DD3054-877A-3728-FBA8-D35A405B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52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B79C-7614-E76F-6550-0B064974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99F8-FEA0-2CB3-99C2-6F222358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6626" name="Picture 2" descr="alt_text">
            <a:extLst>
              <a:ext uri="{FF2B5EF4-FFF2-40B4-BE49-F238E27FC236}">
                <a16:creationId xmlns:a16="http://schemas.microsoft.com/office/drawing/2014/main" id="{7E653234-D79B-4F4B-DCD0-12F6E81AD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12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F00-2638-AF61-B8A7-A8380EB8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DD0A-C336-CC0B-B2B9-B952EA63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7650" name="Picture 2" descr="alt_text">
            <a:extLst>
              <a:ext uri="{FF2B5EF4-FFF2-40B4-BE49-F238E27FC236}">
                <a16:creationId xmlns:a16="http://schemas.microsoft.com/office/drawing/2014/main" id="{A4873F14-45D0-2F3A-9907-E4A958C06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69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BEA9-6B33-1835-D1EA-0F5024D1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B009-FC84-5097-3732-5A42AE31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8674" name="Picture 2" descr="alt_text">
            <a:extLst>
              <a:ext uri="{FF2B5EF4-FFF2-40B4-BE49-F238E27FC236}">
                <a16:creationId xmlns:a16="http://schemas.microsoft.com/office/drawing/2014/main" id="{6F4D024F-AED1-F079-FB46-19CB9E88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9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Measurment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538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3515-A689-FB2D-517A-1B1C21DC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1AB2-DCFC-E83A-732E-B1C94DD7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1506" name="Picture 2" descr="alt_text">
            <a:extLst>
              <a:ext uri="{FF2B5EF4-FFF2-40B4-BE49-F238E27FC236}">
                <a16:creationId xmlns:a16="http://schemas.microsoft.com/office/drawing/2014/main" id="{60D868BC-73A0-AC12-4313-51BCB98E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4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308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lt_text">
            <a:extLst>
              <a:ext uri="{FF2B5EF4-FFF2-40B4-BE49-F238E27FC236}">
                <a16:creationId xmlns:a16="http://schemas.microsoft.com/office/drawing/2014/main" id="{A95B3F70-D98F-A114-6682-04B884E46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A6970-2899-FEC1-FB5D-F055F619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Carbon and CO2eq</a:t>
            </a:r>
          </a:p>
        </p:txBody>
      </p:sp>
    </p:spTree>
    <p:extLst>
      <p:ext uri="{BB962C8B-B14F-4D97-AF65-F5344CB8AC3E}">
        <p14:creationId xmlns:p14="http://schemas.microsoft.com/office/powerpoint/2010/main" val="141851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DD90E-5C53-4C48-0B66-70314C7F9E7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B4B40-C471-1228-2305-F4AEF23B14CF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3D3378-61D0-1091-B208-8F837440C63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does ((E*I) + M) represent in the SCI equation?</a:t>
            </a:r>
            <a:endParaRPr lang="it-IT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B7108-671C-D5CF-3437-5018423AA7D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8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t_text">
            <a:extLst>
              <a:ext uri="{FF2B5EF4-FFF2-40B4-BE49-F238E27FC236}">
                <a16:creationId xmlns:a16="http://schemas.microsoft.com/office/drawing/2014/main" id="{31E09092-503A-6CFD-AA7F-DA59150E2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17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BB4C4-9BC5-6F66-20C1-660B0F592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A3A844-BDE8-FBBE-E901-4CA1988E7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832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EFEFC2-95A1-EF4D-4F24-DCCBF469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0" y="1123527"/>
            <a:ext cx="3246383" cy="46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FD3D5-FFE1-F718-B9EB-96C3217A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89" y="1123527"/>
            <a:ext cx="3280919" cy="46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C6737-B4EA-279C-0C71-1DB9AB01B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704" y="1123528"/>
            <a:ext cx="324638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5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99D37A-0925-D433-05B2-037FC9EC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47" y="1123527"/>
            <a:ext cx="2578688" cy="46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F6A62D-3FBA-A945-5C0D-36C24DD1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528" y="1123528"/>
            <a:ext cx="2624735" cy="46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1AF216-A3E5-9F22-216D-1E1A5988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181" y="1058862"/>
            <a:ext cx="3186696" cy="44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25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09BF048-BB26-8B1D-6334-B0515108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" b="16611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 purpl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2400F7E-EC26-B740-2CEA-7AF8C7F72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398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C4BDF-3793-81A1-FD66-FA22A3901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4170270" cy="3877197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Green must be convenient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A8217F-F551-89C7-9848-96A6FA3C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979567" cy="1343972"/>
          </a:xfrm>
        </p:spPr>
        <p:txBody>
          <a:bodyPr tIns="0" bIns="0">
            <a:normAutofit/>
          </a:bodyPr>
          <a:lstStyle/>
          <a:p>
            <a:pPr algn="l"/>
            <a:r>
              <a:rPr lang="en-US" b="1" i="0" cap="none" spc="-150" dirty="0">
                <a:effectLst/>
                <a:latin typeface="Noto Sans" panose="020B0502040504020204" pitchFamily="34" charset="0"/>
              </a:rPr>
              <a:t>Roberto Freato </a:t>
            </a:r>
            <a:br>
              <a:rPr lang="en-US" b="1" i="0" cap="none" spc="-150" dirty="0">
                <a:effectLst/>
                <a:latin typeface="Noto Sans" panose="020B0502040504020204" pitchFamily="34" charset="0"/>
              </a:rPr>
            </a:br>
            <a:r>
              <a:rPr lang="en-US" b="1" i="0" cap="none" spc="-150" dirty="0">
                <a:effectLst/>
                <a:latin typeface="Noto Sans" panose="020B0502040504020204" pitchFamily="34" charset="0"/>
              </a:rPr>
              <a:t>Azure MVP / Author / CTO @Retex</a:t>
            </a:r>
          </a:p>
        </p:txBody>
      </p:sp>
    </p:spTree>
    <p:extLst>
      <p:ext uri="{BB962C8B-B14F-4D97-AF65-F5344CB8AC3E}">
        <p14:creationId xmlns:p14="http://schemas.microsoft.com/office/powerpoint/2010/main" val="198275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752B8-D8CD-52AA-13ED-740B2DA5B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Energy Efficiency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3EE154-B051-6A25-F836-9139ACFF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2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2702-159C-7193-C6AF-5E69E29A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A370-31B3-0813-1453-3F8BCC75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 descr="alt_text">
            <a:extLst>
              <a:ext uri="{FF2B5EF4-FFF2-40B4-BE49-F238E27FC236}">
                <a16:creationId xmlns:a16="http://schemas.microsoft.com/office/drawing/2014/main" id="{9786B211-171E-3CCD-AD09-CB22A53BB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3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9218-BF8A-C780-99FF-A420F5EC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DE77-074A-79F4-F935-D0F7A21A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 descr="alt_text">
            <a:extLst>
              <a:ext uri="{FF2B5EF4-FFF2-40B4-BE49-F238E27FC236}">
                <a16:creationId xmlns:a16="http://schemas.microsoft.com/office/drawing/2014/main" id="{3B580A83-2BF5-D078-0524-E03479BC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3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1065-CC1A-07FA-E03C-8E732F2B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2009-52E5-D103-600D-043D451B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 descr="alt_text">
            <a:extLst>
              <a:ext uri="{FF2B5EF4-FFF2-40B4-BE49-F238E27FC236}">
                <a16:creationId xmlns:a16="http://schemas.microsoft.com/office/drawing/2014/main" id="{463896C5-DD18-D1D5-3BAF-AF8E5EC8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9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F9EAE-9E50-2E58-9ED9-F671FA4113D3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D50E8-4FB2-326F-B60F-3F260D79864F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3C1AE8-2FC6-5271-C32B-34FC1367056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application consumes the most energy?</a:t>
            </a:r>
            <a:endParaRPr lang="it-IT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F1031-38DB-A773-0CFD-99D65F52083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it-IT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86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9.1.5104"/>
  <p:tag name="SLIDO_PRESENTATION_ID" val="00000000-0000-0000-0000-000000000000"/>
  <p:tag name="SLIDO_EVENT_UUID" val="bd42fa47-5b1b-4257-91a1-e8513da89d24"/>
  <p:tag name="SLIDO_EVENT_SECTION_UUID" val="1be4d5bb-59c1-42e7-b581-62922872d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I1MjU3ODJ9"/>
  <p:tag name="SLIDO_TYPE" val="SlidoPoll"/>
  <p:tag name="SLIDO_POLL_UUID" val="094955ee-522a-4e1c-b6f0-1d017037762b"/>
  <p:tag name="SLIDO_POLL_QUESTION_UUID" val="3e838087-a597-4958-a92d-e3a0e9ef1106"/>
  <p:tag name="SLIDO_TIMELINE" val="W3sic2NyZWVuIjoiUXVpekdldFJlYWR5Iiwic2hvd1Jlc3VsdHMiOmZhbHNlLCJzaG93Q29ycmVjdEFuc3dlcnMiOmZhbHNlLCJ2b3RpbmdMb2NrZWQiOmZhbHNlfSx7InBvbGxRdWVzdGlvblV1aWQiOiIzZTgzODA4Ny1hNTk3LTQ5NTgtYTkyZC1lM2EwZTllZjExMDYiLCJzaG93UmVzdWx0cyI6ZmFsc2UsInNob3dDb3JyZWN0QW5zd2VycyI6ZmFsc2UsInZvdGluZ0xvY2tlZCI6ZmFsc2V9LHsicG9sbFF1ZXN0aW9uVXVpZCI6IjNlODM4MDg3LWE1OTctNDk1OC1hOTJkLWUzYTBlOWVmMTEwNiIsInNob3dSZXN1bHRzIjp0cnVlLCJzaG93Q29ycmVjdEFuc3dlcnMiOmZhbHNlLCJ2b3RpbmdMb2NrZWQiOnRydWV9LHsicG9sbFF1ZXN0aW9uVXVpZCI6IjNlODM4MDg3LWE1OTctNDk1OC1hOTJkLWUzYTBlOWVmMTEwNiIsInNob3dSZXN1bHRzIjp0cnVlLCJzaG93Q29ycmVjdEFuc3dlcnMiOnRydWUsInZvdGluZ0xvY2tlZCI6dHJ1ZX0seyJzY3JlZW4iOiJRdWl6SW50ZXJpbUxlYWRlcmJvYXJkIiwicG9sbFF1ZXN0aW9uVXVpZCI6IjNlODM4MDg3LWE1OTctNDk1OC1hOTJkLWUzYTBlOWVmMTEwNiIsInNob3dSZXN1bHRzIjpmYWxzZSwic2hvd0NvcnJlY3RBbnN3ZXJzIjpmYWxzZSwidm90aW5nTG9ja2VkIjpmYWxzZX1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I1MjU4Njh9"/>
  <p:tag name="SLIDO_TYPE" val="SlidoPoll"/>
  <p:tag name="SLIDO_POLL_UUID" val="094955ee-522a-4e1c-b6f0-1d017037762b"/>
  <p:tag name="SLIDO_POLL_QUESTION_UUID" val="632c222c-c556-4898-9df8-e7008cc0aab1"/>
  <p:tag name="SLIDO_TIMELINE" val="W3sic2NyZWVuIjoiUXVpekdldFJlYWR5Iiwic2hvd1Jlc3VsdHMiOmZhbHNlLCJzaG93Q29ycmVjdEFuc3dlcnMiOmZhbHNlLCJ2b3RpbmdMb2NrZWQiOmZhbHNlfSx7InBvbGxRdWVzdGlvblV1aWQiOiI2MzJjMjIyYy1jNTU2LTQ4OTgtOWRmOC1lNzAwOGNjMGFhYjEiLCJzaG93UmVzdWx0cyI6ZmFsc2UsInNob3dDb3JyZWN0QW5zd2VycyI6ZmFsc2UsInZvdGluZ0xvY2tlZCI6ZmFsc2V9LHsicG9sbFF1ZXN0aW9uVXVpZCI6IjYzMmMyMjJjLWM1NTYtNDg5OC05ZGY4LWU3MDA4Y2MwYWFiMSIsInNob3dSZXN1bHRzIjp0cnVlLCJzaG93Q29ycmVjdEFuc3dlcnMiOmZhbHNlLCJ2b3RpbmdMb2NrZWQiOnRydWV9LHsicG9sbFF1ZXN0aW9uVXVpZCI6IjYzMmMyMjJjLWM1NTYtNDg5OC05ZGY4LWU3MDA4Y2MwYWFiMSIsInNob3dSZXN1bHRzIjp0cnVlLCJzaG93Q29ycmVjdEFuc3dlcnMiOnRydWUsInZvdGluZ0xvY2tlZCI6dHJ1ZX0seyJzY3JlZW4iOiJRdWl6SW50ZXJpbUxlYWRlcmJvYXJkIiwicG9sbFF1ZXN0aW9uVXVpZCI6IjYzMmMyMjJjLWM1NTYtNDg5OC05ZGY4LWU3MDA4Y2MwYWFiMSIsInNob3dSZXN1bHRzIjpmYWxzZSwic2hvd0NvcnJlY3RBbnN3ZXJzIjpmYWxzZSwidm90aW5nTG9ja2VkIjpmYWxzZX1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E4MzcxMjF9"/>
  <p:tag name="SLIDO_TYPE" val="SlidoJoin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I1MjU5MzF9"/>
  <p:tag name="SLIDO_TYPE" val="SlidoPoll"/>
  <p:tag name="SLIDO_POLL_UUID" val="094955ee-522a-4e1c-b6f0-1d017037762b"/>
  <p:tag name="SLIDO_POLL_QUESTION_UUID" val="dd2972e3-6af6-42dc-81d1-165dcd086c34"/>
  <p:tag name="SLIDO_TIMELINE" val="W3sic2NyZWVuIjoiUXVpekdldFJlYWR5Iiwic2hvd1Jlc3VsdHMiOmZhbHNlLCJzaG93Q29ycmVjdEFuc3dlcnMiOmZhbHNlLCJ2b3RpbmdMb2NrZWQiOmZhbHNlfSx7InBvbGxRdWVzdGlvblV1aWQiOiJkZDI5NzJlMy02YWY2LTQyZGMtODFkMS0xNjVkY2QwODZjMzQiLCJzaG93UmVzdWx0cyI6ZmFsc2UsInNob3dDb3JyZWN0QW5zd2VycyI6ZmFsc2UsInZvdGluZ0xvY2tlZCI6ZmFsc2V9LHsicG9sbFF1ZXN0aW9uVXVpZCI6ImRkMjk3MmUzLTZhZjYtNDJkYy04MWQxLTE2NWRjZDA4NmMzNCIsInNob3dSZXN1bHRzIjp0cnVlLCJzaG93Q29ycmVjdEFuc3dlcnMiOmZhbHNlLCJ2b3RpbmdMb2NrZWQiOnRydWV9LHsicG9sbFF1ZXN0aW9uVXVpZCI6ImRkMjk3MmUzLTZhZjYtNDJkYy04MWQxLTE2NWRjZDA4NmMzNCIsInNob3dSZXN1bHRzIjp0cnVlLCJzaG93Q29ycmVjdEFuc3dlcnMiOnRydWUsInZvdGluZ0xvY2tlZCI6dHJ1ZX0seyJzY3JlZW4iOiJRdWl6SW50ZXJpbUxlYWRlcmJvYXJkIiwicG9sbFF1ZXN0aW9uVXVpZCI6ImRkMjk3MmUzLTZhZjYtNDJkYy04MWQxLTE2NWRjZDA4NmMzNCIsInNob3dSZXN1bHRzIjpmYWxzZSwic2hvd0NvcnJlY3RBbnN3ZXJzIjpmYWxzZSwidm90aW5nTG9ja2VkIjpmYWxzZX1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I1MjYwMDF9"/>
  <p:tag name="SLIDO_TYPE" val="SlidoPoll"/>
  <p:tag name="SLIDO_POLL_UUID" val="094955ee-522a-4e1c-b6f0-1d017037762b"/>
  <p:tag name="SLIDO_POLL_QUESTION_UUID" val="3585cb3f-4b9d-4d5b-89a5-e7affa32d579"/>
  <p:tag name="SLIDO_TIMELINE" val="W3sic2NyZWVuIjoiUXVpekdldFJlYWR5Iiwic2hvd1Jlc3VsdHMiOmZhbHNlLCJzaG93Q29ycmVjdEFuc3dlcnMiOmZhbHNlLCJ2b3RpbmdMb2NrZWQiOmZhbHNlfSx7InBvbGxRdWVzdGlvblV1aWQiOiIzNTg1Y2IzZi00YjlkLTRkNWItODlhNS1lN2FmZmEzMmQ1NzkiLCJzaG93UmVzdWx0cyI6ZmFsc2UsInNob3dDb3JyZWN0QW5zd2VycyI6ZmFsc2UsInZvdGluZ0xvY2tlZCI6ZmFsc2V9LHsicG9sbFF1ZXN0aW9uVXVpZCI6IjM1ODVjYjNmLTRiOWQtNGQ1Yi04OWE1LWU3YWZmYTMyZDU3OSIsInNob3dSZXN1bHRzIjp0cnVlLCJzaG93Q29ycmVjdEFuc3dlcnMiOmZhbHNlLCJ2b3RpbmdMb2NrZWQiOnRydWV9LHsicG9sbFF1ZXN0aW9uVXVpZCI6IjM1ODVjYjNmLTRiOWQtNGQ1Yi04OWE1LWU3YWZmYTMyZDU3OSIsInNob3dSZXN1bHRzIjp0cnVlLCJzaG93Q29ycmVjdEFuc3dlcnMiOnRydWUsInZvdGluZ0xvY2tlZCI6dHJ1ZX0seyJzY3JlZW4iOiJRdWl6SW50ZXJpbUxlYWRlcmJvYXJkIiwicG9sbFF1ZXN0aW9uVXVpZCI6IjM1ODVjYjNmLTRiOWQtNGQ1Yi04OWE1LWU3YWZmYTMyZDU3OSIsInNob3dSZXN1bHRzIjpmYWxzZSwic2hvd0NvcnJlY3RBbnN3ZXJzIjpmYWxzZSwidm90aW5nTG9ja2VkIjpmYWxzZX1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I1MjYxMTJ9"/>
  <p:tag name="SLIDO_TYPE" val="SlidoPoll"/>
  <p:tag name="SLIDO_POLL_UUID" val="094955ee-522a-4e1c-b6f0-1d017037762b"/>
  <p:tag name="SLIDO_POLL_QUESTION_UUID" val="5c363a3f-7d13-4643-b437-ff46e3ceb197"/>
  <p:tag name="SLIDO_TIMELINE" val="W3sic2NyZWVuIjoiUXVpekdldFJlYWR5Iiwic2hvd1Jlc3VsdHMiOmZhbHNlLCJzaG93Q29ycmVjdEFuc3dlcnMiOmZhbHNlLCJ2b3RpbmdMb2NrZWQiOmZhbHNlfSx7InBvbGxRdWVzdGlvblV1aWQiOiI1YzM2M2EzZi03ZDEzLTQ2NDMtYjQzNy1mZjQ2ZTNjZWIxOTciLCJzaG93UmVzdWx0cyI6ZmFsc2UsInNob3dDb3JyZWN0QW5zd2VycyI6ZmFsc2UsInZvdGluZ0xvY2tlZCI6ZmFsc2V9LHsicG9sbFF1ZXN0aW9uVXVpZCI6IjVjMzYzYTNmLTdkMTMtNDY0My1iNDM3LWZmNDZlM2NlYjE5NyIsInNob3dSZXN1bHRzIjp0cnVlLCJzaG93Q29ycmVjdEFuc3dlcnMiOmZhbHNlLCJ2b3RpbmdMb2NrZWQiOnRydWV9LHsicG9sbFF1ZXN0aW9uVXVpZCI6IjVjMzYzYTNmLTdkMTMtNDY0My1iNDM3LWZmNDZlM2NlYjE5NyIsInNob3dSZXN1bHRzIjp0cnVlLCJzaG93Q29ycmVjdEFuc3dlcnMiOnRydWUsInZvdGluZ0xvY2tlZCI6dHJ1ZX0seyJzY3JlZW4iOiJRdWl6TGVhZGVyYm9hcmQiLCJwb2xsUXVlc3Rpb25VdWlkIjoiNWMzNjNhM2YtN2QxMy00NjQzLWI0MzctZmY0NmUzY2ViMTk3Iiwic2hvd1Jlc3VsdHMiOnRydWUsInNob3dDb3JyZWN0QW5zd2VycyI6dHJ1ZSwidm90aW5nTG9ja2VkIjp0cnVlfV0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I1MjU3MDd9"/>
  <p:tag name="SLIDO_TYPE" val="SlidoPoll"/>
  <p:tag name="SLIDO_POLL_UUID" val="094955ee-522a-4e1c-b6f0-1d017037762b"/>
  <p:tag name="SLIDO_POLL_QUESTION_UUID" val="ef82c10f-fb7e-4dbd-896d-391201468c28"/>
  <p:tag name="SLIDO_TIMELINE" val="W3sic2NyZWVuIjoiUXVpekpvaW5pbmciLCJzaG93UmVzdWx0cyI6ZmFsc2UsInNob3dDb3JyZWN0QW5zd2VycyI6ZmFsc2UsInZvdGluZ0xvY2tlZCI6ZmFsc2V9LHsicG9sbFF1ZXN0aW9uVXVpZCI6ImVmODJjMTBmLWZiN2UtNGRiZC04OTZkLTM5MTIwMTQ2OGMyOCIsInNob3dSZXN1bHRzIjpmYWxzZSwic2hvd0NvcnJlY3RBbnN3ZXJzIjpmYWxzZSwidm90aW5nTG9ja2VkIjpmYWxzZX0seyJwb2xsUXVlc3Rpb25VdWlkIjoiZWY4MmMxMGYtZmI3ZS00ZGJkLTg5NmQtMzkxMjAxNDY4YzI4Iiwic2hvd1Jlc3VsdHMiOnRydWUsInNob3dDb3JyZWN0QW5zd2VycyI6ZmFsc2UsInZvdGluZ0xvY2tlZCI6dHJ1ZX0seyJwb2xsUXVlc3Rpb25VdWlkIjoiZWY4MmMxMGYtZmI3ZS00ZGJkLTg5NmQtMzkxMjAxNDY4YzI4Iiwic2hvd1Jlc3VsdHMiOnRydWUsInNob3dDb3JyZWN0QW5zd2VycyI6dHJ1ZSwidm90aW5nTG9ja2VkIjp0cnVlfSx7InNjcmVlbiI6IlF1aXpJbnRlcmltTGVhZGVyYm9hcmQiLCJwb2xsUXVlc3Rpb25VdWlkIjoiZWY4MmMxMGYtZmI3ZS00ZGJkLTg5NmQtMzkxMjAxNDY4YzI4Iiwic2hvd1Jlc3VsdHMiOmZhbHNlLCJzaG93Q29ycmVjdEFuc3dlcnMiOmZhbHNlLCJ2b3RpbmdMb2NrZWQiOmZhbHN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210</Words>
  <Application>Microsoft Office PowerPoint</Application>
  <PresentationFormat>Widescreen</PresentationFormat>
  <Paragraphs>28</Paragraphs>
  <Slides>45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Noto Sans</vt:lpstr>
      <vt:lpstr>Segoe UI Black</vt:lpstr>
      <vt:lpstr>Segoe UI Semibold</vt:lpstr>
      <vt:lpstr>Office Theme</vt:lpstr>
      <vt:lpstr>Green must be convenient</vt:lpstr>
      <vt:lpstr>PowerPoint Presentation</vt:lpstr>
      <vt:lpstr>PowerPoint Presentation</vt:lpstr>
      <vt:lpstr>Carbon and CO2eq</vt:lpstr>
      <vt:lpstr>Energy Efficiency</vt:lpstr>
      <vt:lpstr>PowerPoint Presentation</vt:lpstr>
      <vt:lpstr>PowerPoint Presentation</vt:lpstr>
      <vt:lpstr>PowerPoint Presentation</vt:lpstr>
      <vt:lpstr>PowerPoint Presentation</vt:lpstr>
      <vt:lpstr>Hardware Efficiency</vt:lpstr>
      <vt:lpstr>PowerPoint Presentation</vt:lpstr>
      <vt:lpstr>PowerPoint Presentation</vt:lpstr>
      <vt:lpstr>PowerPoint Presentation</vt:lpstr>
      <vt:lpstr>Increase device utilization</vt:lpstr>
      <vt:lpstr>PowerPoint Presentation</vt:lpstr>
      <vt:lpstr>PowerPoint Presentation</vt:lpstr>
      <vt:lpstr>Carbon Awareness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Shifting</vt:lpstr>
      <vt:lpstr>PowerPoint Presentation</vt:lpstr>
      <vt:lpstr>PowerPoint Presentation</vt:lpstr>
      <vt:lpstr>PowerPoint Presentation</vt:lpstr>
      <vt:lpstr>PowerPoint Presentation</vt:lpstr>
      <vt:lpstr>Carbon Neutral  vs  Net Zero</vt:lpstr>
      <vt:lpstr>PowerPoint Presentation</vt:lpstr>
      <vt:lpstr>PowerPoint Presentation</vt:lpstr>
      <vt:lpstr>PowerPoint Presentation</vt:lpstr>
      <vt:lpstr>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Measurment</vt:lpstr>
      <vt:lpstr>PowerPoint Presentation</vt:lpstr>
      <vt:lpstr>PowerPoint Presentation</vt:lpstr>
      <vt:lpstr>PowerPoint Presentation</vt:lpstr>
      <vt:lpstr>What’s Next</vt:lpstr>
      <vt:lpstr>PowerPoint Presentation</vt:lpstr>
      <vt:lpstr>PowerPoint Presentation</vt:lpstr>
      <vt:lpstr>Green must be convenient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must be convenient</dc:title>
  <dc:creator>Roberto Freato</dc:creator>
  <cp:lastModifiedBy>Roberto Freato</cp:lastModifiedBy>
  <cp:revision>6</cp:revision>
  <dcterms:created xsi:type="dcterms:W3CDTF">2023-01-17T09:48:37Z</dcterms:created>
  <dcterms:modified xsi:type="dcterms:W3CDTF">2024-04-07T21:46:15Z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1.9.1.5104</vt:lpwstr>
  </property>
</Properties>
</file>