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28" r:id="rId2"/>
    <p:sldId id="329" r:id="rId3"/>
    <p:sldId id="266" r:id="rId4"/>
    <p:sldId id="285" r:id="rId5"/>
    <p:sldId id="271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</p:sldIdLst>
  <p:sldSz cx="12192000" cy="6858000"/>
  <p:notesSz cx="6858000" cy="9144000"/>
  <p:custDataLst>
    <p:tags r:id="rId16"/>
  </p:custDataLst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E298AA-6989-4CBA-888C-6CCB743BCFBF}" v="1" dt="2023-01-17T10:34:23.813"/>
  </p1510:revLst>
</p1510:revInfo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82484" autoAdjust="0"/>
  </p:normalViewPr>
  <p:slideViewPr>
    <p:cSldViewPr snapToGrid="0">
      <p:cViewPr varScale="1">
        <p:scale>
          <a:sx n="91" d="100"/>
          <a:sy n="91" d="100"/>
        </p:scale>
        <p:origin x="6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o Freato" userId="9bea65d71c0ccf9f" providerId="LiveId" clId="{24E298AA-6989-4CBA-888C-6CCB743BCFBF}"/>
    <pc:docChg chg="custSel modSld">
      <pc:chgData name="Roberto Freato" userId="9bea65d71c0ccf9f" providerId="LiveId" clId="{24E298AA-6989-4CBA-888C-6CCB743BCFBF}" dt="2023-01-17T10:35:19.322" v="2" actId="27636"/>
      <pc:docMkLst>
        <pc:docMk/>
      </pc:docMkLst>
      <pc:sldChg chg="modSp mod">
        <pc:chgData name="Roberto Freato" userId="9bea65d71c0ccf9f" providerId="LiveId" clId="{24E298AA-6989-4CBA-888C-6CCB743BCFBF}" dt="2023-01-17T10:35:19.322" v="2" actId="27636"/>
        <pc:sldMkLst>
          <pc:docMk/>
          <pc:sldMk cId="1131556314" sldId="278"/>
        </pc:sldMkLst>
        <pc:spChg chg="mod">
          <ac:chgData name="Roberto Freato" userId="9bea65d71c0ccf9f" providerId="LiveId" clId="{24E298AA-6989-4CBA-888C-6CCB743BCFBF}" dt="2023-01-17T10:35:19.322" v="2" actId="27636"/>
          <ac:spMkLst>
            <pc:docMk/>
            <pc:sldMk cId="1131556314" sldId="278"/>
            <ac:spMk id="4" creationId="{5B1752B8-D8CD-52AA-13ED-740B2DA5B39E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ber\OneDrive\Eventi\210412%20-%20Serverless%20Conference%20@The%20Hague\Agend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ber\OneDrive\Eventi\210412%20-%20Serverless%20Conference%20@The%20Hague\Agend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7937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16FC8B2D-CED8-4010-AFA0-FA4DFA564034}" type="CELLRANGE">
                      <a:rPr lang="it-IT"/>
                      <a:pPr/>
                      <a:t>[CELLRANGE]</a:t>
                    </a:fld>
                    <a:endParaRPr lang="it-IT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E579-4E96-BFC9-28CBA57C1FFB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280887B9-AA8C-4E44-8F16-D5C72A7C15DD}" type="CELLRANGE">
                      <a:rPr lang="it-IT"/>
                      <a:pPr/>
                      <a:t>[CELLRANGE]</a:t>
                    </a:fld>
                    <a:endParaRPr lang="it-IT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E579-4E96-BFC9-28CBA57C1FFB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9B064813-7278-4F8B-8E24-8DC124C4FEE5}" type="CELLRANGE">
                      <a:rPr lang="it-IT"/>
                      <a:pPr/>
                      <a:t>[CELLRANGE]</a:t>
                    </a:fld>
                    <a:endParaRPr lang="it-IT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E579-4E96-BFC9-28CBA57C1FFB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293F193A-C009-46EC-86A9-B0330C2F451F}" type="CELLRANGE">
                      <a:rPr lang="it-IT"/>
                      <a:pPr/>
                      <a:t>[CELLRANGE]</a:t>
                    </a:fld>
                    <a:endParaRPr lang="it-IT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E579-4E96-BFC9-28CBA57C1FFB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B79301F0-33F9-4A37-AE7C-C036C8644DD0}" type="CELLRANGE">
                      <a:rPr lang="it-IT"/>
                      <a:pPr/>
                      <a:t>[CELLRANGE]</a:t>
                    </a:fld>
                    <a:endParaRPr lang="it-IT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E579-4E96-BFC9-28CBA57C1FFB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6B441394-C8A7-417E-9458-C62237A60F85}" type="CELLRANGE">
                      <a:rPr lang="it-IT"/>
                      <a:pPr/>
                      <a:t>[CELLRANGE]</a:t>
                    </a:fld>
                    <a:endParaRPr lang="it-IT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E579-4E96-BFC9-28CBA57C1FFB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2710D2BE-F818-41CD-85D1-3298E6A27253}" type="CELLRANGE">
                      <a:rPr lang="it-IT"/>
                      <a:pPr/>
                      <a:t>[CELLRANGE]</a:t>
                    </a:fld>
                    <a:endParaRPr lang="it-IT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E579-4E96-BFC9-28CBA57C1FFB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2CC6C7CE-9863-4967-8D3F-F7A53AE9BBB9}" type="CELLRANGE">
                      <a:rPr lang="it-IT"/>
                      <a:pPr/>
                      <a:t>[CELLRANGE]</a:t>
                    </a:fld>
                    <a:endParaRPr lang="it-IT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E579-4E96-BFC9-28CBA57C1FF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'Magic Quadrant'!$B$2:$B$9</c:f>
              <c:numCache>
                <c:formatCode>0%</c:formatCode>
                <c:ptCount val="8"/>
                <c:pt idx="0">
                  <c:v>0.7</c:v>
                </c:pt>
                <c:pt idx="1">
                  <c:v>0.8</c:v>
                </c:pt>
                <c:pt idx="2">
                  <c:v>0.9</c:v>
                </c:pt>
                <c:pt idx="3">
                  <c:v>0.65</c:v>
                </c:pt>
                <c:pt idx="4">
                  <c:v>0.4</c:v>
                </c:pt>
                <c:pt idx="5">
                  <c:v>0.6</c:v>
                </c:pt>
                <c:pt idx="6">
                  <c:v>0.2</c:v>
                </c:pt>
                <c:pt idx="7">
                  <c:v>0.1</c:v>
                </c:pt>
              </c:numCache>
            </c:numRef>
          </c:xVal>
          <c:yVal>
            <c:numRef>
              <c:f>'Magic Quadrant'!$C$2:$C$9</c:f>
              <c:numCache>
                <c:formatCode>0%</c:formatCode>
                <c:ptCount val="8"/>
                <c:pt idx="0">
                  <c:v>0.7</c:v>
                </c:pt>
                <c:pt idx="1">
                  <c:v>0.35</c:v>
                </c:pt>
                <c:pt idx="2">
                  <c:v>0.8</c:v>
                </c:pt>
                <c:pt idx="3">
                  <c:v>0.55000000000000004</c:v>
                </c:pt>
                <c:pt idx="4">
                  <c:v>0.6</c:v>
                </c:pt>
                <c:pt idx="5">
                  <c:v>0.9</c:v>
                </c:pt>
                <c:pt idx="6">
                  <c:v>0.7</c:v>
                </c:pt>
                <c:pt idx="7">
                  <c:v>0.1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'Magic Quadrant'!$A$2:$A$9</c15:f>
                <c15:dlblRangeCache>
                  <c:ptCount val="8"/>
                  <c:pt idx="0">
                    <c:v>Azure Functions</c:v>
                  </c:pt>
                  <c:pt idx="1">
                    <c:v>App Service (and WebJobs)</c:v>
                  </c:pt>
                  <c:pt idx="2">
                    <c:v>Container Instances</c:v>
                  </c:pt>
                  <c:pt idx="3">
                    <c:v>Azure Kubernetes Service</c:v>
                  </c:pt>
                  <c:pt idx="4">
                    <c:v>Service Fabric</c:v>
                  </c:pt>
                  <c:pt idx="5">
                    <c:v>Azure Batch</c:v>
                  </c:pt>
                  <c:pt idx="6">
                    <c:v>Scale Sets</c:v>
                  </c:pt>
                  <c:pt idx="7">
                    <c:v>Virtual Machines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8-E579-4E96-BFC9-28CBA57C1F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64287"/>
        <c:axId val="120363023"/>
      </c:scatterChart>
      <c:scatterChart>
        <c:scatterStyle val="smoothMarker"/>
        <c:varyColors val="0"/>
        <c:ser>
          <c:idx val="2"/>
          <c:order val="1"/>
          <c:tx>
            <c:v>Vertical line</c:v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'Magic Quadrant'!$F$4:$F$5</c:f>
              <c:numCache>
                <c:formatCode>General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xVal>
          <c:yVal>
            <c:numRef>
              <c:f>'Magic Quadrant'!$G$4:$G$5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9-E579-4E96-BFC9-28CBA57C1FFB}"/>
            </c:ext>
          </c:extLst>
        </c:ser>
        <c:ser>
          <c:idx val="1"/>
          <c:order val="2"/>
          <c:tx>
            <c:v>Horizontal line</c:v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Ref>
              <c:f>'Magic Quadrant'!$F$2:$F$3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xVal>
          <c:yVal>
            <c:numRef>
              <c:f>'Magic Quadrant'!$G$2:$G$3</c:f>
              <c:numCache>
                <c:formatCode>General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A-E579-4E96-BFC9-28CBA57C1F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64287"/>
        <c:axId val="120363023"/>
      </c:scatterChart>
      <c:valAx>
        <c:axId val="14964287"/>
        <c:scaling>
          <c:orientation val="minMax"/>
          <c:max val="1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Ease of management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0363023"/>
        <c:crosses val="autoZero"/>
        <c:crossBetween val="midCat"/>
      </c:valAx>
      <c:valAx>
        <c:axId val="120363023"/>
        <c:scaling>
          <c:orientation val="minMax"/>
          <c:max val="1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Scale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96428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7937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C703A9E6-F3AA-4391-A08E-E4B33E067127}" type="CELLRANGE">
                      <a:rPr lang="it-IT"/>
                      <a:pPr/>
                      <a:t>[CELLRANGE]</a:t>
                    </a:fld>
                    <a:endParaRPr lang="it-IT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E579-4E96-BFC9-28CBA57C1FFB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A01BB595-44E5-4DA3-82C5-0B4C65D2D43C}" type="CELLRANGE">
                      <a:rPr lang="it-IT"/>
                      <a:pPr/>
                      <a:t>[CELLRANGE]</a:t>
                    </a:fld>
                    <a:endParaRPr lang="it-IT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E579-4E96-BFC9-28CBA57C1FFB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8F069C2E-D502-416E-8F2D-37DFF971B877}" type="CELLRANGE">
                      <a:rPr lang="it-IT"/>
                      <a:pPr/>
                      <a:t>[CELLRANGE]</a:t>
                    </a:fld>
                    <a:endParaRPr lang="it-IT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E579-4E96-BFC9-28CBA57C1FFB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F23FB3A1-9A29-4ED2-8631-C6133A328402}" type="CELLRANGE">
                      <a:rPr lang="it-IT"/>
                      <a:pPr/>
                      <a:t>[CELLRANGE]</a:t>
                    </a:fld>
                    <a:endParaRPr lang="it-IT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E579-4E96-BFC9-28CBA57C1FFB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204E5D7A-95CA-4678-AA52-A2EFD3A1FE76}" type="CELLRANGE">
                      <a:rPr lang="it-IT"/>
                      <a:pPr/>
                      <a:t>[CELLRANGE]</a:t>
                    </a:fld>
                    <a:endParaRPr lang="it-IT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E579-4E96-BFC9-28CBA57C1FFB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99670A2D-BA4A-4836-A3F3-AF60FA9CADCD}" type="CELLRANGE">
                      <a:rPr lang="it-IT"/>
                      <a:pPr/>
                      <a:t>[CELLRANGE]</a:t>
                    </a:fld>
                    <a:endParaRPr lang="it-IT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E579-4E96-BFC9-28CBA57C1FFB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5FDEC3C6-D307-4274-A9FB-7244F59EAE72}" type="CELLRANGE">
                      <a:rPr lang="it-IT"/>
                      <a:pPr/>
                      <a:t>[CELLRANGE]</a:t>
                    </a:fld>
                    <a:endParaRPr lang="it-IT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E579-4E96-BFC9-28CBA57C1FFB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70CC6074-803E-411C-8833-7A66B3099547}" type="CELLRANGE">
                      <a:rPr lang="it-IT"/>
                      <a:pPr/>
                      <a:t>[CELLRANGE]</a:t>
                    </a:fld>
                    <a:endParaRPr lang="it-IT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E579-4E96-BFC9-28CBA57C1FF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'Magic Quadrant'!$B$2:$B$9</c:f>
              <c:numCache>
                <c:formatCode>0%</c:formatCode>
                <c:ptCount val="8"/>
                <c:pt idx="0">
                  <c:v>0.7</c:v>
                </c:pt>
                <c:pt idx="1">
                  <c:v>0.8</c:v>
                </c:pt>
                <c:pt idx="2">
                  <c:v>0.9</c:v>
                </c:pt>
                <c:pt idx="3">
                  <c:v>0.65</c:v>
                </c:pt>
                <c:pt idx="4">
                  <c:v>0.4</c:v>
                </c:pt>
                <c:pt idx="5">
                  <c:v>0.6</c:v>
                </c:pt>
                <c:pt idx="6">
                  <c:v>0.2</c:v>
                </c:pt>
                <c:pt idx="7">
                  <c:v>0.1</c:v>
                </c:pt>
              </c:numCache>
            </c:numRef>
          </c:xVal>
          <c:yVal>
            <c:numRef>
              <c:f>'Magic Quadrant'!$C$2:$C$9</c:f>
              <c:numCache>
                <c:formatCode>0%</c:formatCode>
                <c:ptCount val="8"/>
                <c:pt idx="0">
                  <c:v>0.7</c:v>
                </c:pt>
                <c:pt idx="1">
                  <c:v>0.35</c:v>
                </c:pt>
                <c:pt idx="2">
                  <c:v>0.8</c:v>
                </c:pt>
                <c:pt idx="3">
                  <c:v>0.55000000000000004</c:v>
                </c:pt>
                <c:pt idx="4">
                  <c:v>0.6</c:v>
                </c:pt>
                <c:pt idx="5">
                  <c:v>0.9</c:v>
                </c:pt>
                <c:pt idx="6">
                  <c:v>0.7</c:v>
                </c:pt>
                <c:pt idx="7">
                  <c:v>0.1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'Magic Quadrant'!$A$2:$A$9</c15:f>
                <c15:dlblRangeCache>
                  <c:ptCount val="8"/>
                  <c:pt idx="0">
                    <c:v>Azure Functions</c:v>
                  </c:pt>
                  <c:pt idx="1">
                    <c:v>App Service (and WebJobs)</c:v>
                  </c:pt>
                  <c:pt idx="2">
                    <c:v>Container Instances</c:v>
                  </c:pt>
                  <c:pt idx="3">
                    <c:v>Azure Kubernetes Service</c:v>
                  </c:pt>
                  <c:pt idx="4">
                    <c:v>Service Fabric</c:v>
                  </c:pt>
                  <c:pt idx="5">
                    <c:v>Azure Batch</c:v>
                  </c:pt>
                  <c:pt idx="6">
                    <c:v>Scale Sets</c:v>
                  </c:pt>
                  <c:pt idx="7">
                    <c:v>Virtual Machines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8-E579-4E96-BFC9-28CBA57C1F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64287"/>
        <c:axId val="120363023"/>
      </c:scatterChart>
      <c:scatterChart>
        <c:scatterStyle val="smoothMarker"/>
        <c:varyColors val="0"/>
        <c:ser>
          <c:idx val="2"/>
          <c:order val="1"/>
          <c:tx>
            <c:v>Vertical line</c:v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'Magic Quadrant'!$F$4:$F$5</c:f>
              <c:numCache>
                <c:formatCode>General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xVal>
          <c:yVal>
            <c:numRef>
              <c:f>'Magic Quadrant'!$G$4:$G$5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9-E579-4E96-BFC9-28CBA57C1FFB}"/>
            </c:ext>
          </c:extLst>
        </c:ser>
        <c:ser>
          <c:idx val="1"/>
          <c:order val="2"/>
          <c:tx>
            <c:v>Horizontal line</c:v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Ref>
              <c:f>'Magic Quadrant'!$F$2:$F$3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xVal>
          <c:yVal>
            <c:numRef>
              <c:f>'Magic Quadrant'!$G$2:$G$3</c:f>
              <c:numCache>
                <c:formatCode>General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A-E579-4E96-BFC9-28CBA57C1F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64287"/>
        <c:axId val="120363023"/>
      </c:scatterChart>
      <c:valAx>
        <c:axId val="14964287"/>
        <c:scaling>
          <c:orientation val="minMax"/>
          <c:max val="1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Ease of management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0363023"/>
        <c:crosses val="autoZero"/>
        <c:crossBetween val="midCat"/>
      </c:valAx>
      <c:valAx>
        <c:axId val="120363023"/>
        <c:scaling>
          <c:orientation val="minMax"/>
          <c:max val="1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Scale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96428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BE7B60-6B9F-4C8B-9A8D-2845D43EB305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C0DF0B2F-0AC4-47D0-BE39-E547B628E0FD}">
      <dgm:prSet phldrT="[Text]"/>
      <dgm:spPr/>
      <dgm:t>
        <a:bodyPr/>
        <a:lstStyle/>
        <a:p>
          <a:r>
            <a:rPr lang="it-IT" dirty="0"/>
            <a:t>App Service</a:t>
          </a:r>
        </a:p>
      </dgm:t>
    </dgm:pt>
    <dgm:pt modelId="{CBACCB02-6051-44DF-BCB0-3469BF1EDDA3}" type="parTrans" cxnId="{B3EF7993-5453-477F-8DCC-68CD7CFD1736}">
      <dgm:prSet/>
      <dgm:spPr/>
      <dgm:t>
        <a:bodyPr/>
        <a:lstStyle/>
        <a:p>
          <a:endParaRPr lang="it-IT"/>
        </a:p>
      </dgm:t>
    </dgm:pt>
    <dgm:pt modelId="{8DB8768F-B0B5-40B7-AB0D-EA3B07C52B7D}" type="sibTrans" cxnId="{B3EF7993-5453-477F-8DCC-68CD7CFD1736}">
      <dgm:prSet/>
      <dgm:spPr/>
      <dgm:t>
        <a:bodyPr/>
        <a:lstStyle/>
        <a:p>
          <a:endParaRPr lang="it-IT"/>
        </a:p>
      </dgm:t>
    </dgm:pt>
    <dgm:pt modelId="{00616169-3D3A-469A-A604-B657382378F9}">
      <dgm:prSet phldrT="[Text]"/>
      <dgm:spPr/>
      <dgm:t>
        <a:bodyPr/>
        <a:lstStyle/>
        <a:p>
          <a:r>
            <a:rPr lang="it-IT" dirty="0"/>
            <a:t>Batch</a:t>
          </a:r>
        </a:p>
      </dgm:t>
    </dgm:pt>
    <dgm:pt modelId="{C5929B4F-A1BD-4368-8D2F-2962E09260B5}" type="parTrans" cxnId="{864B1D0B-91DB-4CF8-A4DA-3ED38128D1FA}">
      <dgm:prSet/>
      <dgm:spPr/>
      <dgm:t>
        <a:bodyPr/>
        <a:lstStyle/>
        <a:p>
          <a:endParaRPr lang="it-IT"/>
        </a:p>
      </dgm:t>
    </dgm:pt>
    <dgm:pt modelId="{B89BCBAE-FCA7-46B2-BE2B-25C842D70EC4}" type="sibTrans" cxnId="{864B1D0B-91DB-4CF8-A4DA-3ED38128D1FA}">
      <dgm:prSet/>
      <dgm:spPr/>
      <dgm:t>
        <a:bodyPr/>
        <a:lstStyle/>
        <a:p>
          <a:endParaRPr lang="it-IT"/>
        </a:p>
      </dgm:t>
    </dgm:pt>
    <dgm:pt modelId="{7C120EC8-98E1-4243-B94E-C181387DFDD7}">
      <dgm:prSet phldrT="[Text]"/>
      <dgm:spPr/>
      <dgm:t>
        <a:bodyPr/>
        <a:lstStyle/>
        <a:p>
          <a:r>
            <a:rPr lang="it-IT" dirty="0"/>
            <a:t>Container Instances</a:t>
          </a:r>
        </a:p>
      </dgm:t>
    </dgm:pt>
    <dgm:pt modelId="{B16CD15E-309A-4FD3-8DA8-9F23EE588E6D}" type="parTrans" cxnId="{480073DE-5BC7-4FC6-8E50-353203E7C3C4}">
      <dgm:prSet/>
      <dgm:spPr/>
      <dgm:t>
        <a:bodyPr/>
        <a:lstStyle/>
        <a:p>
          <a:endParaRPr lang="it-IT"/>
        </a:p>
      </dgm:t>
    </dgm:pt>
    <dgm:pt modelId="{F52D12A3-CEE8-407D-98BE-34BF157759EF}" type="sibTrans" cxnId="{480073DE-5BC7-4FC6-8E50-353203E7C3C4}">
      <dgm:prSet/>
      <dgm:spPr/>
      <dgm:t>
        <a:bodyPr/>
        <a:lstStyle/>
        <a:p>
          <a:endParaRPr lang="it-IT"/>
        </a:p>
      </dgm:t>
    </dgm:pt>
    <dgm:pt modelId="{3C37829F-502F-4446-822A-03FD905F6A25}">
      <dgm:prSet phldrT="[Text]"/>
      <dgm:spPr/>
      <dgm:t>
        <a:bodyPr/>
        <a:lstStyle/>
        <a:p>
          <a:r>
            <a:rPr lang="it-IT" dirty="0"/>
            <a:t>Container Apps</a:t>
          </a:r>
        </a:p>
      </dgm:t>
    </dgm:pt>
    <dgm:pt modelId="{1A16F9FA-1C34-459C-AB56-F98664A4A08F}" type="parTrans" cxnId="{7B576D61-B467-44A7-B57F-6A6D36DFFE2D}">
      <dgm:prSet/>
      <dgm:spPr/>
      <dgm:t>
        <a:bodyPr/>
        <a:lstStyle/>
        <a:p>
          <a:endParaRPr lang="it-IT"/>
        </a:p>
      </dgm:t>
    </dgm:pt>
    <dgm:pt modelId="{241A7538-9516-4E43-9E2E-DAEEFEE6E10B}" type="sibTrans" cxnId="{7B576D61-B467-44A7-B57F-6A6D36DFFE2D}">
      <dgm:prSet/>
      <dgm:spPr/>
      <dgm:t>
        <a:bodyPr/>
        <a:lstStyle/>
        <a:p>
          <a:endParaRPr lang="it-IT"/>
        </a:p>
      </dgm:t>
    </dgm:pt>
    <dgm:pt modelId="{611A4666-76F8-4A03-B370-747B4C215234}" type="pres">
      <dgm:prSet presAssocID="{F7BE7B60-6B9F-4C8B-9A8D-2845D43EB305}" presName="Name0" presStyleCnt="0">
        <dgm:presLayoutVars>
          <dgm:dir/>
          <dgm:resizeHandles val="exact"/>
        </dgm:presLayoutVars>
      </dgm:prSet>
      <dgm:spPr/>
    </dgm:pt>
    <dgm:pt modelId="{8C4D2858-A763-41B6-9E94-A3D781B45687}" type="pres">
      <dgm:prSet presAssocID="{F7BE7B60-6B9F-4C8B-9A8D-2845D43EB305}" presName="arrow" presStyleLbl="bgShp" presStyleIdx="0" presStyleCnt="1"/>
      <dgm:spPr/>
    </dgm:pt>
    <dgm:pt modelId="{6E6ADD75-68B6-4DB8-9FA7-56EF82F0EB7D}" type="pres">
      <dgm:prSet presAssocID="{F7BE7B60-6B9F-4C8B-9A8D-2845D43EB305}" presName="points" presStyleCnt="0"/>
      <dgm:spPr/>
    </dgm:pt>
    <dgm:pt modelId="{0D45D515-875D-4D33-9677-3E8DC3415193}" type="pres">
      <dgm:prSet presAssocID="{C0DF0B2F-0AC4-47D0-BE39-E547B628E0FD}" presName="compositeA" presStyleCnt="0"/>
      <dgm:spPr/>
    </dgm:pt>
    <dgm:pt modelId="{49209668-ADB1-42CA-BEF5-BA3657FC24FC}" type="pres">
      <dgm:prSet presAssocID="{C0DF0B2F-0AC4-47D0-BE39-E547B628E0FD}" presName="textA" presStyleLbl="revTx" presStyleIdx="0" presStyleCnt="4">
        <dgm:presLayoutVars>
          <dgm:bulletEnabled val="1"/>
        </dgm:presLayoutVars>
      </dgm:prSet>
      <dgm:spPr/>
    </dgm:pt>
    <dgm:pt modelId="{8EFFD7B0-188F-4B0E-9AE3-07BD6372C8EF}" type="pres">
      <dgm:prSet presAssocID="{C0DF0B2F-0AC4-47D0-BE39-E547B628E0FD}" presName="circleA" presStyleLbl="node1" presStyleIdx="0" presStyleCnt="4"/>
      <dgm:spPr/>
    </dgm:pt>
    <dgm:pt modelId="{C6EDB58E-D084-4F19-A793-06B2B683CA70}" type="pres">
      <dgm:prSet presAssocID="{C0DF0B2F-0AC4-47D0-BE39-E547B628E0FD}" presName="spaceA" presStyleCnt="0"/>
      <dgm:spPr/>
    </dgm:pt>
    <dgm:pt modelId="{B6B4E6A6-73FA-4F60-B78A-785FBA7D5034}" type="pres">
      <dgm:prSet presAssocID="{8DB8768F-B0B5-40B7-AB0D-EA3B07C52B7D}" presName="space" presStyleCnt="0"/>
      <dgm:spPr/>
    </dgm:pt>
    <dgm:pt modelId="{EA7B9AE4-B4DA-49E1-B951-92130F82D977}" type="pres">
      <dgm:prSet presAssocID="{00616169-3D3A-469A-A604-B657382378F9}" presName="compositeB" presStyleCnt="0"/>
      <dgm:spPr/>
    </dgm:pt>
    <dgm:pt modelId="{C18E009E-9E98-4070-9A7E-04D6884BD1AE}" type="pres">
      <dgm:prSet presAssocID="{00616169-3D3A-469A-A604-B657382378F9}" presName="textB" presStyleLbl="revTx" presStyleIdx="1" presStyleCnt="4">
        <dgm:presLayoutVars>
          <dgm:bulletEnabled val="1"/>
        </dgm:presLayoutVars>
      </dgm:prSet>
      <dgm:spPr/>
    </dgm:pt>
    <dgm:pt modelId="{BB72F20F-9D08-464D-9633-AC6C54DEE697}" type="pres">
      <dgm:prSet presAssocID="{00616169-3D3A-469A-A604-B657382378F9}" presName="circleB" presStyleLbl="node1" presStyleIdx="1" presStyleCnt="4"/>
      <dgm:spPr/>
    </dgm:pt>
    <dgm:pt modelId="{D6D9BBC2-0243-4DD6-8DF2-07E12CA69304}" type="pres">
      <dgm:prSet presAssocID="{00616169-3D3A-469A-A604-B657382378F9}" presName="spaceB" presStyleCnt="0"/>
      <dgm:spPr/>
    </dgm:pt>
    <dgm:pt modelId="{2743089A-EC9F-4A21-AA7A-CEE81A4E3E3E}" type="pres">
      <dgm:prSet presAssocID="{B89BCBAE-FCA7-46B2-BE2B-25C842D70EC4}" presName="space" presStyleCnt="0"/>
      <dgm:spPr/>
    </dgm:pt>
    <dgm:pt modelId="{068B3CD0-4F3F-4B46-8E3A-F2254C191A53}" type="pres">
      <dgm:prSet presAssocID="{7C120EC8-98E1-4243-B94E-C181387DFDD7}" presName="compositeA" presStyleCnt="0"/>
      <dgm:spPr/>
    </dgm:pt>
    <dgm:pt modelId="{C00B396C-0280-4E4E-8757-AC176815E501}" type="pres">
      <dgm:prSet presAssocID="{7C120EC8-98E1-4243-B94E-C181387DFDD7}" presName="textA" presStyleLbl="revTx" presStyleIdx="2" presStyleCnt="4">
        <dgm:presLayoutVars>
          <dgm:bulletEnabled val="1"/>
        </dgm:presLayoutVars>
      </dgm:prSet>
      <dgm:spPr/>
    </dgm:pt>
    <dgm:pt modelId="{65428697-8DAA-4864-926F-E4BA8535FE26}" type="pres">
      <dgm:prSet presAssocID="{7C120EC8-98E1-4243-B94E-C181387DFDD7}" presName="circleA" presStyleLbl="node1" presStyleIdx="2" presStyleCnt="4"/>
      <dgm:spPr/>
    </dgm:pt>
    <dgm:pt modelId="{A8F9823E-F2F1-4EEC-ADF1-E6DB270D894F}" type="pres">
      <dgm:prSet presAssocID="{7C120EC8-98E1-4243-B94E-C181387DFDD7}" presName="spaceA" presStyleCnt="0"/>
      <dgm:spPr/>
    </dgm:pt>
    <dgm:pt modelId="{E892FFC3-4755-4FB4-B456-881EB8999ED9}" type="pres">
      <dgm:prSet presAssocID="{F52D12A3-CEE8-407D-98BE-34BF157759EF}" presName="space" presStyleCnt="0"/>
      <dgm:spPr/>
    </dgm:pt>
    <dgm:pt modelId="{68D01DB5-7E2E-43FA-844F-6D4C343DC6C7}" type="pres">
      <dgm:prSet presAssocID="{3C37829F-502F-4446-822A-03FD905F6A25}" presName="compositeB" presStyleCnt="0"/>
      <dgm:spPr/>
    </dgm:pt>
    <dgm:pt modelId="{033AC0F7-6D08-44F8-9D25-BA589CA9DF99}" type="pres">
      <dgm:prSet presAssocID="{3C37829F-502F-4446-822A-03FD905F6A25}" presName="textB" presStyleLbl="revTx" presStyleIdx="3" presStyleCnt="4">
        <dgm:presLayoutVars>
          <dgm:bulletEnabled val="1"/>
        </dgm:presLayoutVars>
      </dgm:prSet>
      <dgm:spPr/>
    </dgm:pt>
    <dgm:pt modelId="{0812E6A5-103B-4599-9558-1102EA45D2A4}" type="pres">
      <dgm:prSet presAssocID="{3C37829F-502F-4446-822A-03FD905F6A25}" presName="circleB" presStyleLbl="node1" presStyleIdx="3" presStyleCnt="4"/>
      <dgm:spPr/>
    </dgm:pt>
    <dgm:pt modelId="{B5437526-A9A0-4BB9-9069-738EC81E738F}" type="pres">
      <dgm:prSet presAssocID="{3C37829F-502F-4446-822A-03FD905F6A25}" presName="spaceB" presStyleCnt="0"/>
      <dgm:spPr/>
    </dgm:pt>
  </dgm:ptLst>
  <dgm:cxnLst>
    <dgm:cxn modelId="{29472B05-862A-4E0B-AD15-8F960E3CDBE2}" type="presOf" srcId="{7C120EC8-98E1-4243-B94E-C181387DFDD7}" destId="{C00B396C-0280-4E4E-8757-AC176815E501}" srcOrd="0" destOrd="0" presId="urn:microsoft.com/office/officeart/2005/8/layout/hProcess11"/>
    <dgm:cxn modelId="{864B1D0B-91DB-4CF8-A4DA-3ED38128D1FA}" srcId="{F7BE7B60-6B9F-4C8B-9A8D-2845D43EB305}" destId="{00616169-3D3A-469A-A604-B657382378F9}" srcOrd="1" destOrd="0" parTransId="{C5929B4F-A1BD-4368-8D2F-2962E09260B5}" sibTransId="{B89BCBAE-FCA7-46B2-BE2B-25C842D70EC4}"/>
    <dgm:cxn modelId="{08AA1520-5F0F-4AC5-94EA-F2001A9113B8}" type="presOf" srcId="{3C37829F-502F-4446-822A-03FD905F6A25}" destId="{033AC0F7-6D08-44F8-9D25-BA589CA9DF99}" srcOrd="0" destOrd="0" presId="urn:microsoft.com/office/officeart/2005/8/layout/hProcess11"/>
    <dgm:cxn modelId="{7B576D61-B467-44A7-B57F-6A6D36DFFE2D}" srcId="{F7BE7B60-6B9F-4C8B-9A8D-2845D43EB305}" destId="{3C37829F-502F-4446-822A-03FD905F6A25}" srcOrd="3" destOrd="0" parTransId="{1A16F9FA-1C34-459C-AB56-F98664A4A08F}" sibTransId="{241A7538-9516-4E43-9E2E-DAEEFEE6E10B}"/>
    <dgm:cxn modelId="{FC163048-6EEB-44FD-A83B-C0D8C6CDB398}" type="presOf" srcId="{00616169-3D3A-469A-A604-B657382378F9}" destId="{C18E009E-9E98-4070-9A7E-04D6884BD1AE}" srcOrd="0" destOrd="0" presId="urn:microsoft.com/office/officeart/2005/8/layout/hProcess11"/>
    <dgm:cxn modelId="{B3EF7993-5453-477F-8DCC-68CD7CFD1736}" srcId="{F7BE7B60-6B9F-4C8B-9A8D-2845D43EB305}" destId="{C0DF0B2F-0AC4-47D0-BE39-E547B628E0FD}" srcOrd="0" destOrd="0" parTransId="{CBACCB02-6051-44DF-BCB0-3469BF1EDDA3}" sibTransId="{8DB8768F-B0B5-40B7-AB0D-EA3B07C52B7D}"/>
    <dgm:cxn modelId="{46EFB8A2-B27E-44E1-AF37-9C17B372A322}" type="presOf" srcId="{C0DF0B2F-0AC4-47D0-BE39-E547B628E0FD}" destId="{49209668-ADB1-42CA-BEF5-BA3657FC24FC}" srcOrd="0" destOrd="0" presId="urn:microsoft.com/office/officeart/2005/8/layout/hProcess11"/>
    <dgm:cxn modelId="{480073DE-5BC7-4FC6-8E50-353203E7C3C4}" srcId="{F7BE7B60-6B9F-4C8B-9A8D-2845D43EB305}" destId="{7C120EC8-98E1-4243-B94E-C181387DFDD7}" srcOrd="2" destOrd="0" parTransId="{B16CD15E-309A-4FD3-8DA8-9F23EE588E6D}" sibTransId="{F52D12A3-CEE8-407D-98BE-34BF157759EF}"/>
    <dgm:cxn modelId="{4EA890EE-C3EB-4F68-851F-D403E8964849}" type="presOf" srcId="{F7BE7B60-6B9F-4C8B-9A8D-2845D43EB305}" destId="{611A4666-76F8-4A03-B370-747B4C215234}" srcOrd="0" destOrd="0" presId="urn:microsoft.com/office/officeart/2005/8/layout/hProcess11"/>
    <dgm:cxn modelId="{DEA490C4-62D9-4946-8095-271F3CA2C5F8}" type="presParOf" srcId="{611A4666-76F8-4A03-B370-747B4C215234}" destId="{8C4D2858-A763-41B6-9E94-A3D781B45687}" srcOrd="0" destOrd="0" presId="urn:microsoft.com/office/officeart/2005/8/layout/hProcess11"/>
    <dgm:cxn modelId="{0A165F65-9323-40F9-9BD3-E212E972FE75}" type="presParOf" srcId="{611A4666-76F8-4A03-B370-747B4C215234}" destId="{6E6ADD75-68B6-4DB8-9FA7-56EF82F0EB7D}" srcOrd="1" destOrd="0" presId="urn:microsoft.com/office/officeart/2005/8/layout/hProcess11"/>
    <dgm:cxn modelId="{DD63CDF2-C96F-4EEA-B7A0-8EC185E48C82}" type="presParOf" srcId="{6E6ADD75-68B6-4DB8-9FA7-56EF82F0EB7D}" destId="{0D45D515-875D-4D33-9677-3E8DC3415193}" srcOrd="0" destOrd="0" presId="urn:microsoft.com/office/officeart/2005/8/layout/hProcess11"/>
    <dgm:cxn modelId="{FB4E88FC-3B16-4844-BC35-1756D930E748}" type="presParOf" srcId="{0D45D515-875D-4D33-9677-3E8DC3415193}" destId="{49209668-ADB1-42CA-BEF5-BA3657FC24FC}" srcOrd="0" destOrd="0" presId="urn:microsoft.com/office/officeart/2005/8/layout/hProcess11"/>
    <dgm:cxn modelId="{BC991CBC-E897-466A-BF68-975C82886E87}" type="presParOf" srcId="{0D45D515-875D-4D33-9677-3E8DC3415193}" destId="{8EFFD7B0-188F-4B0E-9AE3-07BD6372C8EF}" srcOrd="1" destOrd="0" presId="urn:microsoft.com/office/officeart/2005/8/layout/hProcess11"/>
    <dgm:cxn modelId="{01CD4413-4A2A-4A73-9B32-51FE40135BD2}" type="presParOf" srcId="{0D45D515-875D-4D33-9677-3E8DC3415193}" destId="{C6EDB58E-D084-4F19-A793-06B2B683CA70}" srcOrd="2" destOrd="0" presId="urn:microsoft.com/office/officeart/2005/8/layout/hProcess11"/>
    <dgm:cxn modelId="{D7B8E31E-1827-4563-A0BF-E07C126C3DF4}" type="presParOf" srcId="{6E6ADD75-68B6-4DB8-9FA7-56EF82F0EB7D}" destId="{B6B4E6A6-73FA-4F60-B78A-785FBA7D5034}" srcOrd="1" destOrd="0" presId="urn:microsoft.com/office/officeart/2005/8/layout/hProcess11"/>
    <dgm:cxn modelId="{AC197693-4795-4FCE-8386-6F6C1B371819}" type="presParOf" srcId="{6E6ADD75-68B6-4DB8-9FA7-56EF82F0EB7D}" destId="{EA7B9AE4-B4DA-49E1-B951-92130F82D977}" srcOrd="2" destOrd="0" presId="urn:microsoft.com/office/officeart/2005/8/layout/hProcess11"/>
    <dgm:cxn modelId="{59699CDC-3A85-49EF-A8A6-136D4C016F00}" type="presParOf" srcId="{EA7B9AE4-B4DA-49E1-B951-92130F82D977}" destId="{C18E009E-9E98-4070-9A7E-04D6884BD1AE}" srcOrd="0" destOrd="0" presId="urn:microsoft.com/office/officeart/2005/8/layout/hProcess11"/>
    <dgm:cxn modelId="{D0E38A42-AB0F-4C1A-946F-5431519A27AB}" type="presParOf" srcId="{EA7B9AE4-B4DA-49E1-B951-92130F82D977}" destId="{BB72F20F-9D08-464D-9633-AC6C54DEE697}" srcOrd="1" destOrd="0" presId="urn:microsoft.com/office/officeart/2005/8/layout/hProcess11"/>
    <dgm:cxn modelId="{58F63AC5-47B8-4C64-8F51-5CA83DD843E3}" type="presParOf" srcId="{EA7B9AE4-B4DA-49E1-B951-92130F82D977}" destId="{D6D9BBC2-0243-4DD6-8DF2-07E12CA69304}" srcOrd="2" destOrd="0" presId="urn:microsoft.com/office/officeart/2005/8/layout/hProcess11"/>
    <dgm:cxn modelId="{9324A554-F148-4DB5-AE63-082A7055AAB4}" type="presParOf" srcId="{6E6ADD75-68B6-4DB8-9FA7-56EF82F0EB7D}" destId="{2743089A-EC9F-4A21-AA7A-CEE81A4E3E3E}" srcOrd="3" destOrd="0" presId="urn:microsoft.com/office/officeart/2005/8/layout/hProcess11"/>
    <dgm:cxn modelId="{93208256-6266-4876-976E-C419CF0D336E}" type="presParOf" srcId="{6E6ADD75-68B6-4DB8-9FA7-56EF82F0EB7D}" destId="{068B3CD0-4F3F-4B46-8E3A-F2254C191A53}" srcOrd="4" destOrd="0" presId="urn:microsoft.com/office/officeart/2005/8/layout/hProcess11"/>
    <dgm:cxn modelId="{D4176BB3-645F-4568-A760-E96738E4C7A8}" type="presParOf" srcId="{068B3CD0-4F3F-4B46-8E3A-F2254C191A53}" destId="{C00B396C-0280-4E4E-8757-AC176815E501}" srcOrd="0" destOrd="0" presId="urn:microsoft.com/office/officeart/2005/8/layout/hProcess11"/>
    <dgm:cxn modelId="{5224FEFB-9EAA-48D8-B159-FDB645AE3F02}" type="presParOf" srcId="{068B3CD0-4F3F-4B46-8E3A-F2254C191A53}" destId="{65428697-8DAA-4864-926F-E4BA8535FE26}" srcOrd="1" destOrd="0" presId="urn:microsoft.com/office/officeart/2005/8/layout/hProcess11"/>
    <dgm:cxn modelId="{6A4455CF-6714-40BA-A26F-698468351E9B}" type="presParOf" srcId="{068B3CD0-4F3F-4B46-8E3A-F2254C191A53}" destId="{A8F9823E-F2F1-4EEC-ADF1-E6DB270D894F}" srcOrd="2" destOrd="0" presId="urn:microsoft.com/office/officeart/2005/8/layout/hProcess11"/>
    <dgm:cxn modelId="{9BD835FA-6DAE-4BE5-8161-3374A50F0D6F}" type="presParOf" srcId="{6E6ADD75-68B6-4DB8-9FA7-56EF82F0EB7D}" destId="{E892FFC3-4755-4FB4-B456-881EB8999ED9}" srcOrd="5" destOrd="0" presId="urn:microsoft.com/office/officeart/2005/8/layout/hProcess11"/>
    <dgm:cxn modelId="{D4B41E19-CCE4-41C7-81EB-FE309D49B8FC}" type="presParOf" srcId="{6E6ADD75-68B6-4DB8-9FA7-56EF82F0EB7D}" destId="{68D01DB5-7E2E-43FA-844F-6D4C343DC6C7}" srcOrd="6" destOrd="0" presId="urn:microsoft.com/office/officeart/2005/8/layout/hProcess11"/>
    <dgm:cxn modelId="{9203EBEA-BDA2-4A3E-824C-8DCB7033281A}" type="presParOf" srcId="{68D01DB5-7E2E-43FA-844F-6D4C343DC6C7}" destId="{033AC0F7-6D08-44F8-9D25-BA589CA9DF99}" srcOrd="0" destOrd="0" presId="urn:microsoft.com/office/officeart/2005/8/layout/hProcess11"/>
    <dgm:cxn modelId="{B963CA0E-947E-46BE-9364-2608AF72E0DD}" type="presParOf" srcId="{68D01DB5-7E2E-43FA-844F-6D4C343DC6C7}" destId="{0812E6A5-103B-4599-9558-1102EA45D2A4}" srcOrd="1" destOrd="0" presId="urn:microsoft.com/office/officeart/2005/8/layout/hProcess11"/>
    <dgm:cxn modelId="{A264AD6D-FE8D-49F0-84BE-DC3D1F0F399E}" type="presParOf" srcId="{68D01DB5-7E2E-43FA-844F-6D4C343DC6C7}" destId="{B5437526-A9A0-4BB9-9069-738EC81E738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4D2858-A763-41B6-9E94-A3D781B45687}">
      <dsp:nvSpPr>
        <dsp:cNvPr id="0" name=""/>
        <dsp:cNvSpPr/>
      </dsp:nvSpPr>
      <dsp:spPr>
        <a:xfrm>
          <a:off x="0" y="547537"/>
          <a:ext cx="11055281" cy="73005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209668-ADB1-42CA-BEF5-BA3657FC24FC}">
      <dsp:nvSpPr>
        <dsp:cNvPr id="0" name=""/>
        <dsp:cNvSpPr/>
      </dsp:nvSpPr>
      <dsp:spPr>
        <a:xfrm>
          <a:off x="4979" y="0"/>
          <a:ext cx="2395130" cy="730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App Service</a:t>
          </a:r>
        </a:p>
      </dsp:txBody>
      <dsp:txXfrm>
        <a:off x="4979" y="0"/>
        <a:ext cx="2395130" cy="730050"/>
      </dsp:txXfrm>
    </dsp:sp>
    <dsp:sp modelId="{8EFFD7B0-188F-4B0E-9AE3-07BD6372C8EF}">
      <dsp:nvSpPr>
        <dsp:cNvPr id="0" name=""/>
        <dsp:cNvSpPr/>
      </dsp:nvSpPr>
      <dsp:spPr>
        <a:xfrm>
          <a:off x="1111288" y="821306"/>
          <a:ext cx="182512" cy="1825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8E009E-9E98-4070-9A7E-04D6884BD1AE}">
      <dsp:nvSpPr>
        <dsp:cNvPr id="0" name=""/>
        <dsp:cNvSpPr/>
      </dsp:nvSpPr>
      <dsp:spPr>
        <a:xfrm>
          <a:off x="2519867" y="1095074"/>
          <a:ext cx="2395130" cy="730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Batch</a:t>
          </a:r>
        </a:p>
      </dsp:txBody>
      <dsp:txXfrm>
        <a:off x="2519867" y="1095074"/>
        <a:ext cx="2395130" cy="730050"/>
      </dsp:txXfrm>
    </dsp:sp>
    <dsp:sp modelId="{BB72F20F-9D08-464D-9633-AC6C54DEE697}">
      <dsp:nvSpPr>
        <dsp:cNvPr id="0" name=""/>
        <dsp:cNvSpPr/>
      </dsp:nvSpPr>
      <dsp:spPr>
        <a:xfrm>
          <a:off x="3626176" y="821306"/>
          <a:ext cx="182512" cy="1825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0B396C-0280-4E4E-8757-AC176815E501}">
      <dsp:nvSpPr>
        <dsp:cNvPr id="0" name=""/>
        <dsp:cNvSpPr/>
      </dsp:nvSpPr>
      <dsp:spPr>
        <a:xfrm>
          <a:off x="5034754" y="0"/>
          <a:ext cx="2395130" cy="730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Container Instances</a:t>
          </a:r>
        </a:p>
      </dsp:txBody>
      <dsp:txXfrm>
        <a:off x="5034754" y="0"/>
        <a:ext cx="2395130" cy="730050"/>
      </dsp:txXfrm>
    </dsp:sp>
    <dsp:sp modelId="{65428697-8DAA-4864-926F-E4BA8535FE26}">
      <dsp:nvSpPr>
        <dsp:cNvPr id="0" name=""/>
        <dsp:cNvSpPr/>
      </dsp:nvSpPr>
      <dsp:spPr>
        <a:xfrm>
          <a:off x="6141063" y="821306"/>
          <a:ext cx="182512" cy="1825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3AC0F7-6D08-44F8-9D25-BA589CA9DF99}">
      <dsp:nvSpPr>
        <dsp:cNvPr id="0" name=""/>
        <dsp:cNvSpPr/>
      </dsp:nvSpPr>
      <dsp:spPr>
        <a:xfrm>
          <a:off x="7549642" y="1095074"/>
          <a:ext cx="2395130" cy="730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Container Apps</a:t>
          </a:r>
        </a:p>
      </dsp:txBody>
      <dsp:txXfrm>
        <a:off x="7549642" y="1095074"/>
        <a:ext cx="2395130" cy="730050"/>
      </dsp:txXfrm>
    </dsp:sp>
    <dsp:sp modelId="{0812E6A5-103B-4599-9558-1102EA45D2A4}">
      <dsp:nvSpPr>
        <dsp:cNvPr id="0" name=""/>
        <dsp:cNvSpPr/>
      </dsp:nvSpPr>
      <dsp:spPr>
        <a:xfrm>
          <a:off x="8655951" y="821306"/>
          <a:ext cx="182512" cy="1825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4EA6B6-151A-41D7-9AC0-C8BE771B4DF6}" type="datetimeFigureOut">
              <a:rPr lang="it-IT" smtClean="0"/>
              <a:t>06/04/2024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232B0-5D83-4271-9B74-2B4F24751AD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8990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15160-3AAF-456F-AB5B-312D1F16E8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40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Budget – 5min</a:t>
            </a:r>
          </a:p>
          <a:p>
            <a:pPr marL="171450" indent="-171450">
              <a:buFontTx/>
              <a:buChar char="-"/>
            </a:pPr>
            <a:r>
              <a:rPr lang="it-IT" dirty="0"/>
              <a:t>How to read this quadrant and how’s made</a:t>
            </a:r>
          </a:p>
          <a:p>
            <a:pPr marL="171450" indent="-171450">
              <a:buFontTx/>
              <a:buChar char="-"/>
            </a:pPr>
            <a:r>
              <a:rPr lang="it-IT" dirty="0"/>
              <a:t>Information is accurate but personal</a:t>
            </a:r>
          </a:p>
          <a:p>
            <a:pPr marL="171450" indent="-171450">
              <a:buFontTx/>
              <a:buChar char="-"/>
            </a:pPr>
            <a:r>
              <a:rPr lang="it-IT" dirty="0"/>
              <a:t>Scale may depends on soft or hard limits of the platform</a:t>
            </a:r>
          </a:p>
          <a:p>
            <a:pPr marL="171450" indent="-171450">
              <a:buFontTx/>
              <a:buChar char="-"/>
            </a:pPr>
            <a:r>
              <a:rPr lang="it-IT" dirty="0"/>
              <a:t>Examples of soft and hard limits</a:t>
            </a:r>
          </a:p>
          <a:p>
            <a:pPr marL="171450" indent="-171450">
              <a:buFontTx/>
              <a:buChar char="-"/>
            </a:pPr>
            <a:r>
              <a:rPr lang="it-IT" dirty="0"/>
              <a:t>Ease of management can be the degree of interest we need to have to the underlying infrastructure</a:t>
            </a:r>
          </a:p>
          <a:p>
            <a:pPr marL="171450" indent="-171450">
              <a:buFontTx/>
              <a:buChar char="-"/>
            </a:pPr>
            <a:r>
              <a:rPr lang="en-US" dirty="0"/>
              <a:t>Or either the lock-in aspect</a:t>
            </a:r>
          </a:p>
          <a:p>
            <a:pPr marL="171450" indent="-171450">
              <a:buFontTx/>
              <a:buChar char="-"/>
            </a:pPr>
            <a:r>
              <a:rPr lang="en-US" dirty="0"/>
              <a:t>Or the industry-standard adherence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15160-3AAF-456F-AB5B-312D1F16E8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99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133D7-638B-DEDF-70EA-8529EFD9F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it-I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79C49-6B11-AEB5-F1EB-2814CD473E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6C761-C774-EEDA-99C7-1DD70497D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01FD-72EB-472C-9E10-08447577E239}" type="datetimeFigureOut">
              <a:rPr lang="it-IT" smtClean="0"/>
              <a:t>06/04/2024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57413-CE33-EA6B-A700-466C55266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3D5CF-4B01-3020-B999-42A1AAC38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BDEF-6864-4FAB-A39E-58E8CF1334D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9149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995A1-8E26-1BED-6AE5-530B4043D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8FF28C-1605-0CF5-67E6-E1F9EF4C8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D3E8E-E762-CBD1-1DDB-245081DA3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01FD-72EB-472C-9E10-08447577E239}" type="datetimeFigureOut">
              <a:rPr lang="it-IT" smtClean="0"/>
              <a:t>06/04/2024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1663-E328-72CF-688D-45C078FEB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71418-7676-685E-0354-998E62FB7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BDEF-6864-4FAB-A39E-58E8CF1334D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8902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AF40D2-BE35-5917-4484-1679516DB6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E563D-17BB-310F-ACD2-AA3CC8A64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6B659-DE08-F9BF-675C-B6191F425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01FD-72EB-472C-9E10-08447577E239}" type="datetimeFigureOut">
              <a:rPr lang="it-IT" smtClean="0"/>
              <a:t>06/04/2024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88977-0AA4-B4E9-4266-07EDCBB79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B936D-554E-5351-217D-789DBB499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BDEF-6864-4FAB-A39E-58E8CF1334D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2438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4/6/2024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133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9F04B-EAF8-41C0-9CCB-D6275386F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EE0A0-3F33-0ECA-A11A-290CE540A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05183-6A8C-5A5A-7B48-FB3430CC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01FD-72EB-472C-9E10-08447577E239}" type="datetimeFigureOut">
              <a:rPr lang="it-IT" smtClean="0"/>
              <a:t>06/04/2024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F7B88-BDE2-1686-68A7-2190AA5E1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2EB4E-3B8D-0147-7FC4-334DAD15E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BDEF-6864-4FAB-A39E-58E8CF1334D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0485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A5CD7-B29C-A9E1-E0E3-75BF3A9DE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B4A53-7A88-90BF-D1E9-4C4DE013A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E6A7D-F100-7E47-7931-9B18EED3D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01FD-72EB-472C-9E10-08447577E239}" type="datetimeFigureOut">
              <a:rPr lang="it-IT" smtClean="0"/>
              <a:t>06/04/2024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75EFD-0597-BB1C-113B-1495FD678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12BE3-F189-49E5-9294-C9A8671BB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BDEF-6864-4FAB-A39E-58E8CF1334D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3601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050DF-1277-C942-44FA-9E38C8D59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3B300-FEB5-35A7-94E7-CE1F2746AF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865E13-6733-2C09-45E7-0DC9E2DC2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7C40C8-2848-EF8F-1D3D-8C82602CF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01FD-72EB-472C-9E10-08447577E239}" type="datetimeFigureOut">
              <a:rPr lang="it-IT" smtClean="0"/>
              <a:t>06/04/2024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69977-2D0F-593C-149B-1B3EFB7EA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977B2-5DC3-6806-10C4-BD8665AEA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BDEF-6864-4FAB-A39E-58E8CF1334D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3739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1828A-6550-DDBD-A69D-D94D857F6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C8F7F-B116-EA5C-F347-9064444FA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091AF4-F247-EEB8-2923-331CFBEC9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6C9CC9-81C2-2E6C-E0C9-EA6CC36E93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BCFC96-D179-6DC3-4D07-91631E5E7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16AF69-DCA7-9307-7EB8-D58A00025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01FD-72EB-472C-9E10-08447577E239}" type="datetimeFigureOut">
              <a:rPr lang="it-IT" smtClean="0"/>
              <a:t>06/04/2024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D25355-37D0-1ED3-6C78-A23318974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7B0115-669E-E4B4-BCAB-499832DED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BDEF-6864-4FAB-A39E-58E8CF1334D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0882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282AE-ACBE-1243-05F2-2F328E1D9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6FCD1D-79D0-50F8-9AA0-EB70CAF24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01FD-72EB-472C-9E10-08447577E239}" type="datetimeFigureOut">
              <a:rPr lang="it-IT" smtClean="0"/>
              <a:t>06/04/2024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FB6C87-8873-D002-C7BB-38F706DE9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B11FD-3E09-2B9D-CC47-2D7AC1D12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BDEF-6864-4FAB-A39E-58E8CF1334D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6505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5C6E2B-88BA-A748-7022-4D2FD9BBC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01FD-72EB-472C-9E10-08447577E239}" type="datetimeFigureOut">
              <a:rPr lang="it-IT" smtClean="0"/>
              <a:t>06/04/2024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2568B3-0FDF-49E7-27F2-8566815E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CEEF5A-F712-6F3E-E884-F312A3A20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BDEF-6864-4FAB-A39E-58E8CF1334D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1526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C51-5250-368E-492F-82D3BDA88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C7F09-4BB6-FDF0-D93F-E7E1E3168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0A8AAB-9CF8-7A33-C2CF-BEB869712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1CBC5-0CD2-24C8-E3F4-4CDE16E19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01FD-72EB-472C-9E10-08447577E239}" type="datetimeFigureOut">
              <a:rPr lang="it-IT" smtClean="0"/>
              <a:t>06/04/2024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53C14D-5C2D-8702-4813-788A60290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F3F96-D9B8-8D9E-6368-1C5BEDCBF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BDEF-6864-4FAB-A39E-58E8CF1334D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0166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A1C95-6C9E-4803-3FA2-6BB916A78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B56E45-FCF4-E1AA-6997-8105E4295E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2509A1-F5BD-CF25-91B1-F1C520B2F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75ED4-9197-D134-E755-E49938E63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301FD-72EB-472C-9E10-08447577E239}" type="datetimeFigureOut">
              <a:rPr lang="it-IT" smtClean="0"/>
              <a:t>06/04/2024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4237F-DC4A-B985-63F6-1FE5E07F0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873A2-AB24-7FD8-99ED-B03097F71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BDEF-6864-4FAB-A39E-58E8CF1334D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082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50E2EF-CF55-29E8-EFC0-766C03E2A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2F2CD-B19D-FEB7-CBD1-5BEA706A6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CC1DA-8622-7BFB-3508-9175FD912E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301FD-72EB-472C-9E10-08447577E239}" type="datetimeFigureOut">
              <a:rPr lang="it-IT" smtClean="0"/>
              <a:t>06/04/2024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1173C-0C4A-3AD0-E819-2F5E45688F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4A7D8-BF96-F520-E985-2256A58AD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EBDEF-6864-4FAB-A39E-58E8CF1334D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6848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A597D97-203B-498B-95D3-E90DC961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009BF048-BB26-8B1D-6334-B051510863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92" b="16611"/>
          <a:stretch/>
        </p:blipFill>
        <p:spPr>
          <a:xfrm>
            <a:off x="4267201" y="10"/>
            <a:ext cx="7924800" cy="3383270"/>
          </a:xfrm>
          <a:prstGeom prst="rect">
            <a:avLst/>
          </a:prstGeom>
        </p:spPr>
      </p:pic>
      <p:pic>
        <p:nvPicPr>
          <p:cNvPr id="4" name="Picture 3" descr="A purple and white background with white text&#10;&#10;Description automatically generated">
            <a:extLst>
              <a:ext uri="{FF2B5EF4-FFF2-40B4-BE49-F238E27FC236}">
                <a16:creationId xmlns:a16="http://schemas.microsoft.com/office/drawing/2014/main" id="{82400F7E-EC26-B740-2CEA-7AF8C7F726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0398"/>
          <a:stretch/>
        </p:blipFill>
        <p:spPr>
          <a:xfrm>
            <a:off x="4650916" y="3474720"/>
            <a:ext cx="7555832" cy="3383280"/>
          </a:xfrm>
          <a:prstGeom prst="rect">
            <a:avLst/>
          </a:prstGeom>
        </p:spPr>
      </p:pic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6A6EF10E-DF41-4BD3-8EB4-6F646531D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44272" cy="6858000"/>
          </a:xfrm>
          <a:custGeom>
            <a:avLst/>
            <a:gdLst>
              <a:gd name="connsiteX0" fmla="*/ 0 w 6244272"/>
              <a:gd name="connsiteY0" fmla="*/ 0 h 6858000"/>
              <a:gd name="connsiteX1" fmla="*/ 732568 w 6244272"/>
              <a:gd name="connsiteY1" fmla="*/ 0 h 6858000"/>
              <a:gd name="connsiteX2" fmla="*/ 947849 w 6244272"/>
              <a:gd name="connsiteY2" fmla="*/ 0 h 6858000"/>
              <a:gd name="connsiteX3" fmla="*/ 1823619 w 6244272"/>
              <a:gd name="connsiteY3" fmla="*/ 0 h 6858000"/>
              <a:gd name="connsiteX4" fmla="*/ 5235673 w 6244272"/>
              <a:gd name="connsiteY4" fmla="*/ 0 h 6858000"/>
              <a:gd name="connsiteX5" fmla="*/ 4933297 w 6244272"/>
              <a:gd name="connsiteY5" fmla="*/ 110269 h 6858000"/>
              <a:gd name="connsiteX6" fmla="*/ 4976910 w 6244272"/>
              <a:gd name="connsiteY6" fmla="*/ 135168 h 6858000"/>
              <a:gd name="connsiteX7" fmla="*/ 5238580 w 6244272"/>
              <a:gd name="connsiteY7" fmla="*/ 71141 h 6858000"/>
              <a:gd name="connsiteX8" fmla="*/ 5290914 w 6244272"/>
              <a:gd name="connsiteY8" fmla="*/ 88927 h 6858000"/>
              <a:gd name="connsiteX9" fmla="*/ 5264747 w 6244272"/>
              <a:gd name="connsiteY9" fmla="*/ 163625 h 6858000"/>
              <a:gd name="connsiteX10" fmla="*/ 5151357 w 6244272"/>
              <a:gd name="connsiteY10" fmla="*/ 192082 h 6858000"/>
              <a:gd name="connsiteX11" fmla="*/ 4974002 w 6244272"/>
              <a:gd name="connsiteY11" fmla="*/ 373491 h 6858000"/>
              <a:gd name="connsiteX12" fmla="*/ 5241488 w 6244272"/>
              <a:gd name="connsiteY12" fmla="*/ 352148 h 6858000"/>
              <a:gd name="connsiteX13" fmla="*/ 5288007 w 6244272"/>
              <a:gd name="connsiteY13" fmla="*/ 394834 h 6858000"/>
              <a:gd name="connsiteX14" fmla="*/ 5305452 w 6244272"/>
              <a:gd name="connsiteY14" fmla="*/ 451747 h 6858000"/>
              <a:gd name="connsiteX15" fmla="*/ 5383953 w 6244272"/>
              <a:gd name="connsiteY15" fmla="*/ 359262 h 6858000"/>
              <a:gd name="connsiteX16" fmla="*/ 5450825 w 6244272"/>
              <a:gd name="connsiteY16" fmla="*/ 334364 h 6858000"/>
              <a:gd name="connsiteX17" fmla="*/ 5471177 w 6244272"/>
              <a:gd name="connsiteY17" fmla="*/ 416176 h 6858000"/>
              <a:gd name="connsiteX18" fmla="*/ 5410121 w 6244272"/>
              <a:gd name="connsiteY18" fmla="*/ 505101 h 6858000"/>
              <a:gd name="connsiteX19" fmla="*/ 5247303 w 6244272"/>
              <a:gd name="connsiteY19" fmla="*/ 558458 h 6858000"/>
              <a:gd name="connsiteX20" fmla="*/ 5421750 w 6244272"/>
              <a:gd name="connsiteY20" fmla="*/ 558458 h 6858000"/>
              <a:gd name="connsiteX21" fmla="*/ 5622364 w 6244272"/>
              <a:gd name="connsiteY21" fmla="*/ 522887 h 6858000"/>
              <a:gd name="connsiteX22" fmla="*/ 5834608 w 6244272"/>
              <a:gd name="connsiteY22" fmla="*/ 533558 h 6858000"/>
              <a:gd name="connsiteX23" fmla="*/ 6035223 w 6244272"/>
              <a:gd name="connsiteY23" fmla="*/ 462417 h 6858000"/>
              <a:gd name="connsiteX24" fmla="*/ 6238745 w 6244272"/>
              <a:gd name="connsiteY24" fmla="*/ 465975 h 6858000"/>
              <a:gd name="connsiteX25" fmla="*/ 5337434 w 6244272"/>
              <a:gd name="connsiteY25" fmla="*/ 910606 h 6858000"/>
              <a:gd name="connsiteX26" fmla="*/ 5381046 w 6244272"/>
              <a:gd name="connsiteY26" fmla="*/ 921277 h 6858000"/>
              <a:gd name="connsiteX27" fmla="*/ 5439195 w 6244272"/>
              <a:gd name="connsiteY27" fmla="*/ 949734 h 6858000"/>
              <a:gd name="connsiteX28" fmla="*/ 5395583 w 6244272"/>
              <a:gd name="connsiteY28" fmla="*/ 1006647 h 6858000"/>
              <a:gd name="connsiteX29" fmla="*/ 5160079 w 6244272"/>
              <a:gd name="connsiteY29" fmla="*/ 1113358 h 6858000"/>
              <a:gd name="connsiteX30" fmla="*/ 5101930 w 6244272"/>
              <a:gd name="connsiteY30" fmla="*/ 1220069 h 6858000"/>
              <a:gd name="connsiteX31" fmla="*/ 5174617 w 6244272"/>
              <a:gd name="connsiteY31" fmla="*/ 1209399 h 6858000"/>
              <a:gd name="connsiteX32" fmla="*/ 5238580 w 6244272"/>
              <a:gd name="connsiteY32" fmla="*/ 1230741 h 6858000"/>
              <a:gd name="connsiteX33" fmla="*/ 5212414 w 6244272"/>
              <a:gd name="connsiteY33" fmla="*/ 1365909 h 6858000"/>
              <a:gd name="connsiteX34" fmla="*/ 4878056 w 6244272"/>
              <a:gd name="connsiteY34" fmla="*/ 1540204 h 6858000"/>
              <a:gd name="connsiteX35" fmla="*/ 4848982 w 6244272"/>
              <a:gd name="connsiteY35" fmla="*/ 1597117 h 6858000"/>
              <a:gd name="connsiteX36" fmla="*/ 4889686 w 6244272"/>
              <a:gd name="connsiteY36" fmla="*/ 1636245 h 6858000"/>
              <a:gd name="connsiteX37" fmla="*/ 4997261 w 6244272"/>
              <a:gd name="connsiteY37" fmla="*/ 1657587 h 6858000"/>
              <a:gd name="connsiteX38" fmla="*/ 4846074 w 6244272"/>
              <a:gd name="connsiteY38" fmla="*/ 1849668 h 6858000"/>
              <a:gd name="connsiteX39" fmla="*/ 4790832 w 6244272"/>
              <a:gd name="connsiteY39" fmla="*/ 1903025 h 6858000"/>
              <a:gd name="connsiteX40" fmla="*/ 4694886 w 6244272"/>
              <a:gd name="connsiteY40" fmla="*/ 1984836 h 6858000"/>
              <a:gd name="connsiteX41" fmla="*/ 4694886 w 6244272"/>
              <a:gd name="connsiteY41" fmla="*/ 2013292 h 6858000"/>
              <a:gd name="connsiteX42" fmla="*/ 4822814 w 6244272"/>
              <a:gd name="connsiteY42" fmla="*/ 2102219 h 6858000"/>
              <a:gd name="connsiteX43" fmla="*/ 5055411 w 6244272"/>
              <a:gd name="connsiteY43" fmla="*/ 2077320 h 6858000"/>
              <a:gd name="connsiteX44" fmla="*/ 4712331 w 6244272"/>
              <a:gd name="connsiteY44" fmla="*/ 2208931 h 6858000"/>
              <a:gd name="connsiteX45" fmla="*/ 5822979 w 6244272"/>
              <a:gd name="connsiteY45" fmla="*/ 1892353 h 6858000"/>
              <a:gd name="connsiteX46" fmla="*/ 5753200 w 6244272"/>
              <a:gd name="connsiteY46" fmla="*/ 1974165 h 6858000"/>
              <a:gd name="connsiteX47" fmla="*/ 5363601 w 6244272"/>
              <a:gd name="connsiteY47" fmla="*/ 2191146 h 6858000"/>
              <a:gd name="connsiteX48" fmla="*/ 5253118 w 6244272"/>
              <a:gd name="connsiteY48" fmla="*/ 2326314 h 6858000"/>
              <a:gd name="connsiteX49" fmla="*/ 5136819 w 6244272"/>
              <a:gd name="connsiteY49" fmla="*/ 2401012 h 6858000"/>
              <a:gd name="connsiteX50" fmla="*/ 4974002 w 6244272"/>
              <a:gd name="connsiteY50" fmla="*/ 2401012 h 6858000"/>
              <a:gd name="connsiteX51" fmla="*/ 4857704 w 6244272"/>
              <a:gd name="connsiteY51" fmla="*/ 2518395 h 6858000"/>
              <a:gd name="connsiteX52" fmla="*/ 4976910 w 6244272"/>
              <a:gd name="connsiteY52" fmla="*/ 2543294 h 6858000"/>
              <a:gd name="connsiteX53" fmla="*/ 5116467 w 6244272"/>
              <a:gd name="connsiteY53" fmla="*/ 2525509 h 6858000"/>
              <a:gd name="connsiteX54" fmla="*/ 5273470 w 6244272"/>
              <a:gd name="connsiteY54" fmla="*/ 2564636 h 6858000"/>
              <a:gd name="connsiteX55" fmla="*/ 5418843 w 6244272"/>
              <a:gd name="connsiteY55" fmla="*/ 2532623 h 6858000"/>
              <a:gd name="connsiteX56" fmla="*/ 5593290 w 6244272"/>
              <a:gd name="connsiteY56" fmla="*/ 2553965 h 6858000"/>
              <a:gd name="connsiteX57" fmla="*/ 5648532 w 6244272"/>
              <a:gd name="connsiteY57" fmla="*/ 2692689 h 6858000"/>
              <a:gd name="connsiteX58" fmla="*/ 5665976 w 6244272"/>
              <a:gd name="connsiteY58" fmla="*/ 2703362 h 6858000"/>
              <a:gd name="connsiteX59" fmla="*/ 5988704 w 6244272"/>
              <a:gd name="connsiteY59" fmla="*/ 2923898 h 6858000"/>
              <a:gd name="connsiteX60" fmla="*/ 6078835 w 6244272"/>
              <a:gd name="connsiteY60" fmla="*/ 2941684 h 6858000"/>
              <a:gd name="connsiteX61" fmla="*/ 5546771 w 6244272"/>
              <a:gd name="connsiteY61" fmla="*/ 3329402 h 6858000"/>
              <a:gd name="connsiteX62" fmla="*/ 5904388 w 6244272"/>
              <a:gd name="connsiteY62" fmla="*/ 3229805 h 6858000"/>
              <a:gd name="connsiteX63" fmla="*/ 5953814 w 6244272"/>
              <a:gd name="connsiteY63" fmla="*/ 3393429 h 6858000"/>
              <a:gd name="connsiteX64" fmla="*/ 5785182 w 6244272"/>
              <a:gd name="connsiteY64" fmla="*/ 3539269 h 6858000"/>
              <a:gd name="connsiteX65" fmla="*/ 5724125 w 6244272"/>
              <a:gd name="connsiteY65" fmla="*/ 3827390 h 6858000"/>
              <a:gd name="connsiteX66" fmla="*/ 5753200 w 6244272"/>
              <a:gd name="connsiteY66" fmla="*/ 4090612 h 6858000"/>
              <a:gd name="connsiteX67" fmla="*/ 5825886 w 6244272"/>
              <a:gd name="connsiteY67" fmla="*/ 4172424 h 6858000"/>
              <a:gd name="connsiteX68" fmla="*/ 5930554 w 6244272"/>
              <a:gd name="connsiteY68" fmla="*/ 4321821 h 6858000"/>
              <a:gd name="connsiteX69" fmla="*/ 5994519 w 6244272"/>
              <a:gd name="connsiteY69" fmla="*/ 4414305 h 6858000"/>
              <a:gd name="connsiteX70" fmla="*/ 6218393 w 6244272"/>
              <a:gd name="connsiteY70" fmla="*/ 4378734 h 6858000"/>
              <a:gd name="connsiteX71" fmla="*/ 5918925 w 6244272"/>
              <a:gd name="connsiteY71" fmla="*/ 4613499 h 6858000"/>
              <a:gd name="connsiteX72" fmla="*/ 6160243 w 6244272"/>
              <a:gd name="connsiteY72" fmla="*/ 4585042 h 6858000"/>
              <a:gd name="connsiteX73" fmla="*/ 6238745 w 6244272"/>
              <a:gd name="connsiteY73" fmla="*/ 4602828 h 6858000"/>
              <a:gd name="connsiteX74" fmla="*/ 6195133 w 6244272"/>
              <a:gd name="connsiteY74" fmla="*/ 4677526 h 6858000"/>
              <a:gd name="connsiteX75" fmla="*/ 6017778 w 6244272"/>
              <a:gd name="connsiteY75" fmla="*/ 4805580 h 6858000"/>
              <a:gd name="connsiteX76" fmla="*/ 5651439 w 6244272"/>
              <a:gd name="connsiteY76" fmla="*/ 5154171 h 6858000"/>
              <a:gd name="connsiteX77" fmla="*/ 6006149 w 6244272"/>
              <a:gd name="connsiteY77" fmla="*/ 4994104 h 6858000"/>
              <a:gd name="connsiteX78" fmla="*/ 5633994 w 6244272"/>
              <a:gd name="connsiteY78" fmla="*/ 5353367 h 6858000"/>
              <a:gd name="connsiteX79" fmla="*/ 5552586 w 6244272"/>
              <a:gd name="connsiteY79" fmla="*/ 5474306 h 6858000"/>
              <a:gd name="connsiteX80" fmla="*/ 5383953 w 6244272"/>
              <a:gd name="connsiteY80" fmla="*/ 5769542 h 6858000"/>
              <a:gd name="connsiteX81" fmla="*/ 5392675 w 6244272"/>
              <a:gd name="connsiteY81" fmla="*/ 5801555 h 6858000"/>
              <a:gd name="connsiteX82" fmla="*/ 5584568 w 6244272"/>
              <a:gd name="connsiteY82" fmla="*/ 5755314 h 6858000"/>
              <a:gd name="connsiteX83" fmla="*/ 5334526 w 6244272"/>
              <a:gd name="connsiteY83" fmla="*/ 6004307 h 6858000"/>
              <a:gd name="connsiteX84" fmla="*/ 5075763 w 6244272"/>
              <a:gd name="connsiteY84" fmla="*/ 6196388 h 6858000"/>
              <a:gd name="connsiteX85" fmla="*/ 5258933 w 6244272"/>
              <a:gd name="connsiteY85" fmla="*/ 6167932 h 6858000"/>
              <a:gd name="connsiteX86" fmla="*/ 5511881 w 6244272"/>
              <a:gd name="connsiteY86" fmla="*/ 6057663 h 6858000"/>
              <a:gd name="connsiteX87" fmla="*/ 5599105 w 6244272"/>
              <a:gd name="connsiteY87" fmla="*/ 6100347 h 6858000"/>
              <a:gd name="connsiteX88" fmla="*/ 5360693 w 6244272"/>
              <a:gd name="connsiteY88" fmla="*/ 6281757 h 6858000"/>
              <a:gd name="connsiteX89" fmla="*/ 5224043 w 6244272"/>
              <a:gd name="connsiteY89" fmla="*/ 6367127 h 6858000"/>
              <a:gd name="connsiteX90" fmla="*/ 5168801 w 6244272"/>
              <a:gd name="connsiteY90" fmla="*/ 6431153 h 6858000"/>
              <a:gd name="connsiteX91" fmla="*/ 5011799 w 6244272"/>
              <a:gd name="connsiteY91" fmla="*/ 6658805 h 6858000"/>
              <a:gd name="connsiteX92" fmla="*/ 4651275 w 6244272"/>
              <a:gd name="connsiteY92" fmla="*/ 6858000 h 6858000"/>
              <a:gd name="connsiteX93" fmla="*/ 1823619 w 6244272"/>
              <a:gd name="connsiteY93" fmla="*/ 6858000 h 6858000"/>
              <a:gd name="connsiteX94" fmla="*/ 947849 w 6244272"/>
              <a:gd name="connsiteY94" fmla="*/ 6858000 h 6858000"/>
              <a:gd name="connsiteX95" fmla="*/ 732568 w 6244272"/>
              <a:gd name="connsiteY95" fmla="*/ 6858000 h 6858000"/>
              <a:gd name="connsiteX96" fmla="*/ 0 w 6244272"/>
              <a:gd name="connsiteY9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6244272" h="6858000">
                <a:moveTo>
                  <a:pt x="0" y="0"/>
                </a:moveTo>
                <a:lnTo>
                  <a:pt x="732568" y="0"/>
                </a:lnTo>
                <a:lnTo>
                  <a:pt x="947849" y="0"/>
                </a:lnTo>
                <a:lnTo>
                  <a:pt x="1823619" y="0"/>
                </a:lnTo>
                <a:lnTo>
                  <a:pt x="5235673" y="0"/>
                </a:lnTo>
                <a:cubicBezTo>
                  <a:pt x="5133912" y="35571"/>
                  <a:pt x="5035058" y="78255"/>
                  <a:pt x="4933297" y="110269"/>
                </a:cubicBezTo>
                <a:cubicBezTo>
                  <a:pt x="4947835" y="145839"/>
                  <a:pt x="4962372" y="138725"/>
                  <a:pt x="4976910" y="135168"/>
                </a:cubicBezTo>
                <a:cubicBezTo>
                  <a:pt x="5064133" y="120941"/>
                  <a:pt x="5154264" y="110269"/>
                  <a:pt x="5238580" y="71141"/>
                </a:cubicBezTo>
                <a:cubicBezTo>
                  <a:pt x="5258933" y="64027"/>
                  <a:pt x="5282192" y="64027"/>
                  <a:pt x="5290914" y="88927"/>
                </a:cubicBezTo>
                <a:cubicBezTo>
                  <a:pt x="5305452" y="124497"/>
                  <a:pt x="5285100" y="145839"/>
                  <a:pt x="5264747" y="163625"/>
                </a:cubicBezTo>
                <a:cubicBezTo>
                  <a:pt x="5229858" y="195638"/>
                  <a:pt x="5189154" y="188525"/>
                  <a:pt x="5151357" y="192082"/>
                </a:cubicBezTo>
                <a:cubicBezTo>
                  <a:pt x="5046689" y="209867"/>
                  <a:pt x="4997261" y="259665"/>
                  <a:pt x="4974002" y="373491"/>
                </a:cubicBezTo>
                <a:cubicBezTo>
                  <a:pt x="5064133" y="327250"/>
                  <a:pt x="5154264" y="384162"/>
                  <a:pt x="5241488" y="352148"/>
                </a:cubicBezTo>
                <a:cubicBezTo>
                  <a:pt x="5264747" y="345034"/>
                  <a:pt x="5299637" y="355706"/>
                  <a:pt x="5288007" y="394834"/>
                </a:cubicBezTo>
                <a:cubicBezTo>
                  <a:pt x="5276378" y="430405"/>
                  <a:pt x="5238580" y="458860"/>
                  <a:pt x="5305452" y="451747"/>
                </a:cubicBezTo>
                <a:cubicBezTo>
                  <a:pt x="5354879" y="448189"/>
                  <a:pt x="5369416" y="405504"/>
                  <a:pt x="5383953" y="359262"/>
                </a:cubicBezTo>
                <a:cubicBezTo>
                  <a:pt x="5395583" y="334364"/>
                  <a:pt x="5427565" y="320135"/>
                  <a:pt x="5450825" y="334364"/>
                </a:cubicBezTo>
                <a:cubicBezTo>
                  <a:pt x="5479899" y="348592"/>
                  <a:pt x="5471177" y="387720"/>
                  <a:pt x="5471177" y="416176"/>
                </a:cubicBezTo>
                <a:cubicBezTo>
                  <a:pt x="5474085" y="469532"/>
                  <a:pt x="5450825" y="494431"/>
                  <a:pt x="5410121" y="505101"/>
                </a:cubicBezTo>
                <a:cubicBezTo>
                  <a:pt x="5360693" y="519330"/>
                  <a:pt x="5311267" y="537116"/>
                  <a:pt x="5247303" y="558458"/>
                </a:cubicBezTo>
                <a:cubicBezTo>
                  <a:pt x="5317082" y="594028"/>
                  <a:pt x="5369416" y="586915"/>
                  <a:pt x="5421750" y="558458"/>
                </a:cubicBezTo>
                <a:cubicBezTo>
                  <a:pt x="5485714" y="526444"/>
                  <a:pt x="5570030" y="483759"/>
                  <a:pt x="5622364" y="522887"/>
                </a:cubicBezTo>
                <a:cubicBezTo>
                  <a:pt x="5700865" y="579800"/>
                  <a:pt x="5764829" y="544229"/>
                  <a:pt x="5834608" y="533558"/>
                </a:cubicBezTo>
                <a:cubicBezTo>
                  <a:pt x="5979982" y="512216"/>
                  <a:pt x="5889850" y="480203"/>
                  <a:pt x="6035223" y="462417"/>
                </a:cubicBezTo>
                <a:cubicBezTo>
                  <a:pt x="6093372" y="455303"/>
                  <a:pt x="6154429" y="426847"/>
                  <a:pt x="6238745" y="465975"/>
                </a:cubicBezTo>
                <a:cubicBezTo>
                  <a:pt x="5857868" y="672284"/>
                  <a:pt x="5677606" y="658055"/>
                  <a:pt x="5337434" y="910606"/>
                </a:cubicBezTo>
                <a:cubicBezTo>
                  <a:pt x="5351971" y="935506"/>
                  <a:pt x="5366508" y="924835"/>
                  <a:pt x="5381046" y="921277"/>
                </a:cubicBezTo>
                <a:cubicBezTo>
                  <a:pt x="5404305" y="917720"/>
                  <a:pt x="5433380" y="903491"/>
                  <a:pt x="5439195" y="949734"/>
                </a:cubicBezTo>
                <a:cubicBezTo>
                  <a:pt x="5442103" y="985305"/>
                  <a:pt x="5424657" y="1003089"/>
                  <a:pt x="5395583" y="1006647"/>
                </a:cubicBezTo>
                <a:cubicBezTo>
                  <a:pt x="5311267" y="1020875"/>
                  <a:pt x="5235673" y="1070674"/>
                  <a:pt x="5160079" y="1113358"/>
                </a:cubicBezTo>
                <a:cubicBezTo>
                  <a:pt x="5125190" y="1131144"/>
                  <a:pt x="5087393" y="1156043"/>
                  <a:pt x="5101930" y="1220069"/>
                </a:cubicBezTo>
                <a:cubicBezTo>
                  <a:pt x="5131004" y="1237855"/>
                  <a:pt x="5151357" y="1212955"/>
                  <a:pt x="5174617" y="1209399"/>
                </a:cubicBezTo>
                <a:cubicBezTo>
                  <a:pt x="5197876" y="1205842"/>
                  <a:pt x="5253118" y="1220069"/>
                  <a:pt x="5238580" y="1230741"/>
                </a:cubicBezTo>
                <a:cubicBezTo>
                  <a:pt x="5171709" y="1269868"/>
                  <a:pt x="5293822" y="1365909"/>
                  <a:pt x="5212414" y="1365909"/>
                </a:cubicBezTo>
                <a:cubicBezTo>
                  <a:pt x="5078671" y="1365909"/>
                  <a:pt x="5005984" y="1536647"/>
                  <a:pt x="4878056" y="1540204"/>
                </a:cubicBezTo>
                <a:cubicBezTo>
                  <a:pt x="4857704" y="1540204"/>
                  <a:pt x="4848982" y="1572219"/>
                  <a:pt x="4848982" y="1597117"/>
                </a:cubicBezTo>
                <a:cubicBezTo>
                  <a:pt x="4848982" y="1629132"/>
                  <a:pt x="4869333" y="1632688"/>
                  <a:pt x="4889686" y="1636245"/>
                </a:cubicBezTo>
                <a:cubicBezTo>
                  <a:pt x="4921668" y="1639802"/>
                  <a:pt x="4956557" y="1597117"/>
                  <a:pt x="4997261" y="1657587"/>
                </a:cubicBezTo>
                <a:cubicBezTo>
                  <a:pt x="4921668" y="1693158"/>
                  <a:pt x="4843167" y="1728729"/>
                  <a:pt x="4846074" y="1849668"/>
                </a:cubicBezTo>
                <a:cubicBezTo>
                  <a:pt x="4846074" y="1881683"/>
                  <a:pt x="4814092" y="1895910"/>
                  <a:pt x="4790832" y="1903025"/>
                </a:cubicBezTo>
                <a:cubicBezTo>
                  <a:pt x="4750128" y="1917252"/>
                  <a:pt x="4718146" y="1938595"/>
                  <a:pt x="4694886" y="1984836"/>
                </a:cubicBezTo>
                <a:cubicBezTo>
                  <a:pt x="4694886" y="1995507"/>
                  <a:pt x="4694886" y="2002622"/>
                  <a:pt x="4694886" y="2013292"/>
                </a:cubicBezTo>
                <a:cubicBezTo>
                  <a:pt x="4700701" y="2123562"/>
                  <a:pt x="4758850" y="2120004"/>
                  <a:pt x="4822814" y="2102219"/>
                </a:cubicBezTo>
                <a:cubicBezTo>
                  <a:pt x="4898408" y="2080877"/>
                  <a:pt x="4974002" y="2038192"/>
                  <a:pt x="5055411" y="2077320"/>
                </a:cubicBezTo>
                <a:cubicBezTo>
                  <a:pt x="4942020" y="2130676"/>
                  <a:pt x="4817000" y="2134233"/>
                  <a:pt x="4712331" y="2208931"/>
                </a:cubicBezTo>
                <a:cubicBezTo>
                  <a:pt x="5101930" y="2223159"/>
                  <a:pt x="5445010" y="1984836"/>
                  <a:pt x="5822979" y="1892353"/>
                </a:cubicBezTo>
                <a:cubicBezTo>
                  <a:pt x="5811349" y="1952823"/>
                  <a:pt x="5779367" y="1967051"/>
                  <a:pt x="5753200" y="1974165"/>
                </a:cubicBezTo>
                <a:cubicBezTo>
                  <a:pt x="5613642" y="2020407"/>
                  <a:pt x="5491529" y="2112891"/>
                  <a:pt x="5363601" y="2191146"/>
                </a:cubicBezTo>
                <a:cubicBezTo>
                  <a:pt x="5311267" y="2223159"/>
                  <a:pt x="5273470" y="2258731"/>
                  <a:pt x="5253118" y="2326314"/>
                </a:cubicBezTo>
                <a:cubicBezTo>
                  <a:pt x="5235673" y="2390340"/>
                  <a:pt x="5200783" y="2418796"/>
                  <a:pt x="5136819" y="2401012"/>
                </a:cubicBezTo>
                <a:cubicBezTo>
                  <a:pt x="5084485" y="2386784"/>
                  <a:pt x="5029243" y="2393898"/>
                  <a:pt x="4974002" y="2401012"/>
                </a:cubicBezTo>
                <a:cubicBezTo>
                  <a:pt x="4912946" y="2408126"/>
                  <a:pt x="4843167" y="2479267"/>
                  <a:pt x="4857704" y="2518395"/>
                </a:cubicBezTo>
                <a:cubicBezTo>
                  <a:pt x="4886778" y="2582422"/>
                  <a:pt x="4936205" y="2550408"/>
                  <a:pt x="4976910" y="2543294"/>
                </a:cubicBezTo>
                <a:cubicBezTo>
                  <a:pt x="5026336" y="2536181"/>
                  <a:pt x="5116467" y="2518395"/>
                  <a:pt x="5116467" y="2525509"/>
                </a:cubicBezTo>
                <a:cubicBezTo>
                  <a:pt x="5148450" y="2685576"/>
                  <a:pt x="5221136" y="2564636"/>
                  <a:pt x="5273470" y="2564636"/>
                </a:cubicBezTo>
                <a:cubicBezTo>
                  <a:pt x="5322897" y="2564636"/>
                  <a:pt x="5372323" y="2546851"/>
                  <a:pt x="5418843" y="2532623"/>
                </a:cubicBezTo>
                <a:cubicBezTo>
                  <a:pt x="5479899" y="2514837"/>
                  <a:pt x="5535140" y="2546851"/>
                  <a:pt x="5593290" y="2553965"/>
                </a:cubicBezTo>
                <a:cubicBezTo>
                  <a:pt x="5645624" y="2561080"/>
                  <a:pt x="5616550" y="2653563"/>
                  <a:pt x="5648532" y="2692689"/>
                </a:cubicBezTo>
                <a:cubicBezTo>
                  <a:pt x="5654346" y="2703362"/>
                  <a:pt x="5660161" y="2703362"/>
                  <a:pt x="5665976" y="2703362"/>
                </a:cubicBezTo>
                <a:cubicBezTo>
                  <a:pt x="5683421" y="2980812"/>
                  <a:pt x="5988704" y="2913227"/>
                  <a:pt x="5988704" y="2923898"/>
                </a:cubicBezTo>
                <a:cubicBezTo>
                  <a:pt x="6014871" y="2941684"/>
                  <a:pt x="6046853" y="2899000"/>
                  <a:pt x="6078835" y="2941684"/>
                </a:cubicBezTo>
                <a:cubicBezTo>
                  <a:pt x="5942185" y="3137322"/>
                  <a:pt x="5732847" y="3183563"/>
                  <a:pt x="5546771" y="3329402"/>
                </a:cubicBezTo>
                <a:cubicBezTo>
                  <a:pt x="5700865" y="3379202"/>
                  <a:pt x="5790997" y="3208463"/>
                  <a:pt x="5904388" y="3229805"/>
                </a:cubicBezTo>
                <a:cubicBezTo>
                  <a:pt x="5959629" y="3283162"/>
                  <a:pt x="5793904" y="3368530"/>
                  <a:pt x="5953814" y="3393429"/>
                </a:cubicBezTo>
                <a:cubicBezTo>
                  <a:pt x="5884036" y="3439672"/>
                  <a:pt x="5834608" y="3485914"/>
                  <a:pt x="5785182" y="3539269"/>
                </a:cubicBezTo>
                <a:cubicBezTo>
                  <a:pt x="5700865" y="3635309"/>
                  <a:pt x="5683421" y="3699337"/>
                  <a:pt x="5724125" y="3827390"/>
                </a:cubicBezTo>
                <a:cubicBezTo>
                  <a:pt x="5750293" y="3912759"/>
                  <a:pt x="5788089" y="3991015"/>
                  <a:pt x="5753200" y="4090612"/>
                </a:cubicBezTo>
                <a:cubicBezTo>
                  <a:pt x="5729940" y="4158196"/>
                  <a:pt x="5738663" y="4204438"/>
                  <a:pt x="5825886" y="4172424"/>
                </a:cubicBezTo>
                <a:cubicBezTo>
                  <a:pt x="5918925" y="4140411"/>
                  <a:pt x="5953814" y="4200882"/>
                  <a:pt x="5930554" y="4321821"/>
                </a:cubicBezTo>
                <a:cubicBezTo>
                  <a:pt x="5916018" y="4400076"/>
                  <a:pt x="5930554" y="4424975"/>
                  <a:pt x="5994519" y="4414305"/>
                </a:cubicBezTo>
                <a:cubicBezTo>
                  <a:pt x="6064297" y="4403633"/>
                  <a:pt x="6131169" y="4353835"/>
                  <a:pt x="6218393" y="4378734"/>
                </a:cubicBezTo>
                <a:cubicBezTo>
                  <a:pt x="6148614" y="4521016"/>
                  <a:pt x="6000333" y="4478331"/>
                  <a:pt x="5918925" y="4613499"/>
                </a:cubicBezTo>
                <a:cubicBezTo>
                  <a:pt x="6014871" y="4613499"/>
                  <a:pt x="6090465" y="4613499"/>
                  <a:pt x="6160243" y="4585042"/>
                </a:cubicBezTo>
                <a:cubicBezTo>
                  <a:pt x="6189318" y="4574373"/>
                  <a:pt x="6221300" y="4560144"/>
                  <a:pt x="6238745" y="4602828"/>
                </a:cubicBezTo>
                <a:cubicBezTo>
                  <a:pt x="6259098" y="4652628"/>
                  <a:pt x="6218393" y="4670412"/>
                  <a:pt x="6195133" y="4677526"/>
                </a:cubicBezTo>
                <a:cubicBezTo>
                  <a:pt x="6128261" y="4702425"/>
                  <a:pt x="6075928" y="4759339"/>
                  <a:pt x="6017778" y="4805580"/>
                </a:cubicBezTo>
                <a:cubicBezTo>
                  <a:pt x="5892758" y="4905177"/>
                  <a:pt x="5756107" y="4990547"/>
                  <a:pt x="5651439" y="5154171"/>
                </a:cubicBezTo>
                <a:cubicBezTo>
                  <a:pt x="5782275" y="5111487"/>
                  <a:pt x="5881128" y="5011889"/>
                  <a:pt x="6006149" y="4994104"/>
                </a:cubicBezTo>
                <a:cubicBezTo>
                  <a:pt x="5898572" y="5143500"/>
                  <a:pt x="5761922" y="5243097"/>
                  <a:pt x="5633994" y="5353367"/>
                </a:cubicBezTo>
                <a:cubicBezTo>
                  <a:pt x="5596197" y="5385379"/>
                  <a:pt x="5558400" y="5406721"/>
                  <a:pt x="5552586" y="5474306"/>
                </a:cubicBezTo>
                <a:cubicBezTo>
                  <a:pt x="5535140" y="5605917"/>
                  <a:pt x="5488622" y="5712629"/>
                  <a:pt x="5383953" y="5769542"/>
                </a:cubicBezTo>
                <a:cubicBezTo>
                  <a:pt x="5383953" y="5769542"/>
                  <a:pt x="5389768" y="5790884"/>
                  <a:pt x="5392675" y="5801555"/>
                </a:cubicBezTo>
                <a:cubicBezTo>
                  <a:pt x="5456640" y="5805112"/>
                  <a:pt x="5506066" y="5726858"/>
                  <a:pt x="5584568" y="5755314"/>
                </a:cubicBezTo>
                <a:cubicBezTo>
                  <a:pt x="5506066" y="5862025"/>
                  <a:pt x="5442103" y="5954508"/>
                  <a:pt x="5334526" y="6004307"/>
                </a:cubicBezTo>
                <a:cubicBezTo>
                  <a:pt x="5247303" y="6043434"/>
                  <a:pt x="5139727" y="6068335"/>
                  <a:pt x="5075763" y="6196388"/>
                </a:cubicBezTo>
                <a:cubicBezTo>
                  <a:pt x="5148450" y="6221287"/>
                  <a:pt x="5203691" y="6189274"/>
                  <a:pt x="5258933" y="6167932"/>
                </a:cubicBezTo>
                <a:cubicBezTo>
                  <a:pt x="5343249" y="6132361"/>
                  <a:pt x="5427565" y="6093234"/>
                  <a:pt x="5511881" y="6057663"/>
                </a:cubicBezTo>
                <a:cubicBezTo>
                  <a:pt x="5543864" y="6043434"/>
                  <a:pt x="5578753" y="6036320"/>
                  <a:pt x="5599105" y="6100347"/>
                </a:cubicBezTo>
                <a:cubicBezTo>
                  <a:pt x="5491529" y="6114575"/>
                  <a:pt x="5427565" y="6199945"/>
                  <a:pt x="5360693" y="6281757"/>
                </a:cubicBezTo>
                <a:cubicBezTo>
                  <a:pt x="5322897" y="6327999"/>
                  <a:pt x="5290914" y="6388469"/>
                  <a:pt x="5224043" y="6367127"/>
                </a:cubicBezTo>
                <a:cubicBezTo>
                  <a:pt x="5189154" y="6356456"/>
                  <a:pt x="5165894" y="6388469"/>
                  <a:pt x="5168801" y="6431153"/>
                </a:cubicBezTo>
                <a:cubicBezTo>
                  <a:pt x="5183339" y="6580550"/>
                  <a:pt x="5099022" y="6630349"/>
                  <a:pt x="5011799" y="6658805"/>
                </a:cubicBezTo>
                <a:cubicBezTo>
                  <a:pt x="4883871" y="6701489"/>
                  <a:pt x="4770480" y="6786859"/>
                  <a:pt x="4651275" y="6858000"/>
                </a:cubicBezTo>
                <a:lnTo>
                  <a:pt x="1823619" y="6858000"/>
                </a:lnTo>
                <a:lnTo>
                  <a:pt x="947849" y="6858000"/>
                </a:lnTo>
                <a:lnTo>
                  <a:pt x="732568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2C4BDF-3793-81A1-FD66-FA22A39017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09600"/>
            <a:ext cx="4170270" cy="3877197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Efficient Serverless Containers with Azure</a:t>
            </a:r>
            <a:endParaRPr lang="it-IT" sz="44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9A8217F-F551-89C7-9848-96A6FA3C9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4638783"/>
            <a:ext cx="4979567" cy="1343972"/>
          </a:xfrm>
        </p:spPr>
        <p:txBody>
          <a:bodyPr tIns="0" bIns="0">
            <a:normAutofit/>
          </a:bodyPr>
          <a:lstStyle/>
          <a:p>
            <a:pPr algn="l"/>
            <a:r>
              <a:rPr lang="en-US" b="1" i="0" cap="none" spc="-150" dirty="0">
                <a:effectLst/>
                <a:latin typeface="Noto Sans" panose="020B0502040504020204" pitchFamily="34" charset="0"/>
              </a:rPr>
              <a:t>Roberto Freato </a:t>
            </a:r>
            <a:br>
              <a:rPr lang="en-US" b="1" i="0" cap="none" spc="-150" dirty="0">
                <a:effectLst/>
                <a:latin typeface="Noto Sans" panose="020B0502040504020204" pitchFamily="34" charset="0"/>
              </a:rPr>
            </a:br>
            <a:r>
              <a:rPr lang="en-US" b="1" i="0" cap="none" spc="-150" dirty="0">
                <a:effectLst/>
                <a:latin typeface="Noto Sans" panose="020B0502040504020204" pitchFamily="34" charset="0"/>
              </a:rPr>
              <a:t>Azure MVP / Author / CTO @Retex</a:t>
            </a:r>
          </a:p>
        </p:txBody>
      </p:sp>
    </p:spTree>
    <p:extLst>
      <p:ext uri="{BB962C8B-B14F-4D97-AF65-F5344CB8AC3E}">
        <p14:creationId xmlns:p14="http://schemas.microsoft.com/office/powerpoint/2010/main" val="1125648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62F1B-26A7-09BE-3477-E0D18A7C3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K8s is everywhere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5CDCD-9C63-DE87-6E50-4E356BBF45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The role of kubernetes in 2024</a:t>
            </a:r>
          </a:p>
        </p:txBody>
      </p:sp>
    </p:spTree>
    <p:extLst>
      <p:ext uri="{BB962C8B-B14F-4D97-AF65-F5344CB8AC3E}">
        <p14:creationId xmlns:p14="http://schemas.microsoft.com/office/powerpoint/2010/main" val="480203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14844-0011-AE1E-BDA3-AFC3F3E0A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C2A64-8AEF-1B56-EA3B-0331782851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From K8s to Azure Container Apps</a:t>
            </a:r>
          </a:p>
        </p:txBody>
      </p:sp>
    </p:spTree>
    <p:extLst>
      <p:ext uri="{BB962C8B-B14F-4D97-AF65-F5344CB8AC3E}">
        <p14:creationId xmlns:p14="http://schemas.microsoft.com/office/powerpoint/2010/main" val="2132222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839F4-BB78-86BB-C275-F2003A441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6E999-9644-5287-5BD8-B4179E611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Serverless containers hide K8s complexity</a:t>
            </a:r>
          </a:p>
          <a:p>
            <a:r>
              <a:rPr lang="it-IT" dirty="0"/>
              <a:t>We need K8s complexity to migrate applications seamlessly</a:t>
            </a:r>
          </a:p>
          <a:p>
            <a:r>
              <a:rPr lang="it-IT" dirty="0"/>
              <a:t>Azure Container Instances is a low-level service</a:t>
            </a:r>
          </a:p>
          <a:p>
            <a:r>
              <a:rPr lang="it-IT" dirty="0"/>
              <a:t>Azure Container Apps is the good fit between </a:t>
            </a:r>
          </a:p>
          <a:p>
            <a:endParaRPr lang="it-IT" dirty="0"/>
          </a:p>
          <a:p>
            <a:r>
              <a:rPr lang="it-IT" dirty="0"/>
              <a:t>More it grows, more K8s surface will be available</a:t>
            </a:r>
          </a:p>
        </p:txBody>
      </p:sp>
    </p:spTree>
    <p:extLst>
      <p:ext uri="{BB962C8B-B14F-4D97-AF65-F5344CB8AC3E}">
        <p14:creationId xmlns:p14="http://schemas.microsoft.com/office/powerpoint/2010/main" val="887927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009BF048-BB26-8B1D-6334-B051510863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92" b="16611"/>
          <a:stretch/>
        </p:blipFill>
        <p:spPr>
          <a:xfrm>
            <a:off x="4267201" y="10"/>
            <a:ext cx="7924800" cy="3383270"/>
          </a:xfrm>
          <a:prstGeom prst="rect">
            <a:avLst/>
          </a:prstGeom>
        </p:spPr>
      </p:pic>
      <p:pic>
        <p:nvPicPr>
          <p:cNvPr id="4" name="Picture 3" descr="A purple and white background with white text&#10;&#10;Description automatically generated">
            <a:extLst>
              <a:ext uri="{FF2B5EF4-FFF2-40B4-BE49-F238E27FC236}">
                <a16:creationId xmlns:a16="http://schemas.microsoft.com/office/drawing/2014/main" id="{82400F7E-EC26-B740-2CEA-7AF8C7F726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0398"/>
          <a:stretch/>
        </p:blipFill>
        <p:spPr>
          <a:xfrm>
            <a:off x="4650916" y="3474720"/>
            <a:ext cx="7555832" cy="33832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2C4BDF-3793-81A1-FD66-FA22A39017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09600"/>
            <a:ext cx="4170270" cy="3877197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Efficient Serverless Containers with Azure</a:t>
            </a:r>
            <a:endParaRPr lang="it-IT" sz="44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9A8217F-F551-89C7-9848-96A6FA3C9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4638783"/>
            <a:ext cx="4979567" cy="1343972"/>
          </a:xfrm>
        </p:spPr>
        <p:txBody>
          <a:bodyPr tIns="0" bIns="0">
            <a:normAutofit/>
          </a:bodyPr>
          <a:lstStyle/>
          <a:p>
            <a:pPr algn="l"/>
            <a:r>
              <a:rPr lang="en-US" b="1" i="0" cap="none" spc="-150" dirty="0">
                <a:effectLst/>
                <a:latin typeface="Noto Sans" panose="020B0502040504020204" pitchFamily="34" charset="0"/>
              </a:rPr>
              <a:t>Roberto Freato </a:t>
            </a:r>
            <a:br>
              <a:rPr lang="en-US" b="1" i="0" cap="none" spc="-150" dirty="0">
                <a:effectLst/>
                <a:latin typeface="Noto Sans" panose="020B0502040504020204" pitchFamily="34" charset="0"/>
              </a:rPr>
            </a:br>
            <a:r>
              <a:rPr lang="en-US" b="1" i="0" cap="none" spc="-150" dirty="0">
                <a:effectLst/>
                <a:latin typeface="Noto Sans" panose="020B0502040504020204" pitchFamily="34" charset="0"/>
              </a:rPr>
              <a:t>Azure MVP / Author / CTO @Retex</a:t>
            </a:r>
          </a:p>
        </p:txBody>
      </p:sp>
    </p:spTree>
    <p:extLst>
      <p:ext uri="{BB962C8B-B14F-4D97-AF65-F5344CB8AC3E}">
        <p14:creationId xmlns:p14="http://schemas.microsoft.com/office/powerpoint/2010/main" val="348231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7BDFED6-6E33-4606-AFE2-886ADB1C0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8C2F6F-F172-D19B-7FDE-A6A8EE8C15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-1" b="13613"/>
          <a:stretch/>
        </p:blipFill>
        <p:spPr>
          <a:xfrm>
            <a:off x="4547937" y="-5"/>
            <a:ext cx="7644062" cy="36814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FC472D-EF5B-7B4A-84D6-A0E0A053F9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" b="23749"/>
          <a:stretch/>
        </p:blipFill>
        <p:spPr>
          <a:xfrm>
            <a:off x="4547938" y="3681409"/>
            <a:ext cx="7644062" cy="317659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2DB0EF-A6D3-28F5-D572-8DBF339B9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219"/>
            <a:ext cx="539591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Back in 2021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3681408"/>
            <a:ext cx="113537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908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368A-7C04-435F-83F4-FE4025434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8" y="18256"/>
            <a:ext cx="9927771" cy="728194"/>
          </a:xfrm>
        </p:spPr>
        <p:txBody>
          <a:bodyPr/>
          <a:lstStyle/>
          <a:p>
            <a:r>
              <a:rPr lang="it-IT" dirty="0"/>
              <a:t>compute quadrant (2021)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BBA40FC-6DCB-47D8-9AE8-B43B28F0FB3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30430" y="1555555"/>
          <a:ext cx="8204367" cy="495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95446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368A-7C04-435F-83F4-FE4025434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8" y="18256"/>
            <a:ext cx="9927771" cy="728194"/>
          </a:xfrm>
        </p:spPr>
        <p:txBody>
          <a:bodyPr/>
          <a:lstStyle/>
          <a:p>
            <a:r>
              <a:rPr lang="it-IT" dirty="0"/>
              <a:t>compute quadrant (2022)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BBA40FC-6DCB-47D8-9AE8-B43B28F0FB3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30430" y="1555555"/>
          <a:ext cx="8204367" cy="495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141D2F1A-385F-C290-B75B-F8AB1DBFA3A8}"/>
              </a:ext>
            </a:extLst>
          </p:cNvPr>
          <p:cNvSpPr/>
          <p:nvPr/>
        </p:nvSpPr>
        <p:spPr>
          <a:xfrm>
            <a:off x="8229599" y="4777274"/>
            <a:ext cx="192241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Container Apps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9A8A00-1388-9425-3735-F213EE7428F9}"/>
              </a:ext>
            </a:extLst>
          </p:cNvPr>
          <p:cNvSpPr/>
          <p:nvPr/>
        </p:nvSpPr>
        <p:spPr>
          <a:xfrm>
            <a:off x="9144000" y="5157820"/>
            <a:ext cx="149290" cy="144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9173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244421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My personal forecast about scalable serverless (2022)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99A3DF2-0CBA-51EE-EDCF-CC78E08CAAD5}"/>
              </a:ext>
            </a:extLst>
          </p:cNvPr>
          <p:cNvGraphicFramePr/>
          <p:nvPr/>
        </p:nvGraphicFramePr>
        <p:xfrm>
          <a:off x="547246" y="2639683"/>
          <a:ext cx="11055281" cy="182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72945-C728-4E8D-3F43-A1B340E08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  <a:endParaRPr lang="it-I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F2B09-EE81-868E-6976-D207B55A2B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06793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57D7E-7AAC-98D8-101B-6FB841F6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cloud providers have serverless offering</a:t>
            </a:r>
            <a:endParaRPr lang="it-IT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0C17863-6441-2BE1-AFAA-541B51812C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4201813"/>
              </p:ext>
            </p:extLst>
          </p:nvPr>
        </p:nvGraphicFramePr>
        <p:xfrm>
          <a:off x="943667" y="1947835"/>
          <a:ext cx="8263395" cy="333702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754465">
                  <a:extLst>
                    <a:ext uri="{9D8B030D-6E8A-4147-A177-3AD203B41FA5}">
                      <a16:colId xmlns:a16="http://schemas.microsoft.com/office/drawing/2014/main" val="1748191275"/>
                    </a:ext>
                  </a:extLst>
                </a:gridCol>
                <a:gridCol w="2754465">
                  <a:extLst>
                    <a:ext uri="{9D8B030D-6E8A-4147-A177-3AD203B41FA5}">
                      <a16:colId xmlns:a16="http://schemas.microsoft.com/office/drawing/2014/main" val="279946650"/>
                    </a:ext>
                  </a:extLst>
                </a:gridCol>
                <a:gridCol w="2754465">
                  <a:extLst>
                    <a:ext uri="{9D8B030D-6E8A-4147-A177-3AD203B41FA5}">
                      <a16:colId xmlns:a16="http://schemas.microsoft.com/office/drawing/2014/main" val="2019341323"/>
                    </a:ext>
                  </a:extLst>
                </a:gridCol>
              </a:tblGrid>
              <a:tr h="370780">
                <a:tc>
                  <a:txBody>
                    <a:bodyPr/>
                    <a:lstStyle/>
                    <a:p>
                      <a:pPr fontAlgn="b"/>
                      <a:r>
                        <a:rPr lang="it-IT" sz="1100" b="1" dirty="0">
                          <a:effectLst/>
                          <a:latin typeface="+mj-lt"/>
                        </a:rPr>
                        <a:t>Provider</a:t>
                      </a:r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it-IT" sz="1100" b="1" dirty="0">
                          <a:effectLst/>
                          <a:latin typeface="+mj-lt"/>
                        </a:rPr>
                        <a:t>Compute Services (Functions)</a:t>
                      </a:r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it-IT" sz="1100" b="1" dirty="0">
                          <a:effectLst/>
                          <a:latin typeface="+mj-lt"/>
                        </a:rPr>
                        <a:t>Serverless Container Execution</a:t>
                      </a:r>
                    </a:p>
                  </a:txBody>
                  <a:tcPr marL="53720" marR="53720" marT="26860" marB="26860" anchor="ctr"/>
                </a:tc>
                <a:extLst>
                  <a:ext uri="{0D108BD9-81ED-4DB2-BD59-A6C34878D82A}">
                    <a16:rowId xmlns:a16="http://schemas.microsoft.com/office/drawing/2014/main" val="2278778629"/>
                  </a:ext>
                </a:extLst>
              </a:tr>
              <a:tr h="370780">
                <a:tc>
                  <a:txBody>
                    <a:bodyPr/>
                    <a:lstStyle/>
                    <a:p>
                      <a:pPr fontAlgn="base"/>
                      <a:r>
                        <a:rPr lang="it-IT" sz="1100" b="1" dirty="0">
                          <a:effectLst/>
                          <a:latin typeface="+mj-lt"/>
                        </a:rPr>
                        <a:t>AWS</a:t>
                      </a:r>
                      <a:endParaRPr lang="it-IT" sz="1100" dirty="0">
                        <a:effectLst/>
                        <a:latin typeface="+mj-lt"/>
                      </a:endParaRPr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1100" dirty="0">
                          <a:effectLst/>
                        </a:rPr>
                        <a:t>AWS Lambda</a:t>
                      </a:r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1100">
                          <a:effectLst/>
                        </a:rPr>
                        <a:t>AWS Fargate</a:t>
                      </a:r>
                    </a:p>
                  </a:txBody>
                  <a:tcPr marL="53720" marR="53720" marT="26860" marB="26860" anchor="ctr"/>
                </a:tc>
                <a:extLst>
                  <a:ext uri="{0D108BD9-81ED-4DB2-BD59-A6C34878D82A}">
                    <a16:rowId xmlns:a16="http://schemas.microsoft.com/office/drawing/2014/main" val="2199396651"/>
                  </a:ext>
                </a:extLst>
              </a:tr>
              <a:tr h="370780">
                <a:tc>
                  <a:txBody>
                    <a:bodyPr/>
                    <a:lstStyle/>
                    <a:p>
                      <a:pPr fontAlgn="base"/>
                      <a:r>
                        <a:rPr lang="it-IT" sz="1100" b="1">
                          <a:effectLst/>
                          <a:latin typeface="+mj-lt"/>
                        </a:rPr>
                        <a:t>Microsoft Azure</a:t>
                      </a:r>
                      <a:endParaRPr lang="it-IT" sz="1100">
                        <a:effectLst/>
                        <a:latin typeface="+mj-lt"/>
                      </a:endParaRPr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1100" dirty="0">
                          <a:effectLst/>
                        </a:rPr>
                        <a:t>Azure Functions</a:t>
                      </a:r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1100" dirty="0">
                          <a:effectLst/>
                        </a:rPr>
                        <a:t>Azure Container Instances / Apps</a:t>
                      </a:r>
                    </a:p>
                  </a:txBody>
                  <a:tcPr marL="53720" marR="53720" marT="26860" marB="26860" anchor="ctr"/>
                </a:tc>
                <a:extLst>
                  <a:ext uri="{0D108BD9-81ED-4DB2-BD59-A6C34878D82A}">
                    <a16:rowId xmlns:a16="http://schemas.microsoft.com/office/drawing/2014/main" val="3541352646"/>
                  </a:ext>
                </a:extLst>
              </a:tr>
              <a:tr h="370780">
                <a:tc>
                  <a:txBody>
                    <a:bodyPr/>
                    <a:lstStyle/>
                    <a:p>
                      <a:pPr fontAlgn="base"/>
                      <a:r>
                        <a:rPr lang="it-IT" sz="1100" b="1" dirty="0">
                          <a:effectLst/>
                          <a:latin typeface="+mj-lt"/>
                        </a:rPr>
                        <a:t>Google Cloud</a:t>
                      </a:r>
                      <a:endParaRPr lang="it-IT" sz="1100" dirty="0">
                        <a:effectLst/>
                        <a:latin typeface="+mj-lt"/>
                      </a:endParaRPr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1100">
                          <a:effectLst/>
                        </a:rPr>
                        <a:t>Cloud Functions</a:t>
                      </a:r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1100">
                          <a:effectLst/>
                        </a:rPr>
                        <a:t>Google Cloud Run</a:t>
                      </a:r>
                    </a:p>
                  </a:txBody>
                  <a:tcPr marL="53720" marR="53720" marT="26860" marB="26860" anchor="ctr"/>
                </a:tc>
                <a:extLst>
                  <a:ext uri="{0D108BD9-81ED-4DB2-BD59-A6C34878D82A}">
                    <a16:rowId xmlns:a16="http://schemas.microsoft.com/office/drawing/2014/main" val="4160562643"/>
                  </a:ext>
                </a:extLst>
              </a:tr>
              <a:tr h="370780">
                <a:tc>
                  <a:txBody>
                    <a:bodyPr/>
                    <a:lstStyle/>
                    <a:p>
                      <a:pPr fontAlgn="base"/>
                      <a:r>
                        <a:rPr lang="it-IT" sz="1100" b="1">
                          <a:effectLst/>
                          <a:latin typeface="+mj-lt"/>
                        </a:rPr>
                        <a:t>Cloudflare</a:t>
                      </a:r>
                      <a:endParaRPr lang="it-IT" sz="1100">
                        <a:effectLst/>
                        <a:latin typeface="+mj-lt"/>
                      </a:endParaRPr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1100" dirty="0">
                          <a:effectLst/>
                        </a:rPr>
                        <a:t>Cloudflare Workers</a:t>
                      </a:r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1100" dirty="0">
                          <a:effectLst/>
                        </a:rPr>
                        <a:t>N/A</a:t>
                      </a:r>
                    </a:p>
                  </a:txBody>
                  <a:tcPr marL="53720" marR="53720" marT="26860" marB="26860" anchor="ctr"/>
                </a:tc>
                <a:extLst>
                  <a:ext uri="{0D108BD9-81ED-4DB2-BD59-A6C34878D82A}">
                    <a16:rowId xmlns:a16="http://schemas.microsoft.com/office/drawing/2014/main" val="1003744783"/>
                  </a:ext>
                </a:extLst>
              </a:tr>
              <a:tr h="370780">
                <a:tc>
                  <a:txBody>
                    <a:bodyPr/>
                    <a:lstStyle/>
                    <a:p>
                      <a:pPr fontAlgn="base"/>
                      <a:r>
                        <a:rPr lang="it-IT" sz="1100" b="1" dirty="0">
                          <a:effectLst/>
                          <a:latin typeface="+mj-lt"/>
                        </a:rPr>
                        <a:t>IBM Cloud</a:t>
                      </a:r>
                      <a:endParaRPr lang="it-IT" sz="1100" dirty="0">
                        <a:effectLst/>
                        <a:latin typeface="+mj-lt"/>
                      </a:endParaRPr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1100" dirty="0">
                          <a:effectLst/>
                        </a:rPr>
                        <a:t>IBM Cloud Functions</a:t>
                      </a:r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1100" dirty="0">
                          <a:effectLst/>
                        </a:rPr>
                        <a:t>IBM Code Engine</a:t>
                      </a:r>
                    </a:p>
                  </a:txBody>
                  <a:tcPr marL="53720" marR="53720" marT="26860" marB="26860" anchor="ctr"/>
                </a:tc>
                <a:extLst>
                  <a:ext uri="{0D108BD9-81ED-4DB2-BD59-A6C34878D82A}">
                    <a16:rowId xmlns:a16="http://schemas.microsoft.com/office/drawing/2014/main" val="1834893877"/>
                  </a:ext>
                </a:extLst>
              </a:tr>
              <a:tr h="370780">
                <a:tc>
                  <a:txBody>
                    <a:bodyPr/>
                    <a:lstStyle/>
                    <a:p>
                      <a:pPr fontAlgn="base"/>
                      <a:r>
                        <a:rPr lang="it-IT" sz="1100" b="1" dirty="0">
                          <a:effectLst/>
                          <a:latin typeface="+mj-lt"/>
                        </a:rPr>
                        <a:t>Oracle Cloud</a:t>
                      </a:r>
                      <a:endParaRPr lang="it-IT" sz="1100" dirty="0">
                        <a:effectLst/>
                        <a:latin typeface="+mj-lt"/>
                      </a:endParaRPr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1100" dirty="0">
                          <a:effectLst/>
                        </a:rPr>
                        <a:t>Oracle Functions</a:t>
                      </a:r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1100" dirty="0">
                          <a:effectLst/>
                        </a:rPr>
                        <a:t>Oracle Cloud (OKE) in serverless mode</a:t>
                      </a:r>
                    </a:p>
                  </a:txBody>
                  <a:tcPr marL="53720" marR="53720" marT="26860" marB="26860" anchor="ctr"/>
                </a:tc>
                <a:extLst>
                  <a:ext uri="{0D108BD9-81ED-4DB2-BD59-A6C34878D82A}">
                    <a16:rowId xmlns:a16="http://schemas.microsoft.com/office/drawing/2014/main" val="3355980603"/>
                  </a:ext>
                </a:extLst>
              </a:tr>
              <a:tr h="370780">
                <a:tc>
                  <a:txBody>
                    <a:bodyPr/>
                    <a:lstStyle/>
                    <a:p>
                      <a:pPr fontAlgn="base"/>
                      <a:r>
                        <a:rPr lang="it-IT" sz="1100" b="1" dirty="0">
                          <a:effectLst/>
                          <a:latin typeface="+mj-lt"/>
                        </a:rPr>
                        <a:t>Alibaba Cloud</a:t>
                      </a:r>
                      <a:endParaRPr lang="it-IT" sz="1100" dirty="0">
                        <a:effectLst/>
                        <a:latin typeface="+mj-lt"/>
                      </a:endParaRPr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1100" dirty="0">
                          <a:effectLst/>
                        </a:rPr>
                        <a:t>Alibaba Cloud Function Compute</a:t>
                      </a:r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1100" dirty="0">
                          <a:effectLst/>
                        </a:rPr>
                        <a:t>Alibaba Cloud Serverless Kubernetes</a:t>
                      </a:r>
                    </a:p>
                  </a:txBody>
                  <a:tcPr marL="53720" marR="53720" marT="26860" marB="26860" anchor="ctr"/>
                </a:tc>
                <a:extLst>
                  <a:ext uri="{0D108BD9-81ED-4DB2-BD59-A6C34878D82A}">
                    <a16:rowId xmlns:a16="http://schemas.microsoft.com/office/drawing/2014/main" val="1886176588"/>
                  </a:ext>
                </a:extLst>
              </a:tr>
              <a:tr h="370780">
                <a:tc>
                  <a:txBody>
                    <a:bodyPr/>
                    <a:lstStyle/>
                    <a:p>
                      <a:pPr fontAlgn="base"/>
                      <a:r>
                        <a:rPr lang="it-IT" sz="1100" b="1" dirty="0">
                          <a:effectLst/>
                          <a:latin typeface="+mj-lt"/>
                        </a:rPr>
                        <a:t>DigitalOcean</a:t>
                      </a:r>
                      <a:endParaRPr lang="it-IT" sz="1100" dirty="0">
                        <a:effectLst/>
                        <a:latin typeface="+mj-lt"/>
                      </a:endParaRPr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1100">
                          <a:effectLst/>
                        </a:rPr>
                        <a:t>DigitalOcean Functions</a:t>
                      </a:r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 err="1">
                          <a:effectLst/>
                        </a:rPr>
                        <a:t>DigitalOcean</a:t>
                      </a:r>
                      <a:r>
                        <a:rPr lang="en-US" sz="1100" dirty="0">
                          <a:effectLst/>
                        </a:rPr>
                        <a:t> App Platform</a:t>
                      </a:r>
                    </a:p>
                  </a:txBody>
                  <a:tcPr marL="53720" marR="53720" marT="26860" marB="26860" anchor="ctr"/>
                </a:tc>
                <a:extLst>
                  <a:ext uri="{0D108BD9-81ED-4DB2-BD59-A6C34878D82A}">
                    <a16:rowId xmlns:a16="http://schemas.microsoft.com/office/drawing/2014/main" val="1256906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9536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72945-C728-4E8D-3F43-A1B340E08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 is growing</a:t>
            </a:r>
            <a:endParaRPr lang="it-I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F2B09-EE81-868E-6976-D207B55A2B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93759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57D7E-7AAC-98D8-101B-6FB841F6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of concern </a:t>
            </a:r>
            <a:endParaRPr lang="it-IT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0C17863-6441-2BE1-AFAA-541B51812C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4508295"/>
              </p:ext>
            </p:extLst>
          </p:nvPr>
        </p:nvGraphicFramePr>
        <p:xfrm>
          <a:off x="943667" y="1947835"/>
          <a:ext cx="8263395" cy="333702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754465">
                  <a:extLst>
                    <a:ext uri="{9D8B030D-6E8A-4147-A177-3AD203B41FA5}">
                      <a16:colId xmlns:a16="http://schemas.microsoft.com/office/drawing/2014/main" val="1748191275"/>
                    </a:ext>
                  </a:extLst>
                </a:gridCol>
                <a:gridCol w="2754465">
                  <a:extLst>
                    <a:ext uri="{9D8B030D-6E8A-4147-A177-3AD203B41FA5}">
                      <a16:colId xmlns:a16="http://schemas.microsoft.com/office/drawing/2014/main" val="279946650"/>
                    </a:ext>
                  </a:extLst>
                </a:gridCol>
                <a:gridCol w="2754465">
                  <a:extLst>
                    <a:ext uri="{9D8B030D-6E8A-4147-A177-3AD203B41FA5}">
                      <a16:colId xmlns:a16="http://schemas.microsoft.com/office/drawing/2014/main" val="2019341323"/>
                    </a:ext>
                  </a:extLst>
                </a:gridCol>
              </a:tblGrid>
              <a:tr h="370780">
                <a:tc>
                  <a:txBody>
                    <a:bodyPr/>
                    <a:lstStyle/>
                    <a:p>
                      <a:pPr fontAlgn="b"/>
                      <a:endParaRPr lang="it-IT" sz="1100" b="1" dirty="0">
                        <a:effectLst/>
                        <a:latin typeface="+mj-lt"/>
                      </a:endParaRPr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it-IT" sz="1100" b="1" dirty="0">
                          <a:effectLst/>
                          <a:latin typeface="+mj-lt"/>
                        </a:rPr>
                        <a:t>Compute Services (Functions)</a:t>
                      </a:r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it-IT" sz="1100" b="1" dirty="0">
                          <a:effectLst/>
                          <a:latin typeface="+mj-lt"/>
                        </a:rPr>
                        <a:t>Serverless Container Execution</a:t>
                      </a:r>
                    </a:p>
                  </a:txBody>
                  <a:tcPr marL="53720" marR="53720" marT="26860" marB="26860" anchor="ctr"/>
                </a:tc>
                <a:extLst>
                  <a:ext uri="{0D108BD9-81ED-4DB2-BD59-A6C34878D82A}">
                    <a16:rowId xmlns:a16="http://schemas.microsoft.com/office/drawing/2014/main" val="2278778629"/>
                  </a:ext>
                </a:extLst>
              </a:tr>
              <a:tr h="370780">
                <a:tc>
                  <a:txBody>
                    <a:bodyPr/>
                    <a:lstStyle/>
                    <a:p>
                      <a:pPr fontAlgn="base"/>
                      <a:r>
                        <a:rPr lang="it-IT" sz="1100" b="1" dirty="0">
                          <a:effectLst/>
                          <a:latin typeface="+mj-lt"/>
                        </a:rPr>
                        <a:t>Speed to deploy</a:t>
                      </a:r>
                      <a:endParaRPr lang="it-IT" sz="1100" dirty="0">
                        <a:effectLst/>
                        <a:latin typeface="+mj-lt"/>
                      </a:endParaRPr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1100" dirty="0">
                          <a:effectLst/>
                        </a:rPr>
                        <a:t>High</a:t>
                      </a:r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1100" dirty="0">
                          <a:effectLst/>
                        </a:rPr>
                        <a:t>Medium / High</a:t>
                      </a:r>
                    </a:p>
                  </a:txBody>
                  <a:tcPr marL="53720" marR="53720" marT="26860" marB="26860" anchor="ctr"/>
                </a:tc>
                <a:extLst>
                  <a:ext uri="{0D108BD9-81ED-4DB2-BD59-A6C34878D82A}">
                    <a16:rowId xmlns:a16="http://schemas.microsoft.com/office/drawing/2014/main" val="2199396651"/>
                  </a:ext>
                </a:extLst>
              </a:tr>
              <a:tr h="370780">
                <a:tc>
                  <a:txBody>
                    <a:bodyPr/>
                    <a:lstStyle/>
                    <a:p>
                      <a:pPr fontAlgn="base"/>
                      <a:r>
                        <a:rPr lang="it-IT" sz="1100" b="1" dirty="0">
                          <a:effectLst/>
                          <a:latin typeface="+mj-lt"/>
                        </a:rPr>
                        <a:t>Stack-specific boilerplate</a:t>
                      </a:r>
                      <a:endParaRPr lang="it-IT" sz="1100" dirty="0">
                        <a:effectLst/>
                        <a:latin typeface="+mj-lt"/>
                      </a:endParaRPr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1100" dirty="0">
                          <a:effectLst/>
                        </a:rPr>
                        <a:t>High</a:t>
                      </a:r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1100" dirty="0">
                          <a:effectLst/>
                        </a:rPr>
                        <a:t>Low / Medium</a:t>
                      </a:r>
                    </a:p>
                  </a:txBody>
                  <a:tcPr marL="53720" marR="53720" marT="26860" marB="26860" anchor="ctr"/>
                </a:tc>
                <a:extLst>
                  <a:ext uri="{0D108BD9-81ED-4DB2-BD59-A6C34878D82A}">
                    <a16:rowId xmlns:a16="http://schemas.microsoft.com/office/drawing/2014/main" val="3541352646"/>
                  </a:ext>
                </a:extLst>
              </a:tr>
              <a:tr h="370780">
                <a:tc>
                  <a:txBody>
                    <a:bodyPr/>
                    <a:lstStyle/>
                    <a:p>
                      <a:pPr fontAlgn="base"/>
                      <a:r>
                        <a:rPr lang="it-IT" sz="1100" b="0" i="1" dirty="0">
                          <a:effectLst/>
                          <a:latin typeface="+mj-lt"/>
                        </a:rPr>
                        <a:t>                                                    Lock-in</a:t>
                      </a:r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1100" dirty="0">
                          <a:effectLst/>
                        </a:rPr>
                        <a:t>-</a:t>
                      </a:r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1100" dirty="0">
                          <a:effectLst/>
                        </a:rPr>
                        <a:t>-</a:t>
                      </a:r>
                    </a:p>
                  </a:txBody>
                  <a:tcPr marL="53720" marR="53720" marT="26860" marB="26860" anchor="ctr"/>
                </a:tc>
                <a:extLst>
                  <a:ext uri="{0D108BD9-81ED-4DB2-BD59-A6C34878D82A}">
                    <a16:rowId xmlns:a16="http://schemas.microsoft.com/office/drawing/2014/main" val="4160562643"/>
                  </a:ext>
                </a:extLst>
              </a:tr>
              <a:tr h="370780">
                <a:tc>
                  <a:txBody>
                    <a:bodyPr/>
                    <a:lstStyle/>
                    <a:p>
                      <a:pPr fontAlgn="base"/>
                      <a:r>
                        <a:rPr lang="it-IT" sz="1100" b="1" dirty="0">
                          <a:effectLst/>
                          <a:latin typeface="+mj-lt"/>
                        </a:rPr>
                        <a:t>Scalability</a:t>
                      </a:r>
                      <a:endParaRPr lang="it-IT" sz="1100" dirty="0">
                        <a:effectLst/>
                        <a:latin typeface="+mj-lt"/>
                      </a:endParaRPr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1100" dirty="0">
                          <a:effectLst/>
                        </a:rPr>
                        <a:t>High</a:t>
                      </a:r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1100" dirty="0">
                          <a:effectLst/>
                        </a:rPr>
                        <a:t>High</a:t>
                      </a:r>
                    </a:p>
                  </a:txBody>
                  <a:tcPr marL="53720" marR="53720" marT="26860" marB="26860" anchor="ctr"/>
                </a:tc>
                <a:extLst>
                  <a:ext uri="{0D108BD9-81ED-4DB2-BD59-A6C34878D82A}">
                    <a16:rowId xmlns:a16="http://schemas.microsoft.com/office/drawing/2014/main" val="1003744783"/>
                  </a:ext>
                </a:extLst>
              </a:tr>
              <a:tr h="370780">
                <a:tc>
                  <a:txBody>
                    <a:bodyPr/>
                    <a:lstStyle/>
                    <a:p>
                      <a:pPr fontAlgn="base"/>
                      <a:r>
                        <a:rPr lang="it-IT" sz="1100" b="1" dirty="0">
                          <a:effectLst/>
                          <a:latin typeface="+mj-lt"/>
                        </a:rPr>
                        <a:t>Ease of managment</a:t>
                      </a:r>
                      <a:endParaRPr lang="it-IT" sz="1100" dirty="0">
                        <a:effectLst/>
                        <a:latin typeface="+mj-lt"/>
                      </a:endParaRPr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1100" dirty="0">
                          <a:effectLst/>
                        </a:rPr>
                        <a:t>Low to High</a:t>
                      </a:r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1100" dirty="0">
                          <a:effectLst/>
                        </a:rPr>
                        <a:t>Low to High</a:t>
                      </a:r>
                    </a:p>
                  </a:txBody>
                  <a:tcPr marL="53720" marR="53720" marT="26860" marB="26860" anchor="ctr"/>
                </a:tc>
                <a:extLst>
                  <a:ext uri="{0D108BD9-81ED-4DB2-BD59-A6C34878D82A}">
                    <a16:rowId xmlns:a16="http://schemas.microsoft.com/office/drawing/2014/main" val="1834893877"/>
                  </a:ext>
                </a:extLst>
              </a:tr>
              <a:tr h="370780">
                <a:tc>
                  <a:txBody>
                    <a:bodyPr/>
                    <a:lstStyle/>
                    <a:p>
                      <a:pPr fontAlgn="base"/>
                      <a:r>
                        <a:rPr lang="it-IT" sz="1100" i="1" dirty="0">
                          <a:effectLst/>
                          <a:latin typeface="+mj-lt"/>
                        </a:rPr>
                        <a:t>                                                  Few apps</a:t>
                      </a:r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1100" dirty="0">
                          <a:effectLst/>
                        </a:rPr>
                        <a:t>Higher</a:t>
                      </a:r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1100" dirty="0">
                          <a:effectLst/>
                        </a:rPr>
                        <a:t>Lower</a:t>
                      </a:r>
                    </a:p>
                  </a:txBody>
                  <a:tcPr marL="53720" marR="53720" marT="26860" marB="26860" anchor="ctr"/>
                </a:tc>
                <a:extLst>
                  <a:ext uri="{0D108BD9-81ED-4DB2-BD59-A6C34878D82A}">
                    <a16:rowId xmlns:a16="http://schemas.microsoft.com/office/drawing/2014/main" val="3355980603"/>
                  </a:ext>
                </a:extLst>
              </a:tr>
              <a:tr h="370780">
                <a:tc>
                  <a:txBody>
                    <a:bodyPr/>
                    <a:lstStyle/>
                    <a:p>
                      <a:pPr fontAlgn="base"/>
                      <a:r>
                        <a:rPr lang="it-IT" sz="1100" i="1" dirty="0">
                          <a:effectLst/>
                          <a:latin typeface="+mj-lt"/>
                        </a:rPr>
                        <a:t>                                               Many apps</a:t>
                      </a:r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1100" dirty="0">
                          <a:effectLst/>
                        </a:rPr>
                        <a:t>Lower</a:t>
                      </a:r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1100" dirty="0">
                          <a:effectLst/>
                        </a:rPr>
                        <a:t>Higher</a:t>
                      </a:r>
                    </a:p>
                  </a:txBody>
                  <a:tcPr marL="53720" marR="53720" marT="26860" marB="26860" anchor="ctr"/>
                </a:tc>
                <a:extLst>
                  <a:ext uri="{0D108BD9-81ED-4DB2-BD59-A6C34878D82A}">
                    <a16:rowId xmlns:a16="http://schemas.microsoft.com/office/drawing/2014/main" val="1886176588"/>
                  </a:ext>
                </a:extLst>
              </a:tr>
              <a:tr h="370780">
                <a:tc>
                  <a:txBody>
                    <a:bodyPr/>
                    <a:lstStyle/>
                    <a:p>
                      <a:pPr fontAlgn="base"/>
                      <a:r>
                        <a:rPr lang="it-IT" sz="1100" i="1" dirty="0">
                          <a:effectLst/>
                          <a:latin typeface="+mj-lt"/>
                        </a:rPr>
                        <a:t>                                   Existing K8s stack</a:t>
                      </a:r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it-IT" sz="1100" dirty="0">
                          <a:effectLst/>
                        </a:rPr>
                        <a:t>Lower</a:t>
                      </a:r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dirty="0">
                          <a:effectLst/>
                        </a:rPr>
                        <a:t>Medium / High</a:t>
                      </a:r>
                    </a:p>
                  </a:txBody>
                  <a:tcPr marL="53720" marR="53720" marT="26860" marB="26860" anchor="ctr"/>
                </a:tc>
                <a:extLst>
                  <a:ext uri="{0D108BD9-81ED-4DB2-BD59-A6C34878D82A}">
                    <a16:rowId xmlns:a16="http://schemas.microsoft.com/office/drawing/2014/main" val="1256906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98524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1.9.1.5104"/>
  <p:tag name="SLIDO_PRESENTATION_ID" val="00000000-0000-0000-0000-000000000000"/>
  <p:tag name="SLIDO_EVENT_UUID" val="bd42fa47-5b1b-4257-91a1-e8513da89d24"/>
  <p:tag name="SLIDO_EVENT_SECTION_UUID" val="1be4d5bb-59c1-42e7-b581-62922872d39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 Black"/>
        <a:ea typeface=""/>
        <a:cs typeface=""/>
      </a:majorFont>
      <a:minorFont>
        <a:latin typeface="Segoe UI Semi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da6eb597-369a-4930-84c5-101d079358d0}" enabled="1" method="Standard" siteId="{1f991ab0-af89-4a9a-b74d-b0b5bcb487c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327</Words>
  <Application>Microsoft Office PowerPoint</Application>
  <PresentationFormat>Widescreen</PresentationFormat>
  <Paragraphs>95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</vt:lpstr>
      <vt:lpstr>Arial</vt:lpstr>
      <vt:lpstr>Noto Sans</vt:lpstr>
      <vt:lpstr>Segoe UI Black</vt:lpstr>
      <vt:lpstr>Segoe UI Light</vt:lpstr>
      <vt:lpstr>Segoe UI Semibold</vt:lpstr>
      <vt:lpstr>Office Theme</vt:lpstr>
      <vt:lpstr>Efficient Serverless Containers with Azure</vt:lpstr>
      <vt:lpstr>Back in 2021</vt:lpstr>
      <vt:lpstr>compute quadrant (2021)</vt:lpstr>
      <vt:lpstr>compute quadrant (2022)</vt:lpstr>
      <vt:lpstr>My personal forecast about scalable serverless (2022)</vt:lpstr>
      <vt:lpstr>Today</vt:lpstr>
      <vt:lpstr>Major cloud providers have serverless offering</vt:lpstr>
      <vt:lpstr>Serverless is growing</vt:lpstr>
      <vt:lpstr>Areas of concern </vt:lpstr>
      <vt:lpstr>K8s is everywhere</vt:lpstr>
      <vt:lpstr>DEMO</vt:lpstr>
      <vt:lpstr>Takeaways</vt:lpstr>
      <vt:lpstr>Efficient Serverless Containers with Azure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must be convenient</dc:title>
  <dc:creator>Roberto Freato</dc:creator>
  <cp:lastModifiedBy>Roberto Freato</cp:lastModifiedBy>
  <cp:revision>8</cp:revision>
  <dcterms:created xsi:type="dcterms:W3CDTF">2023-01-17T09:48:37Z</dcterms:created>
  <dcterms:modified xsi:type="dcterms:W3CDTF">2024-04-06T11:22:51Z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oAppVersion">
    <vt:lpwstr>1.9.1.5104</vt:lpwstr>
  </property>
</Properties>
</file>