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84" r:id="rId4"/>
    <p:sldId id="285" r:id="rId5"/>
    <p:sldId id="287" r:id="rId6"/>
    <p:sldId id="286" r:id="rId7"/>
    <p:sldId id="283" r:id="rId8"/>
    <p:sldId id="275" r:id="rId9"/>
    <p:sldId id="278" r:id="rId10"/>
    <p:sldId id="279" r:id="rId11"/>
    <p:sldId id="280" r:id="rId12"/>
    <p:sldId id="281" r:id="rId13"/>
    <p:sldId id="288" r:id="rId14"/>
    <p:sldId id="289" r:id="rId15"/>
    <p:sldId id="290" r:id="rId16"/>
    <p:sldId id="291" r:id="rId17"/>
    <p:sldId id="292" r:id="rId18"/>
    <p:sldId id="293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4" autoAdjust="0"/>
  </p:normalViewPr>
  <p:slideViewPr>
    <p:cSldViewPr>
      <p:cViewPr varScale="1">
        <p:scale>
          <a:sx n="55" d="100"/>
          <a:sy n="5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F750-0686-4C47-BFB3-51F1E3A03E70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F91D-9760-496C-A922-CC8425758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http://msdn.microsoft.com/en-us/library/vstudio/4x1xy43a(v=vs.110).aspx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</a:t>
            </a:r>
            <a:r>
              <a:rPr lang="en-US" altLang="zh-CN" b="0" dirty="0" smtClean="0"/>
              <a:t>aspx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将“获取当前处于激活状态的视图对象”与“获取当前处于激活状态的文档对象的代码”，改为：</a:t>
            </a:r>
            <a:endParaRPr lang="en-US" altLang="zh-CN" b="0" dirty="0" smtClean="0"/>
          </a:p>
          <a:p>
            <a:r>
              <a:rPr lang="zh-CN" altLang="en-US" b="0" dirty="0" smtClean="0"/>
              <a:t>先获取当前</a:t>
            </a:r>
            <a:r>
              <a:rPr lang="en-US" altLang="zh-CN" b="0" dirty="0" smtClean="0"/>
              <a:t>MDI</a:t>
            </a:r>
            <a:r>
              <a:rPr lang="zh-CN" altLang="en-US" b="0" dirty="0" smtClean="0"/>
              <a:t>活动框架窗口</a:t>
            </a:r>
            <a:r>
              <a:rPr lang="en-US" altLang="zh-CN" b="0" dirty="0" smtClean="0"/>
              <a:t>(MDIGetActive)</a:t>
            </a:r>
            <a:r>
              <a:rPr lang="zh-CN" altLang="en-US" b="0" dirty="0" smtClean="0"/>
              <a:t>，再获取当前处于激活状态的视图对象（</a:t>
            </a:r>
            <a:r>
              <a:rPr lang="en-US" altLang="zh-CN" b="0" dirty="0" smtClean="0"/>
              <a:t>GetActiveView</a:t>
            </a:r>
            <a:r>
              <a:rPr lang="zh-CN" altLang="en-US" b="0" dirty="0" smtClean="0"/>
              <a:t>）与当前处于激活状态的文档对象（</a:t>
            </a:r>
            <a:r>
              <a:rPr lang="en-US" altLang="zh-CN" b="0" dirty="0" smtClean="0"/>
              <a:t>GetActiveDocument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</a:t>
            </a:r>
            <a:r>
              <a:rPr lang="en-US" altLang="zh-CN" b="0" dirty="0" smtClean="0"/>
              <a:t>msdn.microsoft.com/en-us/library/s199bks0(v=vs.110).aspx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将“获取当前处于激活状态的视图对象”与“获取当前处于激活状态的文档对象的代码”，改为：</a:t>
            </a:r>
            <a:endParaRPr lang="en-US" altLang="zh-CN" b="0" dirty="0" smtClean="0"/>
          </a:p>
          <a:p>
            <a:r>
              <a:rPr lang="zh-CN" altLang="en-US" b="0" dirty="0" smtClean="0"/>
              <a:t>先获取当前</a:t>
            </a:r>
            <a:r>
              <a:rPr lang="en-US" altLang="zh-CN" b="0" dirty="0" smtClean="0"/>
              <a:t>MDI</a:t>
            </a:r>
            <a:r>
              <a:rPr lang="zh-CN" altLang="en-US" b="0" dirty="0" smtClean="0"/>
              <a:t>活动框架窗口</a:t>
            </a:r>
            <a:r>
              <a:rPr lang="en-US" altLang="zh-CN" b="0" dirty="0" smtClean="0"/>
              <a:t>(MDIGetActive)</a:t>
            </a:r>
            <a:r>
              <a:rPr lang="zh-CN" altLang="en-US" b="0" dirty="0" smtClean="0"/>
              <a:t>，再获取当前处于激活状态的视图对象（</a:t>
            </a:r>
            <a:r>
              <a:rPr lang="en-US" altLang="zh-CN" b="0" dirty="0" smtClean="0"/>
              <a:t>GetActiveView</a:t>
            </a:r>
            <a:r>
              <a:rPr lang="zh-CN" altLang="en-US" b="0" dirty="0" smtClean="0"/>
              <a:t>）与当前处于激活状态的文档对象（</a:t>
            </a:r>
            <a:r>
              <a:rPr lang="en-US" altLang="zh-CN" b="0" dirty="0" smtClean="0"/>
              <a:t>GetActiveDocument</a:t>
            </a:r>
            <a:r>
              <a:rPr lang="zh-CN" altLang="en-US" b="0" dirty="0" smtClean="0"/>
              <a:t>）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请参照 </a:t>
            </a:r>
            <a:r>
              <a:rPr lang="en-US" altLang="zh-CN" b="0" dirty="0" smtClean="0"/>
              <a:t>《Document and View Architecture – </a:t>
            </a:r>
            <a:r>
              <a:rPr lang="zh-CN" altLang="en-US" b="0" dirty="0" smtClean="0"/>
              <a:t>基本概念</a:t>
            </a:r>
            <a:r>
              <a:rPr lang="en-US" altLang="zh-CN" b="0" dirty="0" smtClean="0"/>
              <a:t>》</a:t>
            </a:r>
            <a:r>
              <a:rPr lang="zh-CN" altLang="en-US" b="0" dirty="0" smtClean="0"/>
              <a:t>中的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    CWnd</a:t>
            </a:r>
            <a:r>
              <a:rPr lang="zh-CN" altLang="en-US" b="0" dirty="0" smtClean="0"/>
              <a:t>类以及消息映射机制（</a:t>
            </a:r>
            <a:r>
              <a:rPr lang="en-US" altLang="zh-CN" b="0" dirty="0" smtClean="0"/>
              <a:t>message-map mechanism</a:t>
            </a:r>
            <a:r>
              <a:rPr lang="zh-CN" altLang="en-US" b="0" dirty="0" smtClean="0"/>
              <a:t>）隐藏了</a:t>
            </a:r>
            <a:r>
              <a:rPr lang="en-US" altLang="zh-CN" b="1" dirty="0" smtClean="0"/>
              <a:t>WinProc</a:t>
            </a:r>
            <a:r>
              <a:rPr lang="zh-CN" altLang="en-US" b="0" dirty="0" smtClean="0"/>
              <a:t>函数。收到的</a:t>
            </a:r>
            <a:r>
              <a:rPr lang="en-US" altLang="zh-CN" b="0" dirty="0" smtClean="0"/>
              <a:t>Windows</a:t>
            </a:r>
            <a:r>
              <a:rPr lang="zh-CN" altLang="en-US" b="0" dirty="0" smtClean="0"/>
              <a:t>通知消息会被自动传递到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类中合适的成员函数（该类成员函数名基本上都类似于</a:t>
            </a:r>
            <a:r>
              <a:rPr lang="en-US" altLang="zh-CN" b="0" dirty="0" smtClean="0"/>
              <a:t>On</a:t>
            </a:r>
            <a:r>
              <a:rPr lang="en-US" altLang="zh-CN" b="0" i="1" dirty="0" smtClean="0"/>
              <a:t>Message</a:t>
            </a:r>
            <a:r>
              <a:rPr lang="zh-CN" altLang="en-US" b="0" dirty="0" smtClean="0"/>
              <a:t>）。你可以在你自己的继承自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的类中重载</a:t>
            </a:r>
            <a:r>
              <a:rPr lang="en-US" altLang="zh-CN" b="0" dirty="0" smtClean="0"/>
              <a:t>On</a:t>
            </a:r>
            <a:r>
              <a:rPr lang="en-US" altLang="zh-CN" b="0" i="1" dirty="0" smtClean="0"/>
              <a:t>Message</a:t>
            </a:r>
            <a:r>
              <a:rPr lang="zh-CN" altLang="en-US" b="0" dirty="0" smtClean="0"/>
              <a:t>成员函数以便处理特定的消息。</a:t>
            </a:r>
            <a:endParaRPr lang="en-US" altLang="zh-CN" b="0" dirty="0" smtClean="0"/>
          </a:p>
          <a:p>
            <a:r>
              <a:rPr lang="en-US" altLang="zh-CN" b="0" dirty="0" smtClean="0"/>
              <a:t>    CWnd</a:t>
            </a:r>
            <a:r>
              <a:rPr lang="zh-CN" altLang="en-US" b="0" dirty="0" smtClean="0"/>
              <a:t>类也允许让你为你的应用程序创建一个子窗口。创建子窗口分两步走：第一步，利用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的构造函数创建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对象；第二步，调用</a:t>
            </a:r>
            <a:r>
              <a:rPr lang="en-US" altLang="zh-CN" b="0" dirty="0" smtClean="0"/>
              <a:t>Create</a:t>
            </a:r>
            <a:r>
              <a:rPr lang="zh-CN" altLang="en-US" b="0" dirty="0" smtClean="0"/>
              <a:t>成员函数创建子窗口并将它加载（</a:t>
            </a:r>
            <a:r>
              <a:rPr lang="en-US" altLang="zh-CN" b="0" dirty="0" smtClean="0"/>
              <a:t>Attach</a:t>
            </a:r>
            <a:r>
              <a:rPr lang="zh-CN" altLang="en-US" b="0" dirty="0" smtClean="0"/>
              <a:t>）到一个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对象。当用户关闭你的子窗口的时候，销毁该子窗口的</a:t>
            </a:r>
            <a:r>
              <a:rPr lang="en-US" altLang="zh-CN" b="0" dirty="0" smtClean="0"/>
              <a:t>CWnd</a:t>
            </a:r>
            <a:r>
              <a:rPr lang="zh-CN" altLang="en-US" b="0" dirty="0" smtClean="0"/>
              <a:t>对象或者通过</a:t>
            </a:r>
            <a:r>
              <a:rPr lang="en-US" altLang="zh-CN" b="0" dirty="0" smtClean="0"/>
              <a:t>DestroyWindow</a:t>
            </a:r>
            <a:r>
              <a:rPr lang="zh-CN" altLang="en-US" b="0" dirty="0" smtClean="0"/>
              <a:t>函数移除窗口并销毁它的数据结构。</a:t>
            </a:r>
            <a:endParaRPr lang="en-US" altLang="zh-CN" b="0" dirty="0" smtClean="0"/>
          </a:p>
          <a:p>
            <a:r>
              <a:rPr lang="en-US" altLang="zh-CN" b="0" dirty="0" smtClean="0"/>
              <a:t>    CWnd</a:t>
            </a:r>
            <a:r>
              <a:rPr lang="zh-CN" altLang="en-US" b="0" dirty="0" smtClean="0"/>
              <a:t>类成员：</a:t>
            </a:r>
            <a:r>
              <a:rPr lang="en-US" altLang="zh-CN" b="0" dirty="0" smtClean="0"/>
              <a:t>http://msdn.microsoft.com/zh-cn/library/b5wzwdk7(v=vs.90).aspx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本文参考：</a:t>
            </a:r>
            <a:endParaRPr lang="en-US" altLang="zh-CN" b="0" dirty="0" smtClean="0"/>
          </a:p>
          <a:p>
            <a:r>
              <a:rPr lang="en-US" altLang="zh-CN" b="0" dirty="0" smtClean="0"/>
              <a:t>http://msdn.microsoft.com/en-us/library/s199bks0(v=vs.110).aspx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FF91D-9760-496C-A922-CC84257581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7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7A0-5E55-47F0-A839-4AA78199C3C2}" type="datetimeFigureOut">
              <a:rPr lang="zh-CN" altLang="en-US" smtClean="0"/>
              <a:t>2014/2/26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D041-0581-4844-A069-B46E372C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用户接口之文档视图架构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编程实践之切换视图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1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创建与附加视图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5" y="1092806"/>
            <a:ext cx="6780213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3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实现切换视图的函数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0" y="1223184"/>
            <a:ext cx="66468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3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增加切换视图的功能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 smtClean="0">
                <a:solidFill>
                  <a:srgbClr val="00B050"/>
                </a:solidFill>
              </a:rPr>
              <a:t>即增加一个让用户调用切换视图函数的地方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最后一步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 smtClean="0"/>
              <a:t>需要增加一个按钮或者菜单之类的，来让用户进行切换视图的操作。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3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为多类型文档（</a:t>
            </a:r>
            <a:r>
              <a:rPr lang="en-US" altLang="zh-CN" sz="2400" dirty="0" smtClean="0"/>
              <a:t>MDI</a:t>
            </a:r>
            <a:r>
              <a:rPr lang="zh-CN" altLang="en-US" sz="2400" dirty="0" smtClean="0"/>
              <a:t>）增加</a:t>
            </a:r>
            <a:r>
              <a:rPr lang="zh-CN" altLang="en-US" sz="2400" dirty="0" smtClean="0"/>
              <a:t>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说明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/>
              <a:t>具体过程与单文档类型下增加多视图原理类似。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051720" y="2564904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主框架窗口对象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720" y="3645024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子框架窗口对象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51720" y="5877272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文档对象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02077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单文档类型下的框架窗口与视图的关系（</a:t>
            </a:r>
            <a:r>
              <a:rPr lang="en-US" altLang="zh-CN" dirty="0" smtClean="0">
                <a:solidFill>
                  <a:srgbClr val="00B050"/>
                </a:solidFill>
              </a:rPr>
              <a:t>FrameWindow and Views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95836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411760" y="555323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779912" y="5625244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948264" y="3645024"/>
            <a:ext cx="2088232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子框架窗口对象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8264" y="5883374"/>
            <a:ext cx="2088232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文档对象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2"/>
            <a:endCxn id="13" idx="0"/>
          </p:cNvCxnSpPr>
          <p:nvPr/>
        </p:nvCxnSpPr>
        <p:spPr>
          <a:xfrm>
            <a:off x="3095836" y="3429000"/>
            <a:ext cx="4896544" cy="216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08304" y="5373216"/>
            <a:ext cx="0" cy="5040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676456" y="5373216"/>
            <a:ext cx="0" cy="5040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107504" y="3398118"/>
            <a:ext cx="1728192" cy="936104"/>
          </a:xfrm>
          <a:prstGeom prst="wedgeRoundRectCallout">
            <a:avLst>
              <a:gd name="adj1" fmla="val 63782"/>
              <a:gd name="adj2" fmla="val 25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MDIActive</a:t>
            </a:r>
          </a:p>
          <a:p>
            <a:pPr algn="ctr"/>
            <a:r>
              <a:rPr lang="en-US" altLang="zh-CN" dirty="0" smtClean="0"/>
              <a:t>FrameWindow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51720" y="4689140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视图对象</a:t>
            </a:r>
            <a:r>
              <a:rPr lang="en-US" altLang="zh-CN" dirty="0" smtClean="0"/>
              <a:t>1a</a:t>
            </a:r>
          </a:p>
        </p:txBody>
      </p:sp>
      <p:sp>
        <p:nvSpPr>
          <p:cNvPr id="22" name="矩形 21"/>
          <p:cNvSpPr/>
          <p:nvPr/>
        </p:nvSpPr>
        <p:spPr>
          <a:xfrm>
            <a:off x="4427984" y="4689140"/>
            <a:ext cx="2088232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视图对象</a:t>
            </a:r>
            <a:r>
              <a:rPr lang="en-US" altLang="zh-CN" dirty="0"/>
              <a:t>1b</a:t>
            </a:r>
          </a:p>
        </p:txBody>
      </p:sp>
      <p:sp>
        <p:nvSpPr>
          <p:cNvPr id="23" name="矩形 22"/>
          <p:cNvSpPr/>
          <p:nvPr/>
        </p:nvSpPr>
        <p:spPr>
          <a:xfrm>
            <a:off x="6915100" y="4689140"/>
            <a:ext cx="2088232" cy="864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视图对象</a:t>
            </a:r>
            <a:r>
              <a:rPr lang="en-US" altLang="zh-CN" dirty="0"/>
              <a:t>2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39952" y="5625244"/>
            <a:ext cx="1872208" cy="942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151412" y="5625244"/>
            <a:ext cx="1320688" cy="6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059832" y="45091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2"/>
            <a:endCxn id="22" idx="0"/>
          </p:cNvCxnSpPr>
          <p:nvPr/>
        </p:nvCxnSpPr>
        <p:spPr>
          <a:xfrm>
            <a:off x="3095836" y="4509120"/>
            <a:ext cx="237626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243186" y="4595192"/>
            <a:ext cx="1512168" cy="936104"/>
          </a:xfrm>
          <a:prstGeom prst="wedgeRoundRectCallout">
            <a:avLst>
              <a:gd name="adj1" fmla="val 63782"/>
              <a:gd name="adj2" fmla="val 2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ActiveView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27984" y="2401526"/>
            <a:ext cx="2270282" cy="936104"/>
          </a:xfrm>
          <a:prstGeom prst="wedgeRoundRectCallout">
            <a:avLst>
              <a:gd name="adj1" fmla="val -63044"/>
              <a:gd name="adj2" fmla="val 2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m_pMainFrame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2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修改现有的</a:t>
            </a:r>
            <a:r>
              <a:rPr lang="en-US" altLang="zh-CN" dirty="0" smtClean="0">
                <a:solidFill>
                  <a:srgbClr val="00B050"/>
                </a:solidFill>
              </a:rPr>
              <a:t>Application</a:t>
            </a:r>
            <a:r>
              <a:rPr lang="zh-CN" altLang="en-US" dirty="0" smtClean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474" y="1453375"/>
            <a:ext cx="798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/>
              <a:t>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类头文件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.H</a:t>
            </a:r>
            <a:r>
              <a:rPr lang="zh-CN" altLang="en-US" dirty="0" smtClean="0"/>
              <a:t>）中加入：</a:t>
            </a:r>
            <a:endParaRPr lang="en-US" altLang="zh-CN" dirty="0" smtClean="0"/>
          </a:p>
          <a:p>
            <a:pPr fontAlgn="base"/>
            <a:endParaRPr lang="en-US" altLang="zh-CN" dirty="0"/>
          </a:p>
          <a:p>
            <a:r>
              <a:rPr lang="en-US" altLang="zh-CN" dirty="0"/>
              <a:t>CView* m_pOldView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CView</a:t>
            </a:r>
            <a:r>
              <a:rPr lang="en-US" altLang="zh-CN" dirty="0"/>
              <a:t>* m_pNewView; </a:t>
            </a:r>
            <a:endParaRPr lang="en-US" altLang="zh-CN" dirty="0" smtClean="0"/>
          </a:p>
          <a:p>
            <a:r>
              <a:rPr lang="en-US" altLang="zh-CN" dirty="0" smtClean="0"/>
              <a:t>CView</a:t>
            </a:r>
            <a:r>
              <a:rPr lang="en-US" altLang="zh-CN" dirty="0"/>
              <a:t>* SwitchView( 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在实现文件（</a:t>
            </a:r>
            <a:r>
              <a:rPr lang="en-US" altLang="zh-CN" dirty="0" smtClean="0"/>
              <a:t>.CPP</a:t>
            </a:r>
            <a:r>
              <a:rPr lang="zh-CN" altLang="en-US" dirty="0" smtClean="0"/>
              <a:t>）中加入：</a:t>
            </a:r>
            <a:endParaRPr lang="en-US" altLang="zh-CN" dirty="0" smtClean="0"/>
          </a:p>
          <a:p>
            <a:r>
              <a:rPr lang="en-US" altLang="zh-CN" dirty="0"/>
              <a:t>#include &lt;AFXPRIV.H&gt;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创建和修改一个新的视图类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向项目中增加一个新的继承自</a:t>
            </a:r>
            <a:r>
              <a:rPr lang="en-US" altLang="zh-CN" dirty="0" smtClean="0"/>
              <a:t>CView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确保你的构造函数和析构函数的访问权限是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，以便允许类被动态创建与销毁，以及在它被显示出来之前改变视图的样式。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3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创建与附加视图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5" y="1092806"/>
            <a:ext cx="6780213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5436096" y="548680"/>
            <a:ext cx="3672407" cy="714297"/>
          </a:xfrm>
          <a:prstGeom prst="wedgeRoundRectCallout">
            <a:avLst>
              <a:gd name="adj1" fmla="val -67591"/>
              <a:gd name="adj2" fmla="val 6061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此处改为：</a:t>
            </a:r>
            <a:endParaRPr lang="en-US" altLang="zh-CN" sz="1200" dirty="0" smtClean="0"/>
          </a:p>
          <a:p>
            <a:r>
              <a:rPr lang="en-US" altLang="zh-CN" sz="1200" dirty="0" smtClean="0"/>
              <a:t>pMainFrame-</a:t>
            </a:r>
            <a:r>
              <a:rPr lang="en-US" altLang="zh-CN" sz="1200" dirty="0"/>
              <a:t>&gt;MDIGetActive()-&gt;GetActiveView()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051720" y="1453375"/>
            <a:ext cx="2952328" cy="221807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5436097" y="1666571"/>
            <a:ext cx="3672407" cy="714297"/>
          </a:xfrm>
          <a:prstGeom prst="wedgeRoundRectCallout">
            <a:avLst>
              <a:gd name="adj1" fmla="val -59739"/>
              <a:gd name="adj2" fmla="val 406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此处改为：</a:t>
            </a:r>
            <a:endParaRPr lang="en-US" altLang="zh-CN" sz="1200" dirty="0" smtClean="0"/>
          </a:p>
          <a:p>
            <a:r>
              <a:rPr lang="en-US" altLang="zh-CN" sz="1200" dirty="0" smtClean="0"/>
              <a:t>pMainFrame-</a:t>
            </a:r>
            <a:r>
              <a:rPr lang="en-US" altLang="zh-CN" sz="1200" dirty="0"/>
              <a:t>&gt;MDIGetActive()-&gt;</a:t>
            </a:r>
            <a:r>
              <a:rPr lang="en-US" altLang="zh-CN" sz="1200" dirty="0" smtClean="0"/>
              <a:t>GetActiveDocument()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39752" y="2348880"/>
            <a:ext cx="2952328" cy="221807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44592" y="5733256"/>
            <a:ext cx="792088" cy="221807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5421783" y="4797152"/>
            <a:ext cx="3672407" cy="714297"/>
          </a:xfrm>
          <a:prstGeom prst="wedgeRoundRectCallout">
            <a:avLst>
              <a:gd name="adj1" fmla="val -58961"/>
              <a:gd name="adj2" fmla="val 586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此处改为：</a:t>
            </a:r>
            <a:endParaRPr lang="en-US" altLang="zh-CN" sz="1200" dirty="0" smtClean="0"/>
          </a:p>
          <a:p>
            <a:r>
              <a:rPr lang="en-US" altLang="zh-CN" sz="1200" dirty="0"/>
              <a:t>pMainFrame-&gt;MDIGetActive()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347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实现切换视图的函数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0" y="1223184"/>
            <a:ext cx="66468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95736" y="1905373"/>
            <a:ext cx="2851202" cy="221807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436097" y="969269"/>
            <a:ext cx="3672407" cy="714297"/>
          </a:xfrm>
          <a:prstGeom prst="wedgeRoundRectCallout">
            <a:avLst>
              <a:gd name="adj1" fmla="val -58961"/>
              <a:gd name="adj2" fmla="val 586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此处改为：</a:t>
            </a:r>
            <a:endParaRPr lang="en-US" altLang="zh-CN" sz="1200" dirty="0" smtClean="0"/>
          </a:p>
          <a:p>
            <a:r>
              <a:rPr lang="en-US" altLang="zh-CN" sz="1200" dirty="0"/>
              <a:t>pMainFrame-&gt;MDIGetActive()-&gt;GetActiveView()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15186" y="5085184"/>
            <a:ext cx="3568781" cy="36004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292080" y="5265204"/>
            <a:ext cx="3672407" cy="1260140"/>
          </a:xfrm>
          <a:prstGeom prst="wedgeRoundRectCallout">
            <a:avLst>
              <a:gd name="adj1" fmla="val -76079"/>
              <a:gd name="adj2" fmla="val -333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此处改为：</a:t>
            </a:r>
            <a:endParaRPr lang="en-US" altLang="zh-CN" sz="1200" dirty="0" smtClean="0"/>
          </a:p>
          <a:p>
            <a:r>
              <a:rPr lang="en-US" altLang="zh-CN" sz="1200" dirty="0"/>
              <a:t>((CMainFrame*)m_pMainWnd)-&gt;MDIGetActive()-&gt;SetActiveView(pNewView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/>
              <a:t>((CMainFrame*)m_pMainWnd)-&gt;MDIGetActive()-&gt;RecalcLayout();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301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增加切换视图的功能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 smtClean="0">
                <a:solidFill>
                  <a:srgbClr val="00B050"/>
                </a:solidFill>
              </a:rPr>
              <a:t>即增加一个让用户调用切换视图函数的地方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最后一步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 smtClean="0"/>
              <a:t>需要增加一个按钮或者菜单之类的，来让用户进行切换视图的操作。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0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609" y="292494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3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目录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256" y="98072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多视图的效果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基础知识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为</a:t>
            </a:r>
            <a:r>
              <a:rPr lang="zh-CN" altLang="en-US" sz="2400" dirty="0"/>
              <a:t>单类型</a:t>
            </a:r>
            <a:r>
              <a:rPr lang="zh-CN" altLang="en-US" sz="2400" dirty="0" smtClean="0"/>
              <a:t>文档（</a:t>
            </a:r>
            <a:r>
              <a:rPr lang="en-US" altLang="zh-CN" sz="2400" dirty="0" smtClean="0"/>
              <a:t>SDI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增加</a:t>
            </a:r>
            <a:r>
              <a:rPr lang="zh-CN" altLang="en-US" sz="2400" dirty="0"/>
              <a:t>多视图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为多类型文档</a:t>
            </a:r>
            <a:r>
              <a:rPr lang="zh-CN" altLang="en-US" sz="2400" dirty="0"/>
              <a:t>（</a:t>
            </a:r>
            <a:r>
              <a:rPr lang="en-US" altLang="zh-CN" sz="2400" dirty="0"/>
              <a:t>MDI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增加</a:t>
            </a:r>
            <a:r>
              <a:rPr lang="zh-CN" altLang="en-US" sz="2400" dirty="0"/>
              <a:t>多</a:t>
            </a:r>
            <a:r>
              <a:rPr lang="zh-CN" altLang="en-US" sz="2400" dirty="0" smtClean="0"/>
              <a:t>视图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994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多视图的效果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en-US" altLang="zh-CN" sz="1800" u="none" dirty="0" smtClean="0">
                <a:solidFill>
                  <a:schemeClr val="tx1"/>
                </a:solidFill>
              </a:rPr>
              <a:t>        MFC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支持一些基本的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多视图，效果如图。</a:t>
            </a:r>
            <a:endParaRPr lang="en-US" altLang="zh-CN" sz="1800" u="none" dirty="0" smtClean="0">
              <a:solidFill>
                <a:schemeClr val="tx1"/>
              </a:solidFill>
            </a:endParaRPr>
          </a:p>
          <a:p>
            <a:endParaRPr lang="en-US" altLang="zh-CN" sz="1800" u="none" dirty="0">
              <a:solidFill>
                <a:schemeClr val="tx1"/>
              </a:solidFill>
            </a:endParaRPr>
          </a:p>
          <a:p>
            <a:r>
              <a:rPr lang="zh-CN" altLang="en-US" sz="1800" u="none" dirty="0" smtClean="0">
                <a:solidFill>
                  <a:schemeClr val="tx1"/>
                </a:solidFill>
              </a:rPr>
              <a:t>        本文将介绍基于右侧下方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第三</a:t>
            </a:r>
            <a:r>
              <a:rPr lang="zh-CN" altLang="en-US" sz="1800" u="none" dirty="0">
                <a:solidFill>
                  <a:schemeClr val="tx1"/>
                </a:solidFill>
              </a:rPr>
              <a:t>张图所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示</a:t>
            </a:r>
            <a:r>
              <a:rPr lang="zh-CN" altLang="en-US" sz="1800" u="none" dirty="0">
                <a:solidFill>
                  <a:schemeClr val="tx1"/>
                </a:solidFill>
              </a:rPr>
              <a:t>效果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的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实践</a:t>
            </a:r>
            <a:r>
              <a:rPr lang="en-US" altLang="zh-CN" sz="1800" u="none" dirty="0" smtClean="0">
                <a:solidFill>
                  <a:schemeClr val="tx1"/>
                </a:solidFill>
              </a:rPr>
              <a:t>——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即：同一文档的内容，在同一框架（</a:t>
            </a:r>
            <a:r>
              <a:rPr lang="en-US" altLang="zh-CN" sz="1800" u="none" dirty="0" smtClean="0">
                <a:solidFill>
                  <a:schemeClr val="tx1"/>
                </a:solidFill>
              </a:rPr>
              <a:t>Frame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）内，切换显示不同的</a:t>
            </a:r>
            <a:r>
              <a:rPr lang="en-US" altLang="zh-CN" sz="1800" u="none" dirty="0" smtClean="0">
                <a:solidFill>
                  <a:schemeClr val="tx1"/>
                </a:solidFill>
              </a:rPr>
              <a:t>View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视图（比如一个视图为</a:t>
            </a:r>
            <a:r>
              <a:rPr lang="en-US" altLang="zh-CN" sz="1800" u="none" dirty="0" smtClean="0">
                <a:solidFill>
                  <a:schemeClr val="tx1"/>
                </a:solidFill>
              </a:rPr>
              <a:t>HTML</a:t>
            </a:r>
            <a:r>
              <a:rPr lang="zh-CN" altLang="en-US" sz="1800" u="none" dirty="0" smtClean="0">
                <a:solidFill>
                  <a:schemeClr val="tx1"/>
                </a:solidFill>
              </a:rPr>
              <a:t>代码，一个视图为解析后的网页显示）。</a:t>
            </a:r>
            <a:endParaRPr lang="zh-CN" altLang="en-US" sz="1800" u="non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45" y="3705324"/>
            <a:ext cx="5273567" cy="3152676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46" y="107479"/>
            <a:ext cx="5273567" cy="166533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45" y="1863077"/>
            <a:ext cx="5273567" cy="1761669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基础知识（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CWnd</a:t>
            </a:r>
            <a:r>
              <a:rPr lang="zh-CN" altLang="en-US" dirty="0" smtClean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4172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/>
              <a:t>    CWnd</a:t>
            </a:r>
            <a:r>
              <a:rPr lang="zh-CN" altLang="en-US" dirty="0" smtClean="0"/>
              <a:t>类是框架窗口、对话框、视图、控件类的基类。</a:t>
            </a:r>
            <a:endParaRPr lang="en-US" altLang="zh-CN" dirty="0" smtClean="0"/>
          </a:p>
          <a:p>
            <a:pPr fontAlgn="base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84" y="1435293"/>
            <a:ext cx="3371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346093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CWnd</a:t>
            </a:r>
            <a:r>
              <a:rPr lang="zh-CN" altLang="en-US" dirty="0" smtClean="0">
                <a:solidFill>
                  <a:srgbClr val="00B050"/>
                </a:solidFill>
              </a:rPr>
              <a:t>类对象（</a:t>
            </a:r>
            <a:r>
              <a:rPr lang="en-US" altLang="zh-CN" dirty="0" smtClean="0">
                <a:solidFill>
                  <a:srgbClr val="00B050"/>
                </a:solidFill>
              </a:rPr>
              <a:t>CWnd object</a:t>
            </a:r>
            <a:r>
              <a:rPr lang="zh-CN" altLang="en-US" dirty="0" smtClean="0">
                <a:solidFill>
                  <a:srgbClr val="00B050"/>
                </a:solidFill>
              </a:rPr>
              <a:t>）与窗口（</a:t>
            </a:r>
            <a:r>
              <a:rPr lang="en-US" altLang="zh-CN" dirty="0" smtClean="0">
                <a:solidFill>
                  <a:srgbClr val="00B050"/>
                </a:solidFill>
              </a:rPr>
              <a:t>Windows</a:t>
            </a:r>
            <a:r>
              <a:rPr lang="zh-CN" altLang="en-US" dirty="0" smtClean="0">
                <a:solidFill>
                  <a:srgbClr val="00B050"/>
                </a:solidFill>
              </a:rPr>
              <a:t>）的联系与区别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05093"/>
              </p:ext>
            </p:extLst>
          </p:nvPr>
        </p:nvGraphicFramePr>
        <p:xfrm>
          <a:off x="708248" y="4077072"/>
          <a:ext cx="7752183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061"/>
                <a:gridCol w="2584061"/>
                <a:gridCol w="258406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类的构造函数负责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类的析构函数负责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Windows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类的</a:t>
                      </a:r>
                      <a:r>
                        <a:rPr lang="en-US" altLang="zh-CN" dirty="0" smtClean="0"/>
                        <a:t>Create</a:t>
                      </a:r>
                      <a:r>
                        <a:rPr lang="zh-CN" altLang="en-US" dirty="0" smtClean="0"/>
                        <a:t>成员函数负责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类的析构函数负责；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类的</a:t>
                      </a:r>
                      <a:r>
                        <a:rPr lang="en-US" altLang="zh-CN" dirty="0" smtClean="0"/>
                        <a:t>DestroyWindow</a:t>
                      </a:r>
                      <a:r>
                        <a:rPr lang="zh-CN" altLang="en-US" dirty="0" smtClean="0"/>
                        <a:t>虚函数也负责销毁窗口，但它不会销毁</a:t>
                      </a:r>
                      <a:r>
                        <a:rPr lang="en-US" altLang="zh-CN" dirty="0" smtClean="0"/>
                        <a:t>CWnd</a:t>
                      </a:r>
                      <a:r>
                        <a:rPr lang="zh-CN" altLang="en-US" dirty="0" smtClean="0"/>
                        <a:t>类对象；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基础知识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当</a:t>
            </a:r>
            <a:r>
              <a:rPr lang="zh-CN" altLang="en-US" dirty="0"/>
              <a:t>应用程序</a:t>
            </a:r>
            <a:r>
              <a:rPr lang="zh-CN" altLang="en-US" dirty="0" smtClean="0"/>
              <a:t>在微软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上运行时，用于与显示在一个框架窗口中的文档交互。一个文档框架窗口由两部分组成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框架以及框架中的内容。</a:t>
            </a:r>
            <a:r>
              <a:rPr lang="zh-CN" altLang="en-US" u="sng" dirty="0" smtClean="0"/>
              <a:t>框架窗口可以是</a:t>
            </a:r>
            <a:r>
              <a:rPr lang="en-US" altLang="zh-CN" u="sng" dirty="0" smtClean="0"/>
              <a:t>SDI</a:t>
            </a:r>
            <a:r>
              <a:rPr lang="zh-CN" altLang="en-US" u="sng" dirty="0" smtClean="0"/>
              <a:t>框架窗口或者</a:t>
            </a:r>
            <a:r>
              <a:rPr lang="en-US" altLang="zh-CN" u="sng" dirty="0" smtClean="0"/>
              <a:t>MDI</a:t>
            </a:r>
            <a:r>
              <a:rPr lang="zh-CN" altLang="en-US" u="sng" dirty="0" smtClean="0"/>
              <a:t>子窗口。</a:t>
            </a:r>
            <a:endParaRPr lang="en-US" altLang="zh-CN" u="sng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视窗（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）管理用户与框架窗口的交互的绝大部分：移动与缩放窗口、关闭、最小化、最大化。你管理框架中的内容。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框架窗口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基础知识（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MFC</a:t>
            </a:r>
            <a:r>
              <a:rPr lang="zh-CN" altLang="en-US" dirty="0" smtClean="0"/>
              <a:t>使用框架窗口来管理视图。框架窗口管理框架，视图管理内容。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框架窗口（</a:t>
            </a:r>
            <a:r>
              <a:rPr lang="en-US" altLang="zh-CN" dirty="0" smtClean="0"/>
              <a:t>Frame Window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提供围绕着视图的可视化的框架（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该框架由标题栏、标准的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控件诸如菜单、最大化最小化按钮、窗口缩放；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内容（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即视图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一个子窗口，代表视窗的客户区域（</a:t>
            </a:r>
            <a:r>
              <a:rPr lang="en-US" altLang="zh-CN" dirty="0" smtClean="0"/>
              <a:t>Client area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框架窗口与视图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" name="Picture 2" descr="Frame Window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4" y="4212173"/>
            <a:ext cx="4608512" cy="25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</a:t>
            </a:r>
            <a:r>
              <a:rPr lang="zh-CN" altLang="en-US" sz="2400" dirty="0" smtClean="0"/>
              <a:t>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说明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/>
              <a:t>MSDN</a:t>
            </a:r>
            <a:r>
              <a:rPr lang="zh-CN" altLang="en-US" dirty="0" smtClean="0"/>
              <a:t>上有一篇简单的为单类型文档增加多视图的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文章。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参照着大致就可以学会如何为单文档增加多视图了。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403648" y="3356992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主框架窗口对象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03648" y="4509120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视图对象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（子框架窗口）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3648" y="5877272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文档对象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278092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单文档类型下的框架窗口与视图的关系（</a:t>
            </a:r>
            <a:r>
              <a:rPr lang="en-US" altLang="zh-CN" dirty="0" smtClean="0">
                <a:solidFill>
                  <a:srgbClr val="00B050"/>
                </a:solidFill>
              </a:rPr>
              <a:t>FrameWindow and Views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/>
          <p:cNvCxnSpPr>
            <a:stCxn id="2" idx="2"/>
          </p:cNvCxnSpPr>
          <p:nvPr/>
        </p:nvCxnSpPr>
        <p:spPr>
          <a:xfrm>
            <a:off x="2447764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763688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131840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3853896" y="4473116"/>
            <a:ext cx="1512168" cy="936104"/>
          </a:xfrm>
          <a:prstGeom prst="wedgeRoundRectCallout">
            <a:avLst>
              <a:gd name="adj1" fmla="val -72274"/>
              <a:gd name="adj2" fmla="val 2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ActiveView</a:t>
            </a:r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3885894" y="3181038"/>
            <a:ext cx="2270282" cy="936104"/>
          </a:xfrm>
          <a:prstGeom prst="wedgeRoundRectCallout">
            <a:avLst>
              <a:gd name="adj1" fmla="val -63044"/>
              <a:gd name="adj2" fmla="val 2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m_pMainFrame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6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修改现有的</a:t>
            </a:r>
            <a:r>
              <a:rPr lang="en-US" altLang="zh-CN" dirty="0" smtClean="0">
                <a:solidFill>
                  <a:srgbClr val="00B050"/>
                </a:solidFill>
              </a:rPr>
              <a:t>Application</a:t>
            </a:r>
            <a:r>
              <a:rPr lang="zh-CN" altLang="en-US" dirty="0" smtClean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474" y="1453375"/>
            <a:ext cx="798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dirty="0" smtClean="0"/>
              <a:t>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类头文件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.H</a:t>
            </a:r>
            <a:r>
              <a:rPr lang="zh-CN" altLang="en-US" dirty="0" smtClean="0"/>
              <a:t>）中加入：</a:t>
            </a:r>
            <a:endParaRPr lang="en-US" altLang="zh-CN" dirty="0" smtClean="0"/>
          </a:p>
          <a:p>
            <a:pPr fontAlgn="base"/>
            <a:endParaRPr lang="en-US" altLang="zh-CN" dirty="0"/>
          </a:p>
          <a:p>
            <a:r>
              <a:rPr lang="en-US" altLang="zh-CN" dirty="0"/>
              <a:t>CView* m_pOldView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CView</a:t>
            </a:r>
            <a:r>
              <a:rPr lang="en-US" altLang="zh-CN" dirty="0"/>
              <a:t>* m_pNewView; </a:t>
            </a:r>
            <a:endParaRPr lang="en-US" altLang="zh-CN" dirty="0" smtClean="0"/>
          </a:p>
          <a:p>
            <a:r>
              <a:rPr lang="en-US" altLang="zh-CN" dirty="0" smtClean="0"/>
              <a:t>CView</a:t>
            </a:r>
            <a:r>
              <a:rPr lang="en-US" altLang="zh-CN" dirty="0"/>
              <a:t>* SwitchView( 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在实现文件（</a:t>
            </a:r>
            <a:r>
              <a:rPr lang="en-US" altLang="zh-CN" dirty="0" smtClean="0"/>
              <a:t>.CPP</a:t>
            </a:r>
            <a:r>
              <a:rPr lang="zh-CN" altLang="en-US" dirty="0" smtClean="0"/>
              <a:t>）中加入：</a:t>
            </a:r>
            <a:endParaRPr lang="en-US" altLang="zh-CN" dirty="0" smtClean="0"/>
          </a:p>
          <a:p>
            <a:r>
              <a:rPr lang="en-US" altLang="zh-CN" dirty="0"/>
              <a:t>#include &lt;AFXPRIV.H&gt;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20266"/>
            <a:ext cx="9144000" cy="4967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为单类型文档增加多视图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5474" y="1223184"/>
            <a:ext cx="870901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9269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u="sng"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创建和修改一个新的视图类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474" y="1453375"/>
            <a:ext cx="79889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向项目中增加一个新的继承自</a:t>
            </a:r>
            <a:r>
              <a:rPr lang="en-US" altLang="zh-CN" dirty="0" smtClean="0"/>
              <a:t>CView</a:t>
            </a:r>
            <a:r>
              <a:rPr lang="zh-CN" altLang="en-US" dirty="0" smtClean="0"/>
              <a:t>的</a:t>
            </a:r>
            <a:r>
              <a:rPr lang="zh-CN" altLang="en-US" dirty="0"/>
              <a:t>视图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确保你的构造函数和析构函数的访问权限是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，以便允许类被动态创建与销毁，以及在它被显示出来之前改变视图的样式。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1448</Words>
  <Application>Microsoft Office PowerPoint</Application>
  <PresentationFormat>全屏显示(4:3)</PresentationFormat>
  <Paragraphs>192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MFC用户接口之文档视图架构</vt:lpstr>
      <vt:lpstr>目录</vt:lpstr>
      <vt:lpstr>多视图的效果</vt:lpstr>
      <vt:lpstr>基础知识（1）</vt:lpstr>
      <vt:lpstr>基础知识（2）</vt:lpstr>
      <vt:lpstr>基础知识（3）</vt:lpstr>
      <vt:lpstr>为单类型文档增加多视图（1）</vt:lpstr>
      <vt:lpstr>为单类型文档增加多视图（2）</vt:lpstr>
      <vt:lpstr>为单类型文档增加多视图（3）</vt:lpstr>
      <vt:lpstr>为单类型文档增加多视图（4）</vt:lpstr>
      <vt:lpstr>为单类型文档增加多视图（5）</vt:lpstr>
      <vt:lpstr>为单类型文档增加多视图（6）</vt:lpstr>
      <vt:lpstr>为多类型文档（MDI）增加多视图（1）</vt:lpstr>
      <vt:lpstr>为单类型文档增加多视图（2）</vt:lpstr>
      <vt:lpstr>为单类型文档增加多视图（3）</vt:lpstr>
      <vt:lpstr>为单类型文档增加多视图（4）</vt:lpstr>
      <vt:lpstr>为单类型文档增加多视图（5）</vt:lpstr>
      <vt:lpstr>为单类型文档增加多视图（6）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Aiqing</dc:creator>
  <cp:lastModifiedBy>Yuan Aiqing</cp:lastModifiedBy>
  <cp:revision>271</cp:revision>
  <dcterms:created xsi:type="dcterms:W3CDTF">2014-02-18T04:44:48Z</dcterms:created>
  <dcterms:modified xsi:type="dcterms:W3CDTF">2014-02-26T05:56:34Z</dcterms:modified>
</cp:coreProperties>
</file>