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7" r:id="rId3"/>
    <p:sldId id="27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84" autoAdjust="0"/>
  </p:normalViewPr>
  <p:slideViewPr>
    <p:cSldViewPr>
      <p:cViewPr varScale="1">
        <p:scale>
          <a:sx n="57" d="100"/>
          <a:sy n="57" d="100"/>
        </p:scale>
        <p:origin x="-17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DF750-0686-4C47-BFB3-51F1E3A03E70}" type="datetimeFigureOut">
              <a:rPr lang="zh-CN" altLang="en-US" smtClean="0"/>
              <a:t>2014/2/20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EFF91D-9760-496C-A922-CC8425758112}" type="slidenum">
              <a:rPr lang="zh-CN" altLang="en-US" smtClean="0"/>
              <a:t>‹#›</a:t>
            </a:fld>
            <a:endParaRPr lang="zh-CN" altLang="en-US"/>
          </a:p>
        </p:txBody>
      </p:sp>
    </p:spTree>
    <p:extLst>
      <p:ext uri="{BB962C8B-B14F-4D97-AF65-F5344CB8AC3E}">
        <p14:creationId xmlns:p14="http://schemas.microsoft.com/office/powerpoint/2010/main" val="178830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http://msdn.microsoft.com/en-us/library/vstudio/4x1xy43a(v=vs.110).aspx</a:t>
            </a:r>
            <a:endParaRPr lang="zh-CN" altLang="en-US"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a:t>
            </a:fld>
            <a:endParaRPr lang="zh-CN" altLang="en-US"/>
          </a:p>
        </p:txBody>
      </p:sp>
    </p:spTree>
    <p:extLst>
      <p:ext uri="{BB962C8B-B14F-4D97-AF65-F5344CB8AC3E}">
        <p14:creationId xmlns:p14="http://schemas.microsoft.com/office/powerpoint/2010/main" val="3075087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10</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11</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在</a:t>
            </a:r>
            <a:r>
              <a:rPr lang="en-US" altLang="zh-CN" b="0" dirty="0" smtClean="0"/>
              <a:t>MFC4.0</a:t>
            </a:r>
            <a:r>
              <a:rPr lang="zh-CN" altLang="en-US" b="0" dirty="0" smtClean="0"/>
              <a:t>中，</a:t>
            </a:r>
            <a:r>
              <a:rPr lang="en-US" altLang="zh-CN" b="0" dirty="0" smtClean="0"/>
              <a:t>CEditView</a:t>
            </a:r>
            <a:r>
              <a:rPr lang="zh-CN" altLang="en-US" b="0" dirty="0" smtClean="0"/>
              <a:t>继承自</a:t>
            </a:r>
            <a:r>
              <a:rPr lang="en-US" altLang="zh-CN" b="0" dirty="0" smtClean="0"/>
              <a:t>CCtrlView</a:t>
            </a:r>
            <a:r>
              <a:rPr lang="zh-CN" altLang="en-US" b="0" dirty="0" smtClean="0"/>
              <a:t>。</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12</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a:t>
            </a:r>
            <a:r>
              <a:rPr lang="en-US" altLang="zh-CN" b="0" dirty="0" smtClean="0"/>
              <a:t>1</a:t>
            </a:r>
            <a:r>
              <a:rPr lang="zh-CN" altLang="en-US" b="0" dirty="0" smtClean="0"/>
              <a:t>：鼠标画图除外，详情参照：</a:t>
            </a:r>
            <a:endParaRPr lang="en-US" altLang="zh-CN" b="0" dirty="0" smtClean="0"/>
          </a:p>
          <a:p>
            <a:r>
              <a:rPr lang="en-US" altLang="zh-CN" b="0" dirty="0" smtClean="0"/>
              <a:t>http://msdn.microsoft.com/en-us/library/vstudio/sd1d33c9(v=vs.110).aspx</a:t>
            </a:r>
          </a:p>
          <a:p>
            <a:endParaRPr lang="en-US" altLang="zh-CN" b="0" dirty="0" smtClean="0"/>
          </a:p>
          <a:p>
            <a:r>
              <a:rPr lang="zh-CN" altLang="en-US" b="0" dirty="0" smtClean="0"/>
              <a:t>上下文无关的设备信息，详情参照</a:t>
            </a:r>
            <a:endParaRPr lang="en-US" altLang="zh-CN" b="0" dirty="0" smtClean="0"/>
          </a:p>
          <a:p>
            <a:r>
              <a:rPr lang="en-US" altLang="zh-CN" b="0" dirty="0" smtClean="0"/>
              <a:t>http://msdn.microsoft.com/en-us/library/vstudio/azz5wt61(v=vs.110).aspx</a:t>
            </a:r>
          </a:p>
          <a:p>
            <a:endParaRPr lang="en-US" altLang="zh-CN" b="0" dirty="0" smtClean="0"/>
          </a:p>
          <a:p>
            <a:r>
              <a:rPr lang="zh-CN" altLang="en-US" b="0" dirty="0" smtClean="0"/>
              <a:t>关于打印及打印预览，详情参照</a:t>
            </a:r>
            <a:endParaRPr lang="en-US" altLang="zh-CN" b="0" dirty="0" smtClean="0"/>
          </a:p>
          <a:p>
            <a:r>
              <a:rPr lang="en-US" altLang="zh-CN" b="0" dirty="0" smtClean="0"/>
              <a:t>http://msdn.microsoft.com/en-us/library/vstudio/df9f4ta6(v=vs.110).aspx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13</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关于</a:t>
            </a:r>
            <a:r>
              <a:rPr lang="en-US" altLang="zh-CN" b="0" dirty="0" smtClean="0"/>
              <a:t>MFC</a:t>
            </a:r>
            <a:r>
              <a:rPr lang="zh-CN" altLang="en-US" b="0" dirty="0" smtClean="0"/>
              <a:t>如何路由消息，如何将消息给包含了消息处理函数的对象，可以参考消息处理与映射这一主题</a:t>
            </a:r>
            <a:endParaRPr lang="en-US" altLang="zh-CN" b="0" dirty="0" smtClean="0"/>
          </a:p>
          <a:p>
            <a:r>
              <a:rPr lang="en-US" altLang="zh-CN" b="0" dirty="0" smtClean="0"/>
              <a:t>http://msdn.microsoft.com/en-us/library/vstudio/6d1asasd(v=vs.110).aspx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14</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文档模板以及文档视图创建过程，参照：</a:t>
            </a:r>
            <a:endParaRPr lang="en-US" altLang="zh-CN" b="0" dirty="0" smtClean="0"/>
          </a:p>
          <a:p>
            <a:r>
              <a:rPr lang="en-US" altLang="zh-CN" b="0" dirty="0" smtClean="0"/>
              <a:t>http://msdn.microsoft.com/en-us/library/hts9a4xz(v=vs.110).aspx</a:t>
            </a:r>
          </a:p>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15</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16</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17</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18</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19</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20</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21</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22</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23</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24</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25</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26</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3</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GetDocument: </a:t>
            </a:r>
            <a:r>
              <a:rPr lang="en-US" altLang="zh-CN" sz="1200" b="0" i="0" kern="1200" dirty="0" smtClean="0">
                <a:solidFill>
                  <a:schemeClr val="tx1"/>
                </a:solidFill>
                <a:effectLst/>
                <a:latin typeface="+mn-lt"/>
                <a:ea typeface="+mn-ea"/>
                <a:cs typeface="+mn-cs"/>
              </a:rPr>
              <a:t>Gaining Access to Document Data from the View</a:t>
            </a:r>
          </a:p>
          <a:p>
            <a:r>
              <a:rPr lang="en-US" altLang="zh-CN" b="1" dirty="0" smtClean="0"/>
              <a:t>UpdateAllViews:</a:t>
            </a:r>
            <a:r>
              <a:rPr lang="en-US" altLang="zh-CN" sz="1200" b="1" i="0" kern="1200" dirty="0" smtClean="0">
                <a:solidFill>
                  <a:schemeClr val="tx1"/>
                </a:solidFill>
                <a:effectLst/>
                <a:latin typeface="+mn-lt"/>
                <a:ea typeface="+mn-ea"/>
                <a:cs typeface="+mn-cs"/>
              </a:rPr>
              <a:t> </a:t>
            </a:r>
            <a:r>
              <a:rPr lang="en-US" altLang="zh-CN" b="0" dirty="0" smtClean="0"/>
              <a:t>Updating Multiple Views of the Same Document</a:t>
            </a:r>
          </a:p>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4</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This scenario would be difficult to code without the separation of data from view, particularly if the views stored the data themselves. With document/view, it's easy. The framework does most of the coordination work for you.</a:t>
            </a:r>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5</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http://msdn.microsoft.com/en-us/library/vstudio/cw512c7f(v=vs.110).aspx</a:t>
            </a:r>
          </a:p>
          <a:p>
            <a:r>
              <a:rPr lang="en-US" altLang="zh-CN" sz="1200" b="0" i="0" kern="1200" dirty="0" smtClean="0">
                <a:solidFill>
                  <a:schemeClr val="tx1"/>
                </a:solidFill>
                <a:effectLst/>
                <a:latin typeface="+mn-lt"/>
                <a:ea typeface="+mn-ea"/>
                <a:cs typeface="+mn-cs"/>
              </a:rPr>
              <a:t>Documents can also handle commands (but not Windows messages other than </a:t>
            </a:r>
            <a:r>
              <a:rPr lang="en-US" altLang="zh-CN" sz="1200" b="1" i="0" kern="1200" dirty="0" smtClean="0">
                <a:solidFill>
                  <a:schemeClr val="tx1"/>
                </a:solidFill>
                <a:effectLst/>
                <a:latin typeface="+mn-lt"/>
                <a:ea typeface="+mn-ea"/>
                <a:cs typeface="+mn-cs"/>
              </a:rPr>
              <a:t>WM_COMMAND</a:t>
            </a:r>
            <a:r>
              <a:rPr lang="en-US" altLang="zh-CN" sz="1200" b="0" i="0" kern="1200" dirty="0" smtClean="0">
                <a:solidFill>
                  <a:schemeClr val="tx1"/>
                </a:solidFill>
                <a:effectLst/>
                <a:latin typeface="+mn-lt"/>
                <a:ea typeface="+mn-ea"/>
                <a:cs typeface="+mn-cs"/>
              </a:rPr>
              <a:t>).</a:t>
            </a:r>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6</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MFC</a:t>
            </a:r>
            <a:r>
              <a:rPr lang="zh-CN" altLang="en-US" b="1" dirty="0" smtClean="0"/>
              <a:t>类概要说明：</a:t>
            </a:r>
            <a:endParaRPr lang="en-US" altLang="zh-CN" b="1" dirty="0" smtClean="0"/>
          </a:p>
          <a:p>
            <a:r>
              <a:rPr lang="en-US" altLang="zh-CN" b="1" dirty="0" smtClean="0"/>
              <a:t>http://msdn.microsoft.com/en-us/library/vstudio/fe1cf721(v=vs.110).aspx</a:t>
            </a:r>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7</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关于序列化的更多信息，可以参考以下链接：</a:t>
            </a:r>
            <a:endParaRPr lang="en-US" altLang="zh-CN" b="0" dirty="0" smtClean="0"/>
          </a:p>
          <a:p>
            <a:r>
              <a:rPr lang="en-US" altLang="zh-CN" b="0" dirty="0" smtClean="0"/>
              <a:t>http://msdn.microsoft.com/en-us/library/vstudio/6bz744w8(v=vs.110).aspx</a:t>
            </a:r>
          </a:p>
          <a:p>
            <a:endParaRPr lang="en-US" altLang="zh-CN" b="1" dirty="0" smtClean="0"/>
          </a:p>
          <a:p>
            <a:r>
              <a:rPr lang="zh-CN" altLang="en-US" b="0" dirty="0" smtClean="0"/>
              <a:t>关于</a:t>
            </a:r>
            <a:r>
              <a:rPr lang="en-US" altLang="zh-CN" b="0" dirty="0" smtClean="0"/>
              <a:t>CArchive</a:t>
            </a:r>
            <a:r>
              <a:rPr lang="zh-CN" altLang="en-US" b="0" dirty="0" smtClean="0"/>
              <a:t>类对象：</a:t>
            </a:r>
            <a:endParaRPr lang="en-US" altLang="zh-CN" b="0" dirty="0" smtClean="0"/>
          </a:p>
          <a:p>
            <a:r>
              <a:rPr lang="en-US" altLang="zh-CN" b="0" dirty="0" smtClean="0"/>
              <a:t>CArchive</a:t>
            </a:r>
            <a:r>
              <a:rPr lang="zh-CN" altLang="en-US" b="0" dirty="0" smtClean="0"/>
              <a:t>类对象类似于</a:t>
            </a:r>
            <a:r>
              <a:rPr lang="en-US" altLang="zh-CN" b="0" dirty="0" smtClean="0"/>
              <a:t>c++</a:t>
            </a:r>
            <a:r>
              <a:rPr lang="zh-CN" altLang="en-US" b="0" dirty="0" smtClean="0"/>
              <a:t>标准库中的</a:t>
            </a:r>
            <a:r>
              <a:rPr lang="en-US" altLang="zh-CN" b="0" dirty="0" smtClean="0"/>
              <a:t>cin</a:t>
            </a:r>
            <a:r>
              <a:rPr lang="zh-CN" altLang="en-US" b="0" dirty="0" smtClean="0"/>
              <a:t>或者</a:t>
            </a:r>
            <a:r>
              <a:rPr lang="en-US" altLang="zh-CN" b="0" dirty="0" smtClean="0"/>
              <a:t>cout</a:t>
            </a:r>
            <a:r>
              <a:rPr lang="zh-CN" altLang="en-US" b="0" dirty="0" smtClean="0"/>
              <a:t>标准输入输出对象。</a:t>
            </a:r>
            <a:endParaRPr lang="en-US" altLang="zh-CN" b="0" dirty="0" smtClean="0"/>
          </a:p>
          <a:p>
            <a:r>
              <a:rPr lang="zh-CN" altLang="en-US" b="0" dirty="0" smtClean="0"/>
              <a:t>但是</a:t>
            </a:r>
            <a:r>
              <a:rPr lang="en-US" altLang="zh-CN" b="0" dirty="0" smtClean="0"/>
              <a:t>CArchive</a:t>
            </a:r>
            <a:r>
              <a:rPr lang="zh-CN" altLang="en-US" b="0" dirty="0" smtClean="0"/>
              <a:t>类对象以字节格式读写，而不是以格式化的字符格式。</a:t>
            </a:r>
            <a:endParaRPr lang="en-US" altLang="zh-CN" b="0" dirty="0" smtClean="0"/>
          </a:p>
          <a:p>
            <a:endParaRPr lang="en-US" altLang="zh-CN" b="0" dirty="0" smtClean="0"/>
          </a:p>
          <a:p>
            <a:r>
              <a:rPr lang="en-US" altLang="zh-CN" b="0" dirty="0" smtClean="0"/>
              <a:t>CArchive</a:t>
            </a:r>
            <a:r>
              <a:rPr lang="zh-CN" altLang="en-US" b="0" dirty="0" smtClean="0"/>
              <a:t>类的详细可以参考如下链接：</a:t>
            </a:r>
            <a:endParaRPr lang="en-US" altLang="zh-CN" b="0" dirty="0" smtClean="0"/>
          </a:p>
          <a:p>
            <a:r>
              <a:rPr lang="en-US" altLang="zh-CN" b="0" dirty="0" smtClean="0"/>
              <a:t>http://msdn.microsoft.com/en-us/library/vstudio/caz3zy5s(v=vs.110).aspx</a:t>
            </a:r>
          </a:p>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8</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9</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42888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2884777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29162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219052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68012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149929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18309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1906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9076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2123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62A7A0-5E55-47F0-A839-4AA78199C3C2}" type="datetimeFigureOut">
              <a:rPr lang="zh-CN" altLang="en-US" smtClean="0"/>
              <a:t>2014/2/20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58220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2A7A0-5E55-47F0-A839-4AA78199C3C2}" type="datetimeFigureOut">
              <a:rPr lang="zh-CN" altLang="en-US" smtClean="0"/>
              <a:t>2014/2/20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2620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MFC</a:t>
            </a:r>
            <a:r>
              <a:rPr lang="zh-CN" altLang="en-US" dirty="0" smtClean="0"/>
              <a:t>用户接口之文档视图架构</a:t>
            </a:r>
            <a:endParaRPr lang="zh-CN" altLang="en-US" dirty="0"/>
          </a:p>
        </p:txBody>
      </p:sp>
      <p:sp>
        <p:nvSpPr>
          <p:cNvPr id="3" name="副标题 2"/>
          <p:cNvSpPr>
            <a:spLocks noGrp="1"/>
          </p:cNvSpPr>
          <p:nvPr>
            <p:ph type="subTitle" idx="1"/>
          </p:nvPr>
        </p:nvSpPr>
        <p:spPr/>
        <p:txBody>
          <a:bodyPr/>
          <a:lstStyle/>
          <a:p>
            <a:r>
              <a:rPr lang="zh-CN" altLang="en-US" dirty="0" smtClean="0"/>
              <a:t>概念说明</a:t>
            </a:r>
            <a:endParaRPr lang="zh-CN" altLang="en-US" dirty="0"/>
          </a:p>
        </p:txBody>
      </p:sp>
    </p:spTree>
    <p:extLst>
      <p:ext uri="{BB962C8B-B14F-4D97-AF65-F5344CB8AC3E}">
        <p14:creationId xmlns:p14="http://schemas.microsoft.com/office/powerpoint/2010/main" val="395951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(5)</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处理命令消息</a:t>
            </a:r>
          </a:p>
        </p:txBody>
      </p:sp>
      <p:sp>
        <p:nvSpPr>
          <p:cNvPr id="5" name="TextBox 4"/>
          <p:cNvSpPr txBox="1"/>
          <p:nvPr/>
        </p:nvSpPr>
        <p:spPr>
          <a:xfrm>
            <a:off x="255475" y="1223184"/>
            <a:ext cx="8352928" cy="1754326"/>
          </a:xfrm>
          <a:prstGeom prst="rect">
            <a:avLst/>
          </a:prstGeom>
          <a:noFill/>
        </p:spPr>
        <p:txBody>
          <a:bodyPr wrap="square" rtlCol="0">
            <a:spAutoFit/>
          </a:bodyPr>
          <a:lstStyle/>
          <a:p>
            <a:pPr>
              <a:lnSpc>
                <a:spcPct val="150000"/>
              </a:lnSpc>
            </a:pPr>
            <a:r>
              <a:rPr lang="zh-CN" altLang="en-US" dirty="0" smtClean="0"/>
              <a:t>        你的文档类可能还会需要处理来自菜单项、工具栏按钮、快捷键产生的消息。默认地，文档类通过序列化（</a:t>
            </a:r>
            <a:r>
              <a:rPr lang="en-US" altLang="zh-CN" dirty="0" smtClean="0"/>
              <a:t>serialization</a:t>
            </a:r>
            <a:r>
              <a:rPr lang="zh-CN" altLang="en-US" dirty="0" smtClean="0"/>
              <a:t>）处理由“文件”菜单中的“保存”、“另存为”这两个菜单项的消息。其它影响到数据的消息，由你的文档类中的其它成员函数处理。</a:t>
            </a:r>
            <a:endParaRPr lang="en-US" altLang="zh-CN" dirty="0"/>
          </a:p>
        </p:txBody>
      </p:sp>
      <p:sp>
        <p:nvSpPr>
          <p:cNvPr id="6" name="TextBox 5"/>
          <p:cNvSpPr txBox="1"/>
          <p:nvPr/>
        </p:nvSpPr>
        <p:spPr>
          <a:xfrm>
            <a:off x="255475" y="3429000"/>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t>文档类不能处理标准</a:t>
            </a:r>
            <a:r>
              <a:rPr lang="en-US" altLang="zh-CN" dirty="0" smtClean="0"/>
              <a:t>Windows</a:t>
            </a:r>
            <a:r>
              <a:rPr lang="zh-CN" altLang="en-US" dirty="0" smtClean="0"/>
              <a:t>消息（除了</a:t>
            </a:r>
            <a:r>
              <a:rPr lang="en-US" altLang="zh-CN" dirty="0" smtClean="0"/>
              <a:t>WM_COMMAND</a:t>
            </a:r>
            <a:r>
              <a:rPr lang="zh-CN" altLang="en-US" dirty="0" smtClean="0"/>
              <a:t>）</a:t>
            </a:r>
            <a:endParaRPr lang="zh-CN" altLang="en-US" dirty="0"/>
          </a:p>
        </p:txBody>
      </p:sp>
      <p:sp>
        <p:nvSpPr>
          <p:cNvPr id="7" name="TextBox 6"/>
          <p:cNvSpPr txBox="1"/>
          <p:nvPr/>
        </p:nvSpPr>
        <p:spPr>
          <a:xfrm>
            <a:off x="251520" y="3901118"/>
            <a:ext cx="8352928" cy="923330"/>
          </a:xfrm>
          <a:prstGeom prst="rect">
            <a:avLst/>
          </a:prstGeom>
          <a:noFill/>
        </p:spPr>
        <p:txBody>
          <a:bodyPr wrap="square" rtlCol="0">
            <a:spAutoFit/>
          </a:bodyPr>
          <a:lstStyle/>
          <a:p>
            <a:pPr>
              <a:lnSpc>
                <a:spcPct val="150000"/>
              </a:lnSpc>
            </a:pPr>
            <a:r>
              <a:rPr lang="zh-CN" altLang="en-US" dirty="0" smtClean="0"/>
              <a:t>文档类不像视图类，文档类不能处理标准</a:t>
            </a:r>
            <a:r>
              <a:rPr lang="en-US" altLang="zh-CN" dirty="0" smtClean="0"/>
              <a:t>Windows</a:t>
            </a:r>
            <a:r>
              <a:rPr lang="zh-CN" altLang="en-US" dirty="0" smtClean="0"/>
              <a:t>消息，除了</a:t>
            </a:r>
            <a:r>
              <a:rPr lang="en-US" altLang="zh-CN" dirty="0" smtClean="0"/>
              <a:t>WM_COMMAND</a:t>
            </a:r>
            <a:r>
              <a:rPr lang="zh-CN" altLang="en-US" dirty="0" smtClean="0"/>
              <a:t>（命令）。</a:t>
            </a:r>
            <a:endParaRPr lang="en-US" altLang="zh-CN" dirty="0"/>
          </a:p>
        </p:txBody>
      </p:sp>
    </p:spTree>
    <p:extLst>
      <p:ext uri="{BB962C8B-B14F-4D97-AF65-F5344CB8AC3E}">
        <p14:creationId xmlns:p14="http://schemas.microsoft.com/office/powerpoint/2010/main" val="273121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View (1)</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视图（</a:t>
            </a:r>
            <a:r>
              <a:rPr lang="en-US" altLang="zh-CN" dirty="0" smtClean="0">
                <a:solidFill>
                  <a:srgbClr val="00B050"/>
                </a:solidFill>
              </a:rPr>
              <a:t>View</a:t>
            </a:r>
            <a:r>
              <a:rPr lang="zh-CN" altLang="en-US" dirty="0" smtClean="0">
                <a:solidFill>
                  <a:srgbClr val="00B050"/>
                </a:solidFill>
              </a:rPr>
              <a:t>）的职责</a:t>
            </a:r>
            <a:endParaRPr lang="zh-CN" altLang="en-US" dirty="0">
              <a:solidFill>
                <a:srgbClr val="00B050"/>
              </a:solidFill>
            </a:endParaRPr>
          </a:p>
        </p:txBody>
      </p:sp>
      <p:sp>
        <p:nvSpPr>
          <p:cNvPr id="5" name="TextBox 4"/>
          <p:cNvSpPr txBox="1"/>
          <p:nvPr/>
        </p:nvSpPr>
        <p:spPr>
          <a:xfrm>
            <a:off x="255474" y="1223184"/>
            <a:ext cx="8709013" cy="4662815"/>
          </a:xfrm>
          <a:prstGeom prst="rect">
            <a:avLst/>
          </a:prstGeom>
          <a:noFill/>
        </p:spPr>
        <p:txBody>
          <a:bodyPr wrap="square" rtlCol="0">
            <a:spAutoFit/>
          </a:bodyPr>
          <a:lstStyle/>
          <a:p>
            <a:pPr>
              <a:lnSpc>
                <a:spcPct val="150000"/>
              </a:lnSpc>
            </a:pPr>
            <a:r>
              <a:rPr lang="zh-CN" altLang="en-US" dirty="0" smtClean="0"/>
              <a:t>        </a:t>
            </a:r>
            <a:r>
              <a:rPr lang="zh-CN" altLang="en-US" dirty="0"/>
              <a:t>视图</a:t>
            </a:r>
            <a:r>
              <a:rPr lang="zh-CN" altLang="en-US" dirty="0" smtClean="0"/>
              <a:t>的主要职责是将文档中的数据以图形化的形式显示给用户，并且响应用户的输入并将它作用到文档上。关于编写视图类，你的任务是：</a:t>
            </a:r>
            <a:endParaRPr lang="en-US" altLang="zh-CN" dirty="0" smtClean="0"/>
          </a:p>
          <a:p>
            <a:pPr marL="342900" indent="-342900">
              <a:lnSpc>
                <a:spcPct val="150000"/>
              </a:lnSpc>
              <a:buFont typeface="+mj-lt"/>
              <a:buAutoNum type="arabicPeriod"/>
            </a:pPr>
            <a:r>
              <a:rPr lang="zh-CN" altLang="en-US" dirty="0"/>
              <a:t>编写你的视图类中</a:t>
            </a:r>
            <a:r>
              <a:rPr lang="zh-CN" altLang="en-US" dirty="0" smtClean="0"/>
              <a:t>的</a:t>
            </a:r>
            <a:r>
              <a:rPr lang="en-US" altLang="zh-CN" dirty="0" smtClean="0"/>
              <a:t>OnDraw</a:t>
            </a:r>
            <a:r>
              <a:rPr lang="zh-CN" altLang="en-US" dirty="0" smtClean="0"/>
              <a:t>成员函数来提取文档数据；</a:t>
            </a:r>
            <a:endParaRPr lang="en-US" altLang="zh-CN" dirty="0" smtClean="0"/>
          </a:p>
          <a:p>
            <a:pPr marL="342900" indent="-342900">
              <a:lnSpc>
                <a:spcPct val="150000"/>
              </a:lnSpc>
              <a:buFont typeface="+mj-lt"/>
              <a:buAutoNum type="arabicPeriod"/>
            </a:pPr>
            <a:r>
              <a:rPr lang="zh-CN" altLang="en-US" dirty="0"/>
              <a:t>连接</a:t>
            </a:r>
            <a:r>
              <a:rPr lang="zh-CN" altLang="en-US" dirty="0" smtClean="0"/>
              <a:t>适当的消息与</a:t>
            </a:r>
            <a:r>
              <a:rPr lang="en-US" altLang="zh-CN" dirty="0" smtClean="0"/>
              <a:t>Windows</a:t>
            </a:r>
            <a:r>
              <a:rPr lang="zh-CN" altLang="en-US" dirty="0" smtClean="0"/>
              <a:t>用户接口对象（如菜单）到视图类的消息处理成员函数上；</a:t>
            </a:r>
            <a:endParaRPr lang="en-US" altLang="zh-CN" dirty="0" smtClean="0"/>
          </a:p>
          <a:p>
            <a:pPr marL="342900" indent="-342900">
              <a:lnSpc>
                <a:spcPct val="150000"/>
              </a:lnSpc>
              <a:buFont typeface="+mj-lt"/>
              <a:buAutoNum type="arabicPeriod"/>
            </a:pPr>
            <a:r>
              <a:rPr lang="zh-CN" altLang="en-US" dirty="0" smtClean="0"/>
              <a:t>实现这些成员函数去响应客户的输入；</a:t>
            </a:r>
            <a:endParaRPr lang="en-US" altLang="zh-CN" dirty="0" smtClean="0"/>
          </a:p>
          <a:p>
            <a:pPr marL="342900" indent="-342900">
              <a:lnSpc>
                <a:spcPct val="150000"/>
              </a:lnSpc>
              <a:buFont typeface="+mj-lt"/>
              <a:buAutoNum type="arabicPeriod"/>
            </a:pPr>
            <a:r>
              <a:rPr lang="zh-CN" altLang="en-US" dirty="0"/>
              <a:t>另外</a:t>
            </a:r>
            <a:r>
              <a:rPr lang="zh-CN" altLang="en-US" dirty="0" smtClean="0"/>
              <a:t>，你可能想要重载一些</a:t>
            </a:r>
            <a:r>
              <a:rPr lang="en-US" altLang="zh-CN" dirty="0" smtClean="0"/>
              <a:t>CView</a:t>
            </a:r>
            <a:r>
              <a:rPr lang="zh-CN" altLang="en-US" dirty="0" smtClean="0"/>
              <a:t>的成员函数。</a:t>
            </a:r>
            <a:endParaRPr lang="en-US" altLang="zh-CN" dirty="0" smtClean="0"/>
          </a:p>
          <a:p>
            <a:pPr>
              <a:lnSpc>
                <a:spcPct val="150000"/>
              </a:lnSpc>
            </a:pPr>
            <a:r>
              <a:rPr lang="zh-CN" altLang="en-US" dirty="0" smtClean="0"/>
              <a:t>        比如，你可能想要重载</a:t>
            </a:r>
            <a:r>
              <a:rPr lang="en-US" altLang="zh-CN" dirty="0" smtClean="0"/>
              <a:t>OnInitialUpdate</a:t>
            </a:r>
            <a:r>
              <a:rPr lang="zh-CN" altLang="en-US" dirty="0" smtClean="0"/>
              <a:t>去实现这个视图的特殊的初始化工作。</a:t>
            </a:r>
            <a:endParaRPr lang="en-US" altLang="zh-CN" dirty="0" smtClean="0"/>
          </a:p>
          <a:p>
            <a:pPr>
              <a:lnSpc>
                <a:spcPct val="150000"/>
              </a:lnSpc>
            </a:pPr>
            <a:r>
              <a:rPr lang="zh-CN" altLang="en-US" dirty="0" smtClean="0"/>
              <a:t>        比如，你可能想要重载</a:t>
            </a:r>
            <a:r>
              <a:rPr lang="en-US" altLang="zh-CN" dirty="0" smtClean="0"/>
              <a:t>OnUpdate</a:t>
            </a:r>
            <a:r>
              <a:rPr lang="zh-CN" altLang="en-US" dirty="0"/>
              <a:t>以便在视图更新自身</a:t>
            </a:r>
            <a:r>
              <a:rPr lang="zh-CN" altLang="en-US" dirty="0" smtClean="0"/>
              <a:t>时做一些特殊的处理。</a:t>
            </a:r>
            <a:endParaRPr lang="en-US" altLang="zh-CN" dirty="0" smtClean="0"/>
          </a:p>
          <a:p>
            <a:pPr>
              <a:lnSpc>
                <a:spcPct val="150000"/>
              </a:lnSpc>
            </a:pPr>
            <a:r>
              <a:rPr lang="zh-CN" altLang="en-US" dirty="0" smtClean="0"/>
              <a:t>        对于多页的文档，你可能想要重载</a:t>
            </a:r>
            <a:r>
              <a:rPr lang="en-US" altLang="zh-CN" dirty="0" smtClean="0"/>
              <a:t>OnPreparePrinting</a:t>
            </a:r>
            <a:r>
              <a:rPr lang="zh-CN" altLang="en-US" dirty="0" smtClean="0"/>
              <a:t>去初始化需要打印的页码及其它信息到打印设置对话框上。</a:t>
            </a:r>
            <a:endParaRPr lang="en-US" altLang="zh-CN" dirty="0"/>
          </a:p>
        </p:txBody>
      </p:sp>
    </p:spTree>
    <p:extLst>
      <p:ext uri="{BB962C8B-B14F-4D97-AF65-F5344CB8AC3E}">
        <p14:creationId xmlns:p14="http://schemas.microsoft.com/office/powerpoint/2010/main" val="145419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View (2)</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一些继承自</a:t>
            </a:r>
            <a:r>
              <a:rPr lang="en-US" altLang="zh-CN" dirty="0" smtClean="0">
                <a:solidFill>
                  <a:srgbClr val="00B050"/>
                </a:solidFill>
              </a:rPr>
              <a:t>CView</a:t>
            </a:r>
            <a:r>
              <a:rPr lang="zh-CN" altLang="en-US" dirty="0" smtClean="0">
                <a:solidFill>
                  <a:srgbClr val="00B050"/>
                </a:solidFill>
              </a:rPr>
              <a:t>的现成可用的视图类</a:t>
            </a:r>
            <a:endParaRPr lang="zh-CN" altLang="en-US" dirty="0">
              <a:solidFill>
                <a:srgbClr val="00B05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927581361"/>
              </p:ext>
            </p:extLst>
          </p:nvPr>
        </p:nvGraphicFramePr>
        <p:xfrm>
          <a:off x="268999" y="1412776"/>
          <a:ext cx="8695488" cy="5262880"/>
        </p:xfrm>
        <a:graphic>
          <a:graphicData uri="http://schemas.openxmlformats.org/drawingml/2006/table">
            <a:tbl>
              <a:tblPr firstRow="1" bandRow="1">
                <a:tableStyleId>{5C22544A-7EE6-4342-B048-85BDC9FD1C3A}</a:tableStyleId>
              </a:tblPr>
              <a:tblGrid>
                <a:gridCol w="1998745"/>
                <a:gridCol w="6696743"/>
              </a:tblGrid>
              <a:tr h="370840">
                <a:tc>
                  <a:txBody>
                    <a:bodyPr/>
                    <a:lstStyle/>
                    <a:p>
                      <a:r>
                        <a:rPr lang="zh-CN" altLang="en-US" dirty="0" smtClean="0"/>
                        <a:t>类</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CCtrlView</a:t>
                      </a:r>
                      <a:endParaRPr lang="zh-CN" altLang="en-US" dirty="0"/>
                    </a:p>
                  </a:txBody>
                  <a:tcPr/>
                </a:tc>
                <a:tc>
                  <a:txBody>
                    <a:bodyPr/>
                    <a:lstStyle/>
                    <a:p>
                      <a:r>
                        <a:rPr lang="zh-CN" altLang="en-US" dirty="0" smtClean="0"/>
                        <a:t>类</a:t>
                      </a:r>
                      <a:r>
                        <a:rPr lang="en-US" altLang="zh-CN" dirty="0" smtClean="0"/>
                        <a:t>CTreeView, CListView, CEditView, </a:t>
                      </a:r>
                      <a:r>
                        <a:rPr lang="zh-CN" altLang="en-US" dirty="0" smtClean="0"/>
                        <a:t>和</a:t>
                      </a:r>
                      <a:r>
                        <a:rPr lang="en-US" altLang="zh-CN" dirty="0" smtClean="0"/>
                        <a:t> CRichEditView</a:t>
                      </a:r>
                      <a:r>
                        <a:rPr lang="zh-CN" altLang="en-US" dirty="0" smtClean="0"/>
                        <a:t>的基类。</a:t>
                      </a:r>
                      <a:endParaRPr lang="zh-CN" altLang="en-US" dirty="0"/>
                    </a:p>
                  </a:txBody>
                  <a:tcPr/>
                </a:tc>
              </a:tr>
              <a:tr h="370840">
                <a:tc>
                  <a:txBody>
                    <a:bodyPr/>
                    <a:lstStyle/>
                    <a:p>
                      <a:r>
                        <a:rPr lang="en-US" altLang="zh-CN" dirty="0" smtClean="0"/>
                        <a:t>CEditView</a:t>
                      </a:r>
                      <a:endParaRPr lang="zh-CN" altLang="en-US" dirty="0"/>
                    </a:p>
                  </a:txBody>
                  <a:tcPr/>
                </a:tc>
                <a:tc>
                  <a:txBody>
                    <a:bodyPr/>
                    <a:lstStyle/>
                    <a:p>
                      <a:r>
                        <a:rPr lang="en-US" altLang="zh-CN" dirty="0" smtClean="0"/>
                        <a:t>CRichEditView</a:t>
                      </a:r>
                      <a:r>
                        <a:rPr lang="zh-CN" altLang="en-US" dirty="0" smtClean="0"/>
                        <a:t>的基类。允许输入和编辑文本。</a:t>
                      </a:r>
                      <a:endParaRPr lang="zh-CN" altLang="en-US" dirty="0"/>
                    </a:p>
                  </a:txBody>
                  <a:tcPr/>
                </a:tc>
              </a:tr>
              <a:tr h="370840">
                <a:tc>
                  <a:txBody>
                    <a:bodyPr/>
                    <a:lstStyle/>
                    <a:p>
                      <a:r>
                        <a:rPr lang="en-US" altLang="zh-CN" dirty="0" smtClean="0"/>
                        <a:t>CRichEditView</a:t>
                      </a:r>
                      <a:endParaRPr lang="zh-CN" altLang="en-US" dirty="0"/>
                    </a:p>
                  </a:txBody>
                  <a:tcPr/>
                </a:tc>
                <a:tc>
                  <a:txBody>
                    <a:bodyPr/>
                    <a:lstStyle/>
                    <a:p>
                      <a:r>
                        <a:rPr lang="zh-CN" altLang="en-US" dirty="0" smtClean="0"/>
                        <a:t>包含一个</a:t>
                      </a:r>
                      <a:r>
                        <a:rPr lang="en-US" altLang="zh-CN" dirty="0" smtClean="0"/>
                        <a:t>CRichEditCtrl</a:t>
                      </a:r>
                      <a:r>
                        <a:rPr lang="zh-CN" altLang="en-US" dirty="0" smtClean="0"/>
                        <a:t>控件。不像</a:t>
                      </a:r>
                      <a:r>
                        <a:rPr lang="en-US" altLang="zh-CN" dirty="0" smtClean="0"/>
                        <a:t>CEditView</a:t>
                      </a:r>
                      <a:r>
                        <a:rPr lang="zh-CN" altLang="en-US" dirty="0" smtClean="0"/>
                        <a:t>，</a:t>
                      </a:r>
                      <a:r>
                        <a:rPr lang="en-US" altLang="zh-CN" dirty="0" smtClean="0"/>
                        <a:t>CRichEditView</a:t>
                      </a:r>
                      <a:r>
                        <a:rPr lang="zh-CN" altLang="en-US" dirty="0" smtClean="0"/>
                        <a:t>处理格式化的文本。</a:t>
                      </a:r>
                      <a:endParaRPr lang="zh-CN" altLang="en-US" dirty="0"/>
                    </a:p>
                  </a:txBody>
                  <a:tcPr/>
                </a:tc>
              </a:tr>
              <a:tr h="370840">
                <a:tc>
                  <a:txBody>
                    <a:bodyPr/>
                    <a:lstStyle/>
                    <a:p>
                      <a:r>
                        <a:rPr lang="en-US" altLang="zh-CN" dirty="0" smtClean="0"/>
                        <a:t>CListView</a:t>
                      </a:r>
                      <a:endParaRPr lang="zh-CN" altLang="en-US" dirty="0"/>
                    </a:p>
                  </a:txBody>
                  <a:tcPr/>
                </a:tc>
                <a:tc>
                  <a:txBody>
                    <a:bodyPr/>
                    <a:lstStyle/>
                    <a:p>
                      <a:r>
                        <a:rPr lang="zh-CN" altLang="en-US" dirty="0" smtClean="0"/>
                        <a:t>包含一个</a:t>
                      </a:r>
                      <a:r>
                        <a:rPr lang="en-US" altLang="zh-CN" dirty="0" smtClean="0"/>
                        <a:t>CListCtrl</a:t>
                      </a:r>
                      <a:r>
                        <a:rPr lang="zh-CN" altLang="en-US" dirty="0" smtClean="0"/>
                        <a:t>控件。</a:t>
                      </a:r>
                      <a:endParaRPr lang="zh-CN" altLang="en-US" dirty="0"/>
                    </a:p>
                  </a:txBody>
                  <a:tcPr/>
                </a:tc>
              </a:tr>
              <a:tr h="370840">
                <a:tc>
                  <a:txBody>
                    <a:bodyPr/>
                    <a:lstStyle/>
                    <a:p>
                      <a:r>
                        <a:rPr lang="en-US" altLang="zh-CN" dirty="0" smtClean="0"/>
                        <a:t>CTreeView</a:t>
                      </a:r>
                      <a:endParaRPr lang="zh-CN" altLang="en-US" dirty="0"/>
                    </a:p>
                  </a:txBody>
                  <a:tcPr/>
                </a:tc>
                <a:tc>
                  <a:txBody>
                    <a:bodyPr/>
                    <a:lstStyle/>
                    <a:p>
                      <a:r>
                        <a:rPr lang="zh-CN" altLang="en-US" dirty="0" smtClean="0"/>
                        <a:t>包含一个</a:t>
                      </a:r>
                      <a:r>
                        <a:rPr lang="en-US" altLang="zh-CN" dirty="0" smtClean="0"/>
                        <a:t>CTreeCtrl </a:t>
                      </a:r>
                      <a:r>
                        <a:rPr lang="zh-CN" altLang="en-US" dirty="0" smtClean="0"/>
                        <a:t>控件。</a:t>
                      </a:r>
                      <a:endParaRPr lang="zh-CN" altLang="en-US" dirty="0"/>
                    </a:p>
                  </a:txBody>
                  <a:tcPr/>
                </a:tc>
              </a:tr>
              <a:tr h="370840">
                <a:tc>
                  <a:txBody>
                    <a:bodyPr/>
                    <a:lstStyle/>
                    <a:p>
                      <a:r>
                        <a:rPr lang="en-US" altLang="zh-CN" dirty="0" smtClean="0"/>
                        <a:t>CScrollView</a:t>
                      </a:r>
                      <a:endParaRPr lang="zh-CN" altLang="en-US" dirty="0"/>
                    </a:p>
                  </a:txBody>
                  <a:tcPr/>
                </a:tc>
                <a:tc>
                  <a:txBody>
                    <a:bodyPr/>
                    <a:lstStyle/>
                    <a:p>
                      <a:r>
                        <a:rPr lang="en-US" altLang="zh-CN" dirty="0" smtClean="0"/>
                        <a:t> CFormView, CRecordView, </a:t>
                      </a:r>
                      <a:r>
                        <a:rPr lang="zh-CN" altLang="en-US" dirty="0" smtClean="0"/>
                        <a:t>和</a:t>
                      </a:r>
                      <a:r>
                        <a:rPr lang="en-US" altLang="zh-CN" dirty="0" smtClean="0"/>
                        <a:t> CDaoRecordView</a:t>
                      </a:r>
                      <a:r>
                        <a:rPr lang="zh-CN" altLang="en-US" dirty="0" smtClean="0"/>
                        <a:t>的基类。</a:t>
                      </a:r>
                      <a:endParaRPr lang="zh-CN" altLang="en-US" dirty="0"/>
                    </a:p>
                  </a:txBody>
                  <a:tcPr/>
                </a:tc>
              </a:tr>
              <a:tr h="370840">
                <a:tc>
                  <a:txBody>
                    <a:bodyPr/>
                    <a:lstStyle/>
                    <a:p>
                      <a:r>
                        <a:rPr lang="en-US" altLang="zh-CN" dirty="0" smtClean="0"/>
                        <a:t>CFormView</a:t>
                      </a:r>
                      <a:endParaRPr lang="zh-CN" altLang="en-US" dirty="0"/>
                    </a:p>
                  </a:txBody>
                  <a:tcPr/>
                </a:tc>
                <a:tc>
                  <a:txBody>
                    <a:bodyPr/>
                    <a:lstStyle/>
                    <a:p>
                      <a:r>
                        <a:rPr lang="zh-CN" altLang="en-US" dirty="0" smtClean="0"/>
                        <a:t>包含控件。</a:t>
                      </a:r>
                      <a:endParaRPr lang="zh-CN" altLang="en-US" dirty="0"/>
                    </a:p>
                  </a:txBody>
                  <a:tcPr/>
                </a:tc>
              </a:tr>
              <a:tr h="370840">
                <a:tc>
                  <a:txBody>
                    <a:bodyPr/>
                    <a:lstStyle/>
                    <a:p>
                      <a:r>
                        <a:rPr lang="en-US" altLang="zh-CN" dirty="0" smtClean="0"/>
                        <a:t>CHtmlView</a:t>
                      </a:r>
                      <a:endParaRPr lang="zh-CN" altLang="en-US" dirty="0"/>
                    </a:p>
                  </a:txBody>
                  <a:tcPr/>
                </a:tc>
                <a:tc>
                  <a:txBody>
                    <a:bodyPr/>
                    <a:lstStyle/>
                    <a:p>
                      <a:r>
                        <a:rPr lang="zh-CN" altLang="en-US" dirty="0" smtClean="0"/>
                        <a:t>一个网页浏览视图。利用它可以浏览网页以及本地的文件夹。</a:t>
                      </a:r>
                      <a:endParaRPr lang="zh-CN" altLang="en-US" dirty="0"/>
                    </a:p>
                  </a:txBody>
                  <a:tcPr/>
                </a:tc>
              </a:tr>
              <a:tr h="370840">
                <a:tc>
                  <a:txBody>
                    <a:bodyPr/>
                    <a:lstStyle/>
                    <a:p>
                      <a:r>
                        <a:rPr lang="en-US" altLang="zh-CN" dirty="0" smtClean="0"/>
                        <a:t>CRecordView</a:t>
                      </a:r>
                      <a:endParaRPr lang="zh-CN" altLang="en-US" dirty="0"/>
                    </a:p>
                  </a:txBody>
                  <a:tcPr/>
                </a:tc>
                <a:tc>
                  <a:txBody>
                    <a:bodyPr/>
                    <a:lstStyle/>
                    <a:p>
                      <a:r>
                        <a:rPr lang="zh-CN" altLang="en-US" dirty="0" smtClean="0"/>
                        <a:t>一个对话框视图，在控件中显示</a:t>
                      </a:r>
                      <a:r>
                        <a:rPr lang="en-US" altLang="zh-CN" dirty="0" smtClean="0"/>
                        <a:t>ODBC</a:t>
                      </a:r>
                      <a:r>
                        <a:rPr lang="zh-CN" altLang="en-US" dirty="0" smtClean="0"/>
                        <a:t>数据库记录。如果你在项目中选择</a:t>
                      </a:r>
                      <a:r>
                        <a:rPr lang="en-US" altLang="zh-CN" dirty="0" smtClean="0"/>
                        <a:t>”</a:t>
                      </a:r>
                      <a:r>
                        <a:rPr lang="zh-CN" altLang="en-US" dirty="0" smtClean="0"/>
                        <a:t>支持</a:t>
                      </a:r>
                      <a:r>
                        <a:rPr lang="en-US" altLang="zh-CN" dirty="0" smtClean="0"/>
                        <a:t>ODBC”</a:t>
                      </a:r>
                      <a:r>
                        <a:rPr lang="zh-CN" altLang="en-US" dirty="0" smtClean="0"/>
                        <a:t>，则视图的基类将是</a:t>
                      </a:r>
                      <a:r>
                        <a:rPr lang="en-US" altLang="zh-CN" dirty="0" smtClean="0"/>
                        <a:t>CRecordView</a:t>
                      </a:r>
                      <a:r>
                        <a:rPr lang="zh-CN" altLang="en-US" dirty="0" smtClean="0"/>
                        <a:t>。这个视图连接到一个</a:t>
                      </a:r>
                      <a:r>
                        <a:rPr lang="en-US" altLang="zh-CN" dirty="0" smtClean="0"/>
                        <a:t>Crowset</a:t>
                      </a:r>
                      <a:r>
                        <a:rPr lang="zh-CN" altLang="en-US" dirty="0" smtClean="0"/>
                        <a:t>对象。</a:t>
                      </a:r>
                      <a:endParaRPr lang="zh-CN" altLang="en-US" dirty="0"/>
                    </a:p>
                  </a:txBody>
                  <a:tcPr/>
                </a:tc>
              </a:tr>
              <a:tr h="370840">
                <a:tc>
                  <a:txBody>
                    <a:bodyPr/>
                    <a:lstStyle/>
                    <a:p>
                      <a:r>
                        <a:rPr lang="en-US" altLang="zh-CN" dirty="0" smtClean="0"/>
                        <a:t>CDaoRecordView</a:t>
                      </a:r>
                      <a:endParaRPr lang="zh-CN" altLang="en-US" dirty="0"/>
                    </a:p>
                  </a:txBody>
                  <a:tcPr/>
                </a:tc>
                <a:tc>
                  <a:txBody>
                    <a:bodyPr/>
                    <a:lstStyle/>
                    <a:p>
                      <a:r>
                        <a:rPr lang="zh-CN" altLang="en-US" dirty="0" smtClean="0"/>
                        <a:t>这个视图包含一个</a:t>
                      </a:r>
                      <a:r>
                        <a:rPr lang="en-US" altLang="zh-CN" dirty="0" smtClean="0"/>
                        <a:t>CDaoRecordset</a:t>
                      </a:r>
                      <a:r>
                        <a:rPr lang="zh-CN" altLang="en-US" dirty="0" smtClean="0"/>
                        <a:t>对象。显示</a:t>
                      </a:r>
                      <a:r>
                        <a:rPr lang="en-US" altLang="zh-CN" dirty="0" smtClean="0"/>
                        <a:t>DAO</a:t>
                      </a:r>
                      <a:r>
                        <a:rPr lang="zh-CN" altLang="en-US" dirty="0" smtClean="0"/>
                        <a:t>数据库记录。</a:t>
                      </a:r>
                      <a:endParaRPr lang="zh-CN" altLang="en-US" dirty="0"/>
                    </a:p>
                  </a:txBody>
                  <a:tcPr/>
                </a:tc>
              </a:tr>
              <a:tr h="370840">
                <a:tc>
                  <a:txBody>
                    <a:bodyPr/>
                    <a:lstStyle/>
                    <a:p>
                      <a:r>
                        <a:rPr lang="en-US" altLang="zh-CN" dirty="0" smtClean="0"/>
                        <a:t>COleDBRecordView</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这个视图包含一个</a:t>
                      </a:r>
                      <a:r>
                        <a:rPr lang="en-US" altLang="zh-CN" dirty="0" smtClean="0"/>
                        <a:t>CRowset</a:t>
                      </a:r>
                      <a:r>
                        <a:rPr lang="zh-CN" altLang="en-US" dirty="0" smtClean="0"/>
                        <a:t>对象。显示</a:t>
                      </a:r>
                      <a:r>
                        <a:rPr lang="en-US" altLang="zh-CN" dirty="0" smtClean="0"/>
                        <a:t>OLE DB</a:t>
                      </a:r>
                      <a:r>
                        <a:rPr lang="zh-CN" altLang="en-US" dirty="0" smtClean="0"/>
                        <a:t>记录。</a:t>
                      </a:r>
                    </a:p>
                  </a:txBody>
                  <a:tcPr/>
                </a:tc>
              </a:tr>
            </a:tbl>
          </a:graphicData>
        </a:graphic>
      </p:graphicFrame>
    </p:spTree>
    <p:extLst>
      <p:ext uri="{BB962C8B-B14F-4D97-AF65-F5344CB8AC3E}">
        <p14:creationId xmlns:p14="http://schemas.microsoft.com/office/powerpoint/2010/main" val="71188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View (3)</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在视图中绘图（</a:t>
            </a:r>
            <a:r>
              <a:rPr lang="en-US" altLang="zh-CN" dirty="0" smtClean="0">
                <a:solidFill>
                  <a:srgbClr val="00B050"/>
                </a:solidFill>
              </a:rPr>
              <a:t>Drawing in a View</a:t>
            </a:r>
            <a:r>
              <a:rPr lang="zh-CN" altLang="en-US" dirty="0" smtClean="0">
                <a:solidFill>
                  <a:srgbClr val="00B050"/>
                </a:solidFill>
              </a:rPr>
              <a:t>）</a:t>
            </a:r>
            <a:endParaRPr lang="zh-CN" altLang="en-US" dirty="0">
              <a:solidFill>
                <a:srgbClr val="00B050"/>
              </a:solidFill>
            </a:endParaRPr>
          </a:p>
        </p:txBody>
      </p:sp>
      <p:sp>
        <p:nvSpPr>
          <p:cNvPr id="5" name="TextBox 4"/>
          <p:cNvSpPr txBox="1"/>
          <p:nvPr/>
        </p:nvSpPr>
        <p:spPr>
          <a:xfrm>
            <a:off x="255474" y="1223184"/>
            <a:ext cx="8709013" cy="1338828"/>
          </a:xfrm>
          <a:prstGeom prst="rect">
            <a:avLst/>
          </a:prstGeom>
          <a:noFill/>
        </p:spPr>
        <p:txBody>
          <a:bodyPr wrap="square" rtlCol="0">
            <a:spAutoFit/>
          </a:bodyPr>
          <a:lstStyle/>
          <a:p>
            <a:pPr>
              <a:lnSpc>
                <a:spcPct val="150000"/>
              </a:lnSpc>
            </a:pPr>
            <a:r>
              <a:rPr lang="zh-CN" altLang="en-US" dirty="0" smtClean="0"/>
              <a:t>几乎所有的绘图操作都通过视图中的</a:t>
            </a:r>
            <a:r>
              <a:rPr lang="en-US" altLang="zh-CN" dirty="0" smtClean="0"/>
              <a:t>OnDraw</a:t>
            </a:r>
            <a:r>
              <a:rPr lang="zh-CN" altLang="en-US" dirty="0" smtClean="0"/>
              <a:t>实现 *</a:t>
            </a:r>
            <a:r>
              <a:rPr lang="en-US" altLang="zh-CN" dirty="0" smtClean="0"/>
              <a:t>1</a:t>
            </a:r>
            <a:r>
              <a:rPr lang="zh-CN" altLang="en-US" dirty="0" smtClean="0"/>
              <a:t>。</a:t>
            </a:r>
            <a:endParaRPr lang="en-US" altLang="zh-CN" dirty="0" smtClean="0"/>
          </a:p>
          <a:p>
            <a:pPr>
              <a:lnSpc>
                <a:spcPct val="150000"/>
              </a:lnSpc>
            </a:pPr>
            <a:r>
              <a:rPr lang="zh-CN" altLang="en-US" dirty="0" smtClean="0"/>
              <a:t>通过文档类提供的方法获取数据；</a:t>
            </a:r>
            <a:endParaRPr lang="en-US" altLang="zh-CN" dirty="0" smtClean="0"/>
          </a:p>
          <a:p>
            <a:pPr>
              <a:lnSpc>
                <a:spcPct val="150000"/>
              </a:lnSpc>
            </a:pPr>
            <a:r>
              <a:rPr lang="zh-CN" altLang="en-US" dirty="0" smtClean="0"/>
              <a:t>通过</a:t>
            </a:r>
            <a:r>
              <a:rPr lang="zh-CN" altLang="en-US" dirty="0"/>
              <a:t>调用</a:t>
            </a:r>
            <a:r>
              <a:rPr lang="en-US" altLang="zh-CN" dirty="0" smtClean="0"/>
              <a:t>MFC</a:t>
            </a:r>
            <a:r>
              <a:rPr lang="zh-CN" altLang="en-US" dirty="0" smtClean="0"/>
              <a:t>传递给</a:t>
            </a:r>
            <a:r>
              <a:rPr lang="en-US" altLang="zh-CN" dirty="0" smtClean="0"/>
              <a:t>OnDraw</a:t>
            </a:r>
            <a:r>
              <a:rPr lang="zh-CN" altLang="en-US" dirty="0" smtClean="0"/>
              <a:t>的与上下文无关的设备操作对象的成员函数来显示数据。</a:t>
            </a:r>
            <a:endParaRPr lang="en-US" altLang="zh-CN" dirty="0" smtClean="0"/>
          </a:p>
        </p:txBody>
      </p:sp>
      <p:sp>
        <p:nvSpPr>
          <p:cNvPr id="6" name="TextBox 5"/>
          <p:cNvSpPr txBox="1"/>
          <p:nvPr/>
        </p:nvSpPr>
        <p:spPr>
          <a:xfrm>
            <a:off x="251520" y="2780928"/>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en-US" altLang="zh-CN" dirty="0" smtClean="0">
                <a:solidFill>
                  <a:srgbClr val="00B050"/>
                </a:solidFill>
              </a:rPr>
              <a:t>UpdateAllViews</a:t>
            </a:r>
            <a:endParaRPr lang="zh-CN" altLang="en-US" dirty="0">
              <a:solidFill>
                <a:srgbClr val="00B050"/>
              </a:solidFill>
            </a:endParaRPr>
          </a:p>
        </p:txBody>
      </p:sp>
      <p:sp>
        <p:nvSpPr>
          <p:cNvPr id="7" name="TextBox 6"/>
          <p:cNvSpPr txBox="1"/>
          <p:nvPr/>
        </p:nvSpPr>
        <p:spPr>
          <a:xfrm>
            <a:off x="273382" y="3181038"/>
            <a:ext cx="8709013" cy="1754326"/>
          </a:xfrm>
          <a:prstGeom prst="rect">
            <a:avLst/>
          </a:prstGeom>
          <a:noFill/>
        </p:spPr>
        <p:txBody>
          <a:bodyPr wrap="square" rtlCol="0">
            <a:spAutoFit/>
          </a:bodyPr>
          <a:lstStyle/>
          <a:p>
            <a:pPr>
              <a:lnSpc>
                <a:spcPct val="150000"/>
              </a:lnSpc>
            </a:pPr>
            <a:r>
              <a:rPr lang="zh-CN" altLang="en-US" dirty="0" smtClean="0"/>
              <a:t>当文档数据变化时，视图必须重绘以更新数据的显示。通过调用文档的</a:t>
            </a:r>
            <a:r>
              <a:rPr lang="en-US" altLang="zh-CN" dirty="0" smtClean="0"/>
              <a:t>UpdateAllViews</a:t>
            </a:r>
            <a:r>
              <a:rPr lang="zh-CN" altLang="en-US" dirty="0" smtClean="0"/>
              <a:t>方法，来更新文档对应的所有视图。</a:t>
            </a:r>
            <a:r>
              <a:rPr lang="en-US" altLang="zh-CN" dirty="0" smtClean="0"/>
              <a:t>UpdateAllViews</a:t>
            </a:r>
            <a:r>
              <a:rPr lang="zh-CN" altLang="en-US" dirty="0" smtClean="0"/>
              <a:t>方法调用每一个视图对象的</a:t>
            </a:r>
            <a:r>
              <a:rPr lang="en-US" altLang="zh-CN" dirty="0" smtClean="0"/>
              <a:t>OnUpdate</a:t>
            </a:r>
            <a:r>
              <a:rPr lang="zh-CN" altLang="en-US" dirty="0" smtClean="0"/>
              <a:t>方法。</a:t>
            </a:r>
            <a:r>
              <a:rPr lang="en-US" altLang="zh-CN" dirty="0" smtClean="0"/>
              <a:t>OnUpdate</a:t>
            </a:r>
            <a:r>
              <a:rPr lang="zh-CN" altLang="en-US" dirty="0" smtClean="0"/>
              <a:t>方法默认重绘视图的整个客户区域。你可以重载</a:t>
            </a:r>
            <a:r>
              <a:rPr lang="en-US" altLang="zh-CN" dirty="0" smtClean="0"/>
              <a:t>OnUpdate</a:t>
            </a:r>
            <a:r>
              <a:rPr lang="zh-CN" altLang="en-US" dirty="0" smtClean="0"/>
              <a:t>方法以便只重绘指定的客户区域。</a:t>
            </a:r>
            <a:endParaRPr lang="en-US" altLang="zh-CN" dirty="0" smtClean="0"/>
          </a:p>
        </p:txBody>
      </p:sp>
    </p:spTree>
    <p:extLst>
      <p:ext uri="{BB962C8B-B14F-4D97-AF65-F5344CB8AC3E}">
        <p14:creationId xmlns:p14="http://schemas.microsoft.com/office/powerpoint/2010/main" val="294921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View (4)</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参与和处理用户输入</a:t>
            </a:r>
            <a:endParaRPr lang="zh-CN" altLang="en-US" dirty="0">
              <a:solidFill>
                <a:srgbClr val="00B050"/>
              </a:solidFill>
            </a:endParaRPr>
          </a:p>
        </p:txBody>
      </p:sp>
      <p:sp>
        <p:nvSpPr>
          <p:cNvPr id="5" name="TextBox 4"/>
          <p:cNvSpPr txBox="1"/>
          <p:nvPr/>
        </p:nvSpPr>
        <p:spPr>
          <a:xfrm>
            <a:off x="255474" y="1223184"/>
            <a:ext cx="8709013" cy="1338828"/>
          </a:xfrm>
          <a:prstGeom prst="rect">
            <a:avLst/>
          </a:prstGeom>
          <a:noFill/>
        </p:spPr>
        <p:txBody>
          <a:bodyPr wrap="square" rtlCol="0">
            <a:spAutoFit/>
          </a:bodyPr>
          <a:lstStyle/>
          <a:p>
            <a:pPr>
              <a:lnSpc>
                <a:spcPct val="150000"/>
              </a:lnSpc>
            </a:pPr>
            <a:r>
              <a:rPr lang="zh-CN" altLang="en-US" dirty="0" smtClean="0"/>
              <a:t>你</a:t>
            </a:r>
            <a:r>
              <a:rPr lang="zh-CN" altLang="en-US" dirty="0"/>
              <a:t>的视图类中</a:t>
            </a:r>
            <a:r>
              <a:rPr lang="zh-CN" altLang="en-US" dirty="0" smtClean="0"/>
              <a:t>的其它成员函数处理所有的用户输入。一般定义消息处理函数去处理：</a:t>
            </a:r>
            <a:endParaRPr lang="en-US" altLang="zh-CN" dirty="0" smtClean="0"/>
          </a:p>
          <a:p>
            <a:pPr marL="342900" indent="-342900">
              <a:lnSpc>
                <a:spcPct val="150000"/>
              </a:lnSpc>
              <a:buFont typeface="+mj-lt"/>
              <a:buAutoNum type="arabicPeriod"/>
            </a:pPr>
            <a:r>
              <a:rPr lang="zh-CN" altLang="en-US" dirty="0" smtClean="0"/>
              <a:t>由键盘鼠标产生的</a:t>
            </a:r>
            <a:r>
              <a:rPr lang="en-US" altLang="zh-CN" dirty="0" smtClean="0"/>
              <a:t>Windows</a:t>
            </a:r>
            <a:r>
              <a:rPr lang="zh-CN" altLang="en-US" dirty="0" smtClean="0"/>
              <a:t>消息（比如鼠标移动、键盘输入）；</a:t>
            </a:r>
            <a:endParaRPr lang="en-US" altLang="zh-CN" dirty="0" smtClean="0"/>
          </a:p>
          <a:p>
            <a:pPr marL="342900" indent="-342900">
              <a:lnSpc>
                <a:spcPct val="150000"/>
              </a:lnSpc>
              <a:buFont typeface="+mj-lt"/>
              <a:buAutoNum type="arabicPeriod"/>
            </a:pPr>
            <a:r>
              <a:rPr lang="zh-CN" altLang="en-US" dirty="0" smtClean="0"/>
              <a:t>来自菜单、工具栏、快捷键的命令（包括操作剪贴板）；</a:t>
            </a:r>
            <a:endParaRPr lang="en-US" altLang="zh-CN" dirty="0" smtClean="0"/>
          </a:p>
        </p:txBody>
      </p:sp>
      <p:sp>
        <p:nvSpPr>
          <p:cNvPr id="6" name="TextBox 5"/>
          <p:cNvSpPr txBox="1"/>
          <p:nvPr/>
        </p:nvSpPr>
        <p:spPr>
          <a:xfrm>
            <a:off x="255474" y="3313175"/>
            <a:ext cx="8709013" cy="3416320"/>
          </a:xfrm>
          <a:prstGeom prst="rect">
            <a:avLst/>
          </a:prstGeom>
          <a:noFill/>
        </p:spPr>
        <p:txBody>
          <a:bodyPr wrap="square" rtlCol="0">
            <a:spAutoFit/>
          </a:bodyPr>
          <a:lstStyle/>
          <a:p>
            <a:pPr>
              <a:lnSpc>
                <a:spcPct val="150000"/>
              </a:lnSpc>
            </a:pPr>
            <a:r>
              <a:rPr lang="zh-CN" altLang="en-US" dirty="0" smtClean="0"/>
              <a:t>        什么样</a:t>
            </a:r>
            <a:r>
              <a:rPr lang="zh-CN" altLang="en-US" dirty="0"/>
              <a:t>的消息需要由视图来处理？需依据你的应用程序的具体需求。</a:t>
            </a:r>
            <a:endParaRPr lang="en-US" altLang="zh-CN" dirty="0"/>
          </a:p>
          <a:p>
            <a:pPr>
              <a:lnSpc>
                <a:spcPct val="150000"/>
              </a:lnSpc>
            </a:pPr>
            <a:r>
              <a:rPr lang="zh-CN" altLang="en-US" dirty="0" smtClean="0"/>
              <a:t>        比如</a:t>
            </a:r>
            <a:r>
              <a:rPr lang="zh-CN" altLang="en-US" dirty="0"/>
              <a:t>你可能需要处理直接用鼠标画图的操作，那么可能需要响应</a:t>
            </a:r>
            <a:r>
              <a:rPr lang="en-US" altLang="zh-CN" dirty="0"/>
              <a:t>WM_LBUTTONDOWN, WM_MOUSEMOVE, </a:t>
            </a:r>
            <a:r>
              <a:rPr lang="zh-CN" altLang="en-US" dirty="0"/>
              <a:t>和</a:t>
            </a:r>
            <a:r>
              <a:rPr lang="en-US" altLang="zh-CN" dirty="0"/>
              <a:t> WM_LBUTTONUP</a:t>
            </a:r>
            <a:r>
              <a:rPr lang="zh-CN" altLang="en-US" dirty="0"/>
              <a:t>消息以代表画一段线条的开始、继续画线、结束之类的动作。再比如，有时候，你可能需要让鼠标点击来做出选择动作。在点击的时候，需要判断选中的是哪个对象，并且显示出不同的样式代表对象被选中了</a:t>
            </a:r>
            <a:r>
              <a:rPr lang="zh-CN" altLang="en-US" dirty="0" smtClean="0"/>
              <a:t>。</a:t>
            </a:r>
            <a:endParaRPr lang="en-US" altLang="zh-CN" dirty="0"/>
          </a:p>
          <a:p>
            <a:pPr>
              <a:lnSpc>
                <a:spcPct val="150000"/>
              </a:lnSpc>
            </a:pPr>
            <a:r>
              <a:rPr lang="zh-CN" altLang="en-US" dirty="0" smtClean="0"/>
              <a:t>        你</a:t>
            </a:r>
            <a:r>
              <a:rPr lang="zh-CN" altLang="en-US" dirty="0"/>
              <a:t>的视图可能还需要响应一些特定的用到剪贴板的菜单项，比如拷贝、粘贴、剪切等。此类消息处理函数可能需要调用</a:t>
            </a:r>
            <a:r>
              <a:rPr lang="en-US" altLang="zh-CN" dirty="0"/>
              <a:t>CWnd</a:t>
            </a:r>
            <a:r>
              <a:rPr lang="zh-CN" altLang="en-US" dirty="0"/>
              <a:t>类中的剪贴板相关的成员函数。</a:t>
            </a:r>
            <a:endParaRPr lang="en-US" altLang="zh-CN" dirty="0"/>
          </a:p>
        </p:txBody>
      </p:sp>
      <p:sp>
        <p:nvSpPr>
          <p:cNvPr id="7" name="TextBox 6"/>
          <p:cNvSpPr txBox="1"/>
          <p:nvPr/>
        </p:nvSpPr>
        <p:spPr>
          <a:xfrm>
            <a:off x="255474" y="2924944"/>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视图需要处理哪些消息</a:t>
            </a:r>
            <a:endParaRPr lang="zh-CN" altLang="en-US" dirty="0">
              <a:solidFill>
                <a:srgbClr val="00B050"/>
              </a:solidFill>
            </a:endParaRPr>
          </a:p>
        </p:txBody>
      </p:sp>
    </p:spTree>
    <p:extLst>
      <p:ext uri="{BB962C8B-B14F-4D97-AF65-F5344CB8AC3E}">
        <p14:creationId xmlns:p14="http://schemas.microsoft.com/office/powerpoint/2010/main" val="113076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多文档类型</a:t>
            </a:r>
            <a:endParaRPr lang="zh-CN" altLang="en-US" sz="2400" dirty="0"/>
          </a:p>
        </p:txBody>
      </p:sp>
      <p:sp>
        <p:nvSpPr>
          <p:cNvPr id="5" name="TextBox 4"/>
          <p:cNvSpPr txBox="1"/>
          <p:nvPr/>
        </p:nvSpPr>
        <p:spPr>
          <a:xfrm>
            <a:off x="255474" y="908720"/>
            <a:ext cx="8709013" cy="1938992"/>
          </a:xfrm>
          <a:prstGeom prst="rect">
            <a:avLst/>
          </a:prstGeom>
          <a:noFill/>
        </p:spPr>
        <p:txBody>
          <a:bodyPr wrap="square" rtlCol="0">
            <a:spAutoFit/>
          </a:bodyPr>
          <a:lstStyle/>
          <a:p>
            <a:pPr>
              <a:lnSpc>
                <a:spcPct val="150000"/>
              </a:lnSpc>
            </a:pPr>
            <a:r>
              <a:rPr lang="en-US" altLang="zh-CN" sz="1600" dirty="0" smtClean="0"/>
              <a:t>        MFC</a:t>
            </a:r>
            <a:r>
              <a:rPr lang="zh-CN" altLang="en-US" sz="1600" dirty="0" smtClean="0"/>
              <a:t>应用程序向为你导创建单个文档类</a:t>
            </a:r>
            <a:r>
              <a:rPr lang="zh-CN" altLang="en-US" sz="1600" dirty="0" smtClean="0"/>
              <a:t>。但是有些情况下，你可能需要多于一种文档类型。每种文档类型对应着一种文档，每一种文档类型还可能对应着一种视图。</a:t>
            </a:r>
            <a:endParaRPr lang="en-US" altLang="zh-CN" sz="1600" dirty="0" smtClean="0"/>
          </a:p>
          <a:p>
            <a:pPr>
              <a:lnSpc>
                <a:spcPct val="150000"/>
              </a:lnSpc>
            </a:pPr>
            <a:r>
              <a:rPr lang="zh-CN" altLang="en-US" sz="1600" dirty="0" smtClean="0"/>
              <a:t>        多文档类型下，当用户选择“文件”菜单的</a:t>
            </a:r>
            <a:r>
              <a:rPr lang="zh-CN" altLang="en-US" sz="1600" dirty="0" smtClean="0"/>
              <a:t>“新建”菜单项时，</a:t>
            </a:r>
            <a:r>
              <a:rPr lang="en-US" altLang="zh-CN" sz="1600" dirty="0" smtClean="0"/>
              <a:t>MFC</a:t>
            </a:r>
            <a:r>
              <a:rPr lang="zh-CN" altLang="en-US" sz="1600" dirty="0" smtClean="0"/>
              <a:t>框架会显示一个对话框，询问用户需要创建哪种类型的文档，然后根据用户选择，框架创建一种文档类型。每种文档类型由文档模板对象（</a:t>
            </a:r>
            <a:r>
              <a:rPr lang="en-US" altLang="zh-CN" sz="1600" dirty="0" smtClean="0"/>
              <a:t>document-template object</a:t>
            </a:r>
            <a:r>
              <a:rPr lang="zh-CN" altLang="en-US" sz="1600" dirty="0" smtClean="0"/>
              <a:t>）管理。</a:t>
            </a:r>
            <a:endParaRPr lang="en-US" altLang="zh-CN" sz="1600" dirty="0" smtClean="0"/>
          </a:p>
        </p:txBody>
      </p:sp>
      <p:sp>
        <p:nvSpPr>
          <p:cNvPr id="4" name="TextBox 3"/>
          <p:cNvSpPr txBox="1"/>
          <p:nvPr/>
        </p:nvSpPr>
        <p:spPr>
          <a:xfrm>
            <a:off x="255474" y="700785"/>
            <a:ext cx="8352928" cy="369332"/>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sz="1800" dirty="0" smtClean="0">
                <a:solidFill>
                  <a:srgbClr val="00B050"/>
                </a:solidFill>
              </a:rPr>
              <a:t>多文档类型概述</a:t>
            </a:r>
            <a:endParaRPr lang="zh-CN" altLang="en-US" sz="1800" dirty="0">
              <a:solidFill>
                <a:srgbClr val="00B050"/>
              </a:solidFill>
            </a:endParaRPr>
          </a:p>
        </p:txBody>
      </p:sp>
      <p:sp>
        <p:nvSpPr>
          <p:cNvPr id="6" name="TextBox 5"/>
          <p:cNvSpPr txBox="1"/>
          <p:nvPr/>
        </p:nvSpPr>
        <p:spPr>
          <a:xfrm>
            <a:off x="251520" y="2987660"/>
            <a:ext cx="8352928" cy="369332"/>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sz="1800" dirty="0" smtClean="0">
                <a:solidFill>
                  <a:srgbClr val="00B050"/>
                </a:solidFill>
              </a:rPr>
              <a:t>创建多文档类型概述</a:t>
            </a:r>
            <a:endParaRPr lang="zh-CN" altLang="en-US" sz="1800" dirty="0">
              <a:solidFill>
                <a:srgbClr val="00B050"/>
              </a:solidFill>
            </a:endParaRPr>
          </a:p>
        </p:txBody>
      </p:sp>
      <p:sp>
        <p:nvSpPr>
          <p:cNvPr id="7" name="TextBox 6"/>
          <p:cNvSpPr txBox="1"/>
          <p:nvPr/>
        </p:nvSpPr>
        <p:spPr>
          <a:xfrm>
            <a:off x="251520" y="3243461"/>
            <a:ext cx="8709013" cy="1527469"/>
          </a:xfrm>
          <a:prstGeom prst="rect">
            <a:avLst/>
          </a:prstGeom>
          <a:noFill/>
        </p:spPr>
        <p:txBody>
          <a:bodyPr wrap="square" rtlCol="0">
            <a:spAutoFit/>
          </a:bodyPr>
          <a:lstStyle/>
          <a:p>
            <a:pPr>
              <a:lnSpc>
                <a:spcPct val="150000"/>
              </a:lnSpc>
            </a:pPr>
            <a:r>
              <a:rPr lang="en-US" altLang="zh-CN" sz="1600" dirty="0" smtClean="0"/>
              <a:t>        </a:t>
            </a:r>
            <a:r>
              <a:rPr lang="zh-CN" altLang="en-US" sz="1600" dirty="0" smtClean="0"/>
              <a:t>为了创建多文档类型，你需要从</a:t>
            </a:r>
            <a:r>
              <a:rPr lang="en-US" altLang="zh-CN" sz="1600" dirty="0" smtClean="0"/>
              <a:t>CDocument</a:t>
            </a:r>
            <a:r>
              <a:rPr lang="zh-CN" altLang="en-US" sz="1600" dirty="0" smtClean="0"/>
              <a:t>继承一个新的文档类，提供必要的文档信息，实现需要的文档数据。</a:t>
            </a:r>
            <a:endParaRPr lang="en-US" altLang="zh-CN" sz="1600" dirty="0" smtClean="0"/>
          </a:p>
          <a:p>
            <a:pPr>
              <a:lnSpc>
                <a:spcPct val="150000"/>
              </a:lnSpc>
            </a:pPr>
            <a:r>
              <a:rPr lang="zh-CN" altLang="en-US" sz="1600" dirty="0" smtClean="0"/>
              <a:t>        然后你需要让</a:t>
            </a:r>
            <a:r>
              <a:rPr lang="en-US" altLang="zh-CN" sz="1600" dirty="0" smtClean="0"/>
              <a:t>MFC</a:t>
            </a:r>
            <a:r>
              <a:rPr lang="zh-CN" altLang="en-US" sz="1600" dirty="0" smtClean="0"/>
              <a:t>框架知道这个额外的文档类型</a:t>
            </a:r>
            <a:r>
              <a:rPr lang="zh-CN" altLang="en-US" sz="1600" dirty="0" smtClean="0"/>
              <a:t>。你必须在你的应用程序的</a:t>
            </a:r>
            <a:r>
              <a:rPr lang="en-US" altLang="zh-CN" sz="1600" dirty="0" smtClean="0"/>
              <a:t>InitInstance</a:t>
            </a:r>
            <a:r>
              <a:rPr lang="zh-CN" altLang="en-US" sz="1600" dirty="0" smtClean="0"/>
              <a:t>函数中，添加额外的</a:t>
            </a:r>
            <a:r>
              <a:rPr lang="en-US" altLang="zh-CN" sz="1600" dirty="0" smtClean="0"/>
              <a:t>AddDocTemplate</a:t>
            </a:r>
            <a:r>
              <a:rPr lang="zh-CN" altLang="en-US" sz="1600" dirty="0" smtClean="0"/>
              <a:t>方法</a:t>
            </a:r>
            <a:endParaRPr lang="en-US" altLang="zh-CN" sz="1600" dirty="0" smtClean="0"/>
          </a:p>
        </p:txBody>
      </p:sp>
      <p:pic>
        <p:nvPicPr>
          <p:cNvPr id="2050" name="Picture 2" descr="MDI Application 2Document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860" y="4498003"/>
            <a:ext cx="5258488" cy="2276872"/>
          </a:xfrm>
          <a:prstGeom prst="rect">
            <a:avLst/>
          </a:prstGeom>
          <a:ln w="88900" cap="sq" cmpd="thickThin">
            <a:solidFill>
              <a:schemeClr val="accent3">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12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多</a:t>
            </a:r>
            <a:r>
              <a:rPr lang="zh-CN" altLang="en-US" sz="2400" dirty="0" smtClean="0"/>
              <a:t>视图</a:t>
            </a:r>
            <a:r>
              <a:rPr lang="en-US" altLang="zh-CN" sz="2400" dirty="0" smtClean="0"/>
              <a:t>1</a:t>
            </a:r>
            <a:endParaRPr lang="zh-CN" altLang="en-US" sz="2400" dirty="0"/>
          </a:p>
        </p:txBody>
      </p:sp>
      <p:sp>
        <p:nvSpPr>
          <p:cNvPr id="5" name="TextBox 4"/>
          <p:cNvSpPr txBox="1"/>
          <p:nvPr/>
        </p:nvSpPr>
        <p:spPr>
          <a:xfrm>
            <a:off x="255474" y="943241"/>
            <a:ext cx="8709013" cy="460382"/>
          </a:xfrm>
          <a:prstGeom prst="rect">
            <a:avLst/>
          </a:prstGeom>
          <a:noFill/>
        </p:spPr>
        <p:txBody>
          <a:bodyPr wrap="square" rtlCol="0">
            <a:spAutoFit/>
          </a:bodyPr>
          <a:lstStyle/>
          <a:p>
            <a:pPr>
              <a:lnSpc>
                <a:spcPct val="150000"/>
              </a:lnSpc>
            </a:pPr>
            <a:r>
              <a:rPr lang="en-US" altLang="zh-CN" dirty="0" smtClean="0"/>
              <a:t>    </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769" y="1403623"/>
            <a:ext cx="5273567" cy="166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790" y="4770462"/>
            <a:ext cx="5684363" cy="1898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同一文档对应多个相同类型的视图</a:t>
            </a:r>
            <a:endParaRPr lang="zh-CN" altLang="en-US" dirty="0">
              <a:solidFill>
                <a:srgbClr val="00B050"/>
              </a:solidFill>
            </a:endParaRPr>
          </a:p>
        </p:txBody>
      </p:sp>
      <p:sp>
        <p:nvSpPr>
          <p:cNvPr id="9" name="TextBox 8"/>
          <p:cNvSpPr txBox="1"/>
          <p:nvPr/>
        </p:nvSpPr>
        <p:spPr>
          <a:xfrm>
            <a:off x="255474" y="422633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同一文档对应多个不同类型的视图</a:t>
            </a:r>
            <a:endParaRPr lang="zh-CN" altLang="en-US" dirty="0">
              <a:solidFill>
                <a:srgbClr val="00B050"/>
              </a:solidFill>
            </a:endParaRPr>
          </a:p>
        </p:txBody>
      </p:sp>
    </p:spTree>
    <p:extLst>
      <p:ext uri="{BB962C8B-B14F-4D97-AF65-F5344CB8AC3E}">
        <p14:creationId xmlns:p14="http://schemas.microsoft.com/office/powerpoint/2010/main" val="421785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多视图</a:t>
            </a:r>
            <a:r>
              <a:rPr lang="en-US" altLang="zh-CN" sz="2400" dirty="0" smtClean="0"/>
              <a:t>2</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921494"/>
            <a:ext cx="5826897" cy="3483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同一文档对应多个拥有相同类型的视图的边框（</a:t>
            </a:r>
            <a:r>
              <a:rPr lang="en-US" altLang="zh-CN" dirty="0" smtClean="0">
                <a:solidFill>
                  <a:srgbClr val="00B050"/>
                </a:solidFill>
              </a:rPr>
              <a:t>Frame</a:t>
            </a:r>
            <a:r>
              <a:rPr lang="zh-CN" altLang="en-US" dirty="0" smtClean="0">
                <a:solidFill>
                  <a:srgbClr val="00B050"/>
                </a:solidFill>
              </a:rPr>
              <a:t>）</a:t>
            </a:r>
            <a:endParaRPr lang="zh-CN" altLang="en-US" dirty="0">
              <a:solidFill>
                <a:srgbClr val="00B050"/>
              </a:solidFill>
            </a:endParaRPr>
          </a:p>
        </p:txBody>
      </p:sp>
    </p:spTree>
    <p:extLst>
      <p:ext uri="{BB962C8B-B14F-4D97-AF65-F5344CB8AC3E}">
        <p14:creationId xmlns:p14="http://schemas.microsoft.com/office/powerpoint/2010/main" val="257504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初始化和清理视图及文档</a:t>
            </a:r>
            <a:r>
              <a:rPr lang="en-US" altLang="zh-CN" sz="2400" dirty="0" smtClean="0"/>
              <a:t>(1)</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文档（包括边框窗口及视图）的生命周期</a:t>
            </a:r>
            <a:endParaRPr lang="zh-CN" altLang="en-US" dirty="0">
              <a:solidFill>
                <a:srgbClr val="00B050"/>
              </a:solidFill>
            </a:endParaRPr>
          </a:p>
        </p:txBody>
      </p:sp>
      <p:sp>
        <p:nvSpPr>
          <p:cNvPr id="6" name="TextBox 5"/>
          <p:cNvSpPr txBox="1"/>
          <p:nvPr/>
        </p:nvSpPr>
        <p:spPr>
          <a:xfrm>
            <a:off x="255474" y="1223184"/>
            <a:ext cx="8709013" cy="3000821"/>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在动态创建的时候，文档类的构造函数被调用；</a:t>
            </a:r>
            <a:endParaRPr lang="en-US" altLang="zh-CN" dirty="0" smtClean="0"/>
          </a:p>
          <a:p>
            <a:pPr marL="342900" indent="-342900">
              <a:lnSpc>
                <a:spcPct val="150000"/>
              </a:lnSpc>
              <a:buFont typeface="+mj-lt"/>
              <a:buAutoNum type="arabicPeriod"/>
            </a:pPr>
            <a:r>
              <a:rPr lang="zh-CN" altLang="en-US" dirty="0" smtClean="0"/>
              <a:t>对于每一个文档，其</a:t>
            </a:r>
            <a:r>
              <a:rPr lang="en-US" altLang="zh-CN" dirty="0" smtClean="0"/>
              <a:t>OnNowDocument</a:t>
            </a:r>
            <a:r>
              <a:rPr lang="zh-CN" altLang="en-US" dirty="0" smtClean="0"/>
              <a:t>和</a:t>
            </a:r>
            <a:r>
              <a:rPr lang="en-US" altLang="zh-CN" dirty="0" smtClean="0"/>
              <a:t>OnOpenDocument</a:t>
            </a:r>
            <a:r>
              <a:rPr lang="zh-CN" altLang="en-US" dirty="0" smtClean="0"/>
              <a:t>会被调用；</a:t>
            </a:r>
            <a:endParaRPr lang="en-US" altLang="zh-CN" dirty="0" smtClean="0"/>
          </a:p>
          <a:p>
            <a:pPr marL="342900" indent="-342900">
              <a:lnSpc>
                <a:spcPct val="150000"/>
              </a:lnSpc>
              <a:buFont typeface="+mj-lt"/>
              <a:buAutoNum type="arabicPeriod"/>
            </a:pPr>
            <a:r>
              <a:rPr lang="zh-CN" altLang="en-US" dirty="0"/>
              <a:t>用户在文档的整个生命周期内与之</a:t>
            </a:r>
            <a:r>
              <a:rPr lang="zh-CN" altLang="en-US" dirty="0" smtClean="0"/>
              <a:t>交互。典型地，用户通过视图与文档的数据交互，包括选择与编辑数据。视图将变化传递给文档去存储，然后更新视图。在这个期间，文档和视图都需要处理消息；</a:t>
            </a:r>
            <a:endParaRPr lang="en-US" altLang="zh-CN" dirty="0" smtClean="0"/>
          </a:p>
          <a:p>
            <a:pPr marL="342900" indent="-342900">
              <a:lnSpc>
                <a:spcPct val="150000"/>
              </a:lnSpc>
              <a:buFont typeface="+mj-lt"/>
              <a:buAutoNum type="arabicPeriod"/>
            </a:pPr>
            <a:r>
              <a:rPr lang="zh-CN" altLang="en-US" dirty="0"/>
              <a:t>框架</a:t>
            </a:r>
            <a:r>
              <a:rPr lang="zh-CN" altLang="en-US" dirty="0" smtClean="0"/>
              <a:t>调用</a:t>
            </a:r>
            <a:r>
              <a:rPr lang="en-US" altLang="zh-CN" dirty="0" smtClean="0"/>
              <a:t>DeleteContents</a:t>
            </a:r>
            <a:r>
              <a:rPr lang="zh-CN" altLang="en-US" dirty="0" smtClean="0"/>
              <a:t>去删除文档特性相关的数据；</a:t>
            </a:r>
            <a:endParaRPr lang="en-US" altLang="zh-CN" dirty="0" smtClean="0"/>
          </a:p>
          <a:p>
            <a:pPr marL="342900" indent="-342900">
              <a:lnSpc>
                <a:spcPct val="150000"/>
              </a:lnSpc>
              <a:buFont typeface="+mj-lt"/>
              <a:buAutoNum type="arabicPeriod"/>
            </a:pPr>
            <a:r>
              <a:rPr lang="zh-CN" altLang="en-US" dirty="0" smtClean="0"/>
              <a:t>文档的析构函数被调用；</a:t>
            </a:r>
            <a:endParaRPr lang="en-US" altLang="zh-CN" dirty="0" smtClean="0"/>
          </a:p>
        </p:txBody>
      </p:sp>
      <p:sp>
        <p:nvSpPr>
          <p:cNvPr id="7" name="TextBox 6"/>
          <p:cNvSpPr txBox="1"/>
          <p:nvPr/>
        </p:nvSpPr>
        <p:spPr>
          <a:xfrm>
            <a:off x="251520" y="4541058"/>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初始化及清理概要说明</a:t>
            </a:r>
            <a:endParaRPr lang="zh-CN" altLang="en-US" dirty="0">
              <a:solidFill>
                <a:srgbClr val="00B050"/>
              </a:solidFill>
            </a:endParaRPr>
          </a:p>
        </p:txBody>
      </p:sp>
      <p:sp>
        <p:nvSpPr>
          <p:cNvPr id="8" name="TextBox 7"/>
          <p:cNvSpPr txBox="1"/>
          <p:nvPr/>
        </p:nvSpPr>
        <p:spPr>
          <a:xfrm>
            <a:off x="251520" y="5013176"/>
            <a:ext cx="8709013" cy="1338828"/>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框架初始化文档和视图；你初始化任何你增加的数据；</a:t>
            </a:r>
            <a:endParaRPr lang="en-US" altLang="zh-CN" dirty="0" smtClean="0"/>
          </a:p>
          <a:p>
            <a:pPr marL="342900" indent="-342900">
              <a:lnSpc>
                <a:spcPct val="150000"/>
              </a:lnSpc>
              <a:buFont typeface="+mj-lt"/>
              <a:buAutoNum type="arabicPeriod"/>
            </a:pPr>
            <a:r>
              <a:rPr lang="zh-CN" altLang="en-US" dirty="0" smtClean="0"/>
              <a:t>框架在文档和视图关闭时执行清理工作；你必须</a:t>
            </a:r>
            <a:r>
              <a:rPr lang="zh-CN" altLang="en-US" dirty="0"/>
              <a:t>用</a:t>
            </a:r>
            <a:r>
              <a:rPr lang="zh-CN" altLang="en-US" dirty="0" smtClean="0"/>
              <a:t>这些文档和视图中的成员函数来</a:t>
            </a:r>
            <a:r>
              <a:rPr lang="zh-CN" altLang="en-US" dirty="0" smtClean="0"/>
              <a:t>释放你从堆里分配到的内存。</a:t>
            </a:r>
            <a:endParaRPr lang="en-US" altLang="zh-CN" dirty="0" smtClean="0"/>
          </a:p>
        </p:txBody>
      </p:sp>
    </p:spTree>
    <p:extLst>
      <p:ext uri="{BB962C8B-B14F-4D97-AF65-F5344CB8AC3E}">
        <p14:creationId xmlns:p14="http://schemas.microsoft.com/office/powerpoint/2010/main" val="17262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a:t>初始化和清理视图及文档</a:t>
            </a:r>
            <a:r>
              <a:rPr lang="en-US" altLang="zh-CN" sz="2400" dirty="0" smtClean="0"/>
              <a:t>(</a:t>
            </a:r>
            <a:r>
              <a:rPr lang="en-US" altLang="zh-CN" sz="2400" dirty="0" smtClean="0"/>
              <a:t>2)</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初始化文档</a:t>
            </a:r>
            <a:endParaRPr lang="zh-CN" altLang="en-US" dirty="0">
              <a:solidFill>
                <a:srgbClr val="00B050"/>
              </a:solidFill>
            </a:endParaRPr>
          </a:p>
        </p:txBody>
      </p:sp>
      <p:sp>
        <p:nvSpPr>
          <p:cNvPr id="6" name="TextBox 5"/>
          <p:cNvSpPr txBox="1"/>
          <p:nvPr/>
        </p:nvSpPr>
        <p:spPr>
          <a:xfrm>
            <a:off x="255474" y="1223184"/>
            <a:ext cx="8709013" cy="2169825"/>
          </a:xfrm>
          <a:prstGeom prst="rect">
            <a:avLst/>
          </a:prstGeom>
          <a:noFill/>
        </p:spPr>
        <p:txBody>
          <a:bodyPr wrap="square" rtlCol="0">
            <a:spAutoFit/>
          </a:bodyPr>
          <a:lstStyle/>
          <a:p>
            <a:pPr>
              <a:lnSpc>
                <a:spcPct val="150000"/>
              </a:lnSpc>
            </a:pPr>
            <a:r>
              <a:rPr lang="zh-CN" altLang="en-US" dirty="0" smtClean="0"/>
              <a:t>文档会被以两种方式创建，所以你</a:t>
            </a:r>
            <a:r>
              <a:rPr lang="zh-CN" altLang="en-US" dirty="0" smtClean="0"/>
              <a:t>的文档类必须支持两种方式：</a:t>
            </a:r>
            <a:endParaRPr lang="en-US" altLang="zh-CN" dirty="0" smtClean="0"/>
          </a:p>
          <a:p>
            <a:pPr marL="342900" indent="-342900">
              <a:lnSpc>
                <a:spcPct val="150000"/>
              </a:lnSpc>
              <a:buFont typeface="+mj-lt"/>
              <a:buAutoNum type="arabicPeriod"/>
            </a:pPr>
            <a:r>
              <a:rPr lang="zh-CN" altLang="en-US" dirty="0" smtClean="0"/>
              <a:t>用户可以通过“创建”菜单来创建一个新的空文档，此时你可以通过重载</a:t>
            </a:r>
            <a:r>
              <a:rPr lang="en-US" altLang="zh-CN" dirty="0" smtClean="0"/>
              <a:t>CDocument</a:t>
            </a:r>
            <a:r>
              <a:rPr lang="zh-CN" altLang="en-US" dirty="0" smtClean="0"/>
              <a:t>的</a:t>
            </a:r>
            <a:r>
              <a:rPr lang="en-US" altLang="zh-CN" dirty="0" smtClean="0"/>
              <a:t>OnNewDocument</a:t>
            </a:r>
            <a:r>
              <a:rPr lang="zh-CN" altLang="en-US" dirty="0" smtClean="0"/>
              <a:t>成员函数来进行初始化；</a:t>
            </a:r>
            <a:endParaRPr lang="en-US" altLang="zh-CN" dirty="0" smtClean="0"/>
          </a:p>
          <a:p>
            <a:pPr marL="342900" indent="-342900">
              <a:lnSpc>
                <a:spcPct val="150000"/>
              </a:lnSpc>
              <a:buFont typeface="+mj-lt"/>
              <a:buAutoNum type="arabicPeriod"/>
            </a:pPr>
            <a:r>
              <a:rPr lang="zh-CN" altLang="en-US" dirty="0"/>
              <a:t>用户可以通过</a:t>
            </a:r>
            <a:r>
              <a:rPr lang="zh-CN" altLang="en-US" dirty="0" smtClean="0"/>
              <a:t>“打开”</a:t>
            </a:r>
            <a:r>
              <a:rPr lang="zh-CN" altLang="en-US" dirty="0"/>
              <a:t>菜单来创建一个新的空文档，此时你可以通过重载</a:t>
            </a:r>
            <a:r>
              <a:rPr lang="en-US" altLang="zh-CN" dirty="0"/>
              <a:t>CDocument</a:t>
            </a:r>
            <a:r>
              <a:rPr lang="zh-CN" altLang="en-US" dirty="0"/>
              <a:t>的</a:t>
            </a:r>
            <a:r>
              <a:rPr lang="en-US" altLang="zh-CN" dirty="0" smtClean="0"/>
              <a:t>OnOpenDocument</a:t>
            </a:r>
            <a:r>
              <a:rPr lang="zh-CN" altLang="en-US" dirty="0"/>
              <a:t>成员函数来进行初始化；</a:t>
            </a:r>
            <a:endParaRPr lang="en-US" altLang="zh-CN" dirty="0" smtClean="0"/>
          </a:p>
        </p:txBody>
      </p:sp>
      <p:sp>
        <p:nvSpPr>
          <p:cNvPr id="7" name="TextBox 6"/>
          <p:cNvSpPr txBox="1"/>
          <p:nvPr/>
        </p:nvSpPr>
        <p:spPr>
          <a:xfrm>
            <a:off x="251520" y="3645024"/>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初始化视图</a:t>
            </a:r>
            <a:endParaRPr lang="zh-CN" altLang="en-US" dirty="0">
              <a:solidFill>
                <a:srgbClr val="00B050"/>
              </a:solidFill>
            </a:endParaRPr>
          </a:p>
        </p:txBody>
      </p:sp>
      <p:sp>
        <p:nvSpPr>
          <p:cNvPr id="8" name="TextBox 7"/>
          <p:cNvSpPr txBox="1"/>
          <p:nvPr/>
        </p:nvSpPr>
        <p:spPr>
          <a:xfrm>
            <a:off x="251520" y="4077072"/>
            <a:ext cx="8709013" cy="1338828"/>
          </a:xfrm>
          <a:prstGeom prst="rect">
            <a:avLst/>
          </a:prstGeom>
          <a:noFill/>
        </p:spPr>
        <p:txBody>
          <a:bodyPr wrap="square" rtlCol="0">
            <a:spAutoFit/>
          </a:bodyPr>
          <a:lstStyle/>
          <a:p>
            <a:pPr>
              <a:lnSpc>
                <a:spcPct val="150000"/>
              </a:lnSpc>
            </a:pPr>
            <a:r>
              <a:rPr lang="zh-CN" altLang="en-US" dirty="0" smtClean="0"/>
              <a:t>视图的创建时机，是在他们的文档都被创建之后。最佳的初始化视图的时机，是在框架已经创建好了文档，框架窗口及视图之后。你可以通过重载</a:t>
            </a:r>
            <a:r>
              <a:rPr lang="en-US" altLang="zh-CN" dirty="0" smtClean="0"/>
              <a:t>CView</a:t>
            </a:r>
            <a:r>
              <a:rPr lang="zh-CN" altLang="en-US" dirty="0" smtClean="0"/>
              <a:t>的</a:t>
            </a:r>
            <a:r>
              <a:rPr lang="en-US" altLang="zh-CN" dirty="0" smtClean="0"/>
              <a:t>OnInitialUpdate</a:t>
            </a:r>
            <a:r>
              <a:rPr lang="zh-CN" altLang="en-US" dirty="0" smtClean="0"/>
              <a:t>来初始化视图。也可以重载</a:t>
            </a:r>
            <a:r>
              <a:rPr lang="en-US" altLang="zh-CN" dirty="0" smtClean="0"/>
              <a:t>OnUpdate</a:t>
            </a:r>
            <a:r>
              <a:rPr lang="zh-CN" altLang="en-US" dirty="0" smtClean="0"/>
              <a:t>方法，来更新或调整文档的每一次的变化。</a:t>
            </a:r>
            <a:endParaRPr lang="en-US" altLang="zh-CN" dirty="0" smtClean="0"/>
          </a:p>
        </p:txBody>
      </p:sp>
    </p:spTree>
    <p:extLst>
      <p:ext uri="{BB962C8B-B14F-4D97-AF65-F5344CB8AC3E}">
        <p14:creationId xmlns:p14="http://schemas.microsoft.com/office/powerpoint/2010/main" val="2687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目录</a:t>
            </a:r>
            <a:endParaRPr lang="zh-CN" altLang="en-US" sz="2400" dirty="0"/>
          </a:p>
        </p:txBody>
      </p:sp>
      <p:sp>
        <p:nvSpPr>
          <p:cNvPr id="18" name="TextBox 17"/>
          <p:cNvSpPr txBox="1"/>
          <p:nvPr/>
        </p:nvSpPr>
        <p:spPr>
          <a:xfrm>
            <a:off x="241256" y="980728"/>
            <a:ext cx="8352928" cy="4461093"/>
          </a:xfrm>
          <a:prstGeom prst="rect">
            <a:avLst/>
          </a:prstGeom>
          <a:noFill/>
        </p:spPr>
        <p:txBody>
          <a:bodyPr wrap="square" rtlCol="0">
            <a:spAutoFit/>
          </a:bodyPr>
          <a:lstStyle/>
          <a:p>
            <a:pPr marL="342900" indent="-342900">
              <a:lnSpc>
                <a:spcPct val="150000"/>
              </a:lnSpc>
              <a:buFont typeface="+mj-lt"/>
              <a:buAutoNum type="arabicPeriod"/>
            </a:pPr>
            <a:r>
              <a:rPr lang="en-US" altLang="zh-CN" sz="2400" dirty="0"/>
              <a:t>Document-View Architecture </a:t>
            </a:r>
            <a:r>
              <a:rPr lang="zh-CN" altLang="en-US" sz="2400" dirty="0" smtClean="0"/>
              <a:t>概述</a:t>
            </a:r>
            <a:endParaRPr lang="en-US" altLang="zh-CN" sz="2400" dirty="0" smtClean="0"/>
          </a:p>
          <a:p>
            <a:pPr marL="342900" indent="-342900">
              <a:lnSpc>
                <a:spcPct val="150000"/>
              </a:lnSpc>
              <a:buFont typeface="+mj-lt"/>
              <a:buAutoNum type="arabicPeriod"/>
            </a:pPr>
            <a:r>
              <a:rPr lang="en-US" altLang="zh-CN" sz="2400" dirty="0"/>
              <a:t>Document-View Architecture </a:t>
            </a:r>
            <a:r>
              <a:rPr lang="zh-CN" altLang="en-US" sz="2400" dirty="0"/>
              <a:t>的</a:t>
            </a:r>
            <a:r>
              <a:rPr lang="zh-CN" altLang="en-US" sz="2400" dirty="0" smtClean="0"/>
              <a:t>优势</a:t>
            </a:r>
            <a:endParaRPr lang="en-US" altLang="zh-CN" sz="2400" dirty="0" smtClean="0"/>
          </a:p>
          <a:p>
            <a:pPr marL="342900" indent="-342900">
              <a:lnSpc>
                <a:spcPct val="150000"/>
              </a:lnSpc>
              <a:buFont typeface="+mj-lt"/>
              <a:buAutoNum type="arabicPeriod"/>
            </a:pPr>
            <a:r>
              <a:rPr lang="zh-CN" altLang="en-US" sz="2400" dirty="0"/>
              <a:t>使用</a:t>
            </a:r>
            <a:r>
              <a:rPr lang="en-US" altLang="zh-CN" sz="2400" dirty="0" smtClean="0"/>
              <a:t>Document</a:t>
            </a:r>
          </a:p>
          <a:p>
            <a:pPr marL="342900" indent="-342900">
              <a:lnSpc>
                <a:spcPct val="150000"/>
              </a:lnSpc>
              <a:buFont typeface="+mj-lt"/>
              <a:buAutoNum type="arabicPeriod"/>
            </a:pPr>
            <a:r>
              <a:rPr lang="zh-CN" altLang="en-US" sz="2400" dirty="0" smtClean="0"/>
              <a:t>使用</a:t>
            </a:r>
            <a:r>
              <a:rPr lang="en-US" altLang="zh-CN" sz="2400" dirty="0" smtClean="0"/>
              <a:t>View</a:t>
            </a:r>
          </a:p>
          <a:p>
            <a:pPr marL="342900" indent="-342900">
              <a:lnSpc>
                <a:spcPct val="150000"/>
              </a:lnSpc>
              <a:buFont typeface="+mj-lt"/>
              <a:buAutoNum type="arabicPeriod"/>
            </a:pPr>
            <a:r>
              <a:rPr lang="zh-CN" altLang="en-US" sz="2400" dirty="0"/>
              <a:t>多文档</a:t>
            </a:r>
            <a:r>
              <a:rPr lang="zh-CN" altLang="en-US" sz="2400" dirty="0" smtClean="0"/>
              <a:t>类型</a:t>
            </a:r>
            <a:endParaRPr lang="en-US" altLang="zh-CN" sz="2400" dirty="0" smtClean="0"/>
          </a:p>
          <a:p>
            <a:pPr marL="342900" indent="-342900">
              <a:lnSpc>
                <a:spcPct val="150000"/>
              </a:lnSpc>
              <a:buFont typeface="+mj-lt"/>
              <a:buAutoNum type="arabicPeriod"/>
            </a:pPr>
            <a:r>
              <a:rPr lang="zh-CN" altLang="en-US" sz="2400" dirty="0"/>
              <a:t>多</a:t>
            </a:r>
            <a:r>
              <a:rPr lang="zh-CN" altLang="en-US" sz="2400" dirty="0" smtClean="0"/>
              <a:t>视图</a:t>
            </a:r>
            <a:endParaRPr lang="en-US" altLang="zh-CN" sz="2400" dirty="0" smtClean="0"/>
          </a:p>
          <a:p>
            <a:pPr marL="342900" indent="-342900">
              <a:lnSpc>
                <a:spcPct val="150000"/>
              </a:lnSpc>
              <a:buFont typeface="+mj-lt"/>
              <a:buAutoNum type="arabicPeriod"/>
            </a:pPr>
            <a:r>
              <a:rPr lang="zh-CN" altLang="en-US" sz="2400" dirty="0"/>
              <a:t>初始化与</a:t>
            </a:r>
            <a:r>
              <a:rPr lang="zh-CN" altLang="en-US" sz="2400" dirty="0" smtClean="0"/>
              <a:t>清理文档和视图</a:t>
            </a:r>
            <a:endParaRPr lang="en-US" altLang="zh-CN" sz="2400" dirty="0" smtClean="0"/>
          </a:p>
          <a:p>
            <a:pPr marL="342900" indent="-342900">
              <a:lnSpc>
                <a:spcPct val="150000"/>
              </a:lnSpc>
              <a:buFont typeface="+mj-lt"/>
              <a:buAutoNum type="arabicPeriod"/>
            </a:pPr>
            <a:r>
              <a:rPr lang="zh-CN" altLang="en-US" sz="2400" dirty="0"/>
              <a:t>为单类型文档增加多视图</a:t>
            </a:r>
            <a:endParaRPr lang="zh-CN" altLang="en-US" sz="2400" dirty="0"/>
          </a:p>
        </p:txBody>
      </p:sp>
    </p:spTree>
    <p:extLst>
      <p:ext uri="{BB962C8B-B14F-4D97-AF65-F5344CB8AC3E}">
        <p14:creationId xmlns:p14="http://schemas.microsoft.com/office/powerpoint/2010/main" val="379942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a:t>初始化和清理视图及文档</a:t>
            </a:r>
            <a:r>
              <a:rPr lang="en-US" altLang="zh-CN" sz="2400" dirty="0" smtClean="0"/>
              <a:t>(</a:t>
            </a:r>
            <a:r>
              <a:rPr lang="en-US" altLang="zh-CN" sz="2400" dirty="0" smtClean="0"/>
              <a:t>3)</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6" name="TextBox 5"/>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清理</a:t>
            </a:r>
            <a:r>
              <a:rPr lang="zh-CN" altLang="en-US" dirty="0" smtClean="0">
                <a:solidFill>
                  <a:srgbClr val="00B050"/>
                </a:solidFill>
              </a:rPr>
              <a:t>文档</a:t>
            </a:r>
            <a:endParaRPr lang="zh-CN" altLang="en-US" dirty="0">
              <a:solidFill>
                <a:srgbClr val="00B050"/>
              </a:solidFill>
            </a:endParaRPr>
          </a:p>
        </p:txBody>
      </p:sp>
      <p:sp>
        <p:nvSpPr>
          <p:cNvPr id="7" name="TextBox 6"/>
          <p:cNvSpPr txBox="1"/>
          <p:nvPr/>
        </p:nvSpPr>
        <p:spPr>
          <a:xfrm>
            <a:off x="255474" y="1223184"/>
            <a:ext cx="8709013" cy="2169825"/>
          </a:xfrm>
          <a:prstGeom prst="rect">
            <a:avLst/>
          </a:prstGeom>
          <a:noFill/>
        </p:spPr>
        <p:txBody>
          <a:bodyPr wrap="square" rtlCol="0">
            <a:spAutoFit/>
          </a:bodyPr>
          <a:lstStyle/>
          <a:p>
            <a:pPr>
              <a:lnSpc>
                <a:spcPct val="150000"/>
              </a:lnSpc>
            </a:pPr>
            <a:r>
              <a:rPr lang="zh-CN" altLang="en-US" dirty="0" smtClean="0"/>
              <a:t>当文档关闭的时候，框架调用它的</a:t>
            </a:r>
            <a:r>
              <a:rPr lang="en-US" altLang="zh-CN" dirty="0" smtClean="0"/>
              <a:t>DeleteContents</a:t>
            </a:r>
            <a:r>
              <a:rPr lang="zh-CN" altLang="en-US" dirty="0" smtClean="0"/>
              <a:t>成员函数。如果你为文档从堆里分配了内存的话，这儿是最好的释放内存的地方。</a:t>
            </a:r>
            <a:endParaRPr lang="en-US" altLang="zh-CN" dirty="0" smtClean="0"/>
          </a:p>
          <a:p>
            <a:pPr>
              <a:lnSpc>
                <a:spcPct val="150000"/>
              </a:lnSpc>
            </a:pPr>
            <a:r>
              <a:rPr lang="zh-CN" altLang="en-US" u="sng" dirty="0" smtClean="0">
                <a:solidFill>
                  <a:srgbClr val="FF0000"/>
                </a:solidFill>
              </a:rPr>
              <a:t>注意：不要再文档的析构函数里去做释放内存的工作，因为在</a:t>
            </a:r>
            <a:r>
              <a:rPr lang="en-US" altLang="zh-CN" u="sng" dirty="0" smtClean="0">
                <a:solidFill>
                  <a:srgbClr val="FF0000"/>
                </a:solidFill>
              </a:rPr>
              <a:t>MDI</a:t>
            </a:r>
            <a:r>
              <a:rPr lang="zh-CN" altLang="en-US" u="sng" dirty="0" smtClean="0">
                <a:solidFill>
                  <a:srgbClr val="FF0000"/>
                </a:solidFill>
              </a:rPr>
              <a:t>模式下，文档对象可能会被重用（即析构函数的调用时点可能远滞后于</a:t>
            </a:r>
            <a:r>
              <a:rPr lang="en-US" altLang="zh-CN" u="sng" dirty="0" smtClean="0">
                <a:solidFill>
                  <a:srgbClr val="FF0000"/>
                </a:solidFill>
              </a:rPr>
              <a:t>DeleteContents</a:t>
            </a:r>
            <a:r>
              <a:rPr lang="zh-CN" altLang="en-US" u="sng" dirty="0" smtClean="0">
                <a:solidFill>
                  <a:srgbClr val="FF0000"/>
                </a:solidFill>
              </a:rPr>
              <a:t>方法的调用时点）；</a:t>
            </a:r>
            <a:endParaRPr lang="en-US" altLang="zh-CN" u="sng" dirty="0">
              <a:solidFill>
                <a:srgbClr val="FF0000"/>
              </a:solidFill>
            </a:endParaRPr>
          </a:p>
        </p:txBody>
      </p:sp>
      <p:sp>
        <p:nvSpPr>
          <p:cNvPr id="8" name="TextBox 7"/>
          <p:cNvSpPr txBox="1"/>
          <p:nvPr/>
        </p:nvSpPr>
        <p:spPr>
          <a:xfrm>
            <a:off x="251520" y="3645024"/>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清理视图</a:t>
            </a:r>
            <a:endParaRPr lang="zh-CN" altLang="en-US" dirty="0">
              <a:solidFill>
                <a:srgbClr val="00B050"/>
              </a:solidFill>
            </a:endParaRPr>
          </a:p>
        </p:txBody>
      </p:sp>
      <p:sp>
        <p:nvSpPr>
          <p:cNvPr id="9" name="TextBox 8"/>
          <p:cNvSpPr txBox="1"/>
          <p:nvPr/>
        </p:nvSpPr>
        <p:spPr>
          <a:xfrm>
            <a:off x="251520" y="4077072"/>
            <a:ext cx="8709013" cy="507831"/>
          </a:xfrm>
          <a:prstGeom prst="rect">
            <a:avLst/>
          </a:prstGeom>
          <a:noFill/>
        </p:spPr>
        <p:txBody>
          <a:bodyPr wrap="square" rtlCol="0">
            <a:spAutoFit/>
          </a:bodyPr>
          <a:lstStyle/>
          <a:p>
            <a:pPr>
              <a:lnSpc>
                <a:spcPct val="150000"/>
              </a:lnSpc>
            </a:pPr>
            <a:r>
              <a:rPr lang="zh-CN" altLang="en-US" dirty="0" smtClean="0"/>
              <a:t>你可以在视图的析构函数中清理从堆中分配给视图的内存。</a:t>
            </a:r>
            <a:endParaRPr lang="en-US" altLang="zh-CN" dirty="0" smtClean="0"/>
          </a:p>
        </p:txBody>
      </p:sp>
    </p:spTree>
    <p:extLst>
      <p:ext uri="{BB962C8B-B14F-4D97-AF65-F5344CB8AC3E}">
        <p14:creationId xmlns:p14="http://schemas.microsoft.com/office/powerpoint/2010/main" val="338211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a:t>
            </a:r>
            <a:r>
              <a:rPr lang="zh-CN" altLang="en-US" sz="2400" dirty="0" smtClean="0"/>
              <a:t>视图（</a:t>
            </a:r>
            <a:r>
              <a:rPr lang="en-US" altLang="zh-CN" sz="2400" dirty="0" smtClean="0"/>
              <a:t>1</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修改现有的</a:t>
            </a:r>
            <a:r>
              <a:rPr lang="en-US" altLang="zh-CN" dirty="0" smtClean="0">
                <a:solidFill>
                  <a:srgbClr val="00B050"/>
                </a:solidFill>
              </a:rPr>
              <a:t>Application</a:t>
            </a:r>
            <a:r>
              <a:rPr lang="zh-CN" altLang="en-US" dirty="0" smtClean="0">
                <a:solidFill>
                  <a:srgbClr val="00B050"/>
                </a:solidFill>
              </a:rPr>
              <a:t>类</a:t>
            </a:r>
            <a:endParaRPr lang="zh-CN" altLang="en-US" dirty="0">
              <a:solidFill>
                <a:srgbClr val="00B050"/>
              </a:solidFill>
            </a:endParaRPr>
          </a:p>
        </p:txBody>
      </p:sp>
      <p:sp>
        <p:nvSpPr>
          <p:cNvPr id="9" name="TextBox 8"/>
          <p:cNvSpPr txBox="1"/>
          <p:nvPr/>
        </p:nvSpPr>
        <p:spPr>
          <a:xfrm>
            <a:off x="255474" y="1453375"/>
            <a:ext cx="7988934" cy="2862322"/>
          </a:xfrm>
          <a:prstGeom prst="rect">
            <a:avLst/>
          </a:prstGeom>
          <a:noFill/>
        </p:spPr>
        <p:txBody>
          <a:bodyPr wrap="square" rtlCol="0">
            <a:spAutoFit/>
          </a:bodyPr>
          <a:lstStyle/>
          <a:p>
            <a:pPr fontAlgn="base"/>
            <a:r>
              <a:rPr lang="zh-CN" altLang="en-US" dirty="0" smtClean="0"/>
              <a:t>在头文件（</a:t>
            </a:r>
            <a:r>
              <a:rPr lang="en-US" altLang="zh-CN" dirty="0" smtClean="0"/>
              <a:t>.H</a:t>
            </a:r>
            <a:r>
              <a:rPr lang="zh-CN" altLang="en-US" dirty="0" smtClean="0"/>
              <a:t>）中加入：</a:t>
            </a:r>
            <a:endParaRPr lang="en-US" altLang="zh-CN" dirty="0" smtClean="0"/>
          </a:p>
          <a:p>
            <a:pPr fontAlgn="base"/>
            <a:endParaRPr lang="en-US" altLang="zh-CN" dirty="0"/>
          </a:p>
          <a:p>
            <a:r>
              <a:rPr lang="en-US" altLang="zh-CN" dirty="0"/>
              <a:t>CView* m_pOldView</a:t>
            </a:r>
            <a:r>
              <a:rPr lang="en-US" altLang="zh-CN" dirty="0" smtClean="0"/>
              <a:t>;</a:t>
            </a:r>
          </a:p>
          <a:p>
            <a:r>
              <a:rPr lang="en-US" altLang="zh-CN" dirty="0" smtClean="0"/>
              <a:t>CView</a:t>
            </a:r>
            <a:r>
              <a:rPr lang="en-US" altLang="zh-CN" dirty="0"/>
              <a:t>* m_pNewView; </a:t>
            </a:r>
            <a:endParaRPr lang="en-US" altLang="zh-CN" dirty="0" smtClean="0"/>
          </a:p>
          <a:p>
            <a:r>
              <a:rPr lang="en-US" altLang="zh-CN" dirty="0" smtClean="0"/>
              <a:t>CView</a:t>
            </a:r>
            <a:r>
              <a:rPr lang="en-US" altLang="zh-CN" dirty="0"/>
              <a:t>* SwitchView( </a:t>
            </a:r>
            <a:r>
              <a:rPr lang="en-US" altLang="zh-CN" dirty="0" smtClean="0"/>
              <a:t>);</a:t>
            </a:r>
          </a:p>
          <a:p>
            <a:endParaRPr lang="en-US" altLang="zh-CN" dirty="0"/>
          </a:p>
          <a:p>
            <a:endParaRPr lang="en-US" altLang="zh-CN" dirty="0" smtClean="0"/>
          </a:p>
          <a:p>
            <a:r>
              <a:rPr lang="zh-CN" altLang="en-US" dirty="0" smtClean="0"/>
              <a:t>在实现文件（</a:t>
            </a:r>
            <a:r>
              <a:rPr lang="en-US" altLang="zh-CN" dirty="0" smtClean="0"/>
              <a:t>.CPP</a:t>
            </a:r>
            <a:r>
              <a:rPr lang="zh-CN" altLang="en-US" dirty="0" smtClean="0"/>
              <a:t>）中加入：</a:t>
            </a:r>
            <a:endParaRPr lang="en-US" altLang="zh-CN" dirty="0" smtClean="0"/>
          </a:p>
          <a:p>
            <a:r>
              <a:rPr lang="en-US" altLang="zh-CN" dirty="0"/>
              <a:t>#include &lt;AFXPRIV.H&gt;</a:t>
            </a:r>
            <a:endParaRPr lang="en-US" altLang="zh-CN" dirty="0"/>
          </a:p>
          <a:p>
            <a:endParaRPr lang="zh-CN" altLang="en-US" dirty="0"/>
          </a:p>
        </p:txBody>
      </p:sp>
    </p:spTree>
    <p:extLst>
      <p:ext uri="{BB962C8B-B14F-4D97-AF65-F5344CB8AC3E}">
        <p14:creationId xmlns:p14="http://schemas.microsoft.com/office/powerpoint/2010/main" val="981768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a:t>
            </a:r>
            <a:r>
              <a:rPr lang="zh-CN" altLang="en-US" sz="2400" dirty="0" smtClean="0"/>
              <a:t>视图（</a:t>
            </a:r>
            <a:r>
              <a:rPr lang="en-US" altLang="zh-CN" sz="2400" dirty="0" smtClean="0"/>
              <a:t>2</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创建和修改一个新的视图类</a:t>
            </a:r>
            <a:endParaRPr lang="zh-CN" altLang="en-US" dirty="0">
              <a:solidFill>
                <a:srgbClr val="00B050"/>
              </a:solidFill>
            </a:endParaRPr>
          </a:p>
        </p:txBody>
      </p:sp>
      <p:sp>
        <p:nvSpPr>
          <p:cNvPr id="6" name="TextBox 5"/>
          <p:cNvSpPr txBox="1"/>
          <p:nvPr/>
        </p:nvSpPr>
        <p:spPr>
          <a:xfrm>
            <a:off x="255474" y="1453375"/>
            <a:ext cx="7988934" cy="1338828"/>
          </a:xfrm>
          <a:prstGeom prst="rect">
            <a:avLst/>
          </a:prstGeom>
          <a:noFill/>
        </p:spPr>
        <p:txBody>
          <a:bodyPr wrap="square" rtlCol="0">
            <a:spAutoFit/>
          </a:bodyPr>
          <a:lstStyle/>
          <a:p>
            <a:pPr>
              <a:lnSpc>
                <a:spcPct val="150000"/>
              </a:lnSpc>
            </a:pPr>
            <a:r>
              <a:rPr lang="zh-CN" altLang="en-US" dirty="0" smtClean="0"/>
              <a:t>向项目中增加一个新的继承自</a:t>
            </a:r>
            <a:r>
              <a:rPr lang="en-US" altLang="zh-CN" dirty="0" smtClean="0"/>
              <a:t>CView</a:t>
            </a:r>
            <a:r>
              <a:rPr lang="zh-CN" altLang="en-US" dirty="0" smtClean="0"/>
              <a:t>的</a:t>
            </a:r>
            <a:r>
              <a:rPr lang="zh-CN" altLang="en-US" dirty="0"/>
              <a:t>视图</a:t>
            </a:r>
            <a:r>
              <a:rPr lang="zh-CN" altLang="en-US" dirty="0" smtClean="0"/>
              <a:t>类。</a:t>
            </a:r>
            <a:endParaRPr lang="en-US" altLang="zh-CN" dirty="0" smtClean="0"/>
          </a:p>
          <a:p>
            <a:pPr>
              <a:lnSpc>
                <a:spcPct val="150000"/>
              </a:lnSpc>
            </a:pPr>
            <a:r>
              <a:rPr lang="zh-CN" altLang="en-US" dirty="0" smtClean="0">
                <a:solidFill>
                  <a:srgbClr val="FF0000"/>
                </a:solidFill>
              </a:rPr>
              <a:t>确保你的构造函数和析构函数的访问权限是</a:t>
            </a:r>
            <a:r>
              <a:rPr lang="en-US" altLang="zh-CN" dirty="0" smtClean="0">
                <a:solidFill>
                  <a:srgbClr val="FF0000"/>
                </a:solidFill>
              </a:rPr>
              <a:t>public</a:t>
            </a:r>
            <a:r>
              <a:rPr lang="zh-CN" altLang="en-US" dirty="0" smtClean="0"/>
              <a:t>，以便允许类被动态创建与销毁，以及在它被显示出来之前改变视图的样式。</a:t>
            </a:r>
            <a:endParaRPr lang="zh-CN" altLang="en-US" dirty="0"/>
          </a:p>
        </p:txBody>
      </p:sp>
    </p:spTree>
    <p:extLst>
      <p:ext uri="{BB962C8B-B14F-4D97-AF65-F5344CB8AC3E}">
        <p14:creationId xmlns:p14="http://schemas.microsoft.com/office/powerpoint/2010/main" val="130963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a:t>
            </a:r>
            <a:r>
              <a:rPr lang="zh-CN" altLang="en-US" sz="2400" dirty="0" smtClean="0"/>
              <a:t>视图（</a:t>
            </a:r>
            <a:r>
              <a:rPr lang="en-US" altLang="zh-CN" sz="2400" dirty="0" smtClean="0"/>
              <a:t>3</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创建与附加视图</a:t>
            </a:r>
            <a:endParaRPr lang="zh-CN" altLang="en-US" dirty="0">
              <a:solidFill>
                <a:srgbClr val="00B050"/>
              </a:solidFill>
            </a:endParaRPr>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75" y="1092806"/>
            <a:ext cx="6780213"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630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a:t>
            </a:r>
            <a:r>
              <a:rPr lang="zh-CN" altLang="en-US" sz="2400" dirty="0" smtClean="0"/>
              <a:t>视图（</a:t>
            </a:r>
            <a:r>
              <a:rPr lang="en-US" altLang="zh-CN" sz="2400" dirty="0" smtClean="0"/>
              <a:t>4</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实现切换视图的函数</a:t>
            </a:r>
            <a:endParaRPr lang="zh-CN" altLang="en-US" dirty="0">
              <a:solidFill>
                <a:srgbClr val="00B050"/>
              </a:solidFill>
            </a:endParaRPr>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50" y="1223184"/>
            <a:ext cx="6646863"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630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a:t>
            </a:r>
            <a:r>
              <a:rPr lang="zh-CN" altLang="en-US" sz="2400" dirty="0" smtClean="0"/>
              <a:t>视图（</a:t>
            </a:r>
            <a:r>
              <a:rPr lang="en-US" altLang="zh-CN" sz="2400" dirty="0" smtClean="0"/>
              <a:t>5</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增加切换</a:t>
            </a:r>
            <a:r>
              <a:rPr lang="zh-CN" altLang="en-US" dirty="0" smtClean="0">
                <a:solidFill>
                  <a:srgbClr val="00B050"/>
                </a:solidFill>
              </a:rPr>
              <a:t>视图的功能</a:t>
            </a:r>
            <a:r>
              <a:rPr lang="en-US" altLang="zh-CN" dirty="0" smtClean="0">
                <a:solidFill>
                  <a:srgbClr val="00B050"/>
                </a:solidFill>
              </a:rPr>
              <a:t>——</a:t>
            </a:r>
            <a:r>
              <a:rPr lang="zh-CN" altLang="en-US" dirty="0" smtClean="0">
                <a:solidFill>
                  <a:srgbClr val="00B050"/>
                </a:solidFill>
              </a:rPr>
              <a:t>即增加一个让用户调用切换视图函数的地方</a:t>
            </a:r>
            <a:endParaRPr lang="zh-CN" altLang="en-US" dirty="0">
              <a:solidFill>
                <a:srgbClr val="00B050"/>
              </a:solidFill>
            </a:endParaRPr>
          </a:p>
        </p:txBody>
      </p:sp>
      <p:sp>
        <p:nvSpPr>
          <p:cNvPr id="6" name="TextBox 5"/>
          <p:cNvSpPr txBox="1"/>
          <p:nvPr/>
        </p:nvSpPr>
        <p:spPr>
          <a:xfrm>
            <a:off x="255474" y="1453375"/>
            <a:ext cx="7988934" cy="880369"/>
          </a:xfrm>
          <a:prstGeom prst="rect">
            <a:avLst/>
          </a:prstGeom>
          <a:noFill/>
        </p:spPr>
        <p:txBody>
          <a:bodyPr wrap="square" rtlCol="0">
            <a:spAutoFit/>
          </a:bodyPr>
          <a:lstStyle/>
          <a:p>
            <a:pPr>
              <a:lnSpc>
                <a:spcPct val="150000"/>
              </a:lnSpc>
            </a:pPr>
            <a:r>
              <a:rPr lang="zh-CN" altLang="en-US" dirty="0" smtClean="0"/>
              <a:t>最后一步</a:t>
            </a:r>
            <a:endParaRPr lang="en-US" altLang="zh-CN" dirty="0" smtClean="0"/>
          </a:p>
          <a:p>
            <a:pPr>
              <a:lnSpc>
                <a:spcPct val="150000"/>
              </a:lnSpc>
            </a:pPr>
            <a:r>
              <a:rPr lang="zh-CN" altLang="en-US" dirty="0" smtClean="0"/>
              <a:t>你需要</a:t>
            </a:r>
            <a:endParaRPr lang="zh-CN" altLang="en-US" dirty="0"/>
          </a:p>
        </p:txBody>
      </p:sp>
    </p:spTree>
    <p:extLst>
      <p:ext uri="{BB962C8B-B14F-4D97-AF65-F5344CB8AC3E}">
        <p14:creationId xmlns:p14="http://schemas.microsoft.com/office/powerpoint/2010/main" val="130963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2" name="标题 1"/>
          <p:cNvSpPr>
            <a:spLocks noGrp="1"/>
          </p:cNvSpPr>
          <p:nvPr>
            <p:ph type="title"/>
          </p:nvPr>
        </p:nvSpPr>
        <p:spPr>
          <a:xfrm>
            <a:off x="386609" y="2924944"/>
            <a:ext cx="8229600" cy="1143000"/>
          </a:xfrm>
        </p:spPr>
        <p:txBody>
          <a:bodyPr/>
          <a:lstStyle/>
          <a:p>
            <a:r>
              <a:rPr lang="zh-CN" altLang="en-US" dirty="0" smtClean="0"/>
              <a:t>结束</a:t>
            </a:r>
            <a:endParaRPr lang="zh-CN" altLang="en-US" dirty="0"/>
          </a:p>
        </p:txBody>
      </p:sp>
    </p:spTree>
    <p:extLst>
      <p:ext uri="{BB962C8B-B14F-4D97-AF65-F5344CB8AC3E}">
        <p14:creationId xmlns:p14="http://schemas.microsoft.com/office/powerpoint/2010/main" val="130963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en-US" altLang="zh-CN" sz="2400" dirty="0" smtClean="0"/>
              <a:t>Document-View Architecture </a:t>
            </a:r>
            <a:r>
              <a:rPr lang="zh-CN" altLang="en-US" sz="2400" dirty="0" smtClean="0"/>
              <a:t>概述（</a:t>
            </a:r>
            <a:r>
              <a:rPr lang="en-US" altLang="zh-CN" sz="2400" dirty="0" smtClean="0"/>
              <a:t>1</a:t>
            </a:r>
            <a:r>
              <a:rPr lang="zh-CN" altLang="en-US" sz="2400" dirty="0" smtClean="0"/>
              <a:t>）</a:t>
            </a:r>
            <a:endParaRPr lang="zh-CN" altLang="en-US" sz="2400" dirty="0"/>
          </a:p>
        </p:txBody>
      </p:sp>
      <p:sp>
        <p:nvSpPr>
          <p:cNvPr id="18" name="TextBox 17"/>
          <p:cNvSpPr txBox="1"/>
          <p:nvPr/>
        </p:nvSpPr>
        <p:spPr>
          <a:xfrm>
            <a:off x="224310" y="768391"/>
            <a:ext cx="8352928" cy="3416320"/>
          </a:xfrm>
          <a:prstGeom prst="rect">
            <a:avLst/>
          </a:prstGeom>
          <a:noFill/>
        </p:spPr>
        <p:txBody>
          <a:bodyPr wrap="square" rtlCol="0">
            <a:spAutoFit/>
          </a:bodyPr>
          <a:lstStyle/>
          <a:p>
            <a:pPr>
              <a:lnSpc>
                <a:spcPct val="150000"/>
              </a:lnSpc>
            </a:pPr>
            <a:r>
              <a:rPr lang="en-US" altLang="zh-CN" dirty="0" smtClean="0"/>
              <a:t>        MFC</a:t>
            </a:r>
            <a:r>
              <a:rPr lang="zh-CN" altLang="en-US" dirty="0" smtClean="0"/>
              <a:t>应用程序向导默认地创建文档类与视图类的框架，</a:t>
            </a:r>
            <a:r>
              <a:rPr lang="en-US" altLang="zh-CN" dirty="0" smtClean="0"/>
              <a:t>MFC</a:t>
            </a:r>
            <a:r>
              <a:rPr lang="zh-CN" altLang="en-US" dirty="0" smtClean="0"/>
              <a:t>将数据管理分离到这两类类型中。文档存储数据、管理数据打印以及协调数据的显示；视图显示数据，以及管理与用户的交互。</a:t>
            </a:r>
            <a:endParaRPr lang="en-US" altLang="zh-CN" dirty="0" smtClean="0"/>
          </a:p>
          <a:p>
            <a:pPr>
              <a:lnSpc>
                <a:spcPct val="150000"/>
              </a:lnSpc>
            </a:pPr>
            <a:r>
              <a:rPr lang="en-US" altLang="zh-CN" dirty="0"/>
              <a:t> </a:t>
            </a:r>
            <a:r>
              <a:rPr lang="en-US" altLang="zh-CN" dirty="0" smtClean="0"/>
              <a:t>       </a:t>
            </a:r>
            <a:r>
              <a:rPr lang="zh-CN" altLang="en-US" dirty="0" smtClean="0"/>
              <a:t>在这种模式下，</a:t>
            </a:r>
            <a:r>
              <a:rPr lang="en-US" altLang="zh-CN" dirty="0" smtClean="0"/>
              <a:t>MFC</a:t>
            </a:r>
            <a:r>
              <a:rPr lang="zh-CN" altLang="en-US" dirty="0" smtClean="0"/>
              <a:t>的文档对象从持久化存储中读取数据，以及写入数据。文档还需要提供一个面向数据存储区域（比如数据库）的接口。分离出来的视图对象，管理数据的显示，从提取数据用于显示到窗口到用户选择和编辑数据。视图从文档获取数据，然后将任何数据变化后传给文档。</a:t>
            </a:r>
            <a:endParaRPr lang="en-US" altLang="zh-CN" dirty="0" smtClean="0"/>
          </a:p>
          <a:p>
            <a:pPr>
              <a:lnSpc>
                <a:spcPct val="150000"/>
              </a:lnSpc>
            </a:pPr>
            <a:r>
              <a:rPr lang="en-US" altLang="zh-CN" dirty="0"/>
              <a:t> </a:t>
            </a:r>
            <a:r>
              <a:rPr lang="en-US" altLang="zh-CN" dirty="0" smtClean="0"/>
              <a:t>       </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0" y="3956360"/>
            <a:ext cx="4032448" cy="2787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55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en-US" altLang="zh-CN" sz="2400" dirty="0" smtClean="0"/>
              <a:t>Document-View Architecture </a:t>
            </a:r>
            <a:r>
              <a:rPr lang="zh-CN" altLang="en-US" sz="2400" dirty="0"/>
              <a:t>概述</a:t>
            </a:r>
            <a:r>
              <a:rPr lang="zh-CN" altLang="en-US" sz="2400" dirty="0" smtClean="0"/>
              <a:t>（</a:t>
            </a:r>
            <a:r>
              <a:rPr lang="en-US" altLang="zh-CN" sz="2400" dirty="0" smtClean="0"/>
              <a:t>2</a:t>
            </a:r>
            <a:r>
              <a:rPr lang="zh-CN" altLang="en-US" sz="2400" dirty="0" smtClean="0"/>
              <a:t>）</a:t>
            </a:r>
            <a:endParaRPr lang="zh-CN" altLang="en-US" sz="2400" dirty="0"/>
          </a:p>
        </p:txBody>
      </p:sp>
      <p:sp>
        <p:nvSpPr>
          <p:cNvPr id="4" name="矩形 3"/>
          <p:cNvSpPr/>
          <p:nvPr/>
        </p:nvSpPr>
        <p:spPr>
          <a:xfrm>
            <a:off x="395536" y="2338280"/>
            <a:ext cx="2952726" cy="145528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en-US" altLang="zh-CN" sz="2800"/>
              <a:t>View</a:t>
            </a:r>
            <a:endParaRPr lang="zh-CN" altLang="en-US" sz="2800"/>
          </a:p>
        </p:txBody>
      </p:sp>
      <p:sp>
        <p:nvSpPr>
          <p:cNvPr id="5" name="矩形 4"/>
          <p:cNvSpPr/>
          <p:nvPr/>
        </p:nvSpPr>
        <p:spPr>
          <a:xfrm>
            <a:off x="3567361" y="2338279"/>
            <a:ext cx="2952726" cy="145528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zh-CN" sz="2800"/>
              <a:t>View</a:t>
            </a:r>
            <a:endParaRPr lang="zh-CN" altLang="en-US" sz="2800"/>
          </a:p>
        </p:txBody>
      </p:sp>
      <p:sp>
        <p:nvSpPr>
          <p:cNvPr id="6" name="流程图: 文档 5"/>
          <p:cNvSpPr/>
          <p:nvPr/>
        </p:nvSpPr>
        <p:spPr>
          <a:xfrm>
            <a:off x="2349531" y="5163710"/>
            <a:ext cx="2435659" cy="1523933"/>
          </a:xfrm>
          <a:prstGeom prst="flowChartDocumen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zh-CN" sz="2400"/>
              <a:t>Document</a:t>
            </a:r>
            <a:endParaRPr lang="zh-CN" altLang="en-US" sz="2400"/>
          </a:p>
        </p:txBody>
      </p:sp>
      <p:cxnSp>
        <p:nvCxnSpPr>
          <p:cNvPr id="7" name="直接箭头连接符 6"/>
          <p:cNvCxnSpPr/>
          <p:nvPr/>
        </p:nvCxnSpPr>
        <p:spPr>
          <a:xfrm>
            <a:off x="2297820" y="3793567"/>
            <a:ext cx="762012" cy="1370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6"/>
          <p:cNvSpPr txBox="1"/>
          <p:nvPr/>
        </p:nvSpPr>
        <p:spPr>
          <a:xfrm>
            <a:off x="1882924" y="4015732"/>
            <a:ext cx="1536948"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defPPr>
              <a:defRPr lang="zh-CN"/>
            </a:defPPr>
            <a:lvl1pPr indent="0">
              <a:defRPr sz="140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altLang="zh-CN" dirty="0"/>
              <a:t>GetDocument()</a:t>
            </a:r>
            <a:endParaRPr lang="zh-CN" altLang="en-US" dirty="0"/>
          </a:p>
        </p:txBody>
      </p:sp>
      <p:cxnSp>
        <p:nvCxnSpPr>
          <p:cNvPr id="9" name="直接箭头连接符 8"/>
          <p:cNvCxnSpPr/>
          <p:nvPr/>
        </p:nvCxnSpPr>
        <p:spPr>
          <a:xfrm flipH="1">
            <a:off x="3698430" y="3797823"/>
            <a:ext cx="712936" cy="1365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8"/>
          <p:cNvSpPr txBox="1"/>
          <p:nvPr/>
        </p:nvSpPr>
        <p:spPr>
          <a:xfrm>
            <a:off x="3490776" y="4004490"/>
            <a:ext cx="1536948"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defPPr>
              <a:defRPr lang="zh-CN"/>
            </a:defPPr>
            <a:lvl1pPr indent="0">
              <a:defRPr sz="140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altLang="zh-CN" dirty="0"/>
              <a:t>GetDocument()</a:t>
            </a:r>
            <a:endParaRPr lang="zh-CN" altLang="en-US" dirty="0"/>
          </a:p>
        </p:txBody>
      </p:sp>
      <p:cxnSp>
        <p:nvCxnSpPr>
          <p:cNvPr id="11" name="直接箭头连接符 10"/>
          <p:cNvCxnSpPr/>
          <p:nvPr/>
        </p:nvCxnSpPr>
        <p:spPr>
          <a:xfrm flipH="1" flipV="1">
            <a:off x="1106142" y="3797823"/>
            <a:ext cx="1231827" cy="2127855"/>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12" name="TextBox 12"/>
          <p:cNvSpPr txBox="1"/>
          <p:nvPr/>
        </p:nvSpPr>
        <p:spPr>
          <a:xfrm>
            <a:off x="674350" y="4861750"/>
            <a:ext cx="1684331"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altLang="zh-CN" sz="1400"/>
              <a:t>UpdateAllViews()</a:t>
            </a:r>
            <a:endParaRPr lang="zh-CN" altLang="en-US" sz="1400"/>
          </a:p>
        </p:txBody>
      </p:sp>
      <p:cxnSp>
        <p:nvCxnSpPr>
          <p:cNvPr id="13" name="直接箭头连接符 12"/>
          <p:cNvCxnSpPr>
            <a:stCxn id="6" idx="3"/>
          </p:cNvCxnSpPr>
          <p:nvPr/>
        </p:nvCxnSpPr>
        <p:spPr>
          <a:xfrm flipV="1">
            <a:off x="4785190" y="3831854"/>
            <a:ext cx="952460" cy="2093823"/>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14" name="TextBox 15"/>
          <p:cNvSpPr txBox="1"/>
          <p:nvPr/>
        </p:nvSpPr>
        <p:spPr>
          <a:xfrm>
            <a:off x="5050556" y="4586106"/>
            <a:ext cx="1684331"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altLang="zh-CN" sz="1400" dirty="0"/>
              <a:t>UpdateAllViews()</a:t>
            </a:r>
            <a:endParaRPr lang="zh-CN" altLang="en-US" sz="1400" dirty="0"/>
          </a:p>
        </p:txBody>
      </p:sp>
      <p:sp>
        <p:nvSpPr>
          <p:cNvPr id="21" name="下箭头 20"/>
          <p:cNvSpPr/>
          <p:nvPr/>
        </p:nvSpPr>
        <p:spPr>
          <a:xfrm rot="2633812">
            <a:off x="4487724" y="1412841"/>
            <a:ext cx="2664296" cy="202075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r>
              <a:rPr lang="zh-CN" altLang="en-US" b="1" dirty="0" smtClean="0">
                <a:solidFill>
                  <a:schemeClr val="bg1"/>
                </a:solidFill>
              </a:rPr>
              <a:t>用户输入：</a:t>
            </a:r>
            <a:endParaRPr lang="en-US" altLang="zh-CN" b="1" dirty="0" smtClean="0">
              <a:solidFill>
                <a:schemeClr val="bg1"/>
              </a:solidFill>
            </a:endParaRPr>
          </a:p>
          <a:p>
            <a:r>
              <a:rPr lang="zh-CN" altLang="en-US" b="1" dirty="0" smtClean="0">
                <a:solidFill>
                  <a:schemeClr val="bg1"/>
                </a:solidFill>
              </a:rPr>
              <a:t>鼠标</a:t>
            </a:r>
            <a:endParaRPr lang="en-US" altLang="zh-CN" b="1" dirty="0" smtClean="0">
              <a:solidFill>
                <a:schemeClr val="bg1"/>
              </a:solidFill>
            </a:endParaRPr>
          </a:p>
          <a:p>
            <a:r>
              <a:rPr lang="zh-CN" altLang="en-US" b="1" dirty="0" smtClean="0">
                <a:solidFill>
                  <a:schemeClr val="bg1"/>
                </a:solidFill>
              </a:rPr>
              <a:t>键盘</a:t>
            </a:r>
            <a:r>
              <a:rPr lang="en-US" altLang="zh-CN" b="1" dirty="0" smtClean="0">
                <a:solidFill>
                  <a:schemeClr val="bg1"/>
                </a:solidFill>
              </a:rPr>
              <a:t>……</a:t>
            </a:r>
            <a:endParaRPr lang="zh-CN" altLang="en-US" b="1" dirty="0">
              <a:solidFill>
                <a:schemeClr val="bg1"/>
              </a:solidFill>
            </a:endParaRPr>
          </a:p>
        </p:txBody>
      </p:sp>
      <p:sp>
        <p:nvSpPr>
          <p:cNvPr id="22" name="下箭头 21"/>
          <p:cNvSpPr/>
          <p:nvPr/>
        </p:nvSpPr>
        <p:spPr>
          <a:xfrm rot="19655949">
            <a:off x="-162735" y="1327903"/>
            <a:ext cx="2664296" cy="202075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r>
              <a:rPr lang="zh-CN" altLang="en-US" b="1" dirty="0" smtClean="0">
                <a:solidFill>
                  <a:schemeClr val="bg1"/>
                </a:solidFill>
              </a:rPr>
              <a:t>用户输入：</a:t>
            </a:r>
            <a:endParaRPr lang="en-US" altLang="zh-CN" b="1" dirty="0" smtClean="0">
              <a:solidFill>
                <a:schemeClr val="bg1"/>
              </a:solidFill>
            </a:endParaRPr>
          </a:p>
          <a:p>
            <a:r>
              <a:rPr lang="zh-CN" altLang="en-US" b="1" dirty="0" smtClean="0">
                <a:solidFill>
                  <a:schemeClr val="bg1"/>
                </a:solidFill>
              </a:rPr>
              <a:t>鼠标</a:t>
            </a:r>
            <a:endParaRPr lang="en-US" altLang="zh-CN" b="1" dirty="0" smtClean="0">
              <a:solidFill>
                <a:schemeClr val="bg1"/>
              </a:solidFill>
            </a:endParaRPr>
          </a:p>
          <a:p>
            <a:r>
              <a:rPr lang="zh-CN" altLang="en-US" b="1" dirty="0" smtClean="0">
                <a:solidFill>
                  <a:schemeClr val="bg1"/>
                </a:solidFill>
              </a:rPr>
              <a:t>键盘</a:t>
            </a:r>
            <a:r>
              <a:rPr lang="en-US" altLang="zh-CN" b="1" dirty="0" smtClean="0">
                <a:solidFill>
                  <a:schemeClr val="bg1"/>
                </a:solidFill>
              </a:rPr>
              <a:t>……</a:t>
            </a:r>
            <a:endParaRPr lang="zh-CN" altLang="en-US" b="1" dirty="0">
              <a:solidFill>
                <a:schemeClr val="bg1"/>
              </a:solidFill>
            </a:endParaRPr>
          </a:p>
        </p:txBody>
      </p:sp>
      <p:cxnSp>
        <p:nvCxnSpPr>
          <p:cNvPr id="24" name="曲线连接符 23"/>
          <p:cNvCxnSpPr/>
          <p:nvPr/>
        </p:nvCxnSpPr>
        <p:spPr>
          <a:xfrm rot="5400000">
            <a:off x="3890479" y="3322355"/>
            <a:ext cx="2368059" cy="1326284"/>
          </a:xfrm>
          <a:prstGeom prst="curvedConnector3">
            <a:avLst>
              <a:gd name="adj1" fmla="val 69307"/>
            </a:avLst>
          </a:prstGeom>
          <a:ln>
            <a:solidFill>
              <a:schemeClr val="tx1">
                <a:lumMod val="95000"/>
                <a:lumOff val="5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31" name="曲线连接符 30"/>
          <p:cNvCxnSpPr/>
          <p:nvPr/>
        </p:nvCxnSpPr>
        <p:spPr>
          <a:xfrm rot="16200000" flipH="1">
            <a:off x="685997" y="3221611"/>
            <a:ext cx="2368060" cy="1527771"/>
          </a:xfrm>
          <a:prstGeom prst="curvedConnector3">
            <a:avLst>
              <a:gd name="adj1" fmla="val 68617"/>
            </a:avLst>
          </a:prstGeom>
          <a:ln>
            <a:prstDash val="dash"/>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606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en-US" altLang="zh-CN" sz="2400" dirty="0" smtClean="0"/>
              <a:t>Document-View Architecture </a:t>
            </a:r>
            <a:r>
              <a:rPr lang="zh-CN" altLang="en-US" sz="2400" dirty="0" smtClean="0"/>
              <a:t>的优势</a:t>
            </a:r>
            <a:endParaRPr lang="zh-CN" altLang="en-US" sz="2400" dirty="0"/>
          </a:p>
        </p:txBody>
      </p:sp>
      <p:sp>
        <p:nvSpPr>
          <p:cNvPr id="3" name="TextBox 2"/>
          <p:cNvSpPr txBox="1"/>
          <p:nvPr/>
        </p:nvSpPr>
        <p:spPr>
          <a:xfrm>
            <a:off x="323528" y="980728"/>
            <a:ext cx="8208912" cy="707886"/>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支持映射多个视图到一个文档对象</a:t>
            </a:r>
            <a:endParaRPr lang="en-US" altLang="zh-CN" dirty="0"/>
          </a:p>
          <a:p>
            <a:endParaRPr lang="en-US" altLang="zh-CN" dirty="0"/>
          </a:p>
        </p:txBody>
      </p:sp>
      <p:sp>
        <p:nvSpPr>
          <p:cNvPr id="19" name="矩形 18"/>
          <p:cNvSpPr/>
          <p:nvPr/>
        </p:nvSpPr>
        <p:spPr>
          <a:xfrm>
            <a:off x="409937" y="3215207"/>
            <a:ext cx="2448272" cy="1234736"/>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zh-CN" sz="2400" dirty="0" smtClean="0"/>
              <a:t>Chart View</a:t>
            </a:r>
          </a:p>
          <a:p>
            <a:r>
              <a:rPr lang="zh-CN" altLang="en-US" sz="1800" dirty="0"/>
              <a:t>继承</a:t>
            </a:r>
            <a:r>
              <a:rPr lang="zh-CN" altLang="en-US" sz="1800" dirty="0" smtClean="0"/>
              <a:t>自</a:t>
            </a:r>
            <a:r>
              <a:rPr lang="en-US" altLang="zh-CN" sz="1800" dirty="0" smtClean="0"/>
              <a:t>CView</a:t>
            </a:r>
            <a:endParaRPr lang="zh-CN" altLang="en-US" sz="1800" dirty="0"/>
          </a:p>
        </p:txBody>
      </p:sp>
      <p:sp>
        <p:nvSpPr>
          <p:cNvPr id="20" name="矩形 19"/>
          <p:cNvSpPr/>
          <p:nvPr/>
        </p:nvSpPr>
        <p:spPr>
          <a:xfrm>
            <a:off x="3554276" y="3287215"/>
            <a:ext cx="2601900" cy="1090721"/>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zh-CN" sz="2400" dirty="0"/>
              <a:t>Spreadsheet View</a:t>
            </a:r>
            <a:endParaRPr lang="en-US" altLang="zh-CN" sz="2400" dirty="0" smtClean="0"/>
          </a:p>
          <a:p>
            <a:r>
              <a:rPr lang="zh-CN" altLang="en-US" sz="1800" dirty="0"/>
              <a:t>继承自</a:t>
            </a:r>
            <a:r>
              <a:rPr lang="en-US" altLang="zh-CN" sz="1800" dirty="0"/>
              <a:t>CView</a:t>
            </a:r>
            <a:endParaRPr lang="zh-CN" altLang="en-US" sz="1800" dirty="0"/>
          </a:p>
          <a:p>
            <a:pPr algn="l"/>
            <a:endParaRPr lang="zh-CN" altLang="en-US" sz="2400" dirty="0"/>
          </a:p>
        </p:txBody>
      </p:sp>
      <p:sp>
        <p:nvSpPr>
          <p:cNvPr id="23" name="流程图: 文档 22"/>
          <p:cNvSpPr/>
          <p:nvPr/>
        </p:nvSpPr>
        <p:spPr>
          <a:xfrm>
            <a:off x="2722853" y="5326874"/>
            <a:ext cx="1646406" cy="950046"/>
          </a:xfrm>
          <a:prstGeom prst="flowChartDocumen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zh-CN" sz="2400"/>
              <a:t>Document</a:t>
            </a:r>
            <a:endParaRPr lang="zh-CN" altLang="en-US" sz="2400"/>
          </a:p>
        </p:txBody>
      </p:sp>
      <p:sp>
        <p:nvSpPr>
          <p:cNvPr id="15" name="流程图: 磁盘 14"/>
          <p:cNvSpPr/>
          <p:nvPr/>
        </p:nvSpPr>
        <p:spPr>
          <a:xfrm>
            <a:off x="5292080" y="5858564"/>
            <a:ext cx="1228007" cy="836712"/>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销售信息</a:t>
            </a:r>
            <a:endParaRPr lang="zh-CN" altLang="en-US" dirty="0"/>
          </a:p>
        </p:txBody>
      </p:sp>
      <p:cxnSp>
        <p:nvCxnSpPr>
          <p:cNvPr id="25" name="曲线连接符 24"/>
          <p:cNvCxnSpPr>
            <a:stCxn id="15" idx="2"/>
            <a:endCxn id="23" idx="2"/>
          </p:cNvCxnSpPr>
          <p:nvPr/>
        </p:nvCxnSpPr>
        <p:spPr>
          <a:xfrm rot="10800000">
            <a:off x="3546056" y="6214112"/>
            <a:ext cx="1746024" cy="62809"/>
          </a:xfrm>
          <a:prstGeom prst="curvedConnector2">
            <a:avLst/>
          </a:prstGeom>
          <a:ln>
            <a:solidFill>
              <a:schemeClr val="tx1">
                <a:lumMod val="95000"/>
                <a:lumOff val="5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26" name="曲线连接符 25"/>
          <p:cNvCxnSpPr>
            <a:stCxn id="23" idx="0"/>
            <a:endCxn id="19" idx="2"/>
          </p:cNvCxnSpPr>
          <p:nvPr/>
        </p:nvCxnSpPr>
        <p:spPr>
          <a:xfrm rot="16200000" flipV="1">
            <a:off x="2151600" y="3932417"/>
            <a:ext cx="876931" cy="1911983"/>
          </a:xfrm>
          <a:prstGeom prst="curvedConnector3">
            <a:avLst>
              <a:gd name="adj1" fmla="val 50000"/>
            </a:avLst>
          </a:prstGeom>
          <a:ln>
            <a:solidFill>
              <a:schemeClr val="tx1">
                <a:lumMod val="95000"/>
                <a:lumOff val="5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29" name="曲线连接符 28"/>
          <p:cNvCxnSpPr>
            <a:stCxn id="23" idx="0"/>
            <a:endCxn id="20" idx="2"/>
          </p:cNvCxnSpPr>
          <p:nvPr/>
        </p:nvCxnSpPr>
        <p:spPr>
          <a:xfrm rot="5400000" flipH="1" flipV="1">
            <a:off x="3726172" y="4197820"/>
            <a:ext cx="948938" cy="1309170"/>
          </a:xfrm>
          <a:prstGeom prst="curvedConnector3">
            <a:avLst>
              <a:gd name="adj1" fmla="val 50000"/>
            </a:avLst>
          </a:prstGeom>
          <a:ln>
            <a:solidFill>
              <a:schemeClr val="tx1">
                <a:lumMod val="95000"/>
                <a:lumOff val="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78497" y="2420888"/>
            <a:ext cx="8208912" cy="369332"/>
          </a:xfrm>
          <a:prstGeom prst="rect">
            <a:avLst/>
          </a:prstGeom>
          <a:noFill/>
        </p:spPr>
        <p:txBody>
          <a:bodyPr wrap="square" rtlCol="0">
            <a:spAutoFit/>
          </a:bodyPr>
          <a:lstStyle/>
          <a:p>
            <a:r>
              <a:rPr lang="zh-CN" altLang="en-US" dirty="0" smtClean="0"/>
              <a:t>应用场景举例：</a:t>
            </a:r>
            <a:endParaRPr lang="en-US" altLang="zh-CN" dirty="0"/>
          </a:p>
        </p:txBody>
      </p:sp>
      <p:cxnSp>
        <p:nvCxnSpPr>
          <p:cNvPr id="63" name="曲线连接符 62"/>
          <p:cNvCxnSpPr>
            <a:stCxn id="20" idx="3"/>
          </p:cNvCxnSpPr>
          <p:nvPr/>
        </p:nvCxnSpPr>
        <p:spPr>
          <a:xfrm flipH="1">
            <a:off x="3546060" y="3832576"/>
            <a:ext cx="2610116" cy="2025987"/>
          </a:xfrm>
          <a:prstGeom prst="curvedConnector3">
            <a:avLst>
              <a:gd name="adj1" fmla="val -8758"/>
            </a:avLst>
          </a:prstGeom>
          <a:ln>
            <a:solidFill>
              <a:schemeClr val="tx2">
                <a:lumMod val="60000"/>
                <a:lumOff val="40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65" name="曲线连接符 64"/>
          <p:cNvCxnSpPr>
            <a:endCxn id="19" idx="1"/>
          </p:cNvCxnSpPr>
          <p:nvPr/>
        </p:nvCxnSpPr>
        <p:spPr>
          <a:xfrm rot="10800000">
            <a:off x="409937" y="3832576"/>
            <a:ext cx="3144338" cy="2025989"/>
          </a:xfrm>
          <a:prstGeom prst="curvedConnector3">
            <a:avLst>
              <a:gd name="adj1" fmla="val 107270"/>
            </a:avLst>
          </a:prstGeom>
          <a:ln>
            <a:solidFill>
              <a:schemeClr val="tx2">
                <a:lumMod val="60000"/>
                <a:lumOff val="40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73" name="TextBox 15"/>
          <p:cNvSpPr txBox="1"/>
          <p:nvPr/>
        </p:nvSpPr>
        <p:spPr>
          <a:xfrm>
            <a:off x="282967" y="5255861"/>
            <a:ext cx="1684331"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altLang="zh-CN" sz="1400" dirty="0" smtClean="0"/>
              <a:t>UpdateAllViews</a:t>
            </a:r>
            <a:endParaRPr lang="zh-CN" altLang="en-US" sz="1400" dirty="0"/>
          </a:p>
        </p:txBody>
      </p:sp>
      <p:sp>
        <p:nvSpPr>
          <p:cNvPr id="74" name="TextBox 15"/>
          <p:cNvSpPr txBox="1"/>
          <p:nvPr/>
        </p:nvSpPr>
        <p:spPr>
          <a:xfrm>
            <a:off x="6162667" y="4592111"/>
            <a:ext cx="2825351" cy="95410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zh-CN" altLang="en-US" sz="1400" dirty="0" smtClean="0"/>
              <a:t>用户通过</a:t>
            </a:r>
            <a:r>
              <a:rPr lang="en-US" altLang="zh-CN" sz="1400" dirty="0" smtClean="0"/>
              <a:t>Spreadsheet</a:t>
            </a:r>
            <a:r>
              <a:rPr lang="zh-CN" altLang="en-US" sz="1400" dirty="0" smtClean="0"/>
              <a:t>视图更新文档中的数据。然后视图调用</a:t>
            </a:r>
            <a:r>
              <a:rPr lang="en-US" altLang="zh-CN" sz="1400" dirty="0" smtClean="0"/>
              <a:t>Cdocument::UpdateAllViews</a:t>
            </a:r>
            <a:r>
              <a:rPr lang="zh-CN" altLang="en-US" sz="1400" dirty="0" smtClean="0"/>
              <a:t>方法，将数据同步至</a:t>
            </a:r>
            <a:r>
              <a:rPr lang="en-US" altLang="zh-CN" sz="1400" dirty="0" smtClean="0"/>
              <a:t>Chart</a:t>
            </a:r>
            <a:r>
              <a:rPr lang="zh-CN" altLang="en-US" sz="1400" dirty="0" smtClean="0"/>
              <a:t>视图</a:t>
            </a:r>
            <a:endParaRPr lang="zh-CN" altLang="en-US" sz="1400" dirty="0"/>
          </a:p>
        </p:txBody>
      </p:sp>
    </p:spTree>
    <p:extLst>
      <p:ext uri="{BB962C8B-B14F-4D97-AF65-F5344CB8AC3E}">
        <p14:creationId xmlns:p14="http://schemas.microsoft.com/office/powerpoint/2010/main" val="193886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(1)</a:t>
            </a:r>
            <a:endParaRPr lang="zh-CN" altLang="en-US" sz="2400" dirty="0"/>
          </a:p>
        </p:txBody>
      </p:sp>
      <p:sp>
        <p:nvSpPr>
          <p:cNvPr id="3" name="TextBox 2"/>
          <p:cNvSpPr txBox="1"/>
          <p:nvPr/>
        </p:nvSpPr>
        <p:spPr>
          <a:xfrm>
            <a:off x="251520" y="1412776"/>
            <a:ext cx="8352928" cy="2169825"/>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包含、管理、显示与你的应用程序有关的数据；</a:t>
            </a:r>
            <a:endParaRPr lang="en-US" altLang="zh-CN" dirty="0" smtClean="0"/>
          </a:p>
          <a:p>
            <a:pPr marL="342900" indent="-342900">
              <a:lnSpc>
                <a:spcPct val="150000"/>
              </a:lnSpc>
              <a:buFont typeface="+mj-lt"/>
              <a:buAutoNum type="arabicPeriod"/>
            </a:pPr>
            <a:r>
              <a:rPr lang="zh-CN" altLang="en-US" dirty="0" smtClean="0"/>
              <a:t>提供一个由文档数据变量构成的接口用于操作数据；</a:t>
            </a:r>
            <a:endParaRPr lang="en-US" altLang="zh-CN" dirty="0" smtClean="0"/>
          </a:p>
          <a:p>
            <a:pPr marL="342900" indent="-342900">
              <a:lnSpc>
                <a:spcPct val="150000"/>
              </a:lnSpc>
              <a:buFont typeface="+mj-lt"/>
              <a:buAutoNum type="arabicPeriod"/>
            </a:pPr>
            <a:r>
              <a:rPr lang="zh-CN" altLang="en-US" dirty="0"/>
              <a:t>参与读写</a:t>
            </a:r>
            <a:r>
              <a:rPr lang="zh-CN" altLang="en-US" dirty="0" smtClean="0"/>
              <a:t>文件；</a:t>
            </a:r>
            <a:endParaRPr lang="en-US" altLang="zh-CN" dirty="0" smtClean="0"/>
          </a:p>
          <a:p>
            <a:pPr marL="342900" indent="-342900">
              <a:lnSpc>
                <a:spcPct val="150000"/>
              </a:lnSpc>
              <a:buFont typeface="+mj-lt"/>
              <a:buAutoNum type="arabicPeriod"/>
            </a:pPr>
            <a:r>
              <a:rPr lang="zh-CN" altLang="en-US" dirty="0" smtClean="0"/>
              <a:t>参与打印；</a:t>
            </a:r>
            <a:endParaRPr lang="en-US" altLang="zh-CN" dirty="0" smtClean="0"/>
          </a:p>
          <a:p>
            <a:pPr marL="342900" indent="-342900">
              <a:lnSpc>
                <a:spcPct val="150000"/>
              </a:lnSpc>
              <a:buFont typeface="+mj-lt"/>
              <a:buAutoNum type="arabicPeriod"/>
            </a:pPr>
            <a:r>
              <a:rPr lang="zh-CN" altLang="en-US" dirty="0"/>
              <a:t>处理你的应用程序中的</a:t>
            </a:r>
            <a:r>
              <a:rPr lang="zh-CN" altLang="en-US" dirty="0" smtClean="0"/>
              <a:t>大部分命令与消息；</a:t>
            </a:r>
            <a:endParaRPr lang="zh-CN" altLang="en-US"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文档（</a:t>
            </a:r>
            <a:r>
              <a:rPr lang="en-US" altLang="zh-CN" dirty="0"/>
              <a:t>Document</a:t>
            </a:r>
            <a:r>
              <a:rPr lang="zh-CN" altLang="en-US" dirty="0"/>
              <a:t>）</a:t>
            </a:r>
            <a:r>
              <a:rPr lang="zh-CN" altLang="en-US" dirty="0" smtClean="0"/>
              <a:t>的</a:t>
            </a:r>
            <a:r>
              <a:rPr lang="zh-CN" altLang="en-US" dirty="0"/>
              <a:t>职责</a:t>
            </a:r>
          </a:p>
        </p:txBody>
      </p:sp>
      <p:sp>
        <p:nvSpPr>
          <p:cNvPr id="5" name="TextBox 4"/>
          <p:cNvSpPr txBox="1"/>
          <p:nvPr/>
        </p:nvSpPr>
        <p:spPr>
          <a:xfrm>
            <a:off x="251520" y="4221088"/>
            <a:ext cx="8712968" cy="923330"/>
          </a:xfrm>
          <a:prstGeom prst="rect">
            <a:avLst/>
          </a:prstGeom>
          <a:noFill/>
        </p:spPr>
        <p:txBody>
          <a:bodyPr wrap="square" rtlCol="0">
            <a:spAutoFit/>
          </a:bodyPr>
          <a:lstStyle/>
          <a:p>
            <a:r>
              <a:rPr lang="zh-CN" altLang="en-US" dirty="0" smtClean="0"/>
              <a:t>文档（</a:t>
            </a:r>
            <a:r>
              <a:rPr lang="en-US" altLang="zh-CN" dirty="0" smtClean="0"/>
              <a:t>Document</a:t>
            </a:r>
            <a:r>
              <a:rPr lang="zh-CN" altLang="en-US" dirty="0" smtClean="0"/>
              <a:t>）尤其适用于管理数据。将你的数据存储到文档类成员变量中，视图使用这些变量去显示或更新视图界面；文档的默认的序列化机制管理读写文件；文档也用于处理命令。</a:t>
            </a:r>
            <a:endParaRPr lang="zh-CN" altLang="en-US" dirty="0"/>
          </a:p>
        </p:txBody>
      </p:sp>
    </p:spTree>
    <p:extLst>
      <p:ext uri="{BB962C8B-B14F-4D97-AF65-F5344CB8AC3E}">
        <p14:creationId xmlns:p14="http://schemas.microsoft.com/office/powerpoint/2010/main" val="195066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(2)</a:t>
            </a:r>
            <a:endParaRPr lang="zh-CN" altLang="en-US" sz="2400" dirty="0"/>
          </a:p>
        </p:txBody>
      </p:sp>
      <p:sp>
        <p:nvSpPr>
          <p:cNvPr id="3" name="TextBox 2"/>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使用文档变量</a:t>
            </a:r>
          </a:p>
        </p:txBody>
      </p:sp>
      <p:sp>
        <p:nvSpPr>
          <p:cNvPr id="4" name="TextBox 3"/>
          <p:cNvSpPr txBox="1"/>
          <p:nvPr/>
        </p:nvSpPr>
        <p:spPr>
          <a:xfrm>
            <a:off x="251520" y="1484784"/>
            <a:ext cx="8784976" cy="3000821"/>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创建自己的文档类的成员变量。</a:t>
            </a:r>
            <a:r>
              <a:rPr lang="en-US" altLang="zh-CN" dirty="0" smtClean="0"/>
              <a:t>MFC</a:t>
            </a:r>
            <a:r>
              <a:rPr lang="zh-CN" altLang="en-US" dirty="0" smtClean="0"/>
              <a:t>提供了一组容器类型供使用；</a:t>
            </a:r>
            <a:endParaRPr lang="en-US" altLang="zh-CN" dirty="0" smtClean="0"/>
          </a:p>
          <a:p>
            <a:pPr marL="800100" lvl="1" indent="-342900">
              <a:lnSpc>
                <a:spcPct val="150000"/>
              </a:lnSpc>
              <a:buFont typeface="Wingdings" panose="05000000000000000000" pitchFamily="2" charset="2"/>
              <a:buChar char="p"/>
            </a:pPr>
            <a:r>
              <a:rPr lang="en-US" altLang="zh-CN" dirty="0"/>
              <a:t>a</a:t>
            </a:r>
            <a:r>
              <a:rPr lang="en-US" altLang="zh-CN" dirty="0" smtClean="0"/>
              <a:t>rrays lists maps </a:t>
            </a:r>
          </a:p>
          <a:p>
            <a:pPr marL="800100" lvl="1" indent="-342900">
              <a:lnSpc>
                <a:spcPct val="150000"/>
              </a:lnSpc>
              <a:buFont typeface="Wingdings" panose="05000000000000000000" pitchFamily="2" charset="2"/>
              <a:buChar char="p"/>
            </a:pPr>
            <a:r>
              <a:rPr lang="en-US" altLang="zh-CN" dirty="0" smtClean="0"/>
              <a:t>CString CRect CPoint CSize Ctime</a:t>
            </a:r>
          </a:p>
          <a:p>
            <a:pPr marL="342900" indent="-342900">
              <a:lnSpc>
                <a:spcPct val="150000"/>
              </a:lnSpc>
              <a:buFont typeface="+mj-lt"/>
              <a:buAutoNum type="arabicPeriod"/>
            </a:pPr>
            <a:r>
              <a:rPr lang="zh-CN" altLang="en-US" dirty="0" smtClean="0"/>
              <a:t>为文档类设置</a:t>
            </a:r>
            <a:r>
              <a:rPr lang="en-US" altLang="zh-CN" dirty="0" smtClean="0"/>
              <a:t>get/set</a:t>
            </a:r>
            <a:r>
              <a:rPr lang="zh-CN" altLang="en-US" dirty="0" smtClean="0"/>
              <a:t>方法供存取变量；</a:t>
            </a:r>
            <a:endParaRPr lang="en-US" altLang="zh-CN" dirty="0" smtClean="0"/>
          </a:p>
          <a:p>
            <a:pPr marL="342900" indent="-342900">
              <a:lnSpc>
                <a:spcPct val="150000"/>
              </a:lnSpc>
              <a:buFont typeface="+mj-lt"/>
              <a:buAutoNum type="arabicPeriod"/>
            </a:pPr>
            <a:r>
              <a:rPr lang="en-US" altLang="zh-CN" dirty="0" smtClean="0"/>
              <a:t>Cview</a:t>
            </a:r>
            <a:r>
              <a:rPr lang="zh-CN" altLang="en-US" dirty="0" smtClean="0"/>
              <a:t>类通过</a:t>
            </a:r>
            <a:r>
              <a:rPr lang="en-US" altLang="zh-CN" dirty="0" smtClean="0"/>
              <a:t>GetDocument</a:t>
            </a:r>
            <a:r>
              <a:rPr lang="zh-CN" altLang="en-US" dirty="0" smtClean="0"/>
              <a:t>方法来获取文档指针，然后向</a:t>
            </a:r>
            <a:r>
              <a:rPr lang="en-US" altLang="zh-CN" dirty="0" smtClean="0"/>
              <a:t>/</a:t>
            </a:r>
            <a:r>
              <a:rPr lang="zh-CN" altLang="en-US" dirty="0" smtClean="0"/>
              <a:t>从文档存</a:t>
            </a:r>
            <a:r>
              <a:rPr lang="en-US" altLang="zh-CN" dirty="0" smtClean="0"/>
              <a:t>/</a:t>
            </a:r>
            <a:r>
              <a:rPr lang="zh-CN" altLang="en-US" dirty="0" smtClean="0"/>
              <a:t>取变量；</a:t>
            </a:r>
            <a:endParaRPr lang="en-US" altLang="zh-CN" dirty="0" smtClean="0"/>
          </a:p>
          <a:p>
            <a:pPr marL="800100" lvl="1" indent="-342900">
              <a:lnSpc>
                <a:spcPct val="150000"/>
              </a:lnSpc>
              <a:buFont typeface="Wingdings" panose="05000000000000000000" pitchFamily="2" charset="2"/>
              <a:buChar char="p"/>
            </a:pPr>
            <a:r>
              <a:rPr lang="zh-CN" altLang="en-US" dirty="0" smtClean="0"/>
              <a:t>如果你不想为文档类设置公有方法，可以将视图类设置为文档类的友元类；</a:t>
            </a:r>
            <a:endParaRPr lang="en-US" altLang="zh-CN" dirty="0" smtClean="0"/>
          </a:p>
          <a:p>
            <a:pPr marL="800100" lvl="1" indent="-342900">
              <a:lnSpc>
                <a:spcPct val="150000"/>
              </a:lnSpc>
              <a:buFont typeface="Wingdings" panose="05000000000000000000" pitchFamily="2" charset="2"/>
              <a:buChar char="p"/>
            </a:pPr>
            <a:r>
              <a:rPr lang="zh-CN" altLang="en-US" dirty="0" smtClean="0"/>
              <a:t>如果需要向文档频繁存取数据的话，最好将视图类设置为文档类的友元类；</a:t>
            </a:r>
            <a:endParaRPr lang="zh-CN" altLang="en-US" dirty="0"/>
          </a:p>
        </p:txBody>
      </p:sp>
    </p:spTree>
    <p:extLst>
      <p:ext uri="{BB962C8B-B14F-4D97-AF65-F5344CB8AC3E}">
        <p14:creationId xmlns:p14="http://schemas.microsoft.com/office/powerpoint/2010/main" val="59484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(3)</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en-US" altLang="zh-CN" dirty="0"/>
              <a:t>MFC</a:t>
            </a:r>
            <a:r>
              <a:rPr lang="zh-CN" altLang="en-US" dirty="0"/>
              <a:t>中的序列化机制</a:t>
            </a:r>
          </a:p>
        </p:txBody>
      </p:sp>
      <p:sp>
        <p:nvSpPr>
          <p:cNvPr id="5" name="TextBox 4"/>
          <p:cNvSpPr txBox="1"/>
          <p:nvPr/>
        </p:nvSpPr>
        <p:spPr>
          <a:xfrm>
            <a:off x="251520" y="3789040"/>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文档在序列化机制中的角色</a:t>
            </a:r>
          </a:p>
        </p:txBody>
      </p:sp>
      <p:sp>
        <p:nvSpPr>
          <p:cNvPr id="6" name="TextBox 5"/>
          <p:cNvSpPr txBox="1"/>
          <p:nvPr/>
        </p:nvSpPr>
        <p:spPr>
          <a:xfrm>
            <a:off x="251520" y="4201944"/>
            <a:ext cx="8352928" cy="1477328"/>
          </a:xfrm>
          <a:prstGeom prst="rect">
            <a:avLst/>
          </a:prstGeom>
          <a:noFill/>
        </p:spPr>
        <p:txBody>
          <a:bodyPr wrap="square" rtlCol="0">
            <a:spAutoFit/>
          </a:bodyPr>
          <a:lstStyle/>
          <a:p>
            <a:pPr marL="342900" indent="-342900">
              <a:buFont typeface="+mj-lt"/>
              <a:buAutoNum type="arabicPeriod"/>
            </a:pPr>
            <a:r>
              <a:rPr lang="en-US" altLang="zh-CN" dirty="0" smtClean="0"/>
              <a:t>MFC</a:t>
            </a:r>
            <a:r>
              <a:rPr lang="zh-CN" altLang="en-US" dirty="0" smtClean="0"/>
              <a:t>响应菜单项“打开”、“保存”、“另存为”发出的命令；</a:t>
            </a:r>
            <a:endParaRPr lang="en-US" altLang="zh-CN" dirty="0" smtClean="0"/>
          </a:p>
          <a:p>
            <a:pPr marL="342900" indent="-342900">
              <a:buFont typeface="+mj-lt"/>
              <a:buAutoNum type="arabicPeriod"/>
            </a:pPr>
            <a:r>
              <a:rPr lang="en-US" altLang="zh-CN" dirty="0" smtClean="0"/>
              <a:t>MFC</a:t>
            </a:r>
            <a:r>
              <a:rPr lang="zh-CN" altLang="en-US" dirty="0" smtClean="0"/>
              <a:t>打开</a:t>
            </a:r>
            <a:r>
              <a:rPr lang="en-US" altLang="zh-CN" dirty="0" smtClean="0"/>
              <a:t>FileOpen/FileSave</a:t>
            </a:r>
            <a:r>
              <a:rPr lang="zh-CN" altLang="en-US" dirty="0" smtClean="0"/>
              <a:t>对话框并获得用户指定的文件路径</a:t>
            </a:r>
            <a:endParaRPr lang="en-US" altLang="zh-CN" dirty="0" smtClean="0"/>
          </a:p>
          <a:p>
            <a:pPr marL="342900" indent="-342900">
              <a:buFont typeface="+mj-lt"/>
              <a:buAutoNum type="arabicPeriod"/>
            </a:pPr>
            <a:r>
              <a:rPr lang="en-US" altLang="zh-CN" dirty="0" smtClean="0"/>
              <a:t>MFC</a:t>
            </a:r>
            <a:r>
              <a:rPr lang="zh-CN" altLang="en-US" dirty="0" smtClean="0"/>
              <a:t>生成</a:t>
            </a:r>
            <a:r>
              <a:rPr lang="en-US" altLang="zh-CN" dirty="0" smtClean="0"/>
              <a:t>CArchive</a:t>
            </a:r>
            <a:r>
              <a:rPr lang="zh-CN" altLang="en-US" dirty="0" smtClean="0"/>
              <a:t>类对象并传递给文档类的</a:t>
            </a:r>
            <a:r>
              <a:rPr lang="en-US" altLang="zh-CN" dirty="0" smtClean="0"/>
              <a:t>Serialize</a:t>
            </a:r>
            <a:r>
              <a:rPr lang="zh-CN" altLang="en-US" dirty="0" smtClean="0"/>
              <a:t>成员方法；或者从</a:t>
            </a:r>
            <a:r>
              <a:rPr lang="en-US" altLang="zh-CN" dirty="0" smtClean="0"/>
              <a:t>Serialize</a:t>
            </a:r>
            <a:r>
              <a:rPr lang="zh-CN" altLang="en-US" dirty="0" smtClean="0"/>
              <a:t>方法中获得</a:t>
            </a:r>
            <a:r>
              <a:rPr lang="en-US" altLang="zh-CN" dirty="0" smtClean="0"/>
              <a:t>CArchive</a:t>
            </a:r>
            <a:r>
              <a:rPr lang="zh-CN" altLang="en-US" dirty="0" smtClean="0"/>
              <a:t>类对象；</a:t>
            </a:r>
            <a:endParaRPr lang="en-US" altLang="zh-CN" dirty="0" smtClean="0"/>
          </a:p>
          <a:p>
            <a:pPr marL="342900" indent="-342900">
              <a:buFont typeface="+mj-lt"/>
              <a:buAutoNum type="arabicPeriod"/>
            </a:pPr>
            <a:r>
              <a:rPr lang="zh-CN" altLang="en-US" dirty="0"/>
              <a:t>文档类</a:t>
            </a:r>
            <a:r>
              <a:rPr lang="zh-CN" altLang="en-US" dirty="0" smtClean="0"/>
              <a:t>的</a:t>
            </a:r>
            <a:r>
              <a:rPr lang="en-US" altLang="zh-CN" dirty="0" smtClean="0"/>
              <a:t>Serialize</a:t>
            </a:r>
            <a:r>
              <a:rPr lang="zh-CN" altLang="en-US" dirty="0" smtClean="0"/>
              <a:t>方法解析</a:t>
            </a:r>
            <a:r>
              <a:rPr lang="en-US" altLang="zh-CN" dirty="0" smtClean="0"/>
              <a:t>CArchive</a:t>
            </a:r>
            <a:r>
              <a:rPr lang="zh-CN" altLang="en-US" dirty="0" smtClean="0"/>
              <a:t>类对象或者生成</a:t>
            </a:r>
            <a:r>
              <a:rPr lang="en-US" altLang="zh-CN" dirty="0" smtClean="0"/>
              <a:t>CArchive</a:t>
            </a:r>
            <a:r>
              <a:rPr lang="zh-CN" altLang="en-US" dirty="0" smtClean="0"/>
              <a:t>类对象；</a:t>
            </a:r>
            <a:endParaRPr lang="zh-CN" altLang="en-US" dirty="0"/>
          </a:p>
        </p:txBody>
      </p:sp>
      <p:sp>
        <p:nvSpPr>
          <p:cNvPr id="7" name="TextBox 6"/>
          <p:cNvSpPr txBox="1"/>
          <p:nvPr/>
        </p:nvSpPr>
        <p:spPr>
          <a:xfrm>
            <a:off x="251520" y="5867980"/>
            <a:ext cx="8352928" cy="400110"/>
          </a:xfrm>
          <a:prstGeom prst="rect">
            <a:avLst/>
          </a:prstGeom>
          <a:noFill/>
        </p:spPr>
        <p:txBody>
          <a:bodyPr wrap="square" rtlCol="0">
            <a:spAutoFit/>
          </a:bodyPr>
          <a:lstStyle/>
          <a:p>
            <a:r>
              <a:rPr lang="zh-CN" altLang="en-US" sz="2000" u="sng" dirty="0" smtClean="0">
                <a:solidFill>
                  <a:srgbClr val="00B0F0"/>
                </a:solidFill>
              </a:rPr>
              <a:t>数据在序列化机制中的角色</a:t>
            </a:r>
            <a:endParaRPr lang="zh-CN" altLang="en-US" sz="2000" u="sng" dirty="0">
              <a:solidFill>
                <a:srgbClr val="00B0F0"/>
              </a:solidFill>
            </a:endParaRPr>
          </a:p>
        </p:txBody>
      </p:sp>
      <p:sp>
        <p:nvSpPr>
          <p:cNvPr id="8" name="TextBox 7"/>
          <p:cNvSpPr txBox="1"/>
          <p:nvPr/>
        </p:nvSpPr>
        <p:spPr>
          <a:xfrm>
            <a:off x="221499" y="6228020"/>
            <a:ext cx="8352928" cy="369332"/>
          </a:xfrm>
          <a:prstGeom prst="rect">
            <a:avLst/>
          </a:prstGeom>
          <a:noFill/>
        </p:spPr>
        <p:txBody>
          <a:bodyPr wrap="square" rtlCol="0">
            <a:spAutoFit/>
          </a:bodyPr>
          <a:lstStyle/>
          <a:p>
            <a:pPr marL="342900" indent="-342900">
              <a:buFont typeface="+mj-lt"/>
              <a:buAutoNum type="arabicPeriod"/>
            </a:pPr>
            <a:r>
              <a:rPr lang="zh-CN" altLang="en-US" dirty="0" smtClean="0"/>
              <a:t>通常，类类型的数据应该可以序列化自身；</a:t>
            </a:r>
            <a:endParaRPr lang="en-US" altLang="zh-CN" dirty="0" smtClean="0"/>
          </a:p>
        </p:txBody>
      </p:sp>
      <p:sp>
        <p:nvSpPr>
          <p:cNvPr id="9" name="TextBox 8"/>
          <p:cNvSpPr txBox="1"/>
          <p:nvPr/>
        </p:nvSpPr>
        <p:spPr>
          <a:xfrm>
            <a:off x="255475" y="1223184"/>
            <a:ext cx="8352928" cy="2585323"/>
          </a:xfrm>
          <a:prstGeom prst="rect">
            <a:avLst/>
          </a:prstGeom>
          <a:noFill/>
        </p:spPr>
        <p:txBody>
          <a:bodyPr wrap="square" rtlCol="0">
            <a:spAutoFit/>
          </a:bodyPr>
          <a:lstStyle/>
          <a:p>
            <a:r>
              <a:rPr lang="zh-CN" altLang="en-US" dirty="0" smtClean="0"/>
              <a:t>        数据持久化的基本思想就是对象能够向持久化存储空间写入自身的状态（通常由其成员变量标记）。然后，对象可以从持久化存储空间读取（或称为反序列化）其状态。一个关键点是，对象负责其自身状态的读写。所以要想持久化存储一个类，这个类必须实现基本的序列化操作。</a:t>
            </a:r>
            <a:endParaRPr lang="en-US" altLang="zh-CN" dirty="0" smtClean="0"/>
          </a:p>
          <a:p>
            <a:r>
              <a:rPr lang="en-US" altLang="zh-CN" dirty="0"/>
              <a:t> </a:t>
            </a:r>
            <a:r>
              <a:rPr lang="en-US" altLang="zh-CN" dirty="0" smtClean="0"/>
              <a:t>       MFC</a:t>
            </a:r>
            <a:r>
              <a:rPr lang="zh-CN" altLang="en-US" dirty="0" smtClean="0"/>
              <a:t>提供的初始的实现方式是通过“文件”菜单栏中的“保存”与“另存为”菜单项来保存文件到磁盘，通过“打开”菜单项来从磁盘读取文件。据此，你只需很少的工作就可以实现一个文档功能来从磁盘读取文件，你需要做的主要是在你的文档类中重载</a:t>
            </a:r>
            <a:r>
              <a:rPr lang="en-US" altLang="zh-CN" dirty="0" smtClean="0"/>
              <a:t>Serialize</a:t>
            </a:r>
            <a:r>
              <a:rPr lang="zh-CN" altLang="en-US" dirty="0" smtClean="0"/>
              <a:t>方法。</a:t>
            </a:r>
            <a:r>
              <a:rPr lang="en-US" altLang="zh-CN" dirty="0" smtClean="0"/>
              <a:t>MFC</a:t>
            </a:r>
            <a:r>
              <a:rPr lang="zh-CN" altLang="en-US" dirty="0" smtClean="0"/>
              <a:t>的向导已经为你搭建一个简单的重载</a:t>
            </a:r>
            <a:r>
              <a:rPr lang="en-US" altLang="zh-CN" dirty="0" smtClean="0"/>
              <a:t>Serialize</a:t>
            </a:r>
            <a:r>
              <a:rPr lang="zh-CN" altLang="en-US" dirty="0" smtClean="0"/>
              <a:t>方法。</a:t>
            </a:r>
            <a:endParaRPr lang="en-US" altLang="zh-CN" dirty="0"/>
          </a:p>
        </p:txBody>
      </p:sp>
    </p:spTree>
    <p:extLst>
      <p:ext uri="{BB962C8B-B14F-4D97-AF65-F5344CB8AC3E}">
        <p14:creationId xmlns:p14="http://schemas.microsoft.com/office/powerpoint/2010/main" val="184269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(4)</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跳过默认的序列化机制</a:t>
            </a:r>
          </a:p>
        </p:txBody>
      </p:sp>
      <p:sp>
        <p:nvSpPr>
          <p:cNvPr id="5" name="TextBox 4"/>
          <p:cNvSpPr txBox="1"/>
          <p:nvPr/>
        </p:nvSpPr>
        <p:spPr>
          <a:xfrm>
            <a:off x="255475" y="1223184"/>
            <a:ext cx="8352928" cy="3416320"/>
          </a:xfrm>
          <a:prstGeom prst="rect">
            <a:avLst/>
          </a:prstGeom>
          <a:noFill/>
        </p:spPr>
        <p:txBody>
          <a:bodyPr wrap="square" rtlCol="0">
            <a:spAutoFit/>
          </a:bodyPr>
          <a:lstStyle/>
          <a:p>
            <a:pPr>
              <a:lnSpc>
                <a:spcPct val="150000"/>
              </a:lnSpc>
            </a:pPr>
            <a:r>
              <a:rPr lang="zh-CN" altLang="en-US" dirty="0" smtClean="0"/>
              <a:t>        有一些情况下</a:t>
            </a:r>
            <a:r>
              <a:rPr lang="en-US" altLang="zh-CN" dirty="0" smtClean="0"/>
              <a:t>MFC</a:t>
            </a:r>
            <a:r>
              <a:rPr lang="zh-CN" altLang="en-US" dirty="0" smtClean="0"/>
              <a:t>提供的默认的持久化机制不太适用，比如一个包含数据库的应用程序，该应用程序只编辑超大文件的一部分，只写入文本文件等。</a:t>
            </a:r>
            <a:endParaRPr lang="en-US" altLang="zh-CN" dirty="0" smtClean="0"/>
          </a:p>
          <a:p>
            <a:pPr>
              <a:lnSpc>
                <a:spcPct val="150000"/>
              </a:lnSpc>
            </a:pPr>
            <a:r>
              <a:rPr lang="en-US" altLang="zh-CN" dirty="0" smtClean="0"/>
              <a:t>        </a:t>
            </a:r>
            <a:r>
              <a:rPr lang="zh-CN" altLang="en-US" dirty="0" smtClean="0"/>
              <a:t>这种情况下，</a:t>
            </a:r>
            <a:r>
              <a:rPr lang="zh-CN" altLang="en-US" u="sng" dirty="0" smtClean="0"/>
              <a:t>你可以以不同的方式重载</a:t>
            </a:r>
            <a:r>
              <a:rPr lang="en-US" altLang="zh-CN" u="sng" dirty="0" smtClean="0"/>
              <a:t>Serialize</a:t>
            </a:r>
            <a:r>
              <a:rPr lang="zh-CN" altLang="en-US" u="sng" dirty="0" smtClean="0"/>
              <a:t>方法</a:t>
            </a:r>
            <a:r>
              <a:rPr lang="zh-CN" altLang="en-US" dirty="0" smtClean="0"/>
              <a:t>，比如不使用</a:t>
            </a:r>
            <a:r>
              <a:rPr lang="en-US" altLang="zh-CN" dirty="0" smtClean="0"/>
              <a:t>CArchive</a:t>
            </a:r>
            <a:r>
              <a:rPr lang="zh-CN" altLang="en-US" dirty="0" smtClean="0"/>
              <a:t>对象，而是使用</a:t>
            </a:r>
            <a:r>
              <a:rPr lang="en-US" altLang="zh-CN" dirty="0" smtClean="0"/>
              <a:t>CFile</a:t>
            </a:r>
            <a:r>
              <a:rPr lang="zh-CN" altLang="en-US" dirty="0" smtClean="0"/>
              <a:t>对象。框架会为你打开文件，然后你使用</a:t>
            </a:r>
            <a:r>
              <a:rPr lang="en-US" altLang="zh-CN" dirty="0" smtClean="0"/>
              <a:t>CArchive</a:t>
            </a:r>
            <a:r>
              <a:rPr lang="zh-CN" altLang="en-US" dirty="0" smtClean="0"/>
              <a:t>的</a:t>
            </a:r>
            <a:r>
              <a:rPr lang="en-US" altLang="zh-CN" dirty="0" smtClean="0"/>
              <a:t>GetFile</a:t>
            </a:r>
            <a:r>
              <a:rPr lang="zh-CN" altLang="en-US" dirty="0" smtClean="0"/>
              <a:t>方法获取一个指向</a:t>
            </a:r>
            <a:r>
              <a:rPr lang="en-US" altLang="zh-CN" dirty="0" smtClean="0"/>
              <a:t>CFile</a:t>
            </a:r>
            <a:r>
              <a:rPr lang="zh-CN" altLang="en-US" dirty="0" smtClean="0"/>
              <a:t>对象的指针。</a:t>
            </a:r>
            <a:endParaRPr lang="en-US" altLang="zh-CN" dirty="0" smtClean="0"/>
          </a:p>
          <a:p>
            <a:pPr>
              <a:lnSpc>
                <a:spcPct val="150000"/>
              </a:lnSpc>
            </a:pPr>
            <a:r>
              <a:rPr lang="en-US" altLang="zh-CN" dirty="0"/>
              <a:t> </a:t>
            </a:r>
            <a:r>
              <a:rPr lang="en-US" altLang="zh-CN" dirty="0" smtClean="0"/>
              <a:t>       </a:t>
            </a:r>
            <a:r>
              <a:rPr lang="zh-CN" altLang="en-US" dirty="0" smtClean="0"/>
              <a:t>对于更加复杂和灵活的场景，</a:t>
            </a:r>
            <a:r>
              <a:rPr lang="zh-CN" altLang="en-US" u="sng" dirty="0" smtClean="0"/>
              <a:t>你可以重载</a:t>
            </a:r>
            <a:r>
              <a:rPr lang="en-US" altLang="zh-CN" u="sng" dirty="0" smtClean="0"/>
              <a:t>CWinApp</a:t>
            </a:r>
            <a:r>
              <a:rPr lang="zh-CN" altLang="en-US" u="sng" dirty="0" smtClean="0"/>
              <a:t>类的</a:t>
            </a:r>
            <a:r>
              <a:rPr lang="en-US" altLang="zh-CN" u="sng" dirty="0" smtClean="0"/>
              <a:t>OnOpenDocument</a:t>
            </a:r>
            <a:r>
              <a:rPr lang="zh-CN" altLang="en-US" u="sng" dirty="0" smtClean="0"/>
              <a:t>和</a:t>
            </a:r>
            <a:r>
              <a:rPr lang="en-US" altLang="zh-CN" u="sng" dirty="0" smtClean="0"/>
              <a:t>OnSaveDocument</a:t>
            </a:r>
            <a:r>
              <a:rPr lang="zh-CN" altLang="en-US" u="sng" dirty="0"/>
              <a:t>成员</a:t>
            </a:r>
            <a:r>
              <a:rPr lang="zh-CN" altLang="en-US" u="sng" dirty="0" smtClean="0"/>
              <a:t>函数</a:t>
            </a:r>
            <a:r>
              <a:rPr lang="zh-CN" altLang="en-US" dirty="0" smtClean="0"/>
              <a:t>。在这种场景下，你重载的</a:t>
            </a:r>
            <a:r>
              <a:rPr lang="en-US" altLang="zh-CN" dirty="0" smtClean="0"/>
              <a:t>Serialize</a:t>
            </a:r>
            <a:r>
              <a:rPr lang="zh-CN" altLang="en-US" dirty="0" smtClean="0"/>
              <a:t>方法将不做任何处理，除非你想让它读写文件头以便在关闭文件时保持文件头是最新的。</a:t>
            </a:r>
            <a:endParaRPr lang="en-US" altLang="zh-CN" dirty="0"/>
          </a:p>
        </p:txBody>
      </p:sp>
    </p:spTree>
    <p:extLst>
      <p:ext uri="{BB962C8B-B14F-4D97-AF65-F5344CB8AC3E}">
        <p14:creationId xmlns:p14="http://schemas.microsoft.com/office/powerpoint/2010/main" val="27312131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2890</Words>
  <Application>Microsoft Office PowerPoint</Application>
  <PresentationFormat>全屏显示(4:3)</PresentationFormat>
  <Paragraphs>269</Paragraphs>
  <Slides>26</Slides>
  <Notes>26</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MFC用户接口之文档视图架构</vt:lpstr>
      <vt:lpstr>目录</vt:lpstr>
      <vt:lpstr>Document-View Architecture 概述（1）</vt:lpstr>
      <vt:lpstr>Document-View Architecture 概述（2）</vt:lpstr>
      <vt:lpstr>Document-View Architecture 的优势</vt:lpstr>
      <vt:lpstr>使用Document (1)</vt:lpstr>
      <vt:lpstr>使用Document (2)</vt:lpstr>
      <vt:lpstr>使用Document (3)</vt:lpstr>
      <vt:lpstr>使用Document (4)</vt:lpstr>
      <vt:lpstr>使用Document (5)</vt:lpstr>
      <vt:lpstr>使用View (1)</vt:lpstr>
      <vt:lpstr>使用View (2)</vt:lpstr>
      <vt:lpstr>使用View (3)</vt:lpstr>
      <vt:lpstr>使用View (4)</vt:lpstr>
      <vt:lpstr>多文档类型</vt:lpstr>
      <vt:lpstr>多视图1</vt:lpstr>
      <vt:lpstr>多视图2</vt:lpstr>
      <vt:lpstr>初始化和清理视图及文档(1)</vt:lpstr>
      <vt:lpstr>初始化和清理视图及文档(2)</vt:lpstr>
      <vt:lpstr>初始化和清理视图及文档(3)</vt:lpstr>
      <vt:lpstr>为单类型文档增加多视图（1）</vt:lpstr>
      <vt:lpstr>为单类型文档增加多视图（2）</vt:lpstr>
      <vt:lpstr>为单类型文档增加多视图（3）</vt:lpstr>
      <vt:lpstr>为单类型文档增加多视图（4）</vt:lpstr>
      <vt:lpstr>为单类型文档增加多视图（5）</vt:lpstr>
      <vt:lpstr>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Aiqing</dc:creator>
  <cp:lastModifiedBy>Yuan Aiqing</cp:lastModifiedBy>
  <cp:revision>184</cp:revision>
  <dcterms:created xsi:type="dcterms:W3CDTF">2014-02-18T04:44:48Z</dcterms:created>
  <dcterms:modified xsi:type="dcterms:W3CDTF">2014-02-20T06:25:59Z</dcterms:modified>
</cp:coreProperties>
</file>