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3" r:id="rId12"/>
    <p:sldId id="267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7075-74CE-49F2-B993-3B7E02D30E57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E437C-C19A-49F2-BC40-1DD8091C1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6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여기엔 </a:t>
            </a:r>
            <a:r>
              <a:rPr lang="ko-KR" altLang="en-US" dirty="0" err="1"/>
              <a:t>비하인드</a:t>
            </a:r>
            <a:r>
              <a:rPr lang="ko-KR" altLang="en-US" dirty="0"/>
              <a:t> 스토리가 있으니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437C-C19A-49F2-BC40-1DD8091C11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1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테스트도 제대로 안되어 있고 우리 핵심이 </a:t>
            </a:r>
            <a:r>
              <a:rPr lang="en-US" altLang="ko-KR" dirty="0"/>
              <a:t>ATC</a:t>
            </a:r>
            <a:r>
              <a:rPr lang="ko-KR" altLang="en-US" dirty="0"/>
              <a:t>인데 이거 좀 이상하다</a:t>
            </a:r>
            <a:r>
              <a:rPr lang="en-US" altLang="ko-KR" dirty="0"/>
              <a:t>. </a:t>
            </a:r>
            <a:r>
              <a:rPr lang="ko-KR" altLang="en-US" dirty="0"/>
              <a:t>좀만 시간 가지고 완벽하게 만들어서 운행하자</a:t>
            </a:r>
            <a:r>
              <a:rPr lang="en-US" altLang="ko-KR" dirty="0"/>
              <a:t>. </a:t>
            </a:r>
            <a:r>
              <a:rPr lang="ko-KR" altLang="en-US" dirty="0"/>
              <a:t>이거 안전이랑 관련되어 </a:t>
            </a:r>
            <a:r>
              <a:rPr lang="ko-KR" altLang="en-US" dirty="0" err="1"/>
              <a:t>잇자나</a:t>
            </a:r>
            <a:r>
              <a:rPr lang="ko-KR" altLang="en-US" dirty="0"/>
              <a:t> 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437C-C19A-49F2-BC40-1DD8091C11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 세명이 이사회 멤버인 다니엘 </a:t>
            </a:r>
            <a:r>
              <a:rPr lang="ko-KR" altLang="en-US" dirty="0" err="1"/>
              <a:t>헬릭스에게</a:t>
            </a:r>
            <a:r>
              <a:rPr lang="ko-KR" altLang="en-US" dirty="0"/>
              <a:t> 부탁해서 익명으로 이사회에 말을 했지만 듣지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https://www.encyclopedia.com/science/encyclopedias-almanacs-transcripts-and-maps/bay-area-rapid-transit-case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437C-C19A-49F2-BC40-1DD8091C11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1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437C-C19A-49F2-BC40-1DD8091C11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8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437C-C19A-49F2-BC40-1DD8091C11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8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해고인가</a:t>
            </a:r>
            <a:r>
              <a:rPr lang="en-US" altLang="ko-KR" dirty="0"/>
              <a:t>? </a:t>
            </a:r>
            <a:r>
              <a:rPr lang="ko-KR" altLang="en-US" dirty="0"/>
              <a:t>우리는 매니저에게 글도 쓰고 설명도 해가며 문제제기를 했지만 매니저가 그런 거 생각하지 말라고 했다</a:t>
            </a:r>
            <a:r>
              <a:rPr lang="en-US" altLang="ko-KR" dirty="0"/>
              <a:t>. </a:t>
            </a:r>
            <a:r>
              <a:rPr lang="ko-KR" altLang="en-US" dirty="0"/>
              <a:t>그래서 이사회에 안전문제에 대해서 건의를 했지만 무시했다</a:t>
            </a:r>
            <a:r>
              <a:rPr lang="en-US" altLang="ko-KR" dirty="0"/>
              <a:t>. </a:t>
            </a:r>
            <a:r>
              <a:rPr lang="ko-KR" altLang="en-US" dirty="0" err="1"/>
              <a:t>그리고서는</a:t>
            </a:r>
            <a:r>
              <a:rPr lang="ko-KR" altLang="en-US" dirty="0"/>
              <a:t> 정확한 이유도 없이 해고를 했지 않느냐</a:t>
            </a:r>
            <a:r>
              <a:rPr lang="en-US" altLang="ko-KR" dirty="0"/>
              <a:t>! </a:t>
            </a:r>
            <a:r>
              <a:rPr lang="ko-KR" altLang="en-US" dirty="0"/>
              <a:t>마</a:t>
            </a:r>
            <a:r>
              <a:rPr lang="en-US" altLang="ko-KR" dirty="0"/>
              <a:t>! </a:t>
            </a:r>
            <a:r>
              <a:rPr lang="ko-KR" altLang="en-US" dirty="0"/>
              <a:t>우리는 공학자고 이런 주장을 한 건 </a:t>
            </a:r>
            <a:r>
              <a:rPr lang="ko-KR" altLang="en-US" dirty="0" err="1"/>
              <a:t>당연한거다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437C-C19A-49F2-BC40-1DD8091C11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19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</a:t>
            </a:r>
            <a:r>
              <a:rPr lang="en-US" altLang="ko-KR" dirty="0"/>
              <a:t>! </a:t>
            </a:r>
            <a:r>
              <a:rPr lang="ko-KR" altLang="en-US" dirty="0" err="1"/>
              <a:t>야덜은</a:t>
            </a:r>
            <a:r>
              <a:rPr lang="ko-KR" altLang="en-US" dirty="0"/>
              <a:t> </a:t>
            </a:r>
            <a:r>
              <a:rPr lang="ko-KR" altLang="en-US" dirty="0" err="1"/>
              <a:t>잘했구만</a:t>
            </a:r>
            <a:r>
              <a:rPr lang="en-US" altLang="ko-KR" dirty="0"/>
              <a:t>! </a:t>
            </a:r>
            <a:r>
              <a:rPr lang="ko-KR" altLang="en-US" dirty="0" err="1"/>
              <a:t>니네</a:t>
            </a:r>
            <a:r>
              <a:rPr lang="ko-KR" altLang="en-US" dirty="0"/>
              <a:t> </a:t>
            </a:r>
            <a:r>
              <a:rPr lang="ko-KR" altLang="en-US" dirty="0" err="1"/>
              <a:t>머꼬</a:t>
            </a:r>
            <a:r>
              <a:rPr lang="en-US" altLang="ko-KR" dirty="0"/>
              <a:t>?? </a:t>
            </a:r>
            <a:r>
              <a:rPr lang="ko-KR" altLang="en-US" dirty="0"/>
              <a:t>마 </a:t>
            </a:r>
            <a:r>
              <a:rPr lang="en-US" altLang="ko-KR" dirty="0"/>
              <a:t>IEEE</a:t>
            </a:r>
            <a:r>
              <a:rPr lang="ko-KR" altLang="en-US" dirty="0"/>
              <a:t>에서는 상도 </a:t>
            </a:r>
            <a:r>
              <a:rPr lang="ko-KR" altLang="en-US" dirty="0" err="1"/>
              <a:t>준다네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E437C-C19A-49F2-BC40-1DD8091C11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2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5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8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22F-A0A7-4418-8BFD-8392F68D12DB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A05A-BD2A-474A-85B6-8DE9F5657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5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istory_of_Bay_Area_Rapid_Trans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6F18-51D2-4DC1-A71E-4DC815A0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공학윤리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C1037-F898-4589-A294-79CBD6B18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20181695 </a:t>
            </a:r>
            <a:r>
              <a:rPr lang="ko-KR" altLang="en-US" dirty="0"/>
              <a:t>조익현</a:t>
            </a:r>
            <a:endParaRPr lang="en-US" altLang="ko-KR" dirty="0"/>
          </a:p>
          <a:p>
            <a:r>
              <a:rPr lang="en-US" altLang="ko-KR" dirty="0"/>
              <a:t>20181696 </a:t>
            </a:r>
            <a:r>
              <a:rPr lang="ko-KR" altLang="en-US" dirty="0" err="1"/>
              <a:t>조재오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0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9F193F-719A-438C-AB26-755EC775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309" y="363530"/>
            <a:ext cx="6459382" cy="61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IMPSON PNG에 대한 이미지 검색결과">
            <a:extLst>
              <a:ext uri="{FF2B5EF4-FFF2-40B4-BE49-F238E27FC236}">
                <a16:creationId xmlns:a16="http://schemas.microsoft.com/office/drawing/2014/main" id="{21E509F9-CFEA-488F-BACA-70BCA61E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05" y="1479285"/>
            <a:ext cx="2551390" cy="38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627CBD-951C-4DB3-A779-50A9E1771804}"/>
              </a:ext>
            </a:extLst>
          </p:cNvPr>
          <p:cNvSpPr txBox="1"/>
          <p:nvPr/>
        </p:nvSpPr>
        <p:spPr>
          <a:xfrm>
            <a:off x="2007704" y="1382286"/>
            <a:ext cx="81765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0" dirty="0">
                <a:solidFill>
                  <a:srgbClr val="FF0000"/>
                </a:solidFill>
              </a:rPr>
              <a:t>해 고</a:t>
            </a:r>
          </a:p>
        </p:txBody>
      </p:sp>
    </p:spTree>
    <p:extLst>
      <p:ext uri="{BB962C8B-B14F-4D97-AF65-F5344CB8AC3E}">
        <p14:creationId xmlns:p14="http://schemas.microsoft.com/office/powerpoint/2010/main" val="26567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Bart Simpson png에 대한 이미지 검색결과">
            <a:extLst>
              <a:ext uri="{FF2B5EF4-FFF2-40B4-BE49-F238E27FC236}">
                <a16:creationId xmlns:a16="http://schemas.microsoft.com/office/drawing/2014/main" id="{F6126008-57CF-4F29-B593-99D53F1A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6" y="2192080"/>
            <a:ext cx="1313249" cy="254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0" descr="SIMPSON PNG에 대한 이미지 검색결과">
            <a:extLst>
              <a:ext uri="{FF2B5EF4-FFF2-40B4-BE49-F238E27FC236}">
                <a16:creationId xmlns:a16="http://schemas.microsoft.com/office/drawing/2014/main" id="{963FEC62-C913-4F81-BAB7-14FDA754C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4" t="3466" r="21157" b="2488"/>
          <a:stretch/>
        </p:blipFill>
        <p:spPr bwMode="auto">
          <a:xfrm>
            <a:off x="1756115" y="2107406"/>
            <a:ext cx="1313249" cy="26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ggie Simpson png에 대한 이미지 검색결과">
            <a:extLst>
              <a:ext uri="{FF2B5EF4-FFF2-40B4-BE49-F238E27FC236}">
                <a16:creationId xmlns:a16="http://schemas.microsoft.com/office/drawing/2014/main" id="{E1F559BA-7519-45CF-9C21-FFB9BF04F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t="19568" r="22629" b="16166"/>
          <a:stretch/>
        </p:blipFill>
        <p:spPr bwMode="auto">
          <a:xfrm>
            <a:off x="2944681" y="2277422"/>
            <a:ext cx="2022015" cy="24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8A9C6-E9F7-46BF-9E1D-D681E5A92B97}"/>
              </a:ext>
            </a:extLst>
          </p:cNvPr>
          <p:cNvSpPr txBox="1"/>
          <p:nvPr/>
        </p:nvSpPr>
        <p:spPr>
          <a:xfrm>
            <a:off x="572542" y="4899848"/>
            <a:ext cx="606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Blankenzee</a:t>
            </a:r>
            <a:r>
              <a:rPr lang="en-US" altLang="ko-KR" dirty="0"/>
              <a:t>  </a:t>
            </a:r>
            <a:r>
              <a:rPr lang="en-US" altLang="ko-KR" dirty="0" err="1"/>
              <a:t>Bruder</a:t>
            </a:r>
            <a:r>
              <a:rPr lang="en-US" altLang="ko-KR" dirty="0"/>
              <a:t>           </a:t>
            </a:r>
            <a:r>
              <a:rPr lang="en-US" altLang="ko-KR" dirty="0" err="1"/>
              <a:t>Hjortsvang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E44DF-101E-48A4-9930-8B443E5F5000}"/>
              </a:ext>
            </a:extLst>
          </p:cNvPr>
          <p:cNvSpPr txBox="1"/>
          <p:nvPr/>
        </p:nvSpPr>
        <p:spPr>
          <a:xfrm flipH="1">
            <a:off x="5003388" y="1941730"/>
            <a:ext cx="29769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/>
              <a:t>vs</a:t>
            </a:r>
            <a:endParaRPr lang="ko-KR" altLang="en-US" sz="20000" dirty="0"/>
          </a:p>
        </p:txBody>
      </p:sp>
      <p:pic>
        <p:nvPicPr>
          <p:cNvPr id="5122" name="Picture 2" descr="Cool Bart Simpson Pictures to Pin on Pinterest - ThePinsta">
            <a:extLst>
              <a:ext uri="{FF2B5EF4-FFF2-40B4-BE49-F238E27FC236}">
                <a16:creationId xmlns:a16="http://schemas.microsoft.com/office/drawing/2014/main" id="{A81D6A9E-15A0-46A3-8F4B-7E7F2833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88" b="97006" l="9766" r="91504">
                        <a14:foregroundMark x1="49512" y1="42087" x2="56152" y2="47305"/>
                        <a14:foregroundMark x1="69629" y1="31908" x2="77344" y2="34217"/>
                        <a14:foregroundMark x1="77344" y1="33020" x2="68555" y2="31651"/>
                        <a14:foregroundMark x1="67676" y1="26861" x2="60938" y2="31908"/>
                        <a14:foregroundMark x1="60938" y1="31908" x2="66992" y2="32678"/>
                        <a14:foregroundMark x1="78223" y1="33447" x2="78711" y2="38067"/>
                        <a14:foregroundMark x1="61230" y1="6416" x2="71582" y2="6929"/>
                        <a14:foregroundMark x1="91504" y1="16253" x2="91504" y2="16253"/>
                        <a14:foregroundMark x1="91504" y1="16253" x2="91504" y2="16253"/>
                        <a14:foregroundMark x1="31445" y1="89478" x2="31445" y2="89478"/>
                        <a14:foregroundMark x1="31445" y1="89478" x2="31445" y2="89478"/>
                        <a14:foregroundMark x1="39648" y1="92216" x2="39648" y2="92216"/>
                        <a14:foregroundMark x1="39648" y1="92216" x2="39648" y2="92216"/>
                        <a14:foregroundMark x1="34570" y1="96578" x2="34570" y2="96578"/>
                        <a14:foregroundMark x1="34570" y1="96578" x2="34570" y2="96578"/>
                        <a14:foregroundMark x1="16895" y1="93499" x2="16895" y2="93499"/>
                        <a14:foregroundMark x1="16895" y1="93499" x2="16895" y2="93499"/>
                        <a14:foregroundMark x1="36523" y1="97006" x2="36523" y2="97006"/>
                        <a14:foregroundMark x1="36523" y1="97006" x2="36523" y2="97006"/>
                        <a14:foregroundMark x1="40527" y1="96407" x2="40527" y2="96407"/>
                        <a14:foregroundMark x1="40527" y1="96407" x2="40527" y2="96407"/>
                        <a14:foregroundMark x1="9863" y1="60137" x2="9863" y2="60137"/>
                        <a14:foregroundMark x1="9863" y1="60137" x2="9863" y2="60137"/>
                        <a14:foregroundMark x1="23340" y1="93157" x2="23340" y2="93157"/>
                        <a14:foregroundMark x1="23340" y1="93157" x2="23340" y2="93157"/>
                        <a14:foregroundMark x1="41211" y1="96065" x2="41211" y2="96065"/>
                        <a14:foregroundMark x1="41211" y1="96065" x2="41211" y2="96065"/>
                        <a14:foregroundMark x1="72461" y1="5988" x2="72461" y2="5988"/>
                        <a14:foregroundMark x1="72461" y1="5988" x2="72461" y2="5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10" y="991543"/>
            <a:ext cx="4407760" cy="50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웃는 얼굴 6">
            <a:extLst>
              <a:ext uri="{FF2B5EF4-FFF2-40B4-BE49-F238E27FC236}">
                <a16:creationId xmlns:a16="http://schemas.microsoft.com/office/drawing/2014/main" id="{5E75F5E2-E307-4B55-8549-A2AF625AB1F9}"/>
              </a:ext>
            </a:extLst>
          </p:cNvPr>
          <p:cNvSpPr/>
          <p:nvPr/>
        </p:nvSpPr>
        <p:spPr>
          <a:xfrm>
            <a:off x="7773334" y="3803373"/>
            <a:ext cx="881270" cy="84164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D2713-09BC-468D-8E73-2920AAE1833F}"/>
              </a:ext>
            </a:extLst>
          </p:cNvPr>
          <p:cNvSpPr txBox="1"/>
          <p:nvPr/>
        </p:nvSpPr>
        <p:spPr>
          <a:xfrm>
            <a:off x="8356430" y="6023658"/>
            <a:ext cx="16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0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whole damn system is wrong - image #3828123 by ...">
            <a:extLst>
              <a:ext uri="{FF2B5EF4-FFF2-40B4-BE49-F238E27FC236}">
                <a16:creationId xmlns:a16="http://schemas.microsoft.com/office/drawing/2014/main" id="{7C92F988-E5AC-4260-B514-352415C8A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2871166" y="1359638"/>
            <a:ext cx="6449667" cy="41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9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2D85B-6B9A-4789-97E9-8D278140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일어났을까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7E1CD-6F4F-494C-989D-C59A0A7F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부실한 경영으로 인해 발생하는 시간 또는 자원의 부족</a:t>
            </a:r>
            <a:endParaRPr lang="en-US" altLang="ko-KR" dirty="0"/>
          </a:p>
          <a:p>
            <a:r>
              <a:rPr lang="ko-KR" altLang="en-US" dirty="0"/>
              <a:t>잠재적인 문제는 </a:t>
            </a:r>
            <a:r>
              <a:rPr lang="ko-KR" altLang="en-US" dirty="0" err="1"/>
              <a:t>누군가에</a:t>
            </a:r>
            <a:r>
              <a:rPr lang="ko-KR" altLang="en-US" dirty="0"/>
              <a:t> 의해 해결될 수 있을 것이라는 무사안일주의</a:t>
            </a:r>
            <a:endParaRPr lang="en-US" altLang="ko-KR" dirty="0"/>
          </a:p>
          <a:p>
            <a:r>
              <a:rPr lang="ko-KR" altLang="en-US" dirty="0"/>
              <a:t>정직하지 못한 설계와 단기간에 결과를 요구하는 경영진의 압박</a:t>
            </a:r>
          </a:p>
        </p:txBody>
      </p:sp>
    </p:spTree>
    <p:extLst>
      <p:ext uri="{BB962C8B-B14F-4D97-AF65-F5344CB8AC3E}">
        <p14:creationId xmlns:p14="http://schemas.microsoft.com/office/powerpoint/2010/main" val="174367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5566E-080F-42A7-9AC6-51D06E4B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2A11E-BC1C-46CB-9771-87D21026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세명의 공학자들이 윤리적인 문제에 </a:t>
            </a:r>
            <a:r>
              <a:rPr lang="ko-KR" altLang="en-US" dirty="0" err="1"/>
              <a:t>신경쓰지</a:t>
            </a:r>
            <a:r>
              <a:rPr lang="ko-KR" altLang="en-US" dirty="0"/>
              <a:t> 않았다면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만약 이사회 측에서 문제점에 대해 받아들이고 </a:t>
            </a:r>
            <a:r>
              <a:rPr lang="en-US" altLang="ko-KR" dirty="0"/>
              <a:t>BART</a:t>
            </a:r>
            <a:r>
              <a:rPr lang="ko-KR" altLang="en-US" dirty="0"/>
              <a:t>의 개시일을 늦췄더라면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08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50E3E-4DF1-46C6-8CDF-66081EF2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공학자는 </a:t>
            </a:r>
            <a:r>
              <a:rPr lang="en-US" altLang="ko-KR" dirty="0"/>
              <a:t>HEAD</a:t>
            </a:r>
            <a:r>
              <a:rPr lang="ko-KR" altLang="en-US" dirty="0"/>
              <a:t>가 아니다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16D12-040F-4673-8ED4-8669364E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윤리적인 문제에 자유로울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그렇지만 모든 윤리적인 문제를 해결하려면 경영진과의 마찰이 생긴다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공학윤리 규범에는 공학에 관련된 회사에 대해서도 정의가 되어야 할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3778D4C-9E28-4840-82E3-207A0514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1125538"/>
            <a:ext cx="10515600" cy="2852737"/>
          </a:xfrm>
        </p:spPr>
        <p:txBody>
          <a:bodyPr/>
          <a:lstStyle/>
          <a:p>
            <a:r>
              <a:rPr lang="ko-KR" altLang="en-US"/>
              <a:t>바트를 아십니까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A60AE3-0788-464B-A739-77F68975C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5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78F2A-1702-4C23-BD19-1B8D692F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602AD-7E96-4F32-9737-14C13EDDC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6" descr="SIMPSON PNG에 대한 이미지 검색결과">
            <a:extLst>
              <a:ext uri="{FF2B5EF4-FFF2-40B4-BE49-F238E27FC236}">
                <a16:creationId xmlns:a16="http://schemas.microsoft.com/office/drawing/2014/main" id="{736589CD-7689-4868-9DB6-D5B8FDCA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85" y="0"/>
            <a:ext cx="5095029" cy="588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bay area rapid transit">
            <a:extLst>
              <a:ext uri="{FF2B5EF4-FFF2-40B4-BE49-F238E27FC236}">
                <a16:creationId xmlns:a16="http://schemas.microsoft.com/office/drawing/2014/main" id="{6EF97F6A-BDBA-40F0-B57A-34732A18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8973">
            <a:off x="2564422" y="3863386"/>
            <a:ext cx="6657955" cy="309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77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E0E8F-CFF6-404E-ABDA-948B2A35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1B340-787E-4768-83C1-35D0C1663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Image result for bay area rapid transit">
            <a:extLst>
              <a:ext uri="{FF2B5EF4-FFF2-40B4-BE49-F238E27FC236}">
                <a16:creationId xmlns:a16="http://schemas.microsoft.com/office/drawing/2014/main" id="{70CE412A-C6F1-4FE1-A174-11EEB360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71500"/>
            <a:ext cx="95059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35EA33-1280-4543-8EC2-2817B881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 Area Rapid Transit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B71570-5202-4951-9A09-D8722EC9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https://en.wikipedia.org/wiki/History_of_Bay_Area_Rapid_Transit</a:t>
            </a:r>
            <a:endParaRPr lang="en-US" altLang="ko-KR" dirty="0"/>
          </a:p>
          <a:p>
            <a:r>
              <a:rPr lang="en-US" altLang="ko-KR" dirty="0"/>
              <a:t>BART</a:t>
            </a:r>
          </a:p>
          <a:p>
            <a:r>
              <a:rPr lang="en-US" altLang="ko-KR" dirty="0"/>
              <a:t>ATC(Automatic Train Control)</a:t>
            </a:r>
            <a:r>
              <a:rPr lang="ko-KR" altLang="en-US" dirty="0"/>
              <a:t>시스템을 이용한 샌프란시스코에 위치한 장거리 전철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0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2EB63-CD5A-4F5A-BBE3-3A9FE911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"Fremont Flyer" accident in 1972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CDF92E-07F9-4B46-AAB1-A3E5FA261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31DD1-E617-4AA4-B8F1-FA5EE6F018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운행 </a:t>
            </a:r>
            <a:r>
              <a:rPr lang="en-US" altLang="ko-KR" dirty="0"/>
              <a:t>3</a:t>
            </a:r>
            <a:r>
              <a:rPr lang="ko-KR" altLang="en-US" dirty="0" err="1"/>
              <a:t>주만에</a:t>
            </a:r>
            <a:r>
              <a:rPr lang="ko-KR" altLang="en-US" dirty="0"/>
              <a:t> </a:t>
            </a:r>
            <a:r>
              <a:rPr lang="en-US" altLang="ko-KR" dirty="0"/>
              <a:t>ATC</a:t>
            </a:r>
            <a:r>
              <a:rPr lang="ko-KR" altLang="en-US" dirty="0"/>
              <a:t>의 부품인 수정 발전기에 문제로 모래 제방에 돌진하는 사고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04445-E439-4C91-B2E0-B77C4AC5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88" y="2250760"/>
            <a:ext cx="3688624" cy="35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Bart Simpson png에 대한 이미지 검색결과">
            <a:extLst>
              <a:ext uri="{FF2B5EF4-FFF2-40B4-BE49-F238E27FC236}">
                <a16:creationId xmlns:a16="http://schemas.microsoft.com/office/drawing/2014/main" id="{CC302360-BA13-46EC-A8EF-92CEF815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45" y="2853571"/>
            <a:ext cx="1638575" cy="334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0" descr="SIMPSON PNG에 대한 이미지 검색결과">
            <a:extLst>
              <a:ext uri="{FF2B5EF4-FFF2-40B4-BE49-F238E27FC236}">
                <a16:creationId xmlns:a16="http://schemas.microsoft.com/office/drawing/2014/main" id="{65667848-C3D1-4B77-BF52-3342D83C3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4" t="3466" r="21157" b="2488"/>
          <a:stretch/>
        </p:blipFill>
        <p:spPr bwMode="auto">
          <a:xfrm>
            <a:off x="4928531" y="2742342"/>
            <a:ext cx="1638575" cy="345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ggie Simpson png에 대한 이미지 검색결과">
            <a:extLst>
              <a:ext uri="{FF2B5EF4-FFF2-40B4-BE49-F238E27FC236}">
                <a16:creationId xmlns:a16="http://schemas.microsoft.com/office/drawing/2014/main" id="{2712F4F8-4779-4850-BC82-0C9164146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4" t="19568" r="22629" b="16166"/>
          <a:stretch/>
        </p:blipFill>
        <p:spPr bwMode="auto">
          <a:xfrm>
            <a:off x="6920334" y="2742342"/>
            <a:ext cx="2522921" cy="323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AB5D49-92A0-4CFE-823D-65A1F01C3A5D}"/>
              </a:ext>
            </a:extLst>
          </p:cNvPr>
          <p:cNvSpPr/>
          <p:nvPr/>
        </p:nvSpPr>
        <p:spPr>
          <a:xfrm>
            <a:off x="3956050" y="1346200"/>
            <a:ext cx="4279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우리가 봤는데 </a:t>
            </a:r>
            <a:r>
              <a:rPr lang="en-US" altLang="ko-KR" dirty="0"/>
              <a:t>ATC </a:t>
            </a:r>
            <a:r>
              <a:rPr lang="ko-KR" altLang="en-US" dirty="0"/>
              <a:t>저거 </a:t>
            </a:r>
            <a:r>
              <a:rPr lang="ko-KR" altLang="en-US" dirty="0" err="1"/>
              <a:t>문제있다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26691-0315-4820-A8E2-9E9666AE83DB}"/>
              </a:ext>
            </a:extLst>
          </p:cNvPr>
          <p:cNvSpPr txBox="1"/>
          <p:nvPr/>
        </p:nvSpPr>
        <p:spPr>
          <a:xfrm>
            <a:off x="3048000" y="6324600"/>
            <a:ext cx="63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Blankenzee</a:t>
            </a:r>
            <a:r>
              <a:rPr lang="en-US" altLang="ko-KR" dirty="0"/>
              <a:t>            </a:t>
            </a:r>
            <a:r>
              <a:rPr lang="en-US" altLang="ko-KR" dirty="0" err="1"/>
              <a:t>Bruder</a:t>
            </a:r>
            <a:r>
              <a:rPr lang="en-US" altLang="ko-KR" dirty="0"/>
              <a:t>                      </a:t>
            </a:r>
            <a:r>
              <a:rPr lang="en-US" altLang="ko-KR" dirty="0" err="1"/>
              <a:t>Hjortsvang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7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DF6A5D-1087-441C-9F47-2B58E71C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E40244-784F-44CE-A18D-9010DA41C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8309"/>
            <a:ext cx="1104552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[I.1]         직업적 의무를 수행할 때에 국민의 안전, 건강 그리고 복지에 최고의 가치를 부여한다.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[II.1.a]         공학자는 언제나 대중의 안전, 건강, 재산, 복지를 보호하는 것을 그들의 우선적인 의무로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인식한다. 만약 공공의 안전, 건강, 재산 또는 복지가 위험에 처한 상황이 되어 공학자의 전문적 판단에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달려있다면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공학자는 그들의 고용인 또는 의뢰인과 그 상황에 적절한 다른 책임자에게 공지한다.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[II.3]        객관적이고 진실된 방법으로만 공식적인 발표를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[III.8]        공학자는 악의를 가지거나 또는 실수로,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직.간접적으로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전문적으로 명성, 가능성 또는 다른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공학자의 업무나 고용에 대해서 해를 입히려 하지 않으며 그리고 다른 공학자의 일에 대해서 무분별하게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비판하려고 시도하지 않는다. 비윤리적이거나 불법적인 행동으로 다른 사람의 죄가 판단될 때에는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권한이 있는 기관에 그 정보를 제공하여 조치를 취하도록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[III.11]        공학자는 다른 공학자 또는 학생과 정보와 경험을 공유함으로써 전문직의 효율성을 확장하는데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협력하며 자신이 감독하는 공학자의 전문적인 발전과 향상의 기회를 제공하기 위해 노력한다.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0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r Simpson Pictures, Images, Graphics - Page 3">
            <a:extLst>
              <a:ext uri="{FF2B5EF4-FFF2-40B4-BE49-F238E27FC236}">
                <a16:creationId xmlns:a16="http://schemas.microsoft.com/office/drawing/2014/main" id="{3B7F8E3E-9E15-4735-B70A-C13877EDB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7" b="93865" l="10000" r="93667">
                        <a14:foregroundMark x1="45333" y1="28221" x2="45333" y2="28221"/>
                        <a14:foregroundMark x1="45333" y1="31493" x2="45333" y2="31493"/>
                        <a14:foregroundMark x1="45333" y1="31493" x2="45333" y2="31493"/>
                        <a14:foregroundMark x1="50500" y1="31493" x2="50500" y2="31493"/>
                        <a14:foregroundMark x1="50500" y1="31493" x2="50500" y2="31493"/>
                        <a14:foregroundMark x1="51833" y1="29652" x2="51833" y2="29652"/>
                        <a14:foregroundMark x1="51833" y1="29652" x2="51833" y2="29652"/>
                        <a14:foregroundMark x1="48167" y1="8793" x2="48167" y2="8793"/>
                        <a14:foregroundMark x1="41167" y1="26994" x2="51667" y2="33333"/>
                        <a14:foregroundMark x1="53691" y1="5889" x2="54167" y2="5930"/>
                        <a14:foregroundMark x1="50511" y1="5617" x2="50965" y2="5656"/>
                        <a14:foregroundMark x1="65500" y1="64622" x2="35667" y2="85072"/>
                        <a14:foregroundMark x1="58500" y1="83845" x2="58500" y2="83845"/>
                        <a14:foregroundMark x1="58500" y1="83845" x2="39667" y2="60941"/>
                        <a14:foregroundMark x1="39667" y1="60941" x2="37500" y2="60532"/>
                        <a14:foregroundMark x1="36333" y1="61145" x2="36333" y2="68303"/>
                        <a14:foregroundMark x1="57000" y1="61350" x2="58167" y2="59100"/>
                        <a14:foregroundMark x1="90833" y1="63395" x2="90833" y2="60123"/>
                        <a14:foregroundMark x1="93167" y1="33333" x2="93667" y2="33538"/>
                        <a14:foregroundMark x1="60667" y1="78732" x2="64333" y2="60532"/>
                        <a14:foregroundMark x1="73833" y1="80573" x2="47667" y2="82209"/>
                        <a14:foregroundMark x1="65500" y1="72597" x2="72333" y2="79959"/>
                        <a14:foregroundMark x1="72333" y1="79959" x2="77333" y2="82413"/>
                        <a14:foregroundMark x1="39833" y1="66667" x2="35333" y2="77301"/>
                        <a14:foregroundMark x1="35333" y1="77301" x2="35667" y2="80777"/>
                        <a14:foregroundMark x1="23333" y1="87526" x2="26333" y2="87526"/>
                        <a14:foregroundMark x1="32333" y1="83640" x2="32167" y2="70552"/>
                        <a14:foregroundMark x1="20500" y1="87321" x2="25833" y2="89980"/>
                        <a14:foregroundMark x1="60833" y1="90389" x2="69500" y2="86708"/>
                        <a14:foregroundMark x1="69500" y1="86708" x2="78333" y2="92229"/>
                        <a14:foregroundMark x1="83333" y1="88957" x2="67000" y2="90798"/>
                        <a14:foregroundMark x1="55833" y1="93252" x2="50667" y2="93865"/>
                        <a14:backgroundMark x1="5667" y1="11043" x2="9667" y2="58078"/>
                        <a14:backgroundMark x1="9667" y1="58078" x2="7833" y2="70143"/>
                        <a14:backgroundMark x1="7833" y1="70143" x2="11667" y2="85072"/>
                        <a14:backgroundMark x1="48833" y1="5726" x2="48833" y2="5726"/>
                        <a14:backgroundMark x1="52167" y1="5317" x2="52167" y2="5317"/>
                        <a14:backgroundMark x1="55500" y1="7157" x2="55500" y2="7157"/>
                        <a14:backgroundMark x1="51833" y1="6339" x2="51833" y2="6339"/>
                        <a14:backgroundMark x1="51833" y1="6339" x2="51833" y2="6339"/>
                        <a14:backgroundMark x1="52833" y1="6339" x2="52833" y2="4499"/>
                        <a14:backgroundMark x1="48667" y1="4908" x2="48167" y2="5726"/>
                        <a14:backgroundMark x1="47000" y1="5726" x2="47667" y2="5726"/>
                        <a14:backgroundMark x1="51167" y1="5317" x2="53667" y2="5930"/>
                        <a14:backgroundMark x1="46500" y1="5317" x2="50667" y2="5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100138"/>
            <a:ext cx="5715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웃는 얼굴 1">
            <a:extLst>
              <a:ext uri="{FF2B5EF4-FFF2-40B4-BE49-F238E27FC236}">
                <a16:creationId xmlns:a16="http://schemas.microsoft.com/office/drawing/2014/main" id="{40D5C8EF-D737-483D-8449-346FAE34EAAF}"/>
              </a:ext>
            </a:extLst>
          </p:cNvPr>
          <p:cNvSpPr/>
          <p:nvPr/>
        </p:nvSpPr>
        <p:spPr>
          <a:xfrm>
            <a:off x="3771901" y="1510747"/>
            <a:ext cx="980660" cy="9409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577F83E2-71B8-4E19-AFC0-83146343D284}"/>
              </a:ext>
            </a:extLst>
          </p:cNvPr>
          <p:cNvSpPr/>
          <p:nvPr/>
        </p:nvSpPr>
        <p:spPr>
          <a:xfrm>
            <a:off x="7608406" y="1981200"/>
            <a:ext cx="980660" cy="9409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SIMPSON PNG에 대한 이미지 검색결과">
            <a:extLst>
              <a:ext uri="{FF2B5EF4-FFF2-40B4-BE49-F238E27FC236}">
                <a16:creationId xmlns:a16="http://schemas.microsoft.com/office/drawing/2014/main" id="{9750F7BD-8C5B-490B-907E-B7C1C40D7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5" r="35439" b="60197"/>
          <a:stretch/>
        </p:blipFill>
        <p:spPr bwMode="auto">
          <a:xfrm>
            <a:off x="4884769" y="874944"/>
            <a:ext cx="2554672" cy="282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51266"/>
      </p:ext>
    </p:extLst>
  </p:cSld>
  <p:clrMapOvr>
    <a:masterClrMapping/>
  </p:clrMapOvr>
</p:sld>
</file>

<file path=ppt/theme/theme1.xml><?xml version="1.0" encoding="utf-8"?>
<a:theme xmlns:a="http://schemas.openxmlformats.org/drawingml/2006/main" name="170527_용진욱_심슨PPT_1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170527_용진욱_심슨PPT_1편</Template>
  <TotalTime>40646</TotalTime>
  <Words>292</Words>
  <Application>Microsoft Office PowerPoint</Application>
  <PresentationFormat>와이드스크린</PresentationFormat>
  <Paragraphs>61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170527_용진욱_심슨PPT_1편</vt:lpstr>
      <vt:lpstr>공학윤리 발표</vt:lpstr>
      <vt:lpstr>바트를 아십니까</vt:lpstr>
      <vt:lpstr>PowerPoint 프레젠테이션</vt:lpstr>
      <vt:lpstr>PowerPoint 프레젠테이션</vt:lpstr>
      <vt:lpstr>Bay Area Rapid Transit</vt:lpstr>
      <vt:lpstr>The "Fremont Flyer" accident in 1972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왜 일어났을까?</vt:lpstr>
      <vt:lpstr>IF..</vt:lpstr>
      <vt:lpstr>공학자는 HEAD가 아니다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공학윤리 발표</dc:title>
  <dc:creator>조 익현</dc:creator>
  <cp:lastModifiedBy>조 익현</cp:lastModifiedBy>
  <cp:revision>16</cp:revision>
  <dcterms:created xsi:type="dcterms:W3CDTF">2018-11-11T10:25:58Z</dcterms:created>
  <dcterms:modified xsi:type="dcterms:W3CDTF">2018-11-11T16:12:07Z</dcterms:modified>
</cp:coreProperties>
</file>