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70" r:id="rId2"/>
  </p:sldMasterIdLst>
  <p:notesMasterIdLst>
    <p:notesMasterId r:id="rId44"/>
  </p:notesMasterIdLst>
  <p:handoutMasterIdLst>
    <p:handoutMasterId r:id="rId45"/>
  </p:handoutMasterIdLst>
  <p:sldIdLst>
    <p:sldId id="257" r:id="rId3"/>
    <p:sldId id="286" r:id="rId4"/>
    <p:sldId id="287" r:id="rId5"/>
    <p:sldId id="435" r:id="rId6"/>
    <p:sldId id="288" r:id="rId7"/>
    <p:sldId id="436" r:id="rId8"/>
    <p:sldId id="555" r:id="rId9"/>
    <p:sldId id="556" r:id="rId10"/>
    <p:sldId id="557" r:id="rId11"/>
    <p:sldId id="558" r:id="rId12"/>
    <p:sldId id="559" r:id="rId13"/>
    <p:sldId id="560" r:id="rId14"/>
    <p:sldId id="561" r:id="rId15"/>
    <p:sldId id="564" r:id="rId16"/>
    <p:sldId id="565" r:id="rId17"/>
    <p:sldId id="569" r:id="rId18"/>
    <p:sldId id="566" r:id="rId19"/>
    <p:sldId id="571" r:id="rId20"/>
    <p:sldId id="572" r:id="rId21"/>
    <p:sldId id="573" r:id="rId22"/>
    <p:sldId id="567" r:id="rId23"/>
    <p:sldId id="574" r:id="rId24"/>
    <p:sldId id="575" r:id="rId25"/>
    <p:sldId id="576" r:id="rId26"/>
    <p:sldId id="568" r:id="rId27"/>
    <p:sldId id="460" r:id="rId28"/>
    <p:sldId id="461" r:id="rId29"/>
    <p:sldId id="462" r:id="rId30"/>
    <p:sldId id="463" r:id="rId31"/>
    <p:sldId id="464" r:id="rId32"/>
    <p:sldId id="453" r:id="rId33"/>
    <p:sldId id="472" r:id="rId34"/>
    <p:sldId id="548" r:id="rId35"/>
    <p:sldId id="563" r:id="rId36"/>
    <p:sldId id="549" r:id="rId37"/>
    <p:sldId id="550" r:id="rId38"/>
    <p:sldId id="551" r:id="rId39"/>
    <p:sldId id="552" r:id="rId40"/>
    <p:sldId id="553" r:id="rId41"/>
    <p:sldId id="336" r:id="rId42"/>
    <p:sldId id="554" r:id="rId43"/>
  </p:sldIdLst>
  <p:sldSz cx="14630400" cy="8229600"/>
  <p:notesSz cx="7315200" cy="9601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5268" autoAdjust="0"/>
  </p:normalViewPr>
  <p:slideViewPr>
    <p:cSldViewPr snapToObjects="1" showGuides="1">
      <p:cViewPr varScale="1">
        <p:scale>
          <a:sx n="95" d="100"/>
          <a:sy n="95" d="100"/>
        </p:scale>
        <p:origin x="288" y="54"/>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3024"/>
        <p:guide pos="2304"/>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latin typeface="Arial"/>
              <a:cs typeface="Arial"/>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53EA277-358B-E94E-961E-33D0503F6849}" type="datetimeFigureOut">
              <a:rPr lang="en-US" smtClean="0">
                <a:latin typeface="Arial"/>
                <a:cs typeface="Arial"/>
              </a:rPr>
              <a:t>10/21/2018</a:t>
            </a:fld>
            <a:endParaRPr lang="en-US" dirty="0">
              <a:latin typeface="Arial"/>
              <a:cs typeface="Arial"/>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latin typeface="Arial"/>
              <a:cs typeface="Arial"/>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a:cs typeface="Arial"/>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a:cs typeface="Arial"/>
              </a:defRPr>
            </a:lvl1pPr>
          </a:lstStyle>
          <a:p>
            <a:fld id="{73B26A0F-F4D6-9B4F-A87B-D8948CDE3BB4}" type="datetimeFigureOut">
              <a:rPr lang="en-US" smtClean="0"/>
              <a:pPr/>
              <a:t>10/21/2018</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406400" y="4560570"/>
            <a:ext cx="6502400" cy="43205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a:cs typeface="Arial"/>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This file has been revised on June 11 2015</a:t>
            </a:r>
            <a:r>
              <a:rPr lang="en-US" baseline="0" dirty="0"/>
              <a:t> for more information.</a:t>
            </a:r>
            <a:endParaRPr lang="en-US" dirty="0"/>
          </a:p>
          <a:p>
            <a:pPr eaLnBrk="1" hangingPunct="1">
              <a:spcBef>
                <a:spcPct val="0"/>
              </a:spcBef>
            </a:pPr>
            <a:endParaRPr lang="en-US" dirty="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1463040" rtl="0" eaLnBrk="0" fontAlgn="auto" latinLnBrk="0" hangingPunct="0">
              <a:lnSpc>
                <a:spcPct val="100000"/>
              </a:lnSpc>
              <a:spcBef>
                <a:spcPts val="0"/>
              </a:spcBef>
              <a:spcAft>
                <a:spcPts val="0"/>
              </a:spcAft>
              <a:buClrTx/>
              <a:buSzTx/>
              <a:buFontTx/>
              <a:buNone/>
              <a:tabLst/>
              <a:defRPr/>
            </a:pPr>
            <a:fld id="{466B6C43-822D-4486-8AFD-BB71C7569B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63040" rtl="0" eaLnBrk="0" fontAlgn="auto" latinLnBrk="0" hangingPunct="0">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8685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463040" rtl="0" eaLnBrk="0" fontAlgn="auto" latinLnBrk="0" hangingPunct="0">
              <a:lnSpc>
                <a:spcPct val="100000"/>
              </a:lnSpc>
              <a:spcBef>
                <a:spcPts val="0"/>
              </a:spcBef>
              <a:spcAft>
                <a:spcPts val="0"/>
              </a:spcAft>
              <a:buClrTx/>
              <a:buSzTx/>
              <a:buFontTx/>
              <a:buNone/>
              <a:tabLst/>
              <a:defRPr/>
            </a:pPr>
            <a:fld id="{157B858C-56D6-4D2F-865E-89E519A44E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63040" rtl="0" eaLnBrk="0" fontAlgn="auto" latinLnBrk="0" hangingPunct="0">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708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latin typeface="Arial"/>
                <a:ea typeface="+mn-ea"/>
                <a:cs typeface="Arial"/>
              </a:rPr>
              <a:t>public class Student {</a:t>
            </a:r>
          </a:p>
          <a:p>
            <a:r>
              <a:rPr lang="en-US" sz="1200" b="0" kern="1200" dirty="0">
                <a:solidFill>
                  <a:schemeClr val="tx1"/>
                </a:solidFill>
                <a:latin typeface="Arial"/>
                <a:ea typeface="+mn-ea"/>
                <a:cs typeface="Arial"/>
              </a:rPr>
              <a:t>   private String name;</a:t>
            </a:r>
          </a:p>
          <a:p>
            <a:r>
              <a:rPr lang="en-US" sz="1200" b="0" kern="1200" dirty="0">
                <a:solidFill>
                  <a:schemeClr val="tx1"/>
                </a:solidFill>
                <a:latin typeface="Arial"/>
                <a:ea typeface="+mn-ea"/>
                <a:cs typeface="Arial"/>
              </a:rPr>
              <a:t>   private int id;</a:t>
            </a:r>
          </a:p>
          <a:p>
            <a:r>
              <a:rPr lang="en-US" sz="1200" b="0" kern="1200" dirty="0">
                <a:solidFill>
                  <a:schemeClr val="tx1"/>
                </a:solidFill>
                <a:latin typeface="Arial"/>
                <a:ea typeface="+mn-ea"/>
                <a:cs typeface="Arial"/>
              </a:rPr>
              <a:t>   Student(){</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Student(int id, String name){</a:t>
            </a:r>
          </a:p>
          <a:p>
            <a:r>
              <a:rPr lang="en-US" sz="1200" b="0" kern="1200" dirty="0">
                <a:solidFill>
                  <a:schemeClr val="tx1"/>
                </a:solidFill>
                <a:latin typeface="Arial"/>
                <a:ea typeface="+mn-ea"/>
                <a:cs typeface="Arial"/>
              </a:rPr>
              <a:t>      this.name = name;</a:t>
            </a:r>
          </a:p>
          <a:p>
            <a:r>
              <a:rPr lang="en-US" sz="1200" b="0" kern="1200" dirty="0">
                <a:solidFill>
                  <a:schemeClr val="tx1"/>
                </a:solidFill>
                <a:latin typeface="Arial"/>
                <a:ea typeface="+mn-ea"/>
                <a:cs typeface="Arial"/>
              </a:rPr>
              <a:t>      this.id = id;</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String </a:t>
            </a:r>
            <a:r>
              <a:rPr lang="en-US" sz="1200" b="0" kern="1200" dirty="0" err="1">
                <a:solidFill>
                  <a:schemeClr val="tx1"/>
                </a:solidFill>
                <a:latin typeface="Arial"/>
                <a:ea typeface="+mn-ea"/>
                <a:cs typeface="Arial"/>
              </a:rPr>
              <a:t>getName</a:t>
            </a:r>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return name;</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setName</a:t>
            </a:r>
            <a:r>
              <a:rPr lang="en-US" sz="1200" b="0" kern="1200" dirty="0">
                <a:solidFill>
                  <a:schemeClr val="tx1"/>
                </a:solidFill>
                <a:latin typeface="Arial"/>
                <a:ea typeface="+mn-ea"/>
                <a:cs typeface="Arial"/>
              </a:rPr>
              <a:t>(String name) {</a:t>
            </a:r>
          </a:p>
          <a:p>
            <a:r>
              <a:rPr lang="en-US" sz="1200" b="0" kern="1200" dirty="0">
                <a:solidFill>
                  <a:schemeClr val="tx1"/>
                </a:solidFill>
                <a:latin typeface="Arial"/>
                <a:ea typeface="+mn-ea"/>
                <a:cs typeface="Arial"/>
              </a:rPr>
              <a:t>      this.name = name;</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int </a:t>
            </a:r>
            <a:r>
              <a:rPr lang="en-US" sz="1200" b="0" kern="1200" dirty="0" err="1">
                <a:solidFill>
                  <a:schemeClr val="tx1"/>
                </a:solidFill>
                <a:latin typeface="Arial"/>
                <a:ea typeface="+mn-ea"/>
                <a:cs typeface="Arial"/>
              </a:rPr>
              <a:t>getId</a:t>
            </a:r>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return id;</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setId</a:t>
            </a:r>
            <a:r>
              <a:rPr lang="en-US" sz="1200" b="0" kern="1200" dirty="0">
                <a:solidFill>
                  <a:schemeClr val="tx1"/>
                </a:solidFill>
                <a:latin typeface="Arial"/>
                <a:ea typeface="+mn-ea"/>
                <a:cs typeface="Arial"/>
              </a:rPr>
              <a:t>(int id) {</a:t>
            </a:r>
          </a:p>
          <a:p>
            <a:r>
              <a:rPr lang="en-US" sz="1200" b="0" kern="1200" dirty="0">
                <a:solidFill>
                  <a:schemeClr val="tx1"/>
                </a:solidFill>
                <a:latin typeface="Arial"/>
                <a:ea typeface="+mn-ea"/>
                <a:cs typeface="Arial"/>
              </a:rPr>
              <a:t>      this.id = id;</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java.sql.Connection</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java.util.List</a:t>
            </a:r>
            <a:r>
              <a:rPr lang="en-US" sz="1200" b="0" kern="1200" dirty="0">
                <a:solidFill>
                  <a:schemeClr val="tx1"/>
                </a:solidFill>
                <a:latin typeface="Arial"/>
                <a:ea typeface="+mn-ea"/>
                <a:cs typeface="Arial"/>
              </a:rPr>
              <a:t>;</a:t>
            </a:r>
          </a:p>
          <a:p>
            <a:endParaRPr lang="en-US" sz="1200" b="0" kern="1200" dirty="0">
              <a:solidFill>
                <a:schemeClr val="tx1"/>
              </a:solidFill>
              <a:latin typeface="Arial"/>
              <a:ea typeface="+mn-ea"/>
              <a:cs typeface="Arial"/>
            </a:endParaRPr>
          </a:p>
          <a:p>
            <a:r>
              <a:rPr lang="en-US" sz="1200" b="0" kern="1200" dirty="0">
                <a:solidFill>
                  <a:schemeClr val="tx1"/>
                </a:solidFill>
                <a:latin typeface="Arial"/>
                <a:ea typeface="+mn-ea"/>
                <a:cs typeface="Arial"/>
              </a:rPr>
              <a:t>public interface </a:t>
            </a:r>
            <a:r>
              <a:rPr lang="en-US" sz="1200" b="0" kern="1200" dirty="0" err="1">
                <a:solidFill>
                  <a:schemeClr val="tx1"/>
                </a:solidFill>
                <a:latin typeface="Arial"/>
                <a:ea typeface="+mn-ea"/>
                <a:cs typeface="Arial"/>
              </a:rPr>
              <a:t>StudentDao</a:t>
            </a:r>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List&lt;Student&gt; </a:t>
            </a:r>
            <a:r>
              <a:rPr lang="en-US" sz="1200" b="0" kern="1200" dirty="0" err="1">
                <a:solidFill>
                  <a:schemeClr val="tx1"/>
                </a:solidFill>
                <a:latin typeface="Arial"/>
                <a:ea typeface="+mn-ea"/>
                <a:cs typeface="Arial"/>
              </a:rPr>
              <a:t>getAllStudents</a:t>
            </a:r>
            <a:r>
              <a:rPr lang="en-US" sz="1200" b="0" kern="1200" dirty="0">
                <a:solidFill>
                  <a:schemeClr val="tx1"/>
                </a:solidFill>
                <a:latin typeface="Arial"/>
                <a:ea typeface="+mn-ea"/>
                <a:cs typeface="Arial"/>
              </a:rPr>
              <a:t>(Connection conn);</a:t>
            </a:r>
          </a:p>
          <a:p>
            <a:r>
              <a:rPr lang="en-US" sz="1200" b="0" kern="1200" dirty="0">
                <a:solidFill>
                  <a:schemeClr val="tx1"/>
                </a:solidFill>
                <a:latin typeface="Arial"/>
                <a:ea typeface="+mn-ea"/>
                <a:cs typeface="Arial"/>
              </a:rPr>
              <a:t>   public Student </a:t>
            </a:r>
            <a:r>
              <a:rPr lang="en-US" sz="1200" b="0" kern="1200" dirty="0" err="1">
                <a:solidFill>
                  <a:schemeClr val="tx1"/>
                </a:solidFill>
                <a:latin typeface="Arial"/>
                <a:ea typeface="+mn-ea"/>
                <a:cs typeface="Arial"/>
              </a:rPr>
              <a:t>getStudent</a:t>
            </a:r>
            <a:r>
              <a:rPr lang="en-US" sz="1200" b="0" kern="1200" dirty="0">
                <a:solidFill>
                  <a:schemeClr val="tx1"/>
                </a:solidFill>
                <a:latin typeface="Arial"/>
                <a:ea typeface="+mn-ea"/>
                <a:cs typeface="Arial"/>
              </a:rPr>
              <a:t>(int </a:t>
            </a:r>
            <a:r>
              <a:rPr lang="en-US" sz="1200" b="0" kern="1200" dirty="0" err="1">
                <a:solidFill>
                  <a:schemeClr val="tx1"/>
                </a:solidFill>
                <a:latin typeface="Arial"/>
                <a:ea typeface="+mn-ea"/>
                <a:cs typeface="Arial"/>
              </a:rPr>
              <a:t>rollNo</a:t>
            </a:r>
            <a:r>
              <a:rPr lang="en-US" sz="1200" b="0" kern="1200" dirty="0">
                <a:solidFill>
                  <a:schemeClr val="tx1"/>
                </a:solidFill>
                <a:latin typeface="Arial"/>
                <a:ea typeface="+mn-ea"/>
                <a:cs typeface="Arial"/>
              </a:rPr>
              <a:t>, Connection conn);</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insertStudent</a:t>
            </a:r>
            <a:r>
              <a:rPr lang="en-US" sz="1200" b="0" kern="1200" dirty="0">
                <a:solidFill>
                  <a:schemeClr val="tx1"/>
                </a:solidFill>
                <a:latin typeface="Arial"/>
                <a:ea typeface="+mn-ea"/>
                <a:cs typeface="Arial"/>
              </a:rPr>
              <a:t>(Student </a:t>
            </a:r>
            <a:r>
              <a:rPr lang="en-US" sz="1200" b="0" kern="1200" dirty="0" err="1">
                <a:solidFill>
                  <a:schemeClr val="tx1"/>
                </a:solidFill>
                <a:latin typeface="Arial"/>
                <a:ea typeface="+mn-ea"/>
                <a:cs typeface="Arial"/>
              </a:rPr>
              <a:t>student</a:t>
            </a:r>
            <a:r>
              <a:rPr lang="en-US" sz="1200" b="0" kern="1200" dirty="0">
                <a:solidFill>
                  <a:schemeClr val="tx1"/>
                </a:solidFill>
                <a:latin typeface="Arial"/>
                <a:ea typeface="+mn-ea"/>
                <a:cs typeface="Arial"/>
              </a:rPr>
              <a:t>, Connection conn);</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updateStudent</a:t>
            </a:r>
            <a:r>
              <a:rPr lang="en-US" sz="1200" b="0" kern="1200" dirty="0">
                <a:solidFill>
                  <a:schemeClr val="tx1"/>
                </a:solidFill>
                <a:latin typeface="Arial"/>
                <a:ea typeface="+mn-ea"/>
                <a:cs typeface="Arial"/>
              </a:rPr>
              <a:t>(Student </a:t>
            </a:r>
            <a:r>
              <a:rPr lang="en-US" sz="1200" b="0" kern="1200" dirty="0" err="1">
                <a:solidFill>
                  <a:schemeClr val="tx1"/>
                </a:solidFill>
                <a:latin typeface="Arial"/>
                <a:ea typeface="+mn-ea"/>
                <a:cs typeface="Arial"/>
              </a:rPr>
              <a:t>student</a:t>
            </a:r>
            <a:r>
              <a:rPr lang="en-US" sz="1200" b="0" kern="1200" dirty="0">
                <a:solidFill>
                  <a:schemeClr val="tx1"/>
                </a:solidFill>
                <a:latin typeface="Arial"/>
                <a:ea typeface="+mn-ea"/>
                <a:cs typeface="Arial"/>
              </a:rPr>
              <a:t>, Connection conn);</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deleteStudent</a:t>
            </a:r>
            <a:r>
              <a:rPr lang="en-US" sz="1200" b="0" kern="1200" dirty="0">
                <a:solidFill>
                  <a:schemeClr val="tx1"/>
                </a:solidFill>
                <a:latin typeface="Arial"/>
                <a:ea typeface="+mn-ea"/>
                <a:cs typeface="Arial"/>
              </a:rPr>
              <a:t>(int id, Connection conn);</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deleteStudents</a:t>
            </a:r>
            <a:r>
              <a:rPr lang="en-US" sz="1200" b="0" kern="1200" dirty="0">
                <a:solidFill>
                  <a:schemeClr val="tx1"/>
                </a:solidFill>
                <a:latin typeface="Arial"/>
                <a:ea typeface="+mn-ea"/>
                <a:cs typeface="Arial"/>
              </a:rPr>
              <a:t>(Connection conn);</a:t>
            </a:r>
          </a:p>
          <a:p>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java.sql.Connection</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java.sql.PreparedStatement</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java.sql.ResultSet</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java.sql.SQLException</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java.util.ArrayList</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java.util.List</a:t>
            </a:r>
            <a:r>
              <a:rPr lang="en-US" sz="1200" b="0" kern="1200" dirty="0">
                <a:solidFill>
                  <a:schemeClr val="tx1"/>
                </a:solidFill>
                <a:latin typeface="Arial"/>
                <a:ea typeface="+mn-ea"/>
                <a:cs typeface="Arial"/>
              </a:rPr>
              <a:t>;</a:t>
            </a:r>
          </a:p>
          <a:p>
            <a:endParaRPr lang="en-US" sz="1200" b="0" kern="1200" dirty="0">
              <a:solidFill>
                <a:schemeClr val="tx1"/>
              </a:solidFill>
              <a:latin typeface="Arial"/>
              <a:ea typeface="+mn-ea"/>
              <a:cs typeface="Arial"/>
            </a:endParaRPr>
          </a:p>
          <a:p>
            <a:r>
              <a:rPr lang="en-US" sz="1200" b="0" kern="1200" dirty="0">
                <a:solidFill>
                  <a:schemeClr val="tx1"/>
                </a:solidFill>
                <a:latin typeface="Arial"/>
                <a:ea typeface="+mn-ea"/>
                <a:cs typeface="Arial"/>
              </a:rPr>
              <a:t>public class </a:t>
            </a:r>
            <a:r>
              <a:rPr lang="en-US" sz="1200" b="0" kern="1200" dirty="0" err="1">
                <a:solidFill>
                  <a:schemeClr val="tx1"/>
                </a:solidFill>
                <a:latin typeface="Arial"/>
                <a:ea typeface="+mn-ea"/>
                <a:cs typeface="Arial"/>
              </a:rPr>
              <a:t>StudentDaoImpl</a:t>
            </a:r>
            <a:r>
              <a:rPr lang="en-US" sz="1200" b="0" kern="1200" dirty="0">
                <a:solidFill>
                  <a:schemeClr val="tx1"/>
                </a:solidFill>
                <a:latin typeface="Arial"/>
                <a:ea typeface="+mn-ea"/>
                <a:cs typeface="Arial"/>
              </a:rPr>
              <a:t> implements </a:t>
            </a:r>
            <a:r>
              <a:rPr lang="en-US" sz="1200" b="0" kern="1200" dirty="0" err="1">
                <a:solidFill>
                  <a:schemeClr val="tx1"/>
                </a:solidFill>
                <a:latin typeface="Arial"/>
                <a:ea typeface="+mn-ea"/>
                <a:cs typeface="Arial"/>
              </a:rPr>
              <a:t>StudentDao</a:t>
            </a:r>
            <a:r>
              <a:rPr lang="en-US" sz="1200" b="0" kern="1200" dirty="0">
                <a:solidFill>
                  <a:schemeClr val="tx1"/>
                </a:solidFill>
                <a:latin typeface="Arial"/>
                <a:ea typeface="+mn-ea"/>
                <a:cs typeface="Arial"/>
              </a:rPr>
              <a:t> {</a:t>
            </a:r>
          </a:p>
          <a:p>
            <a:pPr lvl="1"/>
            <a:r>
              <a:rPr lang="en-US" sz="1200" b="0" kern="1200" dirty="0">
                <a:solidFill>
                  <a:schemeClr val="tx1"/>
                </a:solidFill>
                <a:latin typeface="Arial"/>
                <a:ea typeface="+mn-ea"/>
                <a:cs typeface="+mn-cs"/>
              </a:rPr>
              <a:t>   List&lt;Student&gt; students;</a:t>
            </a:r>
          </a:p>
          <a:p>
            <a:pPr lvl="1"/>
            <a:r>
              <a:rPr lang="en-US" sz="1200" b="0" kern="1200" dirty="0">
                <a:solidFill>
                  <a:schemeClr val="tx1"/>
                </a:solidFill>
                <a:latin typeface="Arial"/>
                <a:ea typeface="+mn-ea"/>
                <a:cs typeface="+mn-cs"/>
              </a:rPr>
              <a:t>   @Override</a:t>
            </a:r>
          </a:p>
          <a:p>
            <a:pPr lvl="1"/>
            <a:r>
              <a:rPr lang="en-US" sz="1200" b="0" kern="1200" dirty="0">
                <a:solidFill>
                  <a:schemeClr val="tx1"/>
                </a:solidFill>
                <a:latin typeface="Arial"/>
                <a:ea typeface="+mn-ea"/>
                <a:cs typeface="+mn-cs"/>
              </a:rPr>
              <a:t>   public void </a:t>
            </a:r>
            <a:r>
              <a:rPr lang="en-US" sz="1200" b="0" kern="1200" dirty="0" err="1">
                <a:solidFill>
                  <a:schemeClr val="tx1"/>
                </a:solidFill>
                <a:latin typeface="Arial"/>
                <a:ea typeface="+mn-ea"/>
                <a:cs typeface="+mn-cs"/>
              </a:rPr>
              <a:t>deleteStudent</a:t>
            </a:r>
            <a:r>
              <a:rPr lang="en-US" sz="1200" b="0" kern="1200" dirty="0">
                <a:solidFill>
                  <a:schemeClr val="tx1"/>
                </a:solidFill>
                <a:latin typeface="Arial"/>
                <a:ea typeface="+mn-ea"/>
                <a:cs typeface="+mn-cs"/>
              </a:rPr>
              <a:t>(int id, Connection conn) {</a:t>
            </a:r>
          </a:p>
          <a:p>
            <a:pPr lvl="2"/>
            <a:r>
              <a:rPr lang="en-US" sz="1200" b="0" kern="1200" dirty="0">
                <a:solidFill>
                  <a:schemeClr val="tx1"/>
                </a:solidFill>
                <a:latin typeface="Arial"/>
                <a:ea typeface="+mn-ea"/>
                <a:cs typeface="+mn-cs"/>
              </a:rPr>
              <a:t>String </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 = "DELETE student where id = ?";</a:t>
            </a:r>
          </a:p>
          <a:p>
            <a:pPr lvl="2"/>
            <a:r>
              <a:rPr lang="en-US" sz="1200" b="0" kern="1200" dirty="0">
                <a:solidFill>
                  <a:schemeClr val="tx1"/>
                </a:solidFill>
                <a:latin typeface="Arial"/>
                <a:ea typeface="+mn-ea"/>
                <a:cs typeface="+mn-cs"/>
              </a:rPr>
              <a:t>try {</a:t>
            </a:r>
          </a:p>
          <a:p>
            <a:pPr lvl="3"/>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preparedStatement.setInt</a:t>
            </a:r>
            <a:r>
              <a:rPr lang="en-US" sz="1200" b="0" kern="1200" dirty="0">
                <a:solidFill>
                  <a:schemeClr val="tx1"/>
                </a:solidFill>
                <a:latin typeface="Arial"/>
                <a:ea typeface="+mn-ea"/>
                <a:cs typeface="+mn-cs"/>
              </a:rPr>
              <a:t>(1, id);</a:t>
            </a:r>
          </a:p>
          <a:p>
            <a:pPr lvl="3"/>
            <a:r>
              <a:rPr lang="en-US" sz="1200" b="0" kern="1200" dirty="0">
                <a:solidFill>
                  <a:schemeClr val="tx1"/>
                </a:solidFill>
                <a:latin typeface="Arial"/>
                <a:ea typeface="+mn-ea"/>
                <a:cs typeface="+mn-cs"/>
              </a:rPr>
              <a:t>// execute insert SQL statement</a:t>
            </a:r>
          </a:p>
          <a:p>
            <a:pPr lvl="3"/>
            <a:r>
              <a:rPr lang="en-US" sz="1200" b="0" kern="1200" dirty="0" err="1">
                <a:solidFill>
                  <a:schemeClr val="tx1"/>
                </a:solidFill>
                <a:latin typeface="Arial"/>
                <a:ea typeface="+mn-ea"/>
                <a:cs typeface="+mn-cs"/>
              </a:rPr>
              <a:t>preparedStatement.executeUpdate</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student with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(id) + " is deleted!");</a:t>
            </a:r>
          </a:p>
          <a:p>
            <a:pPr lvl="2"/>
            <a:r>
              <a:rPr lang="en-US" sz="1200" b="0" kern="1200" dirty="0">
                <a:solidFill>
                  <a:schemeClr val="tx1"/>
                </a:solidFill>
                <a:latin typeface="Arial"/>
                <a:ea typeface="+mn-ea"/>
                <a:cs typeface="+mn-cs"/>
              </a:rPr>
              <a:t>} 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e.getMessage</a:t>
            </a:r>
            <a:r>
              <a:rPr lang="en-US" sz="1200" b="0" i="1" kern="1200" dirty="0">
                <a:solidFill>
                  <a:schemeClr val="tx1"/>
                </a:solidFill>
                <a:latin typeface="Arial"/>
                <a:ea typeface="+mn-ea"/>
                <a:cs typeface="+mn-cs"/>
              </a:rPr>
              <a:t>());</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@Override</a:t>
            </a:r>
          </a:p>
          <a:p>
            <a:pPr lvl="1"/>
            <a:r>
              <a:rPr lang="en-US" sz="1200" b="0" kern="1200" dirty="0">
                <a:solidFill>
                  <a:schemeClr val="tx1"/>
                </a:solidFill>
                <a:latin typeface="Arial"/>
                <a:ea typeface="+mn-ea"/>
                <a:cs typeface="+mn-cs"/>
              </a:rPr>
              <a:t>   public List&lt;Student&gt; </a:t>
            </a:r>
            <a:r>
              <a:rPr lang="en-US" sz="1200" b="0" kern="1200" dirty="0" err="1">
                <a:solidFill>
                  <a:schemeClr val="tx1"/>
                </a:solidFill>
                <a:latin typeface="Arial"/>
                <a:ea typeface="+mn-ea"/>
                <a:cs typeface="+mn-cs"/>
              </a:rPr>
              <a:t>getAllStudents</a:t>
            </a:r>
            <a:r>
              <a:rPr lang="en-US" sz="1200" b="0" kern="1200" dirty="0">
                <a:solidFill>
                  <a:schemeClr val="tx1"/>
                </a:solidFill>
                <a:latin typeface="Arial"/>
                <a:ea typeface="+mn-ea"/>
                <a:cs typeface="+mn-cs"/>
              </a:rPr>
              <a:t>(Connection conn) {</a:t>
            </a:r>
          </a:p>
          <a:p>
            <a:pPr lvl="2"/>
            <a:r>
              <a:rPr lang="en-US" sz="1200" b="0" kern="1200" dirty="0">
                <a:solidFill>
                  <a:schemeClr val="tx1"/>
                </a:solidFill>
                <a:latin typeface="Arial"/>
                <a:ea typeface="+mn-ea"/>
                <a:cs typeface="+mn-cs"/>
              </a:rPr>
              <a:t>   List&lt;Student&gt; students = new </a:t>
            </a:r>
            <a:r>
              <a:rPr lang="en-US" sz="1200" b="0" kern="1200" dirty="0" err="1">
                <a:solidFill>
                  <a:schemeClr val="tx1"/>
                </a:solidFill>
                <a:latin typeface="Arial"/>
                <a:ea typeface="+mn-ea"/>
                <a:cs typeface="+mn-cs"/>
              </a:rPr>
              <a:t>ArrayList</a:t>
            </a:r>
            <a:r>
              <a:rPr lang="en-US" sz="1200" b="0" kern="1200" dirty="0">
                <a:solidFill>
                  <a:schemeClr val="tx1"/>
                </a:solidFill>
                <a:latin typeface="Arial"/>
                <a:ea typeface="+mn-ea"/>
                <a:cs typeface="+mn-cs"/>
              </a:rPr>
              <a:t>&lt;Student&gt;();</a:t>
            </a:r>
          </a:p>
          <a:p>
            <a:pPr lvl="2"/>
            <a:r>
              <a:rPr lang="en-US" sz="1200" b="0" kern="1200" dirty="0">
                <a:solidFill>
                  <a:schemeClr val="tx1"/>
                </a:solidFill>
                <a:latin typeface="Arial"/>
                <a:ea typeface="+mn-ea"/>
                <a:cs typeface="+mn-cs"/>
              </a:rPr>
              <a:t>   String </a:t>
            </a:r>
            <a:r>
              <a:rPr lang="en-US" sz="1200" b="0" kern="1200" dirty="0" err="1">
                <a:solidFill>
                  <a:schemeClr val="tx1"/>
                </a:solidFill>
                <a:latin typeface="Arial"/>
                <a:ea typeface="+mn-ea"/>
                <a:cs typeface="+mn-cs"/>
              </a:rPr>
              <a:t>selectSQL</a:t>
            </a:r>
            <a:r>
              <a:rPr lang="en-US" sz="1200" b="0" kern="1200" dirty="0">
                <a:solidFill>
                  <a:schemeClr val="tx1"/>
                </a:solidFill>
                <a:latin typeface="Arial"/>
                <a:ea typeface="+mn-ea"/>
                <a:cs typeface="+mn-cs"/>
              </a:rPr>
              <a:t> = "SELECT id, name FROM student“;</a:t>
            </a:r>
          </a:p>
          <a:p>
            <a:pPr lvl="2"/>
            <a:r>
              <a:rPr lang="en-US" sz="1200" b="0" kern="1200" dirty="0">
                <a:solidFill>
                  <a:schemeClr val="tx1"/>
                </a:solidFill>
                <a:latin typeface="Arial"/>
                <a:ea typeface="+mn-ea"/>
                <a:cs typeface="+mn-cs"/>
              </a:rPr>
              <a:t>   try {</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selectSQL</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ResultSet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rs</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preparedStatement.executeQuery</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while (</a:t>
            </a:r>
            <a:r>
              <a:rPr lang="en-US" sz="1200" b="0" kern="1200" dirty="0" err="1">
                <a:solidFill>
                  <a:schemeClr val="tx1"/>
                </a:solidFill>
                <a:latin typeface="Arial"/>
                <a:ea typeface="+mn-ea"/>
                <a:cs typeface="+mn-cs"/>
              </a:rPr>
              <a:t>rs.next</a:t>
            </a:r>
            <a:r>
              <a:rPr lang="en-US" sz="1200" b="0" kern="1200" dirty="0">
                <a:solidFill>
                  <a:schemeClr val="tx1"/>
                </a:solidFill>
                <a:latin typeface="Arial"/>
                <a:ea typeface="+mn-ea"/>
                <a:cs typeface="+mn-cs"/>
              </a:rPr>
              <a:t>()) {</a:t>
            </a:r>
          </a:p>
          <a:p>
            <a:pPr lvl="3"/>
            <a:r>
              <a:rPr lang="en-US" sz="1200" b="0" kern="1200" dirty="0">
                <a:solidFill>
                  <a:schemeClr val="tx1"/>
                </a:solidFill>
                <a:latin typeface="Arial"/>
                <a:ea typeface="+mn-ea"/>
                <a:cs typeface="+mn-cs"/>
              </a:rPr>
              <a:t>   String username = </a:t>
            </a:r>
            <a:r>
              <a:rPr lang="en-US" sz="1200" b="0" kern="1200" dirty="0" err="1">
                <a:solidFill>
                  <a:schemeClr val="tx1"/>
                </a:solidFill>
                <a:latin typeface="Arial"/>
                <a:ea typeface="+mn-ea"/>
                <a:cs typeface="+mn-cs"/>
              </a:rPr>
              <a:t>rs.getString</a:t>
            </a:r>
            <a:r>
              <a:rPr lang="en-US" sz="1200" b="0" kern="1200" dirty="0">
                <a:solidFill>
                  <a:schemeClr val="tx1"/>
                </a:solidFill>
                <a:latin typeface="Arial"/>
                <a:ea typeface="+mn-ea"/>
                <a:cs typeface="+mn-cs"/>
              </a:rPr>
              <a:t>("name");</a:t>
            </a:r>
          </a:p>
          <a:p>
            <a:pPr lvl="3"/>
            <a:r>
              <a:rPr lang="en-US" sz="1200" b="0" kern="1200" dirty="0">
                <a:solidFill>
                  <a:schemeClr val="tx1"/>
                </a:solidFill>
                <a:latin typeface="Arial"/>
                <a:ea typeface="+mn-ea"/>
                <a:cs typeface="+mn-cs"/>
              </a:rPr>
              <a:t>   int id = </a:t>
            </a:r>
            <a:r>
              <a:rPr lang="en-US" sz="1200" b="0" kern="1200" dirty="0" err="1">
                <a:solidFill>
                  <a:schemeClr val="tx1"/>
                </a:solidFill>
                <a:latin typeface="Arial"/>
                <a:ea typeface="+mn-ea"/>
                <a:cs typeface="+mn-cs"/>
              </a:rPr>
              <a:t>rs.getInt</a:t>
            </a:r>
            <a:r>
              <a:rPr lang="en-US" sz="1200" b="0" kern="1200" dirty="0">
                <a:solidFill>
                  <a:schemeClr val="tx1"/>
                </a:solidFill>
                <a:latin typeface="Arial"/>
                <a:ea typeface="+mn-ea"/>
                <a:cs typeface="+mn-cs"/>
              </a:rPr>
              <a:t>("id");</a:t>
            </a:r>
          </a:p>
          <a:p>
            <a:pPr lvl="3"/>
            <a:r>
              <a:rPr lang="en-US" sz="1200" b="0" kern="1200" dirty="0">
                <a:solidFill>
                  <a:schemeClr val="tx1"/>
                </a:solidFill>
                <a:latin typeface="Arial"/>
                <a:ea typeface="+mn-ea"/>
                <a:cs typeface="+mn-cs"/>
              </a:rPr>
              <a:t>Student </a:t>
            </a:r>
            <a:r>
              <a:rPr lang="en-US" sz="1200" b="0" kern="1200" dirty="0" err="1">
                <a:solidFill>
                  <a:schemeClr val="tx1"/>
                </a:solidFill>
                <a:latin typeface="Arial"/>
                <a:ea typeface="+mn-ea"/>
                <a:cs typeface="+mn-cs"/>
              </a:rPr>
              <a:t>student</a:t>
            </a:r>
            <a:r>
              <a:rPr lang="en-US" sz="1200" b="0" kern="1200" dirty="0">
                <a:solidFill>
                  <a:schemeClr val="tx1"/>
                </a:solidFill>
                <a:latin typeface="Arial"/>
                <a:ea typeface="+mn-ea"/>
                <a:cs typeface="+mn-cs"/>
              </a:rPr>
              <a:t> = new Student(</a:t>
            </a:r>
            <a:r>
              <a:rPr lang="en-US" sz="1200" b="0" kern="1200" dirty="0" err="1">
                <a:solidFill>
                  <a:schemeClr val="tx1"/>
                </a:solidFill>
                <a:latin typeface="Arial"/>
                <a:ea typeface="+mn-ea"/>
                <a:cs typeface="+mn-cs"/>
              </a:rPr>
              <a:t>id,username</a:t>
            </a:r>
            <a:r>
              <a:rPr lang="en-US" sz="1200" b="0" kern="1200" dirty="0">
                <a:solidFill>
                  <a:schemeClr val="tx1"/>
                </a:solidFill>
                <a:latin typeface="Arial"/>
                <a:ea typeface="+mn-ea"/>
                <a:cs typeface="+mn-cs"/>
              </a:rPr>
              <a:t>); </a:t>
            </a:r>
          </a:p>
          <a:p>
            <a:pPr lvl="3"/>
            <a:r>
              <a:rPr lang="en-US" sz="1200" b="0" kern="1200" dirty="0" err="1">
                <a:solidFill>
                  <a:schemeClr val="tx1"/>
                </a:solidFill>
                <a:latin typeface="Arial"/>
                <a:ea typeface="+mn-ea"/>
                <a:cs typeface="+mn-cs"/>
              </a:rPr>
              <a:t>students.add</a:t>
            </a:r>
            <a:r>
              <a:rPr lang="en-US" sz="1200" b="0" kern="1200" dirty="0">
                <a:solidFill>
                  <a:schemeClr val="tx1"/>
                </a:solidFill>
                <a:latin typeface="Arial"/>
                <a:ea typeface="+mn-ea"/>
                <a:cs typeface="+mn-cs"/>
              </a:rPr>
              <a:t>(student);</a:t>
            </a:r>
          </a:p>
          <a:p>
            <a:pPr lvl="3"/>
            <a:r>
              <a:rPr lang="en-US" sz="1200" b="0" kern="1200" dirty="0">
                <a:solidFill>
                  <a:schemeClr val="tx1"/>
                </a:solidFill>
                <a:latin typeface="Arial"/>
                <a:ea typeface="+mn-ea"/>
                <a:cs typeface="+mn-cs"/>
              </a:rPr>
              <a:t>   }</a:t>
            </a:r>
          </a:p>
          <a:p>
            <a:pPr lvl="3"/>
            <a:r>
              <a:rPr lang="en-US" sz="1200" b="0" kern="1200" dirty="0">
                <a:solidFill>
                  <a:schemeClr val="tx1"/>
                </a:solidFill>
                <a:latin typeface="Arial"/>
                <a:ea typeface="+mn-ea"/>
                <a:cs typeface="+mn-cs"/>
              </a:rPr>
              <a:t>   for(Student </a:t>
            </a:r>
            <a:r>
              <a:rPr lang="en-US" sz="1200" b="0" kern="1200" dirty="0" err="1">
                <a:solidFill>
                  <a:schemeClr val="tx1"/>
                </a:solidFill>
                <a:latin typeface="Arial"/>
                <a:ea typeface="+mn-ea"/>
                <a:cs typeface="+mn-cs"/>
              </a:rPr>
              <a:t>student</a:t>
            </a:r>
            <a:r>
              <a:rPr lang="en-US" sz="1200" b="0" kern="1200" dirty="0">
                <a:solidFill>
                  <a:schemeClr val="tx1"/>
                </a:solidFill>
                <a:latin typeface="Arial"/>
                <a:ea typeface="+mn-ea"/>
                <a:cs typeface="+mn-cs"/>
              </a:rPr>
              <a:t> : students)</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student.getId</a:t>
            </a:r>
            <a:r>
              <a:rPr lang="en-US" sz="1200" b="0" i="1" kern="1200" dirty="0">
                <a:solidFill>
                  <a:schemeClr val="tx1"/>
                </a:solidFill>
                <a:latin typeface="Arial"/>
                <a:ea typeface="+mn-ea"/>
                <a:cs typeface="+mn-cs"/>
              </a:rPr>
              <a:t>()) + ", name = " + </a:t>
            </a:r>
            <a:r>
              <a:rPr lang="en-US" sz="1200" b="0" i="1" kern="1200" dirty="0" err="1">
                <a:solidFill>
                  <a:schemeClr val="tx1"/>
                </a:solidFill>
                <a:latin typeface="Arial"/>
                <a:ea typeface="+mn-ea"/>
                <a:cs typeface="+mn-cs"/>
              </a:rPr>
              <a:t>student.getName</a:t>
            </a:r>
            <a:r>
              <a:rPr lang="en-US" sz="1200" b="0" i="1" kern="1200" dirty="0">
                <a:solidFill>
                  <a:schemeClr val="tx1"/>
                </a:solidFill>
                <a:latin typeface="Arial"/>
                <a:ea typeface="+mn-ea"/>
                <a:cs typeface="+mn-cs"/>
              </a:rPr>
              <a:t>());</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2"/>
            <a:r>
              <a:rPr lang="en-US" sz="1200" b="0" kern="1200" dirty="0">
                <a:solidFill>
                  <a:schemeClr val="tx1"/>
                </a:solidFill>
                <a:latin typeface="Arial"/>
                <a:ea typeface="+mn-ea"/>
                <a:cs typeface="+mn-cs"/>
              </a:rPr>
              <a:t>   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TODO Auto-generated catch block</a:t>
            </a:r>
          </a:p>
          <a:p>
            <a:pPr lvl="2"/>
            <a:r>
              <a:rPr lang="en-US" sz="1200" b="0" kern="1200" dirty="0" err="1">
                <a:solidFill>
                  <a:schemeClr val="tx1"/>
                </a:solidFill>
                <a:latin typeface="Arial"/>
                <a:ea typeface="+mn-ea"/>
                <a:cs typeface="+mn-cs"/>
              </a:rPr>
              <a:t>e.printStackTrace</a:t>
            </a:r>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   }</a:t>
            </a:r>
          </a:p>
          <a:p>
            <a:pPr lvl="2"/>
            <a:r>
              <a:rPr lang="en-US" sz="1200" b="0" kern="1200" dirty="0">
                <a:solidFill>
                  <a:schemeClr val="tx1"/>
                </a:solidFill>
                <a:latin typeface="Arial"/>
                <a:ea typeface="+mn-ea"/>
                <a:cs typeface="+mn-cs"/>
              </a:rPr>
              <a:t>   return students;</a:t>
            </a:r>
          </a:p>
          <a:p>
            <a:pPr lvl="1"/>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@Override</a:t>
            </a:r>
          </a:p>
          <a:p>
            <a:pPr lvl="1"/>
            <a:r>
              <a:rPr lang="en-US" sz="1200" b="0" kern="1200" dirty="0">
                <a:solidFill>
                  <a:schemeClr val="tx1"/>
                </a:solidFill>
                <a:latin typeface="Arial"/>
                <a:ea typeface="+mn-ea"/>
                <a:cs typeface="+mn-cs"/>
              </a:rPr>
              <a:t>   public Student </a:t>
            </a:r>
            <a:r>
              <a:rPr lang="en-US" sz="1200" b="0" kern="1200" dirty="0" err="1">
                <a:solidFill>
                  <a:schemeClr val="tx1"/>
                </a:solidFill>
                <a:latin typeface="Arial"/>
                <a:ea typeface="+mn-ea"/>
                <a:cs typeface="+mn-cs"/>
              </a:rPr>
              <a:t>getStudent</a:t>
            </a:r>
            <a:r>
              <a:rPr lang="en-US" sz="1200" b="0" kern="1200" dirty="0">
                <a:solidFill>
                  <a:schemeClr val="tx1"/>
                </a:solidFill>
                <a:latin typeface="Arial"/>
                <a:ea typeface="+mn-ea"/>
                <a:cs typeface="+mn-cs"/>
              </a:rPr>
              <a:t>(int id, Connection conn) {</a:t>
            </a:r>
          </a:p>
          <a:p>
            <a:pPr lvl="2"/>
            <a:r>
              <a:rPr lang="en-US" sz="1200" b="0" kern="1200" dirty="0">
                <a:solidFill>
                  <a:schemeClr val="tx1"/>
                </a:solidFill>
                <a:latin typeface="Arial"/>
                <a:ea typeface="+mn-ea"/>
                <a:cs typeface="+mn-cs"/>
              </a:rPr>
              <a:t>   Student </a:t>
            </a:r>
            <a:r>
              <a:rPr lang="en-US" sz="1200" b="0" kern="1200" dirty="0" err="1">
                <a:solidFill>
                  <a:schemeClr val="tx1"/>
                </a:solidFill>
                <a:latin typeface="Arial"/>
                <a:ea typeface="+mn-ea"/>
                <a:cs typeface="+mn-cs"/>
              </a:rPr>
              <a:t>student</a:t>
            </a:r>
            <a:r>
              <a:rPr lang="en-US" sz="1200" b="0" kern="1200" dirty="0">
                <a:solidFill>
                  <a:schemeClr val="tx1"/>
                </a:solidFill>
                <a:latin typeface="Arial"/>
                <a:ea typeface="+mn-ea"/>
                <a:cs typeface="+mn-cs"/>
              </a:rPr>
              <a:t> = null;</a:t>
            </a:r>
          </a:p>
          <a:p>
            <a:pPr lvl="2"/>
            <a:r>
              <a:rPr lang="en-US" sz="1200" b="0" kern="1200" dirty="0">
                <a:solidFill>
                  <a:schemeClr val="tx1"/>
                </a:solidFill>
                <a:latin typeface="Arial"/>
                <a:ea typeface="+mn-ea"/>
                <a:cs typeface="+mn-cs"/>
              </a:rPr>
              <a:t>   String </a:t>
            </a:r>
            <a:r>
              <a:rPr lang="en-US" sz="1200" b="0" kern="1200" dirty="0" err="1">
                <a:solidFill>
                  <a:schemeClr val="tx1"/>
                </a:solidFill>
                <a:latin typeface="Arial"/>
                <a:ea typeface="+mn-ea"/>
                <a:cs typeface="+mn-cs"/>
              </a:rPr>
              <a:t>selectSQL</a:t>
            </a:r>
            <a:r>
              <a:rPr lang="en-US" sz="1200" b="0" kern="1200" dirty="0">
                <a:solidFill>
                  <a:schemeClr val="tx1"/>
                </a:solidFill>
                <a:latin typeface="Arial"/>
                <a:ea typeface="+mn-ea"/>
                <a:cs typeface="+mn-cs"/>
              </a:rPr>
              <a:t> = "SELECT id, name FROM student WHERE id = ?";</a:t>
            </a:r>
          </a:p>
          <a:p>
            <a:pPr lvl="2"/>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try {</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selectSQL</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preparedStatement.setInt</a:t>
            </a:r>
            <a:r>
              <a:rPr lang="en-US" sz="1200" b="0" kern="1200" dirty="0">
                <a:solidFill>
                  <a:schemeClr val="tx1"/>
                </a:solidFill>
                <a:latin typeface="Arial"/>
                <a:ea typeface="+mn-ea"/>
                <a:cs typeface="+mn-cs"/>
              </a:rPr>
              <a:t>(1, id);</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ResultSet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rs</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preparedStatement.executeQuery</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if (</a:t>
            </a:r>
            <a:r>
              <a:rPr lang="en-US" sz="1200" b="0" kern="1200" dirty="0" err="1">
                <a:solidFill>
                  <a:schemeClr val="tx1"/>
                </a:solidFill>
                <a:latin typeface="Arial"/>
                <a:ea typeface="+mn-ea"/>
                <a:cs typeface="+mn-cs"/>
              </a:rPr>
              <a:t>rs.next</a:t>
            </a:r>
            <a:r>
              <a:rPr lang="en-US" sz="1200" b="0" kern="1200" dirty="0">
                <a:solidFill>
                  <a:schemeClr val="tx1"/>
                </a:solidFill>
                <a:latin typeface="Arial"/>
                <a:ea typeface="+mn-ea"/>
                <a:cs typeface="+mn-cs"/>
              </a:rPr>
              <a:t>()) {</a:t>
            </a:r>
          </a:p>
          <a:p>
            <a:pPr lvl="4"/>
            <a:r>
              <a:rPr lang="en-US" sz="1200" b="0" kern="1200" dirty="0">
                <a:solidFill>
                  <a:schemeClr val="tx1"/>
                </a:solidFill>
                <a:latin typeface="Arial"/>
                <a:ea typeface="+mn-ea"/>
                <a:cs typeface="+mn-cs"/>
              </a:rPr>
              <a:t>   String username = </a:t>
            </a:r>
            <a:r>
              <a:rPr lang="en-US" sz="1200" b="0" kern="1200" dirty="0" err="1">
                <a:solidFill>
                  <a:schemeClr val="tx1"/>
                </a:solidFill>
                <a:latin typeface="Arial"/>
                <a:ea typeface="+mn-ea"/>
                <a:cs typeface="+mn-cs"/>
              </a:rPr>
              <a:t>rs.getString</a:t>
            </a:r>
            <a:r>
              <a:rPr lang="en-US" sz="1200" b="0" kern="1200" dirty="0">
                <a:solidFill>
                  <a:schemeClr val="tx1"/>
                </a:solidFill>
                <a:latin typeface="Arial"/>
                <a:ea typeface="+mn-ea"/>
                <a:cs typeface="+mn-cs"/>
              </a:rPr>
              <a:t>("name");</a:t>
            </a:r>
          </a:p>
          <a:p>
            <a:pPr lvl="4"/>
            <a:r>
              <a:rPr lang="en-US" sz="1200" b="0" kern="1200" dirty="0">
                <a:solidFill>
                  <a:schemeClr val="tx1"/>
                </a:solidFill>
                <a:latin typeface="Arial"/>
                <a:ea typeface="+mn-ea"/>
                <a:cs typeface="+mn-cs"/>
              </a:rPr>
              <a:t>   student = new Student(</a:t>
            </a:r>
            <a:r>
              <a:rPr lang="en-US" sz="1200" b="0" kern="1200" dirty="0" err="1">
                <a:solidFill>
                  <a:schemeClr val="tx1"/>
                </a:solidFill>
                <a:latin typeface="Arial"/>
                <a:ea typeface="+mn-ea"/>
                <a:cs typeface="+mn-cs"/>
              </a:rPr>
              <a:t>id,username</a:t>
            </a:r>
            <a:r>
              <a:rPr lang="en-US" sz="1200" b="0" kern="1200" dirty="0">
                <a:solidFill>
                  <a:schemeClr val="tx1"/>
                </a:solidFill>
                <a:latin typeface="Arial"/>
                <a:ea typeface="+mn-ea"/>
                <a:cs typeface="+mn-cs"/>
              </a:rPr>
              <a:t>);   </a:t>
            </a:r>
          </a:p>
          <a:p>
            <a:pPr lvl="3"/>
            <a:r>
              <a:rPr lang="en-US" sz="1200" b="0" kern="1200" dirty="0">
                <a:solidFill>
                  <a:schemeClr val="tx1"/>
                </a:solidFill>
                <a:latin typeface="Arial"/>
                <a:ea typeface="+mn-ea"/>
                <a:cs typeface="+mn-cs"/>
              </a:rPr>
              <a:t>   }</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(id) + ", name = " + </a:t>
            </a:r>
            <a:r>
              <a:rPr lang="en-US" sz="1200" b="0" i="1" kern="1200" dirty="0" err="1">
                <a:solidFill>
                  <a:schemeClr val="tx1"/>
                </a:solidFill>
                <a:latin typeface="Arial"/>
                <a:ea typeface="+mn-ea"/>
                <a:cs typeface="+mn-cs"/>
              </a:rPr>
              <a:t>student.getName</a:t>
            </a:r>
            <a:r>
              <a:rPr lang="en-US" sz="1200" b="0" i="1" kern="1200" dirty="0">
                <a:solidFill>
                  <a:schemeClr val="tx1"/>
                </a:solidFill>
                <a:latin typeface="Arial"/>
                <a:ea typeface="+mn-ea"/>
                <a:cs typeface="+mn-cs"/>
              </a:rPr>
              <a:t>());</a:t>
            </a:r>
          </a:p>
          <a:p>
            <a:pPr lvl="2"/>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2"/>
            <a:r>
              <a:rPr lang="en-US" sz="1200" b="0" kern="1200" dirty="0">
                <a:solidFill>
                  <a:schemeClr val="tx1"/>
                </a:solidFill>
                <a:latin typeface="Arial"/>
                <a:ea typeface="+mn-ea"/>
                <a:cs typeface="+mn-cs"/>
              </a:rPr>
              <a:t>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3"/>
            <a:r>
              <a:rPr lang="en-US" sz="1200" b="0" kern="1200" dirty="0">
                <a:solidFill>
                  <a:schemeClr val="tx1"/>
                </a:solidFill>
                <a:latin typeface="Arial"/>
                <a:ea typeface="+mn-ea"/>
                <a:cs typeface="+mn-cs"/>
              </a:rPr>
              <a:t>// TODO Auto-generated catch block</a:t>
            </a:r>
          </a:p>
          <a:p>
            <a:pPr lvl="3"/>
            <a:r>
              <a:rPr lang="en-US" sz="1200" b="0" kern="1200" dirty="0" err="1">
                <a:solidFill>
                  <a:schemeClr val="tx1"/>
                </a:solidFill>
                <a:latin typeface="Arial"/>
                <a:ea typeface="+mn-ea"/>
                <a:cs typeface="+mn-cs"/>
              </a:rPr>
              <a:t>e.printStackTrace</a:t>
            </a:r>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return student;</a:t>
            </a:r>
          </a:p>
          <a:p>
            <a:pPr lvl="1"/>
            <a:r>
              <a:rPr lang="en-US" sz="1200" b="0" kern="1200" dirty="0">
                <a:solidFill>
                  <a:schemeClr val="tx1"/>
                </a:solidFill>
                <a:latin typeface="Arial"/>
                <a:ea typeface="+mn-ea"/>
                <a:cs typeface="+mn-cs"/>
              </a:rPr>
              <a:t>   }</a:t>
            </a:r>
          </a:p>
          <a:p>
            <a:pPr lvl="1"/>
            <a:endParaRPr lang="en-US" sz="1200" b="0" kern="1200" dirty="0">
              <a:solidFill>
                <a:schemeClr val="tx1"/>
              </a:solidFill>
              <a:latin typeface="Arial"/>
              <a:ea typeface="+mn-ea"/>
              <a:cs typeface="+mn-cs"/>
            </a:endParaRPr>
          </a:p>
          <a:p>
            <a:pPr lvl="1"/>
            <a:r>
              <a:rPr lang="en-US" sz="1200" b="0" kern="1200" dirty="0">
                <a:solidFill>
                  <a:schemeClr val="tx1"/>
                </a:solidFill>
                <a:latin typeface="Arial"/>
                <a:ea typeface="+mn-ea"/>
                <a:cs typeface="+mn-cs"/>
              </a:rPr>
              <a:t>   @Override</a:t>
            </a:r>
          </a:p>
          <a:p>
            <a:pPr lvl="1"/>
            <a:r>
              <a:rPr lang="en-US" sz="1200" b="0" kern="1200" dirty="0">
                <a:solidFill>
                  <a:schemeClr val="tx1"/>
                </a:solidFill>
                <a:latin typeface="Arial"/>
                <a:ea typeface="+mn-ea"/>
                <a:cs typeface="+mn-cs"/>
              </a:rPr>
              <a:t>   public void </a:t>
            </a:r>
            <a:r>
              <a:rPr lang="en-US" sz="1200" b="0" kern="1200" dirty="0" err="1">
                <a:solidFill>
                  <a:schemeClr val="tx1"/>
                </a:solidFill>
                <a:latin typeface="Arial"/>
                <a:ea typeface="+mn-ea"/>
                <a:cs typeface="+mn-cs"/>
              </a:rPr>
              <a:t>updateStudent</a:t>
            </a:r>
            <a:r>
              <a:rPr lang="en-US" sz="1200" b="0" kern="1200" dirty="0">
                <a:solidFill>
                  <a:schemeClr val="tx1"/>
                </a:solidFill>
                <a:latin typeface="Arial"/>
                <a:ea typeface="+mn-ea"/>
                <a:cs typeface="+mn-cs"/>
              </a:rPr>
              <a:t>(Student </a:t>
            </a:r>
            <a:r>
              <a:rPr lang="en-US" sz="1200" b="0" kern="1200" dirty="0" err="1">
                <a:solidFill>
                  <a:schemeClr val="tx1"/>
                </a:solidFill>
                <a:latin typeface="Arial"/>
                <a:ea typeface="+mn-ea"/>
                <a:cs typeface="+mn-cs"/>
              </a:rPr>
              <a:t>student,Connection</a:t>
            </a:r>
            <a:r>
              <a:rPr lang="en-US" sz="1200" b="0" kern="1200" dirty="0">
                <a:solidFill>
                  <a:schemeClr val="tx1"/>
                </a:solidFill>
                <a:latin typeface="Arial"/>
                <a:ea typeface="+mn-ea"/>
                <a:cs typeface="+mn-cs"/>
              </a:rPr>
              <a:t> conn) {</a:t>
            </a:r>
          </a:p>
          <a:p>
            <a:pPr lvl="2"/>
            <a:r>
              <a:rPr lang="en-US" sz="1200" b="0" kern="1200" dirty="0">
                <a:solidFill>
                  <a:schemeClr val="tx1"/>
                </a:solidFill>
                <a:latin typeface="Arial"/>
                <a:ea typeface="+mn-ea"/>
                <a:cs typeface="+mn-cs"/>
              </a:rPr>
              <a:t>String </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 = "UPDATE student set name = ? where id = ?";</a:t>
            </a:r>
          </a:p>
          <a:p>
            <a:pPr lvl="2"/>
            <a:r>
              <a:rPr lang="en-US" sz="1200" b="0" kern="1200" dirty="0">
                <a:solidFill>
                  <a:schemeClr val="tx1"/>
                </a:solidFill>
                <a:latin typeface="Arial"/>
                <a:ea typeface="+mn-ea"/>
                <a:cs typeface="+mn-cs"/>
              </a:rPr>
              <a:t>try {</a:t>
            </a:r>
          </a:p>
          <a:p>
            <a:pPr lvl="3"/>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a:t>
            </a:r>
          </a:p>
          <a:p>
            <a:pPr lvl="3"/>
            <a:r>
              <a:rPr lang="nn-NO" sz="1200" b="0" kern="1200" dirty="0">
                <a:solidFill>
                  <a:schemeClr val="tx1"/>
                </a:solidFill>
                <a:latin typeface="Arial"/>
                <a:ea typeface="+mn-ea"/>
                <a:cs typeface="+mn-cs"/>
              </a:rPr>
              <a:t>preparedStatement.setString(1, student.getName());</a:t>
            </a:r>
          </a:p>
          <a:p>
            <a:pPr lvl="3"/>
            <a:r>
              <a:rPr lang="en-US" sz="1200" b="0" kern="1200" dirty="0" err="1">
                <a:solidFill>
                  <a:schemeClr val="tx1"/>
                </a:solidFill>
                <a:latin typeface="Arial"/>
                <a:ea typeface="+mn-ea"/>
                <a:cs typeface="+mn-cs"/>
              </a:rPr>
              <a:t>preparedStatement.setInt</a:t>
            </a:r>
            <a:r>
              <a:rPr lang="en-US" sz="1200" b="0" kern="1200" dirty="0">
                <a:solidFill>
                  <a:schemeClr val="tx1"/>
                </a:solidFill>
                <a:latin typeface="Arial"/>
                <a:ea typeface="+mn-ea"/>
                <a:cs typeface="+mn-cs"/>
              </a:rPr>
              <a:t>(2, </a:t>
            </a:r>
            <a:r>
              <a:rPr lang="en-US" sz="1200" b="0" kern="1200" dirty="0" err="1">
                <a:solidFill>
                  <a:schemeClr val="tx1"/>
                </a:solidFill>
                <a:latin typeface="Arial"/>
                <a:ea typeface="+mn-ea"/>
                <a:cs typeface="+mn-cs"/>
              </a:rPr>
              <a:t>student.getId</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execute insert SQL statement</a:t>
            </a:r>
          </a:p>
          <a:p>
            <a:pPr lvl="3"/>
            <a:r>
              <a:rPr lang="en-US" sz="1200" b="0" kern="1200" dirty="0" err="1">
                <a:solidFill>
                  <a:schemeClr val="tx1"/>
                </a:solidFill>
                <a:latin typeface="Arial"/>
                <a:ea typeface="+mn-ea"/>
                <a:cs typeface="+mn-cs"/>
              </a:rPr>
              <a:t>preparedStatement.executeUpdate</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student.getId</a:t>
            </a:r>
            <a:r>
              <a:rPr lang="en-US" sz="1200" b="0" i="1" kern="1200" dirty="0">
                <a:solidFill>
                  <a:schemeClr val="tx1"/>
                </a:solidFill>
                <a:latin typeface="Arial"/>
                <a:ea typeface="+mn-ea"/>
                <a:cs typeface="+mn-cs"/>
              </a:rPr>
              <a:t>()) + ", name = " + </a:t>
            </a:r>
            <a:r>
              <a:rPr lang="en-US" sz="1200" b="0" i="1" kern="1200" dirty="0" err="1">
                <a:solidFill>
                  <a:schemeClr val="tx1"/>
                </a:solidFill>
                <a:latin typeface="Arial"/>
                <a:ea typeface="+mn-ea"/>
                <a:cs typeface="+mn-cs"/>
              </a:rPr>
              <a:t>student.getName</a:t>
            </a:r>
            <a:r>
              <a:rPr lang="en-US" sz="1200" b="0" i="1" kern="1200" dirty="0">
                <a:solidFill>
                  <a:schemeClr val="tx1"/>
                </a:solidFill>
                <a:latin typeface="Arial"/>
                <a:ea typeface="+mn-ea"/>
                <a:cs typeface="+mn-cs"/>
              </a:rPr>
              <a:t>() + " is updated into Student table!");</a:t>
            </a:r>
          </a:p>
          <a:p>
            <a:pPr lvl="2"/>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 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e.getMessage</a:t>
            </a:r>
            <a:r>
              <a:rPr lang="en-US" sz="1200" b="0" i="1" kern="1200" dirty="0">
                <a:solidFill>
                  <a:schemeClr val="tx1"/>
                </a:solidFill>
                <a:latin typeface="Arial"/>
                <a:ea typeface="+mn-ea"/>
                <a:cs typeface="+mn-cs"/>
              </a:rPr>
              <a:t>());</a:t>
            </a:r>
          </a:p>
          <a:p>
            <a:pPr lvl="2"/>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@Override</a:t>
            </a:r>
          </a:p>
          <a:p>
            <a:pPr lvl="1"/>
            <a:r>
              <a:rPr lang="en-US" sz="1200" b="0" kern="1200" dirty="0">
                <a:solidFill>
                  <a:schemeClr val="tx1"/>
                </a:solidFill>
                <a:latin typeface="Arial"/>
                <a:ea typeface="+mn-ea"/>
                <a:cs typeface="+mn-cs"/>
              </a:rPr>
              <a:t>public void </a:t>
            </a:r>
            <a:r>
              <a:rPr lang="en-US" sz="1200" b="0" kern="1200" dirty="0" err="1">
                <a:solidFill>
                  <a:schemeClr val="tx1"/>
                </a:solidFill>
                <a:latin typeface="Arial"/>
                <a:ea typeface="+mn-ea"/>
                <a:cs typeface="+mn-cs"/>
              </a:rPr>
              <a:t>insertStudent</a:t>
            </a:r>
            <a:r>
              <a:rPr lang="en-US" sz="1200" b="0" kern="1200" dirty="0">
                <a:solidFill>
                  <a:schemeClr val="tx1"/>
                </a:solidFill>
                <a:latin typeface="Arial"/>
                <a:ea typeface="+mn-ea"/>
                <a:cs typeface="+mn-cs"/>
              </a:rPr>
              <a:t>(Student </a:t>
            </a:r>
            <a:r>
              <a:rPr lang="en-US" sz="1200" b="0" kern="1200" dirty="0" err="1">
                <a:solidFill>
                  <a:schemeClr val="tx1"/>
                </a:solidFill>
                <a:latin typeface="Arial"/>
                <a:ea typeface="+mn-ea"/>
                <a:cs typeface="+mn-cs"/>
              </a:rPr>
              <a:t>student</a:t>
            </a:r>
            <a:r>
              <a:rPr lang="en-US" sz="1200" b="0" kern="1200" dirty="0">
                <a:solidFill>
                  <a:schemeClr val="tx1"/>
                </a:solidFill>
                <a:latin typeface="Arial"/>
                <a:ea typeface="+mn-ea"/>
                <a:cs typeface="+mn-cs"/>
              </a:rPr>
              <a:t>, Connection conn) {</a:t>
            </a:r>
          </a:p>
          <a:p>
            <a:pPr lvl="2"/>
            <a:r>
              <a:rPr lang="en-US" sz="1200" b="0" kern="1200" dirty="0">
                <a:solidFill>
                  <a:schemeClr val="tx1"/>
                </a:solidFill>
                <a:latin typeface="Arial"/>
                <a:ea typeface="+mn-ea"/>
                <a:cs typeface="+mn-cs"/>
              </a:rPr>
              <a:t>String </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 = "INSERT INTO student (id, name) VALUES (?,?)";</a:t>
            </a:r>
          </a:p>
          <a:p>
            <a:pPr lvl="2"/>
            <a:r>
              <a:rPr lang="en-US" sz="1200" b="0" kern="1200" dirty="0">
                <a:solidFill>
                  <a:schemeClr val="tx1"/>
                </a:solidFill>
                <a:latin typeface="Arial"/>
                <a:ea typeface="+mn-ea"/>
                <a:cs typeface="+mn-cs"/>
              </a:rPr>
              <a:t>try {</a:t>
            </a:r>
          </a:p>
          <a:p>
            <a:pPr lvl="3"/>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preparedStatement.setInt</a:t>
            </a:r>
            <a:r>
              <a:rPr lang="en-US" sz="1200" b="0" kern="1200" dirty="0">
                <a:solidFill>
                  <a:schemeClr val="tx1"/>
                </a:solidFill>
                <a:latin typeface="Arial"/>
                <a:ea typeface="+mn-ea"/>
                <a:cs typeface="+mn-cs"/>
              </a:rPr>
              <a:t>(1, </a:t>
            </a:r>
            <a:r>
              <a:rPr lang="en-US" sz="1200" b="0" kern="1200" dirty="0" err="1">
                <a:solidFill>
                  <a:schemeClr val="tx1"/>
                </a:solidFill>
                <a:latin typeface="Arial"/>
                <a:ea typeface="+mn-ea"/>
                <a:cs typeface="+mn-cs"/>
              </a:rPr>
              <a:t>student.getId</a:t>
            </a:r>
            <a:r>
              <a:rPr lang="en-US" sz="1200" b="0" kern="1200" dirty="0">
                <a:solidFill>
                  <a:schemeClr val="tx1"/>
                </a:solidFill>
                <a:latin typeface="Arial"/>
                <a:ea typeface="+mn-ea"/>
                <a:cs typeface="+mn-cs"/>
              </a:rPr>
              <a:t>());</a:t>
            </a:r>
          </a:p>
          <a:p>
            <a:pPr lvl="3"/>
            <a:r>
              <a:rPr lang="nn-NO" sz="1200" b="0" kern="1200" dirty="0">
                <a:solidFill>
                  <a:schemeClr val="tx1"/>
                </a:solidFill>
                <a:latin typeface="Arial"/>
                <a:ea typeface="+mn-ea"/>
                <a:cs typeface="+mn-cs"/>
              </a:rPr>
              <a:t>preparedStatement.setString(2, student.getName());</a:t>
            </a:r>
          </a:p>
          <a:p>
            <a:pPr lvl="3"/>
            <a:r>
              <a:rPr lang="en-US" sz="1200" b="0" kern="1200" dirty="0">
                <a:solidFill>
                  <a:schemeClr val="tx1"/>
                </a:solidFill>
                <a:latin typeface="Arial"/>
                <a:ea typeface="+mn-ea"/>
                <a:cs typeface="+mn-cs"/>
              </a:rPr>
              <a:t>// execute insert SQL </a:t>
            </a:r>
            <a:r>
              <a:rPr lang="en-US" sz="1200" b="0" u="sng" kern="1200" dirty="0" err="1">
                <a:solidFill>
                  <a:schemeClr val="tx1"/>
                </a:solidFill>
                <a:latin typeface="Arial"/>
                <a:ea typeface="+mn-ea"/>
                <a:cs typeface="+mn-cs"/>
              </a:rPr>
              <a:t>stetement</a:t>
            </a:r>
            <a:endParaRPr lang="en-US" sz="1200" b="0" u="sng" kern="1200" dirty="0">
              <a:solidFill>
                <a:schemeClr val="tx1"/>
              </a:solidFill>
              <a:latin typeface="Arial"/>
              <a:ea typeface="+mn-ea"/>
              <a:cs typeface="+mn-cs"/>
            </a:endParaRPr>
          </a:p>
          <a:p>
            <a:pPr lvl="3"/>
            <a:r>
              <a:rPr lang="en-US" sz="1200" b="0" kern="1200" dirty="0" err="1">
                <a:solidFill>
                  <a:schemeClr val="tx1"/>
                </a:solidFill>
                <a:latin typeface="Arial"/>
                <a:ea typeface="+mn-ea"/>
                <a:cs typeface="+mn-cs"/>
              </a:rPr>
              <a:t>preparedStatement.executeUpdate</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student.getId</a:t>
            </a:r>
            <a:r>
              <a:rPr lang="en-US" sz="1200" b="0" i="1" kern="1200" dirty="0">
                <a:solidFill>
                  <a:schemeClr val="tx1"/>
                </a:solidFill>
                <a:latin typeface="Arial"/>
                <a:ea typeface="+mn-ea"/>
                <a:cs typeface="+mn-cs"/>
              </a:rPr>
              <a:t>()) + ", name = " + </a:t>
            </a:r>
            <a:r>
              <a:rPr lang="en-US" sz="1200" b="0" i="1" kern="1200" dirty="0" err="1">
                <a:solidFill>
                  <a:schemeClr val="tx1"/>
                </a:solidFill>
                <a:latin typeface="Arial"/>
                <a:ea typeface="+mn-ea"/>
                <a:cs typeface="+mn-cs"/>
              </a:rPr>
              <a:t>student.getName</a:t>
            </a:r>
            <a:r>
              <a:rPr lang="en-US" sz="1200" b="0" i="1" kern="1200" dirty="0">
                <a:solidFill>
                  <a:schemeClr val="tx1"/>
                </a:solidFill>
                <a:latin typeface="Arial"/>
                <a:ea typeface="+mn-ea"/>
                <a:cs typeface="+mn-cs"/>
              </a:rPr>
              <a:t>() + " is inserted into Student table!");</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2"/>
            <a:r>
              <a:rPr lang="en-US" sz="1200" b="0" kern="1200" dirty="0">
                <a:solidFill>
                  <a:schemeClr val="tx1"/>
                </a:solidFill>
                <a:latin typeface="Arial"/>
                <a:ea typeface="+mn-ea"/>
                <a:cs typeface="+mn-cs"/>
              </a:rPr>
              <a:t>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e.getMessage</a:t>
            </a:r>
            <a:r>
              <a:rPr lang="en-US" sz="1200" b="0" i="1" kern="1200" dirty="0">
                <a:solidFill>
                  <a:schemeClr val="tx1"/>
                </a:solidFill>
                <a:latin typeface="Arial"/>
                <a:ea typeface="+mn-ea"/>
                <a:cs typeface="+mn-cs"/>
              </a:rPr>
              <a:t>());</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1"/>
            <a:endParaRPr lang="en-US" sz="1200" b="0" kern="1200" dirty="0">
              <a:solidFill>
                <a:schemeClr val="tx1"/>
              </a:solidFill>
              <a:latin typeface="Arial"/>
              <a:ea typeface="+mn-ea"/>
              <a:cs typeface="+mn-cs"/>
            </a:endParaRPr>
          </a:p>
          <a:p>
            <a:pPr lvl="1"/>
            <a:r>
              <a:rPr lang="en-US" sz="1200" b="0" kern="1200" dirty="0">
                <a:solidFill>
                  <a:schemeClr val="tx1"/>
                </a:solidFill>
                <a:latin typeface="Arial"/>
                <a:ea typeface="+mn-ea"/>
                <a:cs typeface="+mn-cs"/>
              </a:rPr>
              <a:t>}</a:t>
            </a:r>
          </a:p>
          <a:p>
            <a:pPr lvl="1"/>
            <a:r>
              <a:rPr lang="en-US" sz="1200" b="0" kern="1200" dirty="0">
                <a:solidFill>
                  <a:schemeClr val="tx1"/>
                </a:solidFill>
                <a:latin typeface="Arial"/>
                <a:ea typeface="+mn-ea"/>
                <a:cs typeface="+mn-cs"/>
              </a:rPr>
              <a:t>@Override</a:t>
            </a:r>
          </a:p>
          <a:p>
            <a:pPr lvl="1"/>
            <a:r>
              <a:rPr lang="en-US" sz="1200" b="0" kern="1200" dirty="0">
                <a:solidFill>
                  <a:schemeClr val="tx1"/>
                </a:solidFill>
                <a:latin typeface="Arial"/>
                <a:ea typeface="+mn-ea"/>
                <a:cs typeface="+mn-cs"/>
              </a:rPr>
              <a:t>public void </a:t>
            </a:r>
            <a:r>
              <a:rPr lang="en-US" sz="1200" b="0" kern="1200" dirty="0" err="1">
                <a:solidFill>
                  <a:schemeClr val="tx1"/>
                </a:solidFill>
                <a:latin typeface="Arial"/>
                <a:ea typeface="+mn-ea"/>
                <a:cs typeface="+mn-cs"/>
              </a:rPr>
              <a:t>deleteStudents</a:t>
            </a:r>
            <a:r>
              <a:rPr lang="en-US" sz="1200" b="0" kern="1200" dirty="0">
                <a:solidFill>
                  <a:schemeClr val="tx1"/>
                </a:solidFill>
                <a:latin typeface="Arial"/>
                <a:ea typeface="+mn-ea"/>
                <a:cs typeface="+mn-cs"/>
              </a:rPr>
              <a:t>(Connection conn) {</a:t>
            </a:r>
          </a:p>
          <a:p>
            <a:pPr lvl="2"/>
            <a:r>
              <a:rPr lang="en-US" sz="1200" b="0" kern="1200" dirty="0">
                <a:solidFill>
                  <a:schemeClr val="tx1"/>
                </a:solidFill>
                <a:latin typeface="Arial"/>
                <a:ea typeface="+mn-ea"/>
                <a:cs typeface="+mn-cs"/>
              </a:rPr>
              <a:t>String </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 = "DELETE student";</a:t>
            </a:r>
          </a:p>
          <a:p>
            <a:pPr lvl="2"/>
            <a:r>
              <a:rPr lang="en-US" sz="1200" b="0" kern="1200" dirty="0">
                <a:solidFill>
                  <a:schemeClr val="tx1"/>
                </a:solidFill>
                <a:latin typeface="Arial"/>
                <a:ea typeface="+mn-ea"/>
                <a:cs typeface="+mn-cs"/>
              </a:rPr>
              <a:t>try {</a:t>
            </a:r>
          </a:p>
          <a:p>
            <a:pPr lvl="3"/>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execute insert SQL statement</a:t>
            </a:r>
          </a:p>
          <a:p>
            <a:pPr lvl="3"/>
            <a:r>
              <a:rPr lang="en-US" sz="1200" b="0" kern="1200" dirty="0" err="1">
                <a:solidFill>
                  <a:schemeClr val="tx1"/>
                </a:solidFill>
                <a:latin typeface="Arial"/>
                <a:ea typeface="+mn-ea"/>
                <a:cs typeface="+mn-cs"/>
              </a:rPr>
              <a:t>preparedStatement.executeUpdate</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("All Record of students are deleted!");</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 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e.getMessage</a:t>
            </a:r>
            <a:r>
              <a:rPr lang="en-US" sz="1200" b="0" i="1" kern="1200" dirty="0">
                <a:solidFill>
                  <a:schemeClr val="tx1"/>
                </a:solidFill>
                <a:latin typeface="Arial"/>
                <a:ea typeface="+mn-ea"/>
                <a:cs typeface="+mn-cs"/>
              </a:rPr>
              <a:t>());</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2"/>
            <a:endParaRPr lang="en-US" sz="1200" b="0" kern="1200" dirty="0">
              <a:solidFill>
                <a:schemeClr val="tx1"/>
              </a:solidFill>
              <a:latin typeface="Arial"/>
              <a:ea typeface="+mn-ea"/>
              <a:cs typeface="+mn-cs"/>
            </a:endParaRPr>
          </a:p>
          <a:p>
            <a:pPr lvl="1"/>
            <a:r>
              <a:rPr lang="en-US" sz="1200" b="0" kern="1200" dirty="0">
                <a:solidFill>
                  <a:schemeClr val="tx1"/>
                </a:solidFill>
                <a:latin typeface="Arial"/>
                <a:ea typeface="+mn-ea"/>
                <a:cs typeface="+mn-cs"/>
              </a:rPr>
              <a:t>}</a:t>
            </a:r>
          </a:p>
          <a:p>
            <a:pPr lvl="0"/>
            <a:r>
              <a:rPr lang="en-US" sz="1200" b="0" kern="1200" dirty="0">
                <a:solidFill>
                  <a:schemeClr val="tx1"/>
                </a:solidFill>
                <a:latin typeface="Arial"/>
                <a:ea typeface="+mn-ea"/>
                <a:cs typeface="Arial"/>
              </a:rPr>
              <a:t>}</a:t>
            </a:r>
          </a:p>
          <a:p>
            <a:endParaRPr lang="en-US" b="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3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39</a:t>
            </a:fld>
            <a:endParaRPr kumimoji="0" lang="en-US" sz="13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82437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71450" indent="-171450">
              <a:buFontTx/>
              <a:buChar char="-"/>
            </a:pPr>
            <a:r>
              <a:rPr lang="en-US" dirty="0"/>
              <a:t>Checking multi browsers</a:t>
            </a:r>
          </a:p>
          <a:p>
            <a:pPr marL="171450" indent="-171450">
              <a:buFontTx/>
              <a:buChar char="-"/>
            </a:pPr>
            <a:r>
              <a:rPr lang="en-US" dirty="0"/>
              <a:t>Format</a:t>
            </a:r>
            <a:r>
              <a:rPr lang="en-US" baseline="0" dirty="0"/>
              <a:t> code in HTML and CSS (Ctrl + K + D)</a:t>
            </a:r>
          </a:p>
          <a:p>
            <a:pPr marL="171450" indent="-171450">
              <a:buFontTx/>
              <a:buChar char="-"/>
            </a:pPr>
            <a:r>
              <a:rPr lang="en-US" baseline="0" dirty="0"/>
              <a:t>Comments in coding</a:t>
            </a:r>
          </a:p>
          <a:p>
            <a:pPr marL="171450" indent="-171450">
              <a:buFontTx/>
              <a:buChar char="-"/>
            </a:pPr>
            <a:r>
              <a:rPr lang="en-US" baseline="0" dirty="0"/>
              <a:t>Align elements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0" fontAlgn="auto" latinLnBrk="0" hangingPunct="0">
              <a:lnSpc>
                <a:spcPct val="100000"/>
              </a:lnSpc>
              <a:spcBef>
                <a:spcPts val="0"/>
              </a:spcBef>
              <a:spcAft>
                <a:spcPts val="0"/>
              </a:spcAft>
              <a:buClrTx/>
              <a:buSzTx/>
              <a:buFontTx/>
              <a:buNone/>
              <a:tabLst/>
              <a:defRPr/>
            </a:pPr>
            <a:fld id="{157B858C-56D6-4D2F-865E-89E519A44E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63040" rtl="0" eaLnBrk="0" fontAlgn="auto" latinLnBrk="0" hangingPunct="0">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255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21, 2018</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Title 7"/>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October 21, 2018</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dirty="0"/>
              <a:t>Click to edit Master title style</a:t>
            </a:r>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21, 2018</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dirty="0"/>
              <a:t>Click to edit Master title style</a:t>
            </a:r>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21, 2018</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dirty="0"/>
              <a:t>Click to edit Master title style</a:t>
            </a:r>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21, 2018</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21, 2018</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21, 2018</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3" y="0"/>
            <a:ext cx="11986924"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sp>
        <p:nvSpPr>
          <p:cNvPr id="2" name="Title 1"/>
          <p:cNvSpPr>
            <a:spLocks noGrp="1"/>
          </p:cNvSpPr>
          <p:nvPr>
            <p:ph type="ctrTitle"/>
          </p:nvPr>
        </p:nvSpPr>
        <p:spPr>
          <a:xfrm>
            <a:off x="685800" y="2057400"/>
            <a:ext cx="10058400" cy="2926080"/>
          </a:xfrm>
        </p:spPr>
        <p:txBody>
          <a:bodyPr anchor="b" anchorCtr="0">
            <a:noAutofit/>
          </a:bodyPr>
          <a:lstStyle>
            <a:lvl1pP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100">
                <a:solidFill>
                  <a:schemeClr val="bg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p:nvPicPr>
        <p:blipFill>
          <a:blip r:embed="rId2"/>
          <a:stretch>
            <a:fillRect/>
          </a:stretch>
        </p:blipFill>
        <p:spPr bwMode="black">
          <a:xfrm>
            <a:off x="11422762" y="7314922"/>
            <a:ext cx="2706624" cy="768757"/>
          </a:xfrm>
          <a:prstGeom prst="rect">
            <a:avLst/>
          </a:prstGeom>
        </p:spPr>
      </p:pic>
      <p:sp>
        <p:nvSpPr>
          <p:cNvPr id="8" name="Footer Placeholder 4"/>
          <p:cNvSpPr txBox="1">
            <a:spLocks/>
          </p:cNvSpPr>
          <p:nvPr/>
        </p:nvSpPr>
        <p:spPr>
          <a:xfrm>
            <a:off x="685800" y="7580440"/>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26" dirty="0">
                <a:solidFill>
                  <a:schemeClr val="bg1"/>
                </a:solidFill>
              </a:rPr>
              <a:t>DXC Proprietary and Confidential</a:t>
            </a:r>
          </a:p>
        </p:txBody>
      </p:sp>
      <p:sp>
        <p:nvSpPr>
          <p:cNvPr id="9" name="Text Box 115"/>
          <p:cNvSpPr txBox="1">
            <a:spLocks noChangeArrowheads="1"/>
          </p:cNvSpPr>
          <p:nvPr/>
        </p:nvSpPr>
        <p:spPr bwMode="auto">
          <a:xfrm>
            <a:off x="11887201" y="640080"/>
            <a:ext cx="2057400" cy="274320"/>
          </a:xfrm>
          <a:prstGeom prst="rect">
            <a:avLst/>
          </a:prstGeom>
          <a:noFill/>
          <a:ln w="9525">
            <a:noFill/>
            <a:miter lim="800000"/>
            <a:headEnd/>
            <a:tailEnd/>
          </a:ln>
          <a:effectLst/>
        </p:spPr>
        <p:txBody>
          <a:bodyPr wrap="none" lIns="0" tIns="0" rIns="0" bIns="0" anchor="t" anchorCtr="0">
            <a:noAutofit/>
          </a:bodyPr>
          <a:lstStyle/>
          <a:p>
            <a:pPr algn="r" defTabSz="615553">
              <a:spcBef>
                <a:spcPts val="0"/>
              </a:spcBef>
            </a:pPr>
            <a:fld id="{03C7D0F0-10D5-4191-B6F4-99306F468FEF}" type="datetime4">
              <a:rPr lang="en-US" sz="1050" b="0" smtClean="0">
                <a:solidFill>
                  <a:schemeClr val="tx1"/>
                </a:solidFill>
              </a:rPr>
              <a:pPr algn="r" defTabSz="615553">
                <a:spcBef>
                  <a:spcPts val="0"/>
                </a:spcBef>
              </a:pPr>
              <a:t>October 21, 2018</a:t>
            </a:fld>
            <a:endParaRPr lang="en-US" sz="1050" b="0" dirty="0">
              <a:solidFill>
                <a:schemeClr val="tx1"/>
              </a:solidFill>
            </a:endParaRPr>
          </a:p>
        </p:txBody>
      </p:sp>
      <p:pic>
        <p:nvPicPr>
          <p:cNvPr id="41" name="Picture 2" descr="P:\p2\008_Presentations\Presentation Formats\0002-17 New Brand Template\Support\PowerPoint images\bookBlue_Cover2.jpg"/>
          <p:cNvPicPr>
            <a:picLocks noChangeAspect="1" noChangeArrowheads="1"/>
          </p:cNvPicPr>
          <p:nvPr userDrawn="1"/>
        </p:nvPicPr>
        <p:blipFill>
          <a:blip r:embed="rId3"/>
          <a:srcRect/>
          <a:stretch>
            <a:fillRect/>
          </a:stretch>
        </p:blipFill>
        <p:spPr bwMode="auto">
          <a:xfrm>
            <a:off x="0" y="0"/>
            <a:ext cx="14630400" cy="8229600"/>
          </a:xfrm>
          <a:prstGeom prst="rect">
            <a:avLst/>
          </a:prstGeom>
          <a:noFill/>
        </p:spPr>
      </p:pic>
      <p:sp>
        <p:nvSpPr>
          <p:cNvPr id="47" name="Text Box 66"/>
          <p:cNvSpPr txBox="1">
            <a:spLocks noChangeArrowheads="1"/>
          </p:cNvSpPr>
          <p:nvPr userDrawn="1"/>
        </p:nvSpPr>
        <p:spPr bwMode="auto">
          <a:xfrm>
            <a:off x="586741" y="7890195"/>
            <a:ext cx="6093461" cy="203133"/>
          </a:xfrm>
          <a:prstGeom prst="rect">
            <a:avLst/>
          </a:prstGeom>
          <a:noFill/>
          <a:ln w="9525">
            <a:noFill/>
            <a:miter lim="800000"/>
            <a:headEnd/>
            <a:tailEnd/>
          </a:ln>
          <a:effectLst/>
        </p:spPr>
        <p:txBody>
          <a:bodyPr lIns="0" tIns="0" rIns="0" bIns="0" anchor="ctr">
            <a:spAutoFit/>
          </a:bodyPr>
          <a:lstStyle/>
          <a:p>
            <a:pPr algn="l" defTabSz="984886">
              <a:spcBef>
                <a:spcPct val="50000"/>
              </a:spcBef>
            </a:pPr>
            <a:r>
              <a:rPr lang="en-US" sz="1320" dirty="0">
                <a:solidFill>
                  <a:schemeClr val="bg1"/>
                </a:solidFill>
              </a:rPr>
              <a:t>CSC Proprietary and Confidential</a:t>
            </a:r>
          </a:p>
        </p:txBody>
      </p:sp>
    </p:spTree>
    <p:extLst>
      <p:ext uri="{BB962C8B-B14F-4D97-AF65-F5344CB8AC3E}">
        <p14:creationId xmlns:p14="http://schemas.microsoft.com/office/powerpoint/2010/main" val="317236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503046" y="7314922"/>
            <a:ext cx="2706624" cy="768757"/>
          </a:xfrm>
          <a:prstGeom prst="rect">
            <a:avLst/>
          </a:prstGeom>
        </p:spPr>
      </p:pic>
      <p:sp>
        <p:nvSpPr>
          <p:cNvPr id="8" name="Freeform 9"/>
          <p:cNvSpPr>
            <a:spLocks noChangeAspect="1"/>
          </p:cNvSpPr>
          <p:nvPr/>
        </p:nvSpPr>
        <p:spPr bwMode="black">
          <a:xfrm>
            <a:off x="362839" y="0"/>
            <a:ext cx="730237"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sp>
        <p:nvSpPr>
          <p:cNvPr id="15" name="Title 1"/>
          <p:cNvSpPr>
            <a:spLocks noGrp="1"/>
          </p:cNvSpPr>
          <p:nvPr>
            <p:ph type="ctrTitle"/>
          </p:nvPr>
        </p:nvSpPr>
        <p:spPr>
          <a:xfrm>
            <a:off x="685800" y="640080"/>
            <a:ext cx="10058400" cy="3429000"/>
          </a:xfrm>
        </p:spPr>
        <p:txBody>
          <a:bodyPr anchor="b" anchorCtr="0">
            <a:noAutofit/>
          </a:bodyPr>
          <a:lstStyle>
            <a:lvl1pPr>
              <a:defRPr sz="72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8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Master subtitle style</a:t>
            </a:r>
          </a:p>
        </p:txBody>
      </p:sp>
      <p:sp>
        <p:nvSpPr>
          <p:cNvPr id="18" name="Footer Placeholder 4"/>
          <p:cNvSpPr txBox="1">
            <a:spLocks/>
          </p:cNvSpPr>
          <p:nvPr/>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6" dirty="0"/>
              <a:t>DXC Proprietary and Confidential</a:t>
            </a:r>
          </a:p>
        </p:txBody>
      </p:sp>
      <p:sp>
        <p:nvSpPr>
          <p:cNvPr id="19" name="Text Box 115"/>
          <p:cNvSpPr txBox="1">
            <a:spLocks noChangeArrowheads="1"/>
          </p:cNvSpPr>
          <p:nvPr/>
        </p:nvSpPr>
        <p:spPr bwMode="auto">
          <a:xfrm>
            <a:off x="11887201" y="7580440"/>
            <a:ext cx="2057400" cy="274320"/>
          </a:xfrm>
          <a:prstGeom prst="rect">
            <a:avLst/>
          </a:prstGeom>
          <a:noFill/>
          <a:ln w="9525">
            <a:noFill/>
            <a:miter lim="800000"/>
            <a:headEnd/>
            <a:tailEnd/>
          </a:ln>
          <a:effectLst/>
        </p:spPr>
        <p:txBody>
          <a:bodyPr wrap="none" lIns="0" tIns="0" rIns="0" bIns="13716" anchor="ctr" anchorCtr="0">
            <a:noAutofit/>
          </a:bodyPr>
          <a:lstStyle/>
          <a:p>
            <a:pPr algn="r" defTabSz="615553">
              <a:spcBef>
                <a:spcPts val="0"/>
              </a:spcBef>
            </a:pPr>
            <a:fld id="{03C7D0F0-10D5-4191-B6F4-99306F468FEF}" type="datetime4">
              <a:rPr lang="en-US" sz="1050" b="0" smtClean="0">
                <a:solidFill>
                  <a:schemeClr val="tx1"/>
                </a:solidFill>
              </a:rPr>
              <a:pPr algn="r" defTabSz="615553">
                <a:spcBef>
                  <a:spcPts val="0"/>
                </a:spcBef>
              </a:pPr>
              <a:t>October 21, 2018</a:t>
            </a:fld>
            <a:endParaRPr lang="en-US" sz="1050" b="0" dirty="0">
              <a:solidFill>
                <a:schemeClr val="tx1"/>
              </a:solidFill>
            </a:endParaRPr>
          </a:p>
        </p:txBody>
      </p:sp>
    </p:spTree>
    <p:extLst>
      <p:ext uri="{BB962C8B-B14F-4D97-AF65-F5344CB8AC3E}">
        <p14:creationId xmlns:p14="http://schemas.microsoft.com/office/powerpoint/2010/main" val="405153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72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80">
                <a:solidFill>
                  <a:schemeClr val="bg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pic>
        <p:nvPicPr>
          <p:cNvPr id="9" name="Picture 8"/>
          <p:cNvPicPr>
            <a:picLocks noChangeAspect="1"/>
          </p:cNvPicPr>
          <p:nvPr/>
        </p:nvPicPr>
        <p:blipFill>
          <a:blip r:embed="rId2"/>
          <a:stretch>
            <a:fillRect/>
          </a:stretch>
        </p:blipFill>
        <p:spPr bwMode="black">
          <a:xfrm>
            <a:off x="503046" y="7314922"/>
            <a:ext cx="2706624" cy="768757"/>
          </a:xfrm>
          <a:prstGeom prst="rect">
            <a:avLst/>
          </a:prstGeom>
        </p:spPr>
      </p:pic>
      <p:sp>
        <p:nvSpPr>
          <p:cNvPr id="17" name="Footer Placeholder 4"/>
          <p:cNvSpPr txBox="1">
            <a:spLocks/>
          </p:cNvSpPr>
          <p:nvPr/>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6" dirty="0">
                <a:solidFill>
                  <a:schemeClr val="bg1"/>
                </a:solidFill>
              </a:rPr>
              <a:t>DXC Proprietary and Confidential</a:t>
            </a:r>
          </a:p>
        </p:txBody>
      </p:sp>
      <p:sp>
        <p:nvSpPr>
          <p:cNvPr id="18" name="Text Box 115"/>
          <p:cNvSpPr txBox="1">
            <a:spLocks noChangeArrowheads="1"/>
          </p:cNvSpPr>
          <p:nvPr/>
        </p:nvSpPr>
        <p:spPr bwMode="auto">
          <a:xfrm>
            <a:off x="11887201" y="7580440"/>
            <a:ext cx="2057400" cy="274320"/>
          </a:xfrm>
          <a:prstGeom prst="rect">
            <a:avLst/>
          </a:prstGeom>
          <a:noFill/>
          <a:ln w="9525">
            <a:noFill/>
            <a:miter lim="800000"/>
            <a:headEnd/>
            <a:tailEnd/>
          </a:ln>
          <a:effectLst/>
        </p:spPr>
        <p:txBody>
          <a:bodyPr wrap="none" lIns="0" tIns="0" rIns="0" bIns="13716" anchor="ctr" anchorCtr="0">
            <a:noAutofit/>
          </a:bodyPr>
          <a:lstStyle/>
          <a:p>
            <a:pPr algn="r" defTabSz="615553">
              <a:spcBef>
                <a:spcPts val="0"/>
              </a:spcBef>
            </a:pPr>
            <a:fld id="{03C7D0F0-10D5-4191-B6F4-99306F468FEF}" type="datetime4">
              <a:rPr lang="en-US" sz="1050" b="0" smtClean="0">
                <a:solidFill>
                  <a:schemeClr val="bg1"/>
                </a:solidFill>
              </a:rPr>
              <a:pPr algn="r" defTabSz="615553">
                <a:spcBef>
                  <a:spcPts val="0"/>
                </a:spcBef>
              </a:pPr>
              <a:t>October 21, 2018</a:t>
            </a:fld>
            <a:endParaRPr lang="en-US" sz="1050" b="0" dirty="0">
              <a:solidFill>
                <a:schemeClr val="bg1"/>
              </a:solidFill>
            </a:endParaRPr>
          </a:p>
        </p:txBody>
      </p:sp>
    </p:spTree>
    <p:extLst>
      <p:ext uri="{BB962C8B-B14F-4D97-AF65-F5344CB8AC3E}">
        <p14:creationId xmlns:p14="http://schemas.microsoft.com/office/powerpoint/2010/main" val="49221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342900" indent="-342900">
              <a:spcBef>
                <a:spcPts val="676"/>
              </a:spcBef>
              <a:buFont typeface="Arial" panose="020B0604020202020204" pitchFamily="34" charset="0"/>
              <a:buChar char="•"/>
              <a:tabLst>
                <a:tab pos="4752976" algn="r"/>
              </a:tabLst>
              <a:defRPr sz="2880" b="0"/>
            </a:lvl1pPr>
            <a:lvl2pPr marL="514350" indent="-171450">
              <a:spcBef>
                <a:spcPts val="450"/>
              </a:spcBef>
              <a:buFont typeface="Arial" pitchFamily="34" charset="0"/>
              <a:buChar char="–"/>
              <a:tabLst>
                <a:tab pos="4752976" algn="r"/>
              </a:tabLst>
              <a:defRPr sz="1500"/>
            </a:lvl2pPr>
            <a:lvl3pPr marL="685800" indent="-171450">
              <a:spcBef>
                <a:spcPts val="450"/>
              </a:spcBef>
              <a:buFont typeface="Arial" pitchFamily="34" charset="0"/>
              <a:buChar char="–"/>
              <a:tabLst>
                <a:tab pos="4752976" algn="r"/>
              </a:tabLst>
              <a:defRPr sz="1500"/>
            </a:lvl3pPr>
            <a:lvl4pPr marL="857250" indent="-171450">
              <a:spcBef>
                <a:spcPts val="450"/>
              </a:spcBef>
              <a:buFont typeface="Arial" pitchFamily="34" charset="0"/>
              <a:buChar char="–"/>
              <a:tabLst>
                <a:tab pos="4752976" algn="r"/>
              </a:tabLst>
              <a:defRPr sz="1500"/>
            </a:lvl4pPr>
            <a:lvl5pPr marL="1028700" indent="-171450">
              <a:spcBef>
                <a:spcPts val="450"/>
              </a:spcBef>
              <a:buFont typeface="Arial" pitchFamily="34" charset="0"/>
              <a:buChar char="–"/>
              <a:tabLst>
                <a:tab pos="4752976" algn="r"/>
              </a:tabLst>
              <a:defRPr sz="1500"/>
            </a:lvl5pPr>
            <a:lvl6pPr marL="1200150" indent="-171450">
              <a:spcBef>
                <a:spcPts val="450"/>
              </a:spcBef>
              <a:buFont typeface="Arial" pitchFamily="34" charset="0"/>
              <a:buChar char="–"/>
              <a:tabLst>
                <a:tab pos="4752976" algn="r"/>
              </a:tabLst>
              <a:defRPr sz="1500" baseline="0"/>
            </a:lvl6pPr>
            <a:lvl7pPr marL="1371600" indent="-171450">
              <a:spcBef>
                <a:spcPts val="450"/>
              </a:spcBef>
              <a:buFont typeface="Arial" pitchFamily="34" charset="0"/>
              <a:buChar char="–"/>
              <a:tabLst>
                <a:tab pos="4752976" algn="r"/>
              </a:tabLst>
              <a:defRPr sz="1500" baseline="0"/>
            </a:lvl7pPr>
            <a:lvl8pPr marL="1543050" indent="-171450">
              <a:spcBef>
                <a:spcPts val="450"/>
              </a:spcBef>
              <a:buFont typeface="Arial" pitchFamily="34" charset="0"/>
              <a:buChar char="–"/>
              <a:tabLst>
                <a:tab pos="4752976" algn="r"/>
              </a:tabLst>
              <a:defRPr sz="1500" baseline="0"/>
            </a:lvl8pPr>
            <a:lvl9pPr marL="1714500" indent="-171450">
              <a:spcBef>
                <a:spcPts val="450"/>
              </a:spcBef>
              <a:buFont typeface="Arial" pitchFamily="34" charset="0"/>
              <a:buChar char="–"/>
              <a:tabLst>
                <a:tab pos="4752976" algn="r"/>
              </a:tabLst>
              <a:defRPr sz="1500" baseline="0"/>
            </a:lvl9pPr>
          </a:lstStyle>
          <a:p>
            <a:pPr lvl="0"/>
            <a:r>
              <a:rPr lang="en-US" dirty="0"/>
              <a:t>Edit Master text styles</a:t>
            </a:r>
          </a:p>
        </p:txBody>
      </p:sp>
    </p:spTree>
    <p:extLst>
      <p:ext uri="{BB962C8B-B14F-4D97-AF65-F5344CB8AC3E}">
        <p14:creationId xmlns:p14="http://schemas.microsoft.com/office/powerpoint/2010/main" val="311091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SzPct val="100000"/>
              <a:defRPr b="0"/>
            </a:lvl1pPr>
            <a:lvl2pPr marL="473869" indent="-211931">
              <a:buFont typeface="Arial" panose="020B0604020202020204" pitchFamily="34" charset="0"/>
              <a:buChar char="-"/>
              <a:defRPr sz="2400"/>
            </a:lvl2pPr>
            <a:lvl3pPr marL="648892" indent="-175022">
              <a:buSzPct val="75000"/>
              <a:buFont typeface="Courier New" panose="02070309020205020404" pitchFamily="49" charset="0"/>
              <a:buChar char="o"/>
              <a:defRPr sz="1920"/>
            </a:lvl3pPr>
            <a:lvl4pPr marL="342900" indent="-171450">
              <a:buFont typeface="Arial" pitchFamily="34" charset="0"/>
              <a:buChar char="–"/>
              <a:defRPr/>
            </a:lvl4pPr>
            <a:lvl5pPr marL="514350" indent="-171450">
              <a:buFont typeface="Arial" pitchFamily="34" charset="0"/>
              <a:buChar char="–"/>
              <a:defRPr/>
            </a:lvl5pPr>
            <a:lvl6pPr marL="685800" indent="-171450">
              <a:buFont typeface="Arial" pitchFamily="34" charset="0"/>
              <a:buChar char="–"/>
              <a:defRPr baseline="0"/>
            </a:lvl6pPr>
            <a:lvl7pPr marL="857250" indent="-171450">
              <a:buFont typeface="Arial" pitchFamily="34" charset="0"/>
              <a:buChar char="–"/>
              <a:defRPr baseline="0"/>
            </a:lvl7pPr>
            <a:lvl8pPr marL="1028700" indent="-171450">
              <a:buFont typeface="Arial" pitchFamily="34" charset="0"/>
              <a:buChar char="–"/>
              <a:defRPr baseline="0"/>
            </a:lvl8pPr>
            <a:lvl9pPr marL="1200150" indent="-171450">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6819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3888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1500"/>
            </a:lvl1pPr>
            <a:lvl2pPr>
              <a:defRPr sz="1500"/>
            </a:lvl2pPr>
            <a:lvl3pPr>
              <a:defRPr sz="1500"/>
            </a:lvl3pPr>
            <a:lvl4pPr marL="342900" indent="-171450">
              <a:buFont typeface="Arial" pitchFamily="34" charset="0"/>
              <a:buChar char="–"/>
              <a:defRPr sz="1500"/>
            </a:lvl4pPr>
            <a:lvl5pPr marL="514350" indent="-171450">
              <a:buFont typeface="Arial" pitchFamily="34" charset="0"/>
              <a:buChar char="–"/>
              <a:defRPr sz="1500"/>
            </a:lvl5pPr>
            <a:lvl6pPr marL="685800" indent="-171450">
              <a:buFont typeface="Arial" pitchFamily="34" charset="0"/>
              <a:buChar char="–"/>
              <a:defRPr sz="1500" baseline="0"/>
            </a:lvl6pPr>
            <a:lvl7pPr marL="857250" indent="-171450">
              <a:buFont typeface="Arial" pitchFamily="34" charset="0"/>
              <a:buChar char="–"/>
              <a:defRPr sz="1500" baseline="0"/>
            </a:lvl7pPr>
            <a:lvl8pPr marL="1028700" indent="-171450">
              <a:buFont typeface="Arial" pitchFamily="34" charset="0"/>
              <a:buChar char="–"/>
              <a:defRPr sz="1500" baseline="0"/>
            </a:lvl8pPr>
            <a:lvl9pPr marL="1200150" indent="-171450">
              <a:buFont typeface="Arial" pitchFamily="34" charset="0"/>
              <a:buChar char="–"/>
              <a:defRPr sz="15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9"/>
            <a:ext cx="6400800" cy="5121274"/>
          </a:xfrm>
        </p:spPr>
        <p:txBody>
          <a:bodyPr>
            <a:normAutofit/>
          </a:bodyPr>
          <a:lstStyle>
            <a:lvl1pPr>
              <a:defRPr sz="1500"/>
            </a:lvl1pPr>
            <a:lvl2pPr>
              <a:defRPr sz="1500"/>
            </a:lvl2pPr>
            <a:lvl3pPr>
              <a:defRPr sz="1500"/>
            </a:lvl3pPr>
            <a:lvl4pPr>
              <a:defRPr sz="1500"/>
            </a:lvl4pPr>
            <a:lvl5pPr>
              <a:defRPr sz="1500"/>
            </a:lvl5pPr>
            <a:lvl6pPr>
              <a:defRPr sz="1500" baseline="0"/>
            </a:lvl6pPr>
            <a:lvl7pPr>
              <a:defRPr sz="1500" baseline="0"/>
            </a:lvl7pPr>
            <a:lvl8pPr>
              <a:defRPr sz="1500" baseline="0"/>
            </a:lvl8pPr>
            <a:lvl9pPr>
              <a:defRPr sz="15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477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p:nvPicPr>
        <p:blipFill>
          <a:blip r:embed="rId2"/>
          <a:stretch>
            <a:fillRect/>
          </a:stretch>
        </p:blipFill>
        <p:spPr bwMode="black">
          <a:xfrm>
            <a:off x="503046" y="7314922"/>
            <a:ext cx="2706624" cy="768757"/>
          </a:xfrm>
          <a:prstGeom prst="rect">
            <a:avLst/>
          </a:prstGeom>
        </p:spPr>
      </p:pic>
      <p:sp>
        <p:nvSpPr>
          <p:cNvPr id="5" name="Text Placeholder 13"/>
          <p:cNvSpPr>
            <a:spLocks noGrp="1"/>
          </p:cNvSpPr>
          <p:nvPr>
            <p:ph type="body" sz="quarter" idx="13"/>
          </p:nvPr>
        </p:nvSpPr>
        <p:spPr>
          <a:xfrm>
            <a:off x="685801" y="2057402"/>
            <a:ext cx="11201400" cy="5121275"/>
          </a:xfrm>
        </p:spPr>
        <p:txBody>
          <a:bodyPr/>
          <a:lstStyle>
            <a:lvl1pPr>
              <a:lnSpc>
                <a:spcPct val="85000"/>
              </a:lnSpc>
              <a:spcBef>
                <a:spcPts val="0"/>
              </a:spcBef>
              <a:defRPr sz="4500">
                <a:solidFill>
                  <a:schemeClr val="bg1"/>
                </a:solidFill>
              </a:defRPr>
            </a:lvl1pPr>
            <a:lvl2pPr marL="0" indent="0">
              <a:spcBef>
                <a:spcPts val="676"/>
              </a:spcBef>
              <a:buFontTx/>
              <a:buNone/>
              <a:defRPr>
                <a:solidFill>
                  <a:schemeClr val="bg1"/>
                </a:solidFill>
              </a:defRPr>
            </a:lvl2pPr>
            <a:lvl3pPr marL="0" indent="0">
              <a:spcBef>
                <a:spcPts val="676"/>
              </a:spcBef>
              <a:buFontTx/>
              <a:buNone/>
              <a:defRPr>
                <a:solidFill>
                  <a:schemeClr val="bg1"/>
                </a:solidFill>
              </a:defRPr>
            </a:lvl3pPr>
            <a:lvl4pPr marL="0" indent="0">
              <a:spcBef>
                <a:spcPts val="676"/>
              </a:spcBef>
              <a:buFontTx/>
              <a:buNone/>
              <a:defRPr>
                <a:solidFill>
                  <a:schemeClr val="bg1"/>
                </a:solidFill>
              </a:defRPr>
            </a:lvl4pPr>
            <a:lvl5pPr marL="0" indent="0">
              <a:spcBef>
                <a:spcPts val="676"/>
              </a:spcBef>
              <a:buFontTx/>
              <a:buNone/>
              <a:defRPr>
                <a:solidFill>
                  <a:schemeClr val="bg1"/>
                </a:solidFill>
              </a:defRPr>
            </a:lvl5pPr>
            <a:lvl6pPr marL="0" indent="0">
              <a:spcBef>
                <a:spcPts val="676"/>
              </a:spcBef>
              <a:buFontTx/>
              <a:buNone/>
              <a:defRPr baseline="0">
                <a:solidFill>
                  <a:schemeClr val="bg1"/>
                </a:solidFill>
              </a:defRPr>
            </a:lvl6pPr>
            <a:lvl7pPr marL="0" indent="0">
              <a:spcBef>
                <a:spcPts val="676"/>
              </a:spcBef>
              <a:buFontTx/>
              <a:buNone/>
              <a:defRPr baseline="0">
                <a:solidFill>
                  <a:schemeClr val="bg1"/>
                </a:solidFill>
              </a:defRPr>
            </a:lvl7pPr>
            <a:lvl8pPr marL="0" indent="0">
              <a:spcBef>
                <a:spcPts val="676"/>
              </a:spcBef>
              <a:buFontTx/>
              <a:buNone/>
              <a:defRPr baseline="0">
                <a:solidFill>
                  <a:schemeClr val="bg1"/>
                </a:solidFill>
              </a:defRPr>
            </a:lvl8pPr>
            <a:lvl9pPr marL="0" indent="0">
              <a:spcBef>
                <a:spcPts val="676"/>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sp>
        <p:nvSpPr>
          <p:cNvPr id="15" name="Footer Placeholder 4"/>
          <p:cNvSpPr txBox="1">
            <a:spLocks/>
          </p:cNvSpPr>
          <p:nvPr/>
        </p:nvSpPr>
        <p:spPr>
          <a:xfrm>
            <a:off x="7543800" y="7580440"/>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26" dirty="0">
                <a:solidFill>
                  <a:schemeClr val="bg1"/>
                </a:solidFill>
              </a:rPr>
              <a:t>DXC Proprietary and Confidential</a:t>
            </a:r>
          </a:p>
        </p:txBody>
      </p:sp>
    </p:spTree>
    <p:extLst>
      <p:ext uri="{BB962C8B-B14F-4D97-AF65-F5344CB8AC3E}">
        <p14:creationId xmlns:p14="http://schemas.microsoft.com/office/powerpoint/2010/main" val="285497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2_Section and Thank You Slide">
    <p:spTree>
      <p:nvGrpSpPr>
        <p:cNvPr id="1" name=""/>
        <p:cNvGrpSpPr/>
        <p:nvPr/>
      </p:nvGrpSpPr>
      <p:grpSpPr>
        <a:xfrm>
          <a:off x="0" y="0"/>
          <a:ext cx="0" cy="0"/>
          <a:chOff x="0" y="0"/>
          <a:chExt cx="0" cy="0"/>
        </a:xfrm>
      </p:grpSpPr>
      <p:sp>
        <p:nvSpPr>
          <p:cNvPr id="2878539" name="Rectangle 75"/>
          <p:cNvSpPr>
            <a:spLocks noGrp="1" noChangeArrowheads="1"/>
          </p:cNvSpPr>
          <p:nvPr>
            <p:ph type="ctrTitle"/>
          </p:nvPr>
        </p:nvSpPr>
        <p:spPr>
          <a:xfrm>
            <a:off x="6421055" y="4437291"/>
            <a:ext cx="7327072" cy="868007"/>
          </a:xfrm>
        </p:spPr>
        <p:txBody>
          <a:bodyPr/>
          <a:lstStyle>
            <a:lvl1pPr algn="r">
              <a:defRPr sz="2880">
                <a:solidFill>
                  <a:schemeClr val="bg1"/>
                </a:solidFill>
              </a:defRPr>
            </a:lvl1pPr>
          </a:lstStyle>
          <a:p>
            <a:r>
              <a:rPr lang="en-US"/>
              <a:t>Click to edit Master title style</a:t>
            </a:r>
            <a:endParaRPr lang="en-US" dirty="0"/>
          </a:p>
        </p:txBody>
      </p:sp>
      <p:sp>
        <p:nvSpPr>
          <p:cNvPr id="2878540" name="Rectangle 76"/>
          <p:cNvSpPr>
            <a:spLocks noGrp="1" noChangeArrowheads="1"/>
          </p:cNvSpPr>
          <p:nvPr>
            <p:ph type="subTitle" idx="1"/>
          </p:nvPr>
        </p:nvSpPr>
        <p:spPr>
          <a:xfrm>
            <a:off x="8372921" y="5514958"/>
            <a:ext cx="5389410" cy="232679"/>
          </a:xfrm>
        </p:spPr>
        <p:txBody>
          <a:bodyPr/>
          <a:lstStyle>
            <a:lvl1pPr marL="0" indent="0" algn="r">
              <a:buFontTx/>
              <a:buNone/>
              <a:defRPr sz="1680">
                <a:solidFill>
                  <a:schemeClr val="bg1"/>
                </a:solidFill>
              </a:defRPr>
            </a:lvl1pPr>
          </a:lstStyle>
          <a:p>
            <a:r>
              <a:rPr lang="en-US"/>
              <a:t>Click to edit Master subtitle style</a:t>
            </a:r>
            <a:endParaRPr lang="en-US" dirty="0"/>
          </a:p>
        </p:txBody>
      </p:sp>
      <p:pic>
        <p:nvPicPr>
          <p:cNvPr id="13" name="Picture 1" descr="P:\p2\008_Presentations\Presentation Formats\0002-17 New Brand Template\Support\PowerPoint images\bookBlue_Cover2.jpg"/>
          <p:cNvPicPr>
            <a:picLocks noChangeAspect="1" noChangeArrowheads="1"/>
          </p:cNvPicPr>
          <p:nvPr userDrawn="1"/>
        </p:nvPicPr>
        <p:blipFill>
          <a:blip r:embed="rId2"/>
          <a:srcRect/>
          <a:stretch>
            <a:fillRect/>
          </a:stretch>
        </p:blipFill>
        <p:spPr bwMode="auto">
          <a:xfrm>
            <a:off x="0" y="2"/>
            <a:ext cx="14630400" cy="8229601"/>
          </a:xfrm>
          <a:prstGeom prst="rect">
            <a:avLst/>
          </a:prstGeom>
          <a:noFill/>
        </p:spPr>
      </p:pic>
      <p:grpSp>
        <p:nvGrpSpPr>
          <p:cNvPr id="14" name="Group 7"/>
          <p:cNvGrpSpPr>
            <a:grpSpLocks/>
          </p:cNvGrpSpPr>
          <p:nvPr userDrawn="1"/>
        </p:nvGrpSpPr>
        <p:grpSpPr bwMode="auto">
          <a:xfrm>
            <a:off x="563881" y="392432"/>
            <a:ext cx="1564640" cy="653416"/>
            <a:chOff x="0" y="0"/>
            <a:chExt cx="616" cy="343"/>
          </a:xfrm>
        </p:grpSpPr>
        <p:sp>
          <p:nvSpPr>
            <p:cNvPr id="1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sz="3456"/>
            </a:p>
          </p:txBody>
        </p:sp>
        <p:sp>
          <p:nvSpPr>
            <p:cNvPr id="16"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sz="3456"/>
            </a:p>
          </p:txBody>
        </p:sp>
        <p:sp>
          <p:nvSpPr>
            <p:cNvPr id="1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sz="3456"/>
            </a:p>
          </p:txBody>
        </p:sp>
        <p:sp>
          <p:nvSpPr>
            <p:cNvPr id="1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sz="3456"/>
            </a:p>
          </p:txBody>
        </p:sp>
      </p:grpSp>
      <p:sp>
        <p:nvSpPr>
          <p:cNvPr id="19" name="Text Box 66"/>
          <p:cNvSpPr txBox="1">
            <a:spLocks noChangeArrowheads="1"/>
          </p:cNvSpPr>
          <p:nvPr userDrawn="1"/>
        </p:nvSpPr>
        <p:spPr bwMode="auto">
          <a:xfrm>
            <a:off x="586741" y="7890195"/>
            <a:ext cx="6093461" cy="203133"/>
          </a:xfrm>
          <a:prstGeom prst="rect">
            <a:avLst/>
          </a:prstGeom>
          <a:noFill/>
          <a:ln w="9525">
            <a:noFill/>
            <a:miter lim="800000"/>
            <a:headEnd/>
            <a:tailEnd/>
          </a:ln>
          <a:effectLst/>
        </p:spPr>
        <p:txBody>
          <a:bodyPr lIns="0" tIns="0" rIns="0" bIns="0" anchor="ctr">
            <a:spAutoFit/>
          </a:bodyPr>
          <a:lstStyle/>
          <a:p>
            <a:pPr algn="l" defTabSz="984886">
              <a:spcBef>
                <a:spcPct val="50000"/>
              </a:spcBef>
            </a:pPr>
            <a:r>
              <a:rPr lang="en-US" sz="1320" dirty="0">
                <a:solidFill>
                  <a:schemeClr val="bg1"/>
                </a:solidFill>
              </a:rPr>
              <a:t>CSC Proprietary and Confidential</a:t>
            </a:r>
          </a:p>
        </p:txBody>
      </p:sp>
      <p:sp>
        <p:nvSpPr>
          <p:cNvPr id="20" name="Text Box 115"/>
          <p:cNvSpPr txBox="1">
            <a:spLocks noChangeArrowheads="1"/>
          </p:cNvSpPr>
          <p:nvPr userDrawn="1"/>
        </p:nvSpPr>
        <p:spPr bwMode="auto">
          <a:xfrm>
            <a:off x="13481850" y="7918315"/>
            <a:ext cx="585216" cy="184666"/>
          </a:xfrm>
          <a:prstGeom prst="rect">
            <a:avLst/>
          </a:prstGeom>
          <a:noFill/>
          <a:ln w="9525">
            <a:noFill/>
            <a:miter lim="800000"/>
            <a:headEnd/>
            <a:tailEnd/>
          </a:ln>
          <a:effectLst/>
        </p:spPr>
        <p:txBody>
          <a:bodyPr wrap="square" lIns="0" tIns="0" rIns="0" bIns="0" anchor="b">
            <a:spAutoFit/>
          </a:bodyPr>
          <a:lstStyle/>
          <a:p>
            <a:pPr algn="r" defTabSz="984886">
              <a:spcBef>
                <a:spcPct val="50000"/>
              </a:spcBef>
            </a:pPr>
            <a:fld id="{18E29826-F105-4F77-B977-03F4A4723A21}" type="slidenum">
              <a:rPr lang="en-US" sz="1200" b="0" smtClean="0">
                <a:solidFill>
                  <a:schemeClr val="bg1"/>
                </a:solidFill>
              </a:rPr>
              <a:pPr algn="r" defTabSz="984886">
                <a:spcBef>
                  <a:spcPct val="50000"/>
                </a:spcBef>
              </a:pPr>
              <a:t>‹#›</a:t>
            </a:fld>
            <a:r>
              <a:rPr lang="en-US" sz="1200" b="0" dirty="0">
                <a:solidFill>
                  <a:schemeClr val="bg1"/>
                </a:solidFill>
              </a:rPr>
              <a:t>    </a:t>
            </a:r>
          </a:p>
        </p:txBody>
      </p:sp>
      <p:sp>
        <p:nvSpPr>
          <p:cNvPr id="21" name="Text Box 115"/>
          <p:cNvSpPr txBox="1">
            <a:spLocks noChangeArrowheads="1"/>
          </p:cNvSpPr>
          <p:nvPr userDrawn="1"/>
        </p:nvSpPr>
        <p:spPr bwMode="auto">
          <a:xfrm>
            <a:off x="10503556" y="7918315"/>
            <a:ext cx="2926080" cy="184666"/>
          </a:xfrm>
          <a:prstGeom prst="rect">
            <a:avLst/>
          </a:prstGeom>
          <a:noFill/>
          <a:ln w="9525">
            <a:noFill/>
            <a:miter lim="800000"/>
            <a:headEnd/>
            <a:tailEnd/>
          </a:ln>
          <a:effectLst/>
        </p:spPr>
        <p:txBody>
          <a:bodyPr wrap="square" lIns="0" tIns="0" rIns="0" bIns="0" anchor="b">
            <a:spAutoFit/>
          </a:bodyPr>
          <a:lstStyle/>
          <a:p>
            <a:pPr algn="r" defTabSz="984886">
              <a:spcBef>
                <a:spcPct val="50000"/>
              </a:spcBef>
            </a:pPr>
            <a:fld id="{03C7D0F0-10D5-4191-B6F4-99306F468FEF}" type="datetime4">
              <a:rPr lang="en-US" sz="1200" b="0" smtClean="0">
                <a:solidFill>
                  <a:schemeClr val="bg1"/>
                </a:solidFill>
              </a:rPr>
              <a:pPr algn="r" defTabSz="984886">
                <a:spcBef>
                  <a:spcPct val="50000"/>
                </a:spcBef>
              </a:pPr>
              <a:t>October 21, 2018</a:t>
            </a:fld>
            <a:endParaRPr lang="en-US" sz="1200" b="0" dirty="0">
              <a:solidFill>
                <a:schemeClr val="bg1"/>
              </a:solidFill>
            </a:endParaRPr>
          </a:p>
        </p:txBody>
      </p:sp>
    </p:spTree>
    <p:extLst>
      <p:ext uri="{BB962C8B-B14F-4D97-AF65-F5344CB8AC3E}">
        <p14:creationId xmlns:p14="http://schemas.microsoft.com/office/powerpoint/2010/main" val="276168965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86740" y="548640"/>
            <a:ext cx="13454380" cy="870360"/>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6741" y="1695040"/>
            <a:ext cx="6642202" cy="421038"/>
          </a:xfrm>
          <a:solidFill>
            <a:srgbClr val="588BA3"/>
          </a:solidFill>
        </p:spPr>
        <p:txBody>
          <a:bodyPr lIns="36576" tIns="36576" rIns="36576" bIns="36576">
            <a:noAutofit/>
          </a:bodyPr>
          <a:lstStyle>
            <a:lvl1pPr marL="0" indent="0">
              <a:buNone/>
              <a:defRPr sz="2400" b="1">
                <a:solidFill>
                  <a:schemeClr val="bg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586741" y="2245135"/>
            <a:ext cx="6642202" cy="1916832"/>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399020" y="1695040"/>
            <a:ext cx="6642101" cy="421038"/>
          </a:xfrm>
          <a:solidFill>
            <a:schemeClr val="accent2"/>
          </a:solidFill>
        </p:spPr>
        <p:txBody>
          <a:bodyPr lIns="36576" tIns="36576" rIns="36576" bIns="36576">
            <a:noAutofit/>
          </a:bodyPr>
          <a:lstStyle>
            <a:lvl1pPr marL="0" indent="0">
              <a:buNone/>
              <a:defRPr sz="2400" b="1">
                <a:solidFill>
                  <a:schemeClr val="bg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399020" y="2257604"/>
            <a:ext cx="6642101" cy="1916832"/>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07760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21, 2018</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86742" y="548642"/>
            <a:ext cx="13454380" cy="942976"/>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Table Placeholder 2"/>
          <p:cNvSpPr>
            <a:spLocks noGrp="1"/>
          </p:cNvSpPr>
          <p:nvPr>
            <p:ph type="tbl" idx="1"/>
          </p:nvPr>
        </p:nvSpPr>
        <p:spPr>
          <a:xfrm>
            <a:off x="585217" y="1705293"/>
            <a:ext cx="13495021" cy="1906906"/>
          </a:xfrm>
        </p:spPr>
        <p:txBody>
          <a:bodyPr/>
          <a:lstStyle/>
          <a:p>
            <a:pPr lvl="0"/>
            <a:r>
              <a:rPr lang="en-US" noProof="0"/>
              <a:t>Click icon to add table</a:t>
            </a:r>
          </a:p>
        </p:txBody>
      </p:sp>
    </p:spTree>
    <p:extLst>
      <p:ext uri="{BB962C8B-B14F-4D97-AF65-F5344CB8AC3E}">
        <p14:creationId xmlns:p14="http://schemas.microsoft.com/office/powerpoint/2010/main" val="8703732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21, 2018</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21, 2018</a:t>
            </a:fld>
            <a:endParaRPr lang="en-US" sz="1400" b="0" dirty="0">
              <a:solidFill>
                <a:schemeClr val="bg1"/>
              </a:solidFill>
            </a:endParaRP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21, 2018</a:t>
            </a:fld>
            <a:endParaRPr lang="en-US" sz="1400" b="0" dirty="0">
              <a:solidFill>
                <a:schemeClr val="tx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7" name="Picture 6"/>
          <p:cNvPicPr>
            <a:picLocks noChangeAspect="1"/>
          </p:cNvPicPr>
          <p:nvPr userDrawn="1"/>
        </p:nvPicPr>
        <p:blipFill>
          <a:blip r:embed="rId21"/>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21, 2018</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58" r:id="rId5"/>
    <p:sldLayoutId id="2147483665" r:id="rId6"/>
    <p:sldLayoutId id="2147483659" r:id="rId7"/>
    <p:sldLayoutId id="2147483650" r:id="rId8"/>
    <p:sldLayoutId id="2147483666" r:id="rId9"/>
    <p:sldLayoutId id="2147483667" r:id="rId10"/>
    <p:sldLayoutId id="2147483652" r:id="rId11"/>
    <p:sldLayoutId id="2147483660" r:id="rId12"/>
    <p:sldLayoutId id="2147483662" r:id="rId13"/>
    <p:sldLayoutId id="2147483663" r:id="rId14"/>
    <p:sldLayoutId id="2147483651" r:id="rId15"/>
    <p:sldLayoutId id="2147483668" r:id="rId16"/>
    <p:sldLayoutId id="2147483669" r:id="rId17"/>
    <p:sldLayoutId id="2147483655" r:id="rId18"/>
    <p:sldLayoutId id="214748366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448311" y="0"/>
            <a:ext cx="562441"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sp>
        <p:nvSpPr>
          <p:cNvPr id="2" name="Title Placeholder 1"/>
          <p:cNvSpPr>
            <a:spLocks noGrp="1"/>
          </p:cNvSpPr>
          <p:nvPr>
            <p:ph type="title"/>
          </p:nvPr>
        </p:nvSpPr>
        <p:spPr>
          <a:xfrm>
            <a:off x="685800" y="639765"/>
            <a:ext cx="13258800" cy="141763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685801" y="2057402"/>
            <a:ext cx="11201400" cy="5121275"/>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a:p>
            <a:pPr lvl="1"/>
            <a:r>
              <a:rPr lang="en-US" dirty="0"/>
              <a:t>	</a:t>
            </a:r>
          </a:p>
        </p:txBody>
      </p:sp>
      <p:pic>
        <p:nvPicPr>
          <p:cNvPr id="7" name="Picture 6"/>
          <p:cNvPicPr>
            <a:picLocks noChangeAspect="1"/>
          </p:cNvPicPr>
          <p:nvPr/>
        </p:nvPicPr>
        <p:blipFill>
          <a:blip r:embed="rId13"/>
          <a:stretch>
            <a:fillRect/>
          </a:stretch>
        </p:blipFill>
        <p:spPr bwMode="black">
          <a:xfrm>
            <a:off x="544830" y="7425690"/>
            <a:ext cx="2048256" cy="581762"/>
          </a:xfrm>
          <a:prstGeom prst="rect">
            <a:avLst/>
          </a:prstGeom>
        </p:spPr>
      </p:pic>
      <p:sp>
        <p:nvSpPr>
          <p:cNvPr id="60" name="Text Box 115"/>
          <p:cNvSpPr txBox="1">
            <a:spLocks noChangeArrowheads="1"/>
          </p:cNvSpPr>
          <p:nvPr/>
        </p:nvSpPr>
        <p:spPr bwMode="auto">
          <a:xfrm>
            <a:off x="11893551" y="7580437"/>
            <a:ext cx="1639570" cy="274320"/>
          </a:xfrm>
          <a:prstGeom prst="rect">
            <a:avLst/>
          </a:prstGeom>
          <a:noFill/>
          <a:ln w="9525">
            <a:noFill/>
            <a:miter lim="800000"/>
            <a:headEnd/>
            <a:tailEnd/>
          </a:ln>
          <a:effectLst/>
        </p:spPr>
        <p:txBody>
          <a:bodyPr wrap="none" lIns="0" tIns="0" rIns="0" bIns="0" anchor="ctr" anchorCtr="0">
            <a:noAutofit/>
          </a:bodyPr>
          <a:lstStyle/>
          <a:p>
            <a:pPr algn="r" defTabSz="615553">
              <a:spcBef>
                <a:spcPts val="0"/>
              </a:spcBef>
            </a:pPr>
            <a:fld id="{03C7D0F0-10D5-4191-B6F4-99306F468FEF}" type="datetime4">
              <a:rPr lang="en-US" sz="826" b="0" smtClean="0">
                <a:solidFill>
                  <a:schemeClr val="tx1"/>
                </a:solidFill>
              </a:rPr>
              <a:pPr algn="r" defTabSz="615553">
                <a:spcBef>
                  <a:spcPts val="0"/>
                </a:spcBef>
              </a:pPr>
              <a:t>October 21, 2018</a:t>
            </a:fld>
            <a:endParaRPr lang="en-US" sz="826" b="0" dirty="0">
              <a:solidFill>
                <a:schemeClr val="tx1"/>
              </a:solidFill>
            </a:endParaRPr>
          </a:p>
        </p:txBody>
      </p:sp>
      <p:sp>
        <p:nvSpPr>
          <p:cNvPr id="61" name="Text Box 115"/>
          <p:cNvSpPr txBox="1">
            <a:spLocks noChangeArrowheads="1"/>
          </p:cNvSpPr>
          <p:nvPr/>
        </p:nvSpPr>
        <p:spPr bwMode="auto">
          <a:xfrm>
            <a:off x="13533121" y="7580440"/>
            <a:ext cx="411480" cy="274320"/>
          </a:xfrm>
          <a:prstGeom prst="rect">
            <a:avLst/>
          </a:prstGeom>
          <a:noFill/>
          <a:ln w="9525">
            <a:noFill/>
            <a:miter lim="800000"/>
            <a:headEnd/>
            <a:tailEnd/>
          </a:ln>
          <a:effectLst/>
        </p:spPr>
        <p:txBody>
          <a:bodyPr wrap="square" lIns="0" tIns="0" rIns="0" bIns="0" anchor="ctr" anchorCtr="0">
            <a:noAutofit/>
          </a:bodyPr>
          <a:lstStyle/>
          <a:p>
            <a:pPr algn="r" defTabSz="615553">
              <a:spcBef>
                <a:spcPts val="0"/>
              </a:spcBef>
            </a:pPr>
            <a:fld id="{18E29826-F105-4F77-B977-03F4A4723A21}" type="slidenum">
              <a:rPr lang="en-US" sz="826" b="1" smtClean="0">
                <a:solidFill>
                  <a:schemeClr val="tx1"/>
                </a:solidFill>
              </a:rPr>
              <a:pPr algn="r" defTabSz="615553">
                <a:spcBef>
                  <a:spcPts val="0"/>
                </a:spcBef>
              </a:pPr>
              <a:t>‹#›</a:t>
            </a:fld>
            <a:endParaRPr lang="en-US" sz="826" b="1" dirty="0">
              <a:solidFill>
                <a:schemeClr val="tx1"/>
              </a:solidFill>
            </a:endParaRPr>
          </a:p>
        </p:txBody>
      </p:sp>
      <p:sp>
        <p:nvSpPr>
          <p:cNvPr id="62" name="Footer Placeholder 4"/>
          <p:cNvSpPr txBox="1">
            <a:spLocks/>
          </p:cNvSpPr>
          <p:nvPr/>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6" dirty="0"/>
              <a:t>DXC Proprietary and Confidential</a:t>
            </a:r>
          </a:p>
        </p:txBody>
      </p:sp>
    </p:spTree>
    <p:extLst>
      <p:ext uri="{BB962C8B-B14F-4D97-AF65-F5344CB8AC3E}">
        <p14:creationId xmlns:p14="http://schemas.microsoft.com/office/powerpoint/2010/main" val="317690779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1097280" rtl="0" eaLnBrk="1" latinLnBrk="0" hangingPunct="1">
        <a:lnSpc>
          <a:spcPct val="85000"/>
        </a:lnSpc>
        <a:spcBef>
          <a:spcPct val="0"/>
        </a:spcBef>
        <a:buNone/>
        <a:defRPr sz="3840" b="1" kern="1200">
          <a:solidFill>
            <a:schemeClr val="tx1"/>
          </a:solidFill>
          <a:latin typeface="+mj-lt"/>
          <a:ea typeface="+mj-ea"/>
          <a:cs typeface="+mj-cs"/>
        </a:defRPr>
      </a:lvl1pPr>
    </p:titleStyle>
    <p:bodyStyle>
      <a:lvl1pPr marL="257176" indent="-257176" algn="l" defTabSz="1097280" rtl="0" eaLnBrk="1" latinLnBrk="0" hangingPunct="1">
        <a:spcBef>
          <a:spcPts val="900"/>
        </a:spcBef>
        <a:buSzPct val="100000"/>
        <a:buFont typeface="Arial" panose="020B0604020202020204" pitchFamily="34" charset="0"/>
        <a:buChar char="•"/>
        <a:defRPr sz="2880" b="1" kern="1200">
          <a:solidFill>
            <a:schemeClr val="tx1"/>
          </a:solidFill>
          <a:latin typeface="+mn-lt"/>
          <a:ea typeface="+mn-ea"/>
          <a:cs typeface="+mn-cs"/>
        </a:defRPr>
      </a:lvl1pPr>
      <a:lvl2pPr marL="0" indent="0" algn="l" defTabSz="1097280" rtl="0" eaLnBrk="1" latinLnBrk="0" hangingPunct="1">
        <a:spcBef>
          <a:spcPts val="900"/>
        </a:spcBef>
        <a:buFontTx/>
        <a:buNone/>
        <a:defRPr sz="1500" kern="1200">
          <a:solidFill>
            <a:schemeClr val="tx1"/>
          </a:solidFill>
          <a:latin typeface="+mn-lt"/>
          <a:ea typeface="+mn-ea"/>
          <a:cs typeface="+mn-cs"/>
        </a:defRPr>
      </a:lvl2pPr>
      <a:lvl3pPr marL="473869" indent="-211931" algn="l" defTabSz="1097280" rtl="0" eaLnBrk="1" latinLnBrk="0" hangingPunct="1">
        <a:spcBef>
          <a:spcPts val="900"/>
        </a:spcBef>
        <a:buSzPct val="100000"/>
        <a:buFont typeface="Arial" panose="020B0604020202020204" pitchFamily="34" charset="0"/>
        <a:buChar char="-"/>
        <a:tabLst/>
        <a:defRPr sz="2400" kern="1200">
          <a:solidFill>
            <a:schemeClr val="tx1"/>
          </a:solidFill>
          <a:latin typeface="+mn-lt"/>
          <a:ea typeface="+mn-ea"/>
          <a:cs typeface="+mn-cs"/>
        </a:defRPr>
      </a:lvl3pPr>
      <a:lvl4pPr marL="722710" indent="-248842" algn="l" defTabSz="1097280" rtl="0" eaLnBrk="1" latinLnBrk="0" hangingPunct="1">
        <a:spcBef>
          <a:spcPts val="450"/>
        </a:spcBef>
        <a:buSzPct val="75000"/>
        <a:buFont typeface="Courier New" panose="02070309020205020404" pitchFamily="49" charset="0"/>
        <a:buChar char="o"/>
        <a:tabLst/>
        <a:defRPr sz="1920" kern="1200">
          <a:solidFill>
            <a:schemeClr val="tx1"/>
          </a:solidFill>
          <a:latin typeface="+mn-lt"/>
          <a:ea typeface="+mn-ea"/>
          <a:cs typeface="+mn-cs"/>
        </a:defRPr>
      </a:lvl4pPr>
      <a:lvl5pPr marL="514350" indent="-171450" algn="l" defTabSz="1097280" rtl="0" eaLnBrk="1" latinLnBrk="0" hangingPunct="1">
        <a:spcBef>
          <a:spcPts val="450"/>
        </a:spcBef>
        <a:buFont typeface="Arial" pitchFamily="34" charset="0"/>
        <a:buChar char="–"/>
        <a:tabLst/>
        <a:defRPr sz="1500" kern="1200">
          <a:solidFill>
            <a:schemeClr val="tx1"/>
          </a:solidFill>
          <a:latin typeface="+mn-lt"/>
          <a:ea typeface="+mn-ea"/>
          <a:cs typeface="+mn-cs"/>
        </a:defRPr>
      </a:lvl5pPr>
      <a:lvl6pPr marL="685800" indent="-171450" algn="l" defTabSz="1097280" rtl="0" eaLnBrk="1" latinLnBrk="0" hangingPunct="1">
        <a:spcBef>
          <a:spcPts val="450"/>
        </a:spcBef>
        <a:buFont typeface="Arial" pitchFamily="34" charset="0"/>
        <a:buChar char="–"/>
        <a:defRPr sz="1500" kern="1200">
          <a:solidFill>
            <a:schemeClr val="tx1"/>
          </a:solidFill>
          <a:latin typeface="+mn-lt"/>
          <a:ea typeface="+mn-ea"/>
          <a:cs typeface="+mn-cs"/>
        </a:defRPr>
      </a:lvl6pPr>
      <a:lvl7pPr marL="857250" indent="-171450" algn="l" defTabSz="1097280" rtl="0" eaLnBrk="1" latinLnBrk="0" hangingPunct="1">
        <a:spcBef>
          <a:spcPts val="450"/>
        </a:spcBef>
        <a:buFont typeface="Arial" pitchFamily="34" charset="0"/>
        <a:buChar char="–"/>
        <a:tabLst/>
        <a:defRPr sz="1500" kern="1200">
          <a:solidFill>
            <a:schemeClr val="tx1"/>
          </a:solidFill>
          <a:latin typeface="+mn-lt"/>
          <a:ea typeface="+mn-ea"/>
          <a:cs typeface="+mn-cs"/>
        </a:defRPr>
      </a:lvl7pPr>
      <a:lvl8pPr marL="1028700" indent="-171450" algn="l" defTabSz="1097280" rtl="0" eaLnBrk="1" latinLnBrk="0" hangingPunct="1">
        <a:spcBef>
          <a:spcPts val="450"/>
        </a:spcBef>
        <a:buFont typeface="Arial" pitchFamily="34" charset="0"/>
        <a:buChar char="–"/>
        <a:defRPr sz="1500" kern="1200" baseline="0">
          <a:solidFill>
            <a:schemeClr val="tx1"/>
          </a:solidFill>
          <a:latin typeface="+mn-lt"/>
          <a:ea typeface="+mn-ea"/>
          <a:cs typeface="+mn-cs"/>
        </a:defRPr>
      </a:lvl8pPr>
      <a:lvl9pPr marL="1200150" indent="-171450" algn="l" defTabSz="1097280" rtl="0" eaLnBrk="1" latinLnBrk="0" hangingPunct="1">
        <a:spcBef>
          <a:spcPts val="450"/>
        </a:spcBef>
        <a:buFont typeface="Arial" pitchFamily="34" charset="0"/>
        <a:buChar char="–"/>
        <a:tabLst/>
        <a:defRPr sz="1500" kern="1200" baseline="0">
          <a:solidFill>
            <a:schemeClr val="tx1"/>
          </a:solidFill>
          <a:latin typeface="+mn-lt"/>
          <a:ea typeface="+mn-ea"/>
          <a:cs typeface="+mn-cs"/>
        </a:defRPr>
      </a:lvl9pPr>
    </p:bodyStyle>
    <p:otherStyle>
      <a:defPPr>
        <a:defRPr lang="en-US"/>
      </a:defPPr>
      <a:lvl1pPr marL="0" algn="l" defTabSz="1097280" rtl="0" eaLnBrk="1" latinLnBrk="0" hangingPunct="1">
        <a:defRPr sz="1350" kern="1200">
          <a:solidFill>
            <a:schemeClr val="tx1"/>
          </a:solidFill>
          <a:latin typeface="+mn-lt"/>
          <a:ea typeface="+mn-ea"/>
          <a:cs typeface="+mn-cs"/>
        </a:defRPr>
      </a:lvl1pPr>
      <a:lvl2pPr marL="548640" algn="l" defTabSz="1097280" rtl="0" eaLnBrk="1" latinLnBrk="0" hangingPunct="1">
        <a:defRPr sz="1350" kern="1200">
          <a:solidFill>
            <a:schemeClr val="tx1"/>
          </a:solidFill>
          <a:latin typeface="+mn-lt"/>
          <a:ea typeface="+mn-ea"/>
          <a:cs typeface="+mn-cs"/>
        </a:defRPr>
      </a:lvl2pPr>
      <a:lvl3pPr marL="1097280" algn="l" defTabSz="1097280" rtl="0" eaLnBrk="1" latinLnBrk="0" hangingPunct="1">
        <a:defRPr sz="1350" kern="1200">
          <a:solidFill>
            <a:schemeClr val="tx1"/>
          </a:solidFill>
          <a:latin typeface="+mn-lt"/>
          <a:ea typeface="+mn-ea"/>
          <a:cs typeface="+mn-cs"/>
        </a:defRPr>
      </a:lvl3pPr>
      <a:lvl4pPr marL="1645920" algn="l" defTabSz="1097280" rtl="0" eaLnBrk="1" latinLnBrk="0" hangingPunct="1">
        <a:defRPr sz="1350" kern="1200">
          <a:solidFill>
            <a:schemeClr val="tx1"/>
          </a:solidFill>
          <a:latin typeface="+mn-lt"/>
          <a:ea typeface="+mn-ea"/>
          <a:cs typeface="+mn-cs"/>
        </a:defRPr>
      </a:lvl4pPr>
      <a:lvl5pPr marL="2194560" algn="l" defTabSz="1097280" rtl="0" eaLnBrk="1" latinLnBrk="0" hangingPunct="1">
        <a:defRPr sz="1350" kern="1200">
          <a:solidFill>
            <a:schemeClr val="tx1"/>
          </a:solidFill>
          <a:latin typeface="+mn-lt"/>
          <a:ea typeface="+mn-ea"/>
          <a:cs typeface="+mn-cs"/>
        </a:defRPr>
      </a:lvl5pPr>
      <a:lvl6pPr marL="2743200" algn="l" defTabSz="1097280" rtl="0" eaLnBrk="1" latinLnBrk="0" hangingPunct="1">
        <a:defRPr sz="1350" kern="1200">
          <a:solidFill>
            <a:schemeClr val="tx1"/>
          </a:solidFill>
          <a:latin typeface="+mn-lt"/>
          <a:ea typeface="+mn-ea"/>
          <a:cs typeface="+mn-cs"/>
        </a:defRPr>
      </a:lvl6pPr>
      <a:lvl7pPr marL="3291840" algn="l" defTabSz="1097280" rtl="0" eaLnBrk="1" latinLnBrk="0" hangingPunct="1">
        <a:defRPr sz="1350" kern="1200">
          <a:solidFill>
            <a:schemeClr val="tx1"/>
          </a:solidFill>
          <a:latin typeface="+mn-lt"/>
          <a:ea typeface="+mn-ea"/>
          <a:cs typeface="+mn-cs"/>
        </a:defRPr>
      </a:lvl7pPr>
      <a:lvl8pPr marL="3840480" algn="l" defTabSz="1097280" rtl="0" eaLnBrk="1" latinLnBrk="0" hangingPunct="1">
        <a:defRPr sz="1350" kern="1200">
          <a:solidFill>
            <a:schemeClr val="tx1"/>
          </a:solidFill>
          <a:latin typeface="+mn-lt"/>
          <a:ea typeface="+mn-ea"/>
          <a:cs typeface="+mn-cs"/>
        </a:defRPr>
      </a:lvl8pPr>
      <a:lvl9pPr marL="4389120" algn="l" defTabSz="109728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p15:clr>
            <a:srgbClr val="F26B43"/>
          </p15:clr>
        </p15:guide>
        <p15:guide id="2" pos="6144">
          <p15:clr>
            <a:srgbClr val="F26B43"/>
          </p15:clr>
        </p15:guide>
        <p15:guide id="3" pos="576">
          <p15:clr>
            <a:srgbClr val="F26B43"/>
          </p15:clr>
        </p15:guide>
        <p15:guide id="4" pos="4032">
          <p15:clr>
            <a:srgbClr val="F26B43"/>
          </p15:clr>
        </p15:guide>
        <p15:guide id="5" pos="4416">
          <p15:clr>
            <a:srgbClr val="F26B43"/>
          </p15:clr>
        </p15:guide>
        <p15:guide id="6" pos="5952">
          <p15:clr>
            <a:srgbClr val="F26B43"/>
          </p15:clr>
        </p15:guide>
        <p15:guide id="7" pos="6336">
          <p15:clr>
            <a:srgbClr val="F26B43"/>
          </p15:clr>
        </p15:guide>
        <p15:guide id="8" pos="7872">
          <p15:clr>
            <a:srgbClr val="F26B43"/>
          </p15:clr>
        </p15:guide>
        <p15:guide id="9" pos="8256">
          <p15:clr>
            <a:srgbClr val="F26B43"/>
          </p15:clr>
        </p15:guide>
        <p15:guide id="10" pos="9984">
          <p15:clr>
            <a:srgbClr val="F26B43"/>
          </p15:clr>
        </p15:guide>
        <p15:guide id="11" pos="11712">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dirty="0"/>
              <a:t>JDBC &amp; DAO</a:t>
            </a:r>
          </a:p>
        </p:txBody>
      </p:sp>
      <p:sp>
        <p:nvSpPr>
          <p:cNvPr id="7" name="Subtitle 6"/>
          <p:cNvSpPr>
            <a:spLocks noGrp="1"/>
          </p:cNvSpPr>
          <p:nvPr>
            <p:ph type="subTitle" idx="1"/>
          </p:nvPr>
        </p:nvSpPr>
        <p:spPr/>
        <p:txBody>
          <a:bodyPr/>
          <a:lstStyle/>
          <a:p>
            <a:r>
              <a:rPr lang="en-US" dirty="0"/>
              <a:t>Dao Huu Khanh</a:t>
            </a:r>
          </a:p>
          <a:p>
            <a:endParaRPr lang="en-US" dirty="0"/>
          </a:p>
          <a:p>
            <a:endParaRPr lang="en-US" dirty="0"/>
          </a:p>
        </p:txBody>
      </p:sp>
      <p:sp>
        <p:nvSpPr>
          <p:cNvPr id="3" name="TextBox 2"/>
          <p:cNvSpPr txBox="1"/>
          <p:nvPr/>
        </p:nvSpPr>
        <p:spPr>
          <a:xfrm>
            <a:off x="11000405" y="7815536"/>
            <a:ext cx="1356072" cy="701731"/>
          </a:xfrm>
          <a:prstGeom prst="rect">
            <a:avLst/>
          </a:prstGeom>
          <a:noFill/>
        </p:spPr>
        <p:txBody>
          <a:bodyPr wrap="square" rtlCol="0">
            <a:spAutoFit/>
          </a:bodyPr>
          <a:lstStyle/>
          <a:p>
            <a:pPr algn="ctr" defTabSz="1755648"/>
            <a:r>
              <a:rPr lang="en-US" sz="1320" dirty="0">
                <a:solidFill>
                  <a:srgbClr val="FFFFFF"/>
                </a:solidFill>
                <a:latin typeface="Arial"/>
              </a:rPr>
              <a:t>Oct 20 2018</a:t>
            </a:r>
          </a:p>
          <a:p>
            <a:pPr algn="ctr" defTabSz="1755648"/>
            <a:endParaRPr lang="en-US" sz="1320" dirty="0">
              <a:solidFill>
                <a:srgbClr val="FFFFFF"/>
              </a:solidFill>
              <a:latin typeface="Arial"/>
            </a:endParaRPr>
          </a:p>
          <a:p>
            <a:pPr algn="ctr" defTabSz="1755648"/>
            <a:endParaRPr lang="en-US" sz="1320" dirty="0">
              <a:solidFill>
                <a:srgbClr val="000000"/>
              </a:solidFill>
              <a:latin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D52B-A37A-41D5-B747-4CF9432E50B1}"/>
              </a:ext>
            </a:extLst>
          </p:cNvPr>
          <p:cNvSpPr>
            <a:spLocks noGrp="1"/>
          </p:cNvSpPr>
          <p:nvPr>
            <p:ph type="title"/>
          </p:nvPr>
        </p:nvSpPr>
        <p:spPr/>
        <p:txBody>
          <a:bodyPr/>
          <a:lstStyle/>
          <a:p>
            <a:r>
              <a:rPr lang="en-US" dirty="0"/>
              <a:t>JAVA JDBC</a:t>
            </a:r>
          </a:p>
        </p:txBody>
      </p:sp>
      <p:sp>
        <p:nvSpPr>
          <p:cNvPr id="3" name="Content Placeholder 2">
            <a:extLst>
              <a:ext uri="{FF2B5EF4-FFF2-40B4-BE49-F238E27FC236}">
                <a16:creationId xmlns:a16="http://schemas.microsoft.com/office/drawing/2014/main" id="{BEE4C4C2-275F-439A-945D-83A81027AAD0}"/>
              </a:ext>
            </a:extLst>
          </p:cNvPr>
          <p:cNvSpPr>
            <a:spLocks noGrp="1"/>
          </p:cNvSpPr>
          <p:nvPr>
            <p:ph idx="1"/>
          </p:nvPr>
        </p:nvSpPr>
        <p:spPr>
          <a:xfrm>
            <a:off x="685800" y="1508761"/>
            <a:ext cx="13258800" cy="5669914"/>
          </a:xfrm>
        </p:spPr>
        <p:txBody>
          <a:bodyPr/>
          <a:lstStyle/>
          <a:p>
            <a:pPr marL="457200" indent="-457200">
              <a:buAutoNum type="arabicPeriod" startAt="2"/>
            </a:pPr>
            <a:r>
              <a:rPr lang="en-US" sz="2400" b="0" dirty="0"/>
              <a:t>Native-API driver</a:t>
            </a:r>
          </a:p>
          <a:p>
            <a:r>
              <a:rPr lang="en-US" sz="2400" b="0" dirty="0"/>
              <a:t>Using the client-side libraries of the database. The driver converts JDBC method calls into native calls of the database API</a:t>
            </a:r>
          </a:p>
          <a:p>
            <a:endParaRPr lang="en-US" sz="2400" b="0" dirty="0"/>
          </a:p>
          <a:p>
            <a:endParaRPr lang="en-US" dirty="0"/>
          </a:p>
        </p:txBody>
      </p:sp>
      <p:pic>
        <p:nvPicPr>
          <p:cNvPr id="4" name="Picture 3">
            <a:extLst>
              <a:ext uri="{FF2B5EF4-FFF2-40B4-BE49-F238E27FC236}">
                <a16:creationId xmlns:a16="http://schemas.microsoft.com/office/drawing/2014/main" id="{B2DD0673-97BC-4C3F-BE41-BFE934454796}"/>
              </a:ext>
            </a:extLst>
          </p:cNvPr>
          <p:cNvPicPr>
            <a:picLocks noChangeAspect="1"/>
          </p:cNvPicPr>
          <p:nvPr/>
        </p:nvPicPr>
        <p:blipFill>
          <a:blip r:embed="rId2"/>
          <a:stretch>
            <a:fillRect/>
          </a:stretch>
        </p:blipFill>
        <p:spPr>
          <a:xfrm>
            <a:off x="2377440" y="2944484"/>
            <a:ext cx="9006840" cy="4413933"/>
          </a:xfrm>
          <a:prstGeom prst="rect">
            <a:avLst/>
          </a:prstGeom>
        </p:spPr>
      </p:pic>
    </p:spTree>
    <p:extLst>
      <p:ext uri="{BB962C8B-B14F-4D97-AF65-F5344CB8AC3E}">
        <p14:creationId xmlns:p14="http://schemas.microsoft.com/office/powerpoint/2010/main" val="425652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9808-63BC-42B5-AD23-295B34DD3A72}"/>
              </a:ext>
            </a:extLst>
          </p:cNvPr>
          <p:cNvSpPr>
            <a:spLocks noGrp="1"/>
          </p:cNvSpPr>
          <p:nvPr>
            <p:ph type="title"/>
          </p:nvPr>
        </p:nvSpPr>
        <p:spPr/>
        <p:txBody>
          <a:bodyPr/>
          <a:lstStyle/>
          <a:p>
            <a:r>
              <a:rPr lang="en-US" dirty="0"/>
              <a:t>JAVA JDBC</a:t>
            </a:r>
          </a:p>
        </p:txBody>
      </p:sp>
      <p:sp>
        <p:nvSpPr>
          <p:cNvPr id="3" name="Content Placeholder 2">
            <a:extLst>
              <a:ext uri="{FF2B5EF4-FFF2-40B4-BE49-F238E27FC236}">
                <a16:creationId xmlns:a16="http://schemas.microsoft.com/office/drawing/2014/main" id="{925F1472-FF88-4DAA-8392-014DFD71052C}"/>
              </a:ext>
            </a:extLst>
          </p:cNvPr>
          <p:cNvSpPr>
            <a:spLocks noGrp="1"/>
          </p:cNvSpPr>
          <p:nvPr>
            <p:ph idx="1"/>
          </p:nvPr>
        </p:nvSpPr>
        <p:spPr>
          <a:xfrm>
            <a:off x="685800" y="1508761"/>
            <a:ext cx="13258800" cy="5669914"/>
          </a:xfrm>
        </p:spPr>
        <p:txBody>
          <a:bodyPr/>
          <a:lstStyle/>
          <a:p>
            <a:r>
              <a:rPr lang="en-US" dirty="0"/>
              <a:t>3 </a:t>
            </a:r>
            <a:r>
              <a:rPr lang="en-US" b="0" dirty="0"/>
              <a:t> Network Protocol driver</a:t>
            </a:r>
          </a:p>
          <a:p>
            <a:r>
              <a:rPr lang="en-US" b="0" dirty="0"/>
              <a:t>Using middleware (application server) that converts JDBC calls directly or indirectly into the vendor-specific database protocol</a:t>
            </a:r>
            <a:endParaRPr lang="en-US" dirty="0"/>
          </a:p>
        </p:txBody>
      </p:sp>
      <p:pic>
        <p:nvPicPr>
          <p:cNvPr id="4" name="Picture 3">
            <a:extLst>
              <a:ext uri="{FF2B5EF4-FFF2-40B4-BE49-F238E27FC236}">
                <a16:creationId xmlns:a16="http://schemas.microsoft.com/office/drawing/2014/main" id="{0E54DC0F-E6E8-4AED-9F61-16B9B75DA91C}"/>
              </a:ext>
            </a:extLst>
          </p:cNvPr>
          <p:cNvPicPr>
            <a:picLocks noChangeAspect="1"/>
          </p:cNvPicPr>
          <p:nvPr/>
        </p:nvPicPr>
        <p:blipFill>
          <a:blip r:embed="rId2"/>
          <a:stretch>
            <a:fillRect/>
          </a:stretch>
        </p:blipFill>
        <p:spPr>
          <a:xfrm>
            <a:off x="2103120" y="2682988"/>
            <a:ext cx="9589563" cy="4422773"/>
          </a:xfrm>
          <a:prstGeom prst="rect">
            <a:avLst/>
          </a:prstGeom>
        </p:spPr>
      </p:pic>
    </p:spTree>
    <p:extLst>
      <p:ext uri="{BB962C8B-B14F-4D97-AF65-F5344CB8AC3E}">
        <p14:creationId xmlns:p14="http://schemas.microsoft.com/office/powerpoint/2010/main" val="425040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4A36-F6E8-4C00-8BEA-086A562503DF}"/>
              </a:ext>
            </a:extLst>
          </p:cNvPr>
          <p:cNvSpPr>
            <a:spLocks noGrp="1"/>
          </p:cNvSpPr>
          <p:nvPr>
            <p:ph type="title"/>
          </p:nvPr>
        </p:nvSpPr>
        <p:spPr/>
        <p:txBody>
          <a:bodyPr/>
          <a:lstStyle/>
          <a:p>
            <a:r>
              <a:rPr lang="en-US" dirty="0"/>
              <a:t>JAVA JDBC</a:t>
            </a:r>
          </a:p>
        </p:txBody>
      </p:sp>
      <p:sp>
        <p:nvSpPr>
          <p:cNvPr id="3" name="Content Placeholder 2">
            <a:extLst>
              <a:ext uri="{FF2B5EF4-FFF2-40B4-BE49-F238E27FC236}">
                <a16:creationId xmlns:a16="http://schemas.microsoft.com/office/drawing/2014/main" id="{B2BC7F6F-52CC-4AED-B6FB-B8D3F60F7731}"/>
              </a:ext>
            </a:extLst>
          </p:cNvPr>
          <p:cNvSpPr>
            <a:spLocks noGrp="1"/>
          </p:cNvSpPr>
          <p:nvPr>
            <p:ph idx="1"/>
          </p:nvPr>
        </p:nvSpPr>
        <p:spPr>
          <a:xfrm>
            <a:off x="685800" y="1280160"/>
            <a:ext cx="13258800" cy="5898515"/>
          </a:xfrm>
        </p:spPr>
        <p:txBody>
          <a:bodyPr>
            <a:normAutofit/>
          </a:bodyPr>
          <a:lstStyle/>
          <a:p>
            <a:r>
              <a:rPr lang="en-US" sz="2400" b="0" dirty="0"/>
              <a:t>4. Thin driver</a:t>
            </a:r>
          </a:p>
          <a:p>
            <a:r>
              <a:rPr lang="en-US" sz="2400" b="0" dirty="0"/>
              <a:t>converts JDBC calls directly into the vendor-specific database protocol. That is why it is known as thin driver</a:t>
            </a:r>
          </a:p>
          <a:p>
            <a:endParaRPr lang="en-US" sz="2400" dirty="0"/>
          </a:p>
        </p:txBody>
      </p:sp>
      <p:pic>
        <p:nvPicPr>
          <p:cNvPr id="4" name="Picture 3">
            <a:extLst>
              <a:ext uri="{FF2B5EF4-FFF2-40B4-BE49-F238E27FC236}">
                <a16:creationId xmlns:a16="http://schemas.microsoft.com/office/drawing/2014/main" id="{6433F102-38A3-4693-A223-4241EBFC630E}"/>
              </a:ext>
            </a:extLst>
          </p:cNvPr>
          <p:cNvPicPr>
            <a:picLocks noChangeAspect="1"/>
          </p:cNvPicPr>
          <p:nvPr/>
        </p:nvPicPr>
        <p:blipFill>
          <a:blip r:embed="rId2"/>
          <a:stretch>
            <a:fillRect/>
          </a:stretch>
        </p:blipFill>
        <p:spPr>
          <a:xfrm>
            <a:off x="4251960" y="2514600"/>
            <a:ext cx="7288242" cy="4833731"/>
          </a:xfrm>
          <a:prstGeom prst="rect">
            <a:avLst/>
          </a:prstGeom>
        </p:spPr>
      </p:pic>
    </p:spTree>
    <p:extLst>
      <p:ext uri="{BB962C8B-B14F-4D97-AF65-F5344CB8AC3E}">
        <p14:creationId xmlns:p14="http://schemas.microsoft.com/office/powerpoint/2010/main" val="210025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A68D-54C3-4173-84C4-72BA5991D7F6}"/>
              </a:ext>
            </a:extLst>
          </p:cNvPr>
          <p:cNvSpPr>
            <a:spLocks noGrp="1"/>
          </p:cNvSpPr>
          <p:nvPr>
            <p:ph type="title"/>
          </p:nvPr>
        </p:nvSpPr>
        <p:spPr/>
        <p:txBody>
          <a:bodyPr/>
          <a:lstStyle/>
          <a:p>
            <a:r>
              <a:rPr lang="en-US" b="0" dirty="0"/>
              <a:t>Java Database Connectivity</a:t>
            </a:r>
            <a:br>
              <a:rPr lang="en-US" b="0" dirty="0"/>
            </a:br>
            <a:endParaRPr lang="en-US" dirty="0"/>
          </a:p>
        </p:txBody>
      </p:sp>
      <p:sp>
        <p:nvSpPr>
          <p:cNvPr id="3" name="Content Placeholder 2">
            <a:extLst>
              <a:ext uri="{FF2B5EF4-FFF2-40B4-BE49-F238E27FC236}">
                <a16:creationId xmlns:a16="http://schemas.microsoft.com/office/drawing/2014/main" id="{E72364FC-01BA-4BF6-B66E-9DE68AA02177}"/>
              </a:ext>
            </a:extLst>
          </p:cNvPr>
          <p:cNvSpPr>
            <a:spLocks noGrp="1"/>
          </p:cNvSpPr>
          <p:nvPr>
            <p:ph idx="1"/>
          </p:nvPr>
        </p:nvSpPr>
        <p:spPr>
          <a:xfrm>
            <a:off x="685800" y="1463041"/>
            <a:ext cx="11201400" cy="5715634"/>
          </a:xfrm>
        </p:spPr>
        <p:txBody>
          <a:bodyPr>
            <a:normAutofit/>
          </a:bodyPr>
          <a:lstStyle/>
          <a:p>
            <a:r>
              <a:rPr lang="en-US" sz="2400" b="0" dirty="0"/>
              <a:t>Java Database Connectivity request 4 mandatory items</a:t>
            </a:r>
          </a:p>
          <a:p>
            <a:pPr marL="457200" indent="-457200">
              <a:buAutoNum type="arabicPeriod"/>
            </a:pPr>
            <a:r>
              <a:rPr lang="en-US" sz="2400" dirty="0"/>
              <a:t>Driver class: </a:t>
            </a:r>
            <a:r>
              <a:rPr lang="en-US" sz="2400" b="0" dirty="0"/>
              <a:t>The driver class for the specific database</a:t>
            </a:r>
          </a:p>
          <a:p>
            <a:pPr marL="457200" indent="-457200">
              <a:buAutoNum type="arabicPeriod"/>
            </a:pPr>
            <a:r>
              <a:rPr lang="en-US" sz="2400" dirty="0"/>
              <a:t>Connection URL: </a:t>
            </a:r>
            <a:r>
              <a:rPr lang="en-US" sz="2400" b="0" dirty="0"/>
              <a:t>The connection URL is string combine database type, database server, port</a:t>
            </a:r>
          </a:p>
          <a:p>
            <a:pPr marL="457200" indent="-457200">
              <a:buAutoNum type="arabicPeriod"/>
            </a:pPr>
            <a:r>
              <a:rPr lang="en-US" sz="2400" dirty="0"/>
              <a:t>User name</a:t>
            </a:r>
            <a:r>
              <a:rPr lang="en-US" sz="2400" b="0" dirty="0"/>
              <a:t>:  user name login into database</a:t>
            </a:r>
          </a:p>
          <a:p>
            <a:pPr marL="457200" indent="-457200">
              <a:buAutoNum type="arabicPeriod"/>
            </a:pPr>
            <a:r>
              <a:rPr lang="en-US" sz="2400" dirty="0"/>
              <a:t>Password: </a:t>
            </a:r>
            <a:r>
              <a:rPr lang="en-US" sz="2400" b="0" dirty="0"/>
              <a:t>It is the password given by the user on item #3</a:t>
            </a:r>
          </a:p>
          <a:p>
            <a:endParaRPr lang="en-US" sz="2400" b="0" dirty="0"/>
          </a:p>
        </p:txBody>
      </p:sp>
    </p:spTree>
    <p:extLst>
      <p:ext uri="{BB962C8B-B14F-4D97-AF65-F5344CB8AC3E}">
        <p14:creationId xmlns:p14="http://schemas.microsoft.com/office/powerpoint/2010/main" val="20671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3C07-6406-488B-9E5F-3B9F97ABD748}"/>
              </a:ext>
            </a:extLst>
          </p:cNvPr>
          <p:cNvSpPr>
            <a:spLocks noGrp="1"/>
          </p:cNvSpPr>
          <p:nvPr>
            <p:ph type="title"/>
          </p:nvPr>
        </p:nvSpPr>
        <p:spPr/>
        <p:txBody>
          <a:bodyPr/>
          <a:lstStyle/>
          <a:p>
            <a:r>
              <a:rPr lang="en-US" dirty="0"/>
              <a:t>Java Connectivity</a:t>
            </a:r>
          </a:p>
        </p:txBody>
      </p:sp>
      <p:sp>
        <p:nvSpPr>
          <p:cNvPr id="3" name="Content Placeholder 2">
            <a:extLst>
              <a:ext uri="{FF2B5EF4-FFF2-40B4-BE49-F238E27FC236}">
                <a16:creationId xmlns:a16="http://schemas.microsoft.com/office/drawing/2014/main" id="{653C56DC-C62F-4F20-85BC-74E9F45FDBE7}"/>
              </a:ext>
            </a:extLst>
          </p:cNvPr>
          <p:cNvSpPr>
            <a:spLocks noGrp="1"/>
          </p:cNvSpPr>
          <p:nvPr>
            <p:ph idx="1"/>
          </p:nvPr>
        </p:nvSpPr>
        <p:spPr>
          <a:xfrm>
            <a:off x="685800" y="1325881"/>
            <a:ext cx="13030200" cy="5852794"/>
          </a:xfrm>
        </p:spPr>
        <p:txBody>
          <a:bodyPr/>
          <a:lstStyle/>
          <a:p>
            <a:r>
              <a:rPr lang="en-US" b="0" dirty="0"/>
              <a:t>There are 5 steps to connect any java application with the database using JDBC</a:t>
            </a:r>
          </a:p>
          <a:p>
            <a:pPr marL="342900" indent="-342900">
              <a:buFont typeface="Wingdings" panose="05000000000000000000" pitchFamily="2" charset="2"/>
              <a:buChar char="§"/>
            </a:pPr>
            <a:r>
              <a:rPr lang="en-US" b="0" dirty="0"/>
              <a:t>Register the Driver class</a:t>
            </a:r>
          </a:p>
          <a:p>
            <a:pPr marL="342900" indent="-342900">
              <a:buFont typeface="Wingdings" panose="05000000000000000000" pitchFamily="2" charset="2"/>
              <a:buChar char="§"/>
            </a:pPr>
            <a:r>
              <a:rPr lang="en-US" b="0" dirty="0"/>
              <a:t>Create connection</a:t>
            </a:r>
          </a:p>
          <a:p>
            <a:pPr marL="342900" indent="-342900">
              <a:buFont typeface="Wingdings" panose="05000000000000000000" pitchFamily="2" charset="2"/>
              <a:buChar char="§"/>
            </a:pPr>
            <a:r>
              <a:rPr lang="en-US" b="0" dirty="0"/>
              <a:t>Create statement</a:t>
            </a:r>
          </a:p>
          <a:p>
            <a:pPr marL="342900" indent="-342900">
              <a:buFont typeface="Wingdings" panose="05000000000000000000" pitchFamily="2" charset="2"/>
              <a:buChar char="§"/>
            </a:pPr>
            <a:r>
              <a:rPr lang="en-US" b="0" dirty="0"/>
              <a:t>Execute queries</a:t>
            </a:r>
          </a:p>
          <a:p>
            <a:pPr marL="342900" indent="-342900">
              <a:buFont typeface="Wingdings" panose="05000000000000000000" pitchFamily="2" charset="2"/>
              <a:buChar char="§"/>
            </a:pPr>
            <a:r>
              <a:rPr lang="en-US" b="0" dirty="0"/>
              <a:t>Close connection</a:t>
            </a:r>
          </a:p>
          <a:p>
            <a:endParaRPr lang="en-US" dirty="0"/>
          </a:p>
        </p:txBody>
      </p:sp>
      <p:pic>
        <p:nvPicPr>
          <p:cNvPr id="4" name="Picture 3">
            <a:extLst>
              <a:ext uri="{FF2B5EF4-FFF2-40B4-BE49-F238E27FC236}">
                <a16:creationId xmlns:a16="http://schemas.microsoft.com/office/drawing/2014/main" id="{1F9D1B10-DC1B-4FB9-A629-C047DC5A4D73}"/>
              </a:ext>
            </a:extLst>
          </p:cNvPr>
          <p:cNvPicPr>
            <a:picLocks noChangeAspect="1"/>
          </p:cNvPicPr>
          <p:nvPr/>
        </p:nvPicPr>
        <p:blipFill>
          <a:blip r:embed="rId2"/>
          <a:stretch>
            <a:fillRect/>
          </a:stretch>
        </p:blipFill>
        <p:spPr>
          <a:xfrm>
            <a:off x="5678214" y="1853591"/>
            <a:ext cx="3938752" cy="4797373"/>
          </a:xfrm>
          <a:prstGeom prst="rect">
            <a:avLst/>
          </a:prstGeom>
        </p:spPr>
      </p:pic>
    </p:spTree>
    <p:extLst>
      <p:ext uri="{BB962C8B-B14F-4D97-AF65-F5344CB8AC3E}">
        <p14:creationId xmlns:p14="http://schemas.microsoft.com/office/powerpoint/2010/main" val="134383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B303-DA12-4965-866E-AA79855870E4}"/>
              </a:ext>
            </a:extLst>
          </p:cNvPr>
          <p:cNvSpPr>
            <a:spLocks noGrp="1"/>
          </p:cNvSpPr>
          <p:nvPr>
            <p:ph type="title"/>
          </p:nvPr>
        </p:nvSpPr>
        <p:spPr/>
        <p:txBody>
          <a:bodyPr/>
          <a:lstStyle/>
          <a:p>
            <a:r>
              <a:rPr lang="en-US" b="0" dirty="0"/>
              <a:t>Step 1:  Register the driver class</a:t>
            </a:r>
            <a:br>
              <a:rPr lang="en-US" b="0" dirty="0"/>
            </a:br>
            <a:endParaRPr lang="en-US" dirty="0"/>
          </a:p>
        </p:txBody>
      </p:sp>
      <p:sp>
        <p:nvSpPr>
          <p:cNvPr id="3" name="Content Placeholder 2">
            <a:extLst>
              <a:ext uri="{FF2B5EF4-FFF2-40B4-BE49-F238E27FC236}">
                <a16:creationId xmlns:a16="http://schemas.microsoft.com/office/drawing/2014/main" id="{62C2495D-B2B1-49DE-8E38-9E9DF2BE0FD9}"/>
              </a:ext>
            </a:extLst>
          </p:cNvPr>
          <p:cNvSpPr>
            <a:spLocks noGrp="1"/>
          </p:cNvSpPr>
          <p:nvPr>
            <p:ph idx="1"/>
          </p:nvPr>
        </p:nvSpPr>
        <p:spPr>
          <a:xfrm>
            <a:off x="685800" y="1783081"/>
            <a:ext cx="11201400" cy="5395594"/>
          </a:xfrm>
        </p:spPr>
        <p:txBody>
          <a:bodyPr/>
          <a:lstStyle/>
          <a:p>
            <a:pPr lvl="0">
              <a:spcBef>
                <a:spcPts val="0"/>
              </a:spcBef>
            </a:pPr>
            <a:r>
              <a:rPr lang="en-US" sz="2400" b="0" dirty="0">
                <a:solidFill>
                  <a:srgbClr val="000000"/>
                </a:solidFill>
              </a:rPr>
              <a:t>The </a:t>
            </a:r>
            <a:r>
              <a:rPr lang="en-US" sz="2400" dirty="0" err="1">
                <a:solidFill>
                  <a:srgbClr val="2F4F4F"/>
                </a:solidFill>
              </a:rPr>
              <a:t>forName</a:t>
            </a:r>
            <a:r>
              <a:rPr lang="en-US" sz="2400" dirty="0">
                <a:solidFill>
                  <a:srgbClr val="2F4F4F"/>
                </a:solidFill>
              </a:rPr>
              <a:t>()</a:t>
            </a:r>
            <a:r>
              <a:rPr lang="en-US" sz="2400" b="0" dirty="0">
                <a:solidFill>
                  <a:srgbClr val="000000"/>
                </a:solidFill>
              </a:rPr>
              <a:t> method of Class </a:t>
            </a:r>
            <a:r>
              <a:rPr lang="en-US" sz="2400" b="0" dirty="0" err="1">
                <a:solidFill>
                  <a:srgbClr val="000000"/>
                </a:solidFill>
              </a:rPr>
              <a:t>class</a:t>
            </a:r>
            <a:r>
              <a:rPr lang="en-US" sz="2400" b="0" dirty="0">
                <a:solidFill>
                  <a:srgbClr val="000000"/>
                </a:solidFill>
              </a:rPr>
              <a:t> is used to register the driver class</a:t>
            </a:r>
          </a:p>
          <a:p>
            <a:r>
              <a:rPr lang="en-US" sz="2400" dirty="0">
                <a:solidFill>
                  <a:srgbClr val="006699"/>
                </a:solidFill>
              </a:rPr>
              <a:t>public</a:t>
            </a:r>
            <a:r>
              <a:rPr lang="en-US" sz="2400" b="0" dirty="0">
                <a:solidFill>
                  <a:srgbClr val="000000"/>
                </a:solidFill>
              </a:rPr>
              <a:t> </a:t>
            </a:r>
            <a:r>
              <a:rPr lang="en-US" sz="2400" dirty="0">
                <a:solidFill>
                  <a:srgbClr val="006699"/>
                </a:solidFill>
              </a:rPr>
              <a:t>static</a:t>
            </a:r>
            <a:r>
              <a:rPr lang="en-US" sz="2400" b="0" dirty="0">
                <a:solidFill>
                  <a:srgbClr val="000000"/>
                </a:solidFill>
              </a:rPr>
              <a:t> </a:t>
            </a:r>
            <a:r>
              <a:rPr lang="en-US" sz="2400" dirty="0">
                <a:solidFill>
                  <a:srgbClr val="006699"/>
                </a:solidFill>
              </a:rPr>
              <a:t>void</a:t>
            </a:r>
            <a:r>
              <a:rPr lang="en-US" sz="2400" b="0" dirty="0">
                <a:solidFill>
                  <a:srgbClr val="000000"/>
                </a:solidFill>
              </a:rPr>
              <a:t> </a:t>
            </a:r>
            <a:r>
              <a:rPr lang="en-US" sz="2400" b="0" dirty="0" err="1">
                <a:solidFill>
                  <a:srgbClr val="000000"/>
                </a:solidFill>
              </a:rPr>
              <a:t>forName</a:t>
            </a:r>
            <a:r>
              <a:rPr lang="en-US" sz="2400" b="0" dirty="0">
                <a:solidFill>
                  <a:srgbClr val="000000"/>
                </a:solidFill>
              </a:rPr>
              <a:t>(String </a:t>
            </a:r>
            <a:r>
              <a:rPr lang="en-US" sz="2400" b="0" dirty="0" err="1">
                <a:solidFill>
                  <a:srgbClr val="000000"/>
                </a:solidFill>
              </a:rPr>
              <a:t>className</a:t>
            </a:r>
            <a:r>
              <a:rPr lang="en-US" sz="2400" b="0" dirty="0">
                <a:solidFill>
                  <a:srgbClr val="000000"/>
                </a:solidFill>
              </a:rPr>
              <a:t>)</a:t>
            </a:r>
            <a:r>
              <a:rPr lang="en-US" sz="2400" dirty="0">
                <a:solidFill>
                  <a:srgbClr val="006699"/>
                </a:solidFill>
              </a:rPr>
              <a:t>throws</a:t>
            </a:r>
            <a:r>
              <a:rPr lang="en-US" sz="2400" b="0" dirty="0">
                <a:solidFill>
                  <a:srgbClr val="000000"/>
                </a:solidFill>
              </a:rPr>
              <a:t> </a:t>
            </a:r>
            <a:r>
              <a:rPr lang="en-US" sz="2400" b="0" dirty="0" err="1">
                <a:solidFill>
                  <a:srgbClr val="000000"/>
                </a:solidFill>
              </a:rPr>
              <a:t>ClassNotFoundException</a:t>
            </a:r>
            <a:r>
              <a:rPr lang="en-US" sz="2400" b="0" dirty="0">
                <a:solidFill>
                  <a:srgbClr val="000000"/>
                </a:solidFill>
              </a:rPr>
              <a:t>  </a:t>
            </a:r>
          </a:p>
          <a:p>
            <a:pPr lvl="0">
              <a:spcBef>
                <a:spcPts val="0"/>
              </a:spcBef>
            </a:pPr>
            <a:endParaRPr lang="en-US" sz="2400" b="0" dirty="0">
              <a:solidFill>
                <a:srgbClr val="000000"/>
              </a:solidFill>
            </a:endParaRPr>
          </a:p>
          <a:p>
            <a:r>
              <a:rPr lang="en-US" sz="2400" b="0" dirty="0"/>
              <a:t>Ex: </a:t>
            </a:r>
            <a:r>
              <a:rPr lang="en-US" sz="2400" b="0" dirty="0" err="1"/>
              <a:t>Class.forName</a:t>
            </a:r>
            <a:r>
              <a:rPr lang="en-US" sz="2400" b="0" dirty="0"/>
              <a:t>("</a:t>
            </a:r>
            <a:r>
              <a:rPr lang="en-US" sz="2400" b="0" dirty="0" err="1"/>
              <a:t>oracle.jdbc.driver.OracleDriver</a:t>
            </a:r>
            <a:r>
              <a:rPr lang="en-US" sz="2400" b="0" dirty="0"/>
              <a:t>"); </a:t>
            </a:r>
          </a:p>
          <a:p>
            <a:endParaRPr lang="en-US" sz="2400" b="0" dirty="0"/>
          </a:p>
          <a:p>
            <a:endParaRPr lang="en-US" dirty="0"/>
          </a:p>
        </p:txBody>
      </p:sp>
    </p:spTree>
    <p:extLst>
      <p:ext uri="{BB962C8B-B14F-4D97-AF65-F5344CB8AC3E}">
        <p14:creationId xmlns:p14="http://schemas.microsoft.com/office/powerpoint/2010/main" val="35602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B303-DA12-4965-866E-AA79855870E4}"/>
              </a:ext>
            </a:extLst>
          </p:cNvPr>
          <p:cNvSpPr>
            <a:spLocks noGrp="1"/>
          </p:cNvSpPr>
          <p:nvPr>
            <p:ph type="title"/>
          </p:nvPr>
        </p:nvSpPr>
        <p:spPr/>
        <p:txBody>
          <a:bodyPr/>
          <a:lstStyle/>
          <a:p>
            <a:r>
              <a:rPr lang="en-US" dirty="0"/>
              <a:t>Step 2: Create Connection</a:t>
            </a:r>
          </a:p>
        </p:txBody>
      </p:sp>
      <p:sp>
        <p:nvSpPr>
          <p:cNvPr id="3" name="Content Placeholder 2">
            <a:extLst>
              <a:ext uri="{FF2B5EF4-FFF2-40B4-BE49-F238E27FC236}">
                <a16:creationId xmlns:a16="http://schemas.microsoft.com/office/drawing/2014/main" id="{62C2495D-B2B1-49DE-8E38-9E9DF2BE0FD9}"/>
              </a:ext>
            </a:extLst>
          </p:cNvPr>
          <p:cNvSpPr>
            <a:spLocks noGrp="1"/>
          </p:cNvSpPr>
          <p:nvPr>
            <p:ph idx="1"/>
          </p:nvPr>
        </p:nvSpPr>
        <p:spPr>
          <a:xfrm>
            <a:off x="685800" y="1783081"/>
            <a:ext cx="11201400" cy="5395594"/>
          </a:xfrm>
        </p:spPr>
        <p:txBody>
          <a:bodyPr/>
          <a:lstStyle/>
          <a:p>
            <a:pPr lvl="0">
              <a:spcBef>
                <a:spcPts val="0"/>
              </a:spcBef>
            </a:pPr>
            <a:r>
              <a:rPr lang="en-US" sz="2400" b="0" dirty="0">
                <a:solidFill>
                  <a:srgbClr val="000000"/>
                </a:solidFill>
              </a:rPr>
              <a:t>The </a:t>
            </a:r>
            <a:r>
              <a:rPr lang="en-US" sz="2400" dirty="0" err="1">
                <a:solidFill>
                  <a:srgbClr val="2F4F4F"/>
                </a:solidFill>
              </a:rPr>
              <a:t>getConnection</a:t>
            </a:r>
            <a:r>
              <a:rPr lang="en-US" sz="2400" dirty="0">
                <a:solidFill>
                  <a:srgbClr val="2F4F4F"/>
                </a:solidFill>
              </a:rPr>
              <a:t>()</a:t>
            </a:r>
            <a:r>
              <a:rPr lang="en-US" sz="2400" b="0" dirty="0">
                <a:solidFill>
                  <a:srgbClr val="000000"/>
                </a:solidFill>
              </a:rPr>
              <a:t> method of </a:t>
            </a:r>
            <a:r>
              <a:rPr lang="en-US" sz="2400" b="0" dirty="0" err="1">
                <a:solidFill>
                  <a:srgbClr val="000000"/>
                </a:solidFill>
              </a:rPr>
              <a:t>DriverManager</a:t>
            </a:r>
            <a:r>
              <a:rPr lang="en-US" sz="2400" b="0" dirty="0">
                <a:solidFill>
                  <a:srgbClr val="000000"/>
                </a:solidFill>
              </a:rPr>
              <a:t> class is used to establish connection with the database.</a:t>
            </a:r>
            <a:endParaRPr lang="en-US" sz="2400" b="0" dirty="0"/>
          </a:p>
          <a:p>
            <a:r>
              <a:rPr lang="en-US" sz="2400" b="0" dirty="0"/>
              <a:t>Get one in two method </a:t>
            </a:r>
            <a:r>
              <a:rPr lang="en-US" sz="2400" b="0" dirty="0" err="1"/>
              <a:t>getConnection</a:t>
            </a:r>
            <a:r>
              <a:rPr lang="en-US" sz="2400" b="0" dirty="0"/>
              <a:t> of driver below</a:t>
            </a:r>
          </a:p>
          <a:p>
            <a:r>
              <a:rPr lang="en-US" sz="2400" dirty="0">
                <a:solidFill>
                  <a:srgbClr val="006699"/>
                </a:solidFill>
              </a:rPr>
              <a:t>public</a:t>
            </a:r>
            <a:r>
              <a:rPr lang="en-US" sz="2400" b="0" dirty="0">
                <a:solidFill>
                  <a:srgbClr val="000000"/>
                </a:solidFill>
              </a:rPr>
              <a:t> </a:t>
            </a:r>
            <a:r>
              <a:rPr lang="en-US" sz="2400" dirty="0">
                <a:solidFill>
                  <a:srgbClr val="006699"/>
                </a:solidFill>
              </a:rPr>
              <a:t>static</a:t>
            </a:r>
            <a:r>
              <a:rPr lang="en-US" sz="2400" b="0" dirty="0">
                <a:solidFill>
                  <a:srgbClr val="000000"/>
                </a:solidFill>
              </a:rPr>
              <a:t> Connection </a:t>
            </a:r>
            <a:r>
              <a:rPr lang="en-US" sz="2400" b="0" dirty="0" err="1">
                <a:solidFill>
                  <a:srgbClr val="000000"/>
                </a:solidFill>
              </a:rPr>
              <a:t>getConnection</a:t>
            </a:r>
            <a:r>
              <a:rPr lang="en-US" sz="2400" b="0" dirty="0">
                <a:solidFill>
                  <a:srgbClr val="000000"/>
                </a:solidFill>
              </a:rPr>
              <a:t>(String </a:t>
            </a:r>
            <a:r>
              <a:rPr lang="en-US" sz="2400" b="0" dirty="0" err="1">
                <a:solidFill>
                  <a:srgbClr val="000000"/>
                </a:solidFill>
              </a:rPr>
              <a:t>url</a:t>
            </a:r>
            <a:r>
              <a:rPr lang="en-US" sz="2400" b="0" dirty="0">
                <a:solidFill>
                  <a:srgbClr val="000000"/>
                </a:solidFill>
              </a:rPr>
              <a:t>) </a:t>
            </a:r>
            <a:r>
              <a:rPr lang="en-US" sz="2400" dirty="0">
                <a:solidFill>
                  <a:srgbClr val="006699"/>
                </a:solidFill>
              </a:rPr>
              <a:t>throws</a:t>
            </a:r>
            <a:r>
              <a:rPr lang="en-US" sz="2400" b="0" dirty="0">
                <a:solidFill>
                  <a:srgbClr val="000000"/>
                </a:solidFill>
              </a:rPr>
              <a:t> </a:t>
            </a:r>
            <a:r>
              <a:rPr lang="en-US" sz="2400" b="0" dirty="0" err="1">
                <a:solidFill>
                  <a:srgbClr val="000000"/>
                </a:solidFill>
              </a:rPr>
              <a:t>SQLException</a:t>
            </a:r>
            <a:r>
              <a:rPr lang="en-US" sz="2400" b="0" dirty="0">
                <a:solidFill>
                  <a:srgbClr val="000000"/>
                </a:solidFill>
              </a:rPr>
              <a:t>  </a:t>
            </a:r>
          </a:p>
          <a:p>
            <a:r>
              <a:rPr lang="en-US" sz="2400" dirty="0">
                <a:solidFill>
                  <a:srgbClr val="006699"/>
                </a:solidFill>
              </a:rPr>
              <a:t>public</a:t>
            </a:r>
            <a:r>
              <a:rPr lang="en-US" sz="2400" b="0" dirty="0">
                <a:solidFill>
                  <a:srgbClr val="000000"/>
                </a:solidFill>
              </a:rPr>
              <a:t> </a:t>
            </a:r>
            <a:r>
              <a:rPr lang="en-US" sz="2400" dirty="0">
                <a:solidFill>
                  <a:srgbClr val="006699"/>
                </a:solidFill>
              </a:rPr>
              <a:t>static</a:t>
            </a:r>
            <a:r>
              <a:rPr lang="en-US" sz="2400" b="0" dirty="0">
                <a:solidFill>
                  <a:srgbClr val="000000"/>
                </a:solidFill>
              </a:rPr>
              <a:t> Connection </a:t>
            </a:r>
            <a:r>
              <a:rPr lang="en-US" sz="2400" b="0" dirty="0" err="1">
                <a:solidFill>
                  <a:srgbClr val="000000"/>
                </a:solidFill>
              </a:rPr>
              <a:t>getConnection</a:t>
            </a:r>
            <a:r>
              <a:rPr lang="en-US" sz="2400" b="0" dirty="0">
                <a:solidFill>
                  <a:srgbClr val="000000"/>
                </a:solidFill>
              </a:rPr>
              <a:t>(String </a:t>
            </a:r>
            <a:r>
              <a:rPr lang="en-US" sz="2400" b="0" dirty="0" err="1">
                <a:solidFill>
                  <a:srgbClr val="000000"/>
                </a:solidFill>
              </a:rPr>
              <a:t>url,String</a:t>
            </a:r>
            <a:r>
              <a:rPr lang="en-US" sz="2400" b="0" dirty="0">
                <a:solidFill>
                  <a:srgbClr val="000000"/>
                </a:solidFill>
              </a:rPr>
              <a:t> </a:t>
            </a:r>
            <a:r>
              <a:rPr lang="en-US" sz="2400" b="0" dirty="0" err="1">
                <a:solidFill>
                  <a:srgbClr val="000000"/>
                </a:solidFill>
              </a:rPr>
              <a:t>name,String</a:t>
            </a:r>
            <a:r>
              <a:rPr lang="en-US" sz="2400" b="0" dirty="0">
                <a:solidFill>
                  <a:srgbClr val="000000"/>
                </a:solidFill>
              </a:rPr>
              <a:t> password)  </a:t>
            </a:r>
          </a:p>
          <a:p>
            <a:r>
              <a:rPr lang="en-US" sz="2400" dirty="0">
                <a:solidFill>
                  <a:srgbClr val="006699"/>
                </a:solidFill>
              </a:rPr>
              <a:t>throws</a:t>
            </a:r>
            <a:r>
              <a:rPr lang="en-US" sz="2400" b="0" dirty="0">
                <a:solidFill>
                  <a:srgbClr val="000000"/>
                </a:solidFill>
              </a:rPr>
              <a:t> </a:t>
            </a:r>
            <a:r>
              <a:rPr lang="en-US" sz="2400" b="0" dirty="0" err="1">
                <a:solidFill>
                  <a:srgbClr val="000000"/>
                </a:solidFill>
              </a:rPr>
              <a:t>SQLException</a:t>
            </a:r>
            <a:r>
              <a:rPr lang="en-US" sz="2400" b="0" dirty="0">
                <a:solidFill>
                  <a:srgbClr val="000000"/>
                </a:solidFill>
              </a:rPr>
              <a:t> </a:t>
            </a:r>
          </a:p>
          <a:p>
            <a:r>
              <a:rPr lang="en-US" sz="2400" dirty="0"/>
              <a:t>Ex: </a:t>
            </a:r>
            <a:r>
              <a:rPr lang="en-US" sz="2400" b="0" dirty="0" err="1">
                <a:solidFill>
                  <a:srgbClr val="000000"/>
                </a:solidFill>
              </a:rPr>
              <a:t>Class.forName</a:t>
            </a:r>
            <a:r>
              <a:rPr lang="en-US" sz="2400" b="0" dirty="0">
                <a:solidFill>
                  <a:srgbClr val="000000"/>
                </a:solidFill>
              </a:rPr>
              <a:t>(</a:t>
            </a:r>
            <a:r>
              <a:rPr lang="en-US" sz="2400" b="0" dirty="0">
                <a:solidFill>
                  <a:srgbClr val="0000FF"/>
                </a:solidFill>
              </a:rPr>
              <a:t>"</a:t>
            </a:r>
            <a:r>
              <a:rPr lang="en-US" sz="2400" b="0" dirty="0" err="1">
                <a:solidFill>
                  <a:srgbClr val="0000FF"/>
                </a:solidFill>
              </a:rPr>
              <a:t>oracle.jdbc.driver.OracleDriver</a:t>
            </a:r>
            <a:r>
              <a:rPr lang="en-US" sz="2400" b="0" dirty="0">
                <a:solidFill>
                  <a:srgbClr val="0000FF"/>
                </a:solidFill>
              </a:rPr>
              <a:t>"</a:t>
            </a:r>
            <a:r>
              <a:rPr lang="en-US" sz="2400" b="0" dirty="0">
                <a:solidFill>
                  <a:srgbClr val="000000"/>
                </a:solidFill>
              </a:rPr>
              <a:t>); </a:t>
            </a:r>
          </a:p>
          <a:p>
            <a:r>
              <a:rPr lang="en-US" sz="2400" b="0" dirty="0">
                <a:solidFill>
                  <a:srgbClr val="000000"/>
                </a:solidFill>
              </a:rPr>
              <a:t>Connection con=</a:t>
            </a:r>
            <a:r>
              <a:rPr lang="en-US" sz="2400" b="0" dirty="0" err="1">
                <a:solidFill>
                  <a:srgbClr val="000000"/>
                </a:solidFill>
              </a:rPr>
              <a:t>DriverManager.getConnection</a:t>
            </a:r>
            <a:r>
              <a:rPr lang="en-US" sz="2400" b="0" dirty="0">
                <a:solidFill>
                  <a:srgbClr val="000000"/>
                </a:solidFill>
              </a:rPr>
              <a:t>( </a:t>
            </a:r>
            <a:r>
              <a:rPr lang="en-US" sz="2400" b="0" dirty="0">
                <a:solidFill>
                  <a:srgbClr val="0000FF"/>
                </a:solidFill>
              </a:rPr>
              <a:t>"</a:t>
            </a:r>
            <a:r>
              <a:rPr lang="en-US" sz="2400" b="0" dirty="0" err="1">
                <a:solidFill>
                  <a:srgbClr val="0000FF"/>
                </a:solidFill>
              </a:rPr>
              <a:t>jdbc:oracle:thin</a:t>
            </a:r>
            <a:r>
              <a:rPr lang="en-US" sz="2400" b="0" dirty="0">
                <a:solidFill>
                  <a:srgbClr val="0000FF"/>
                </a:solidFill>
              </a:rPr>
              <a:t>:@localhost:1521:xe"</a:t>
            </a:r>
            <a:r>
              <a:rPr lang="en-US" sz="2400" b="0" dirty="0">
                <a:solidFill>
                  <a:srgbClr val="000000"/>
                </a:solidFill>
              </a:rPr>
              <a:t>,</a:t>
            </a:r>
            <a:r>
              <a:rPr lang="en-US" sz="2400" b="0" dirty="0">
                <a:solidFill>
                  <a:srgbClr val="0000FF"/>
                </a:solidFill>
              </a:rPr>
              <a:t>"system"</a:t>
            </a:r>
            <a:r>
              <a:rPr lang="en-US" sz="2400" b="0" dirty="0">
                <a:solidFill>
                  <a:srgbClr val="000000"/>
                </a:solidFill>
              </a:rPr>
              <a:t>,</a:t>
            </a:r>
            <a:r>
              <a:rPr lang="en-US" sz="2400" b="0" dirty="0">
                <a:solidFill>
                  <a:srgbClr val="0000FF"/>
                </a:solidFill>
              </a:rPr>
              <a:t>"password"</a:t>
            </a:r>
            <a:r>
              <a:rPr lang="en-US" sz="2400" b="0" dirty="0">
                <a:solidFill>
                  <a:srgbClr val="000000"/>
                </a:solidFill>
              </a:rPr>
              <a:t>); </a:t>
            </a:r>
            <a:r>
              <a:rPr lang="en-US" b="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89636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095E-FFFF-4383-BCAC-85F3A3DEDE48}"/>
              </a:ext>
            </a:extLst>
          </p:cNvPr>
          <p:cNvSpPr>
            <a:spLocks noGrp="1"/>
          </p:cNvSpPr>
          <p:nvPr>
            <p:ph type="title"/>
          </p:nvPr>
        </p:nvSpPr>
        <p:spPr>
          <a:xfrm>
            <a:off x="685800" y="639763"/>
            <a:ext cx="13258800" cy="868992"/>
          </a:xfrm>
        </p:spPr>
        <p:txBody>
          <a:bodyPr>
            <a:normAutofit fontScale="90000"/>
          </a:bodyPr>
          <a:lstStyle/>
          <a:p>
            <a:r>
              <a:rPr lang="en-US" sz="4400" dirty="0"/>
              <a:t>Step 3: Create the Statement</a:t>
            </a:r>
            <a:br>
              <a:rPr lang="en-US" b="0" dirty="0"/>
            </a:br>
            <a:endParaRPr lang="en-US" dirty="0"/>
          </a:p>
        </p:txBody>
      </p:sp>
      <p:graphicFrame>
        <p:nvGraphicFramePr>
          <p:cNvPr id="4" name="Content Placeholder 3">
            <a:extLst>
              <a:ext uri="{FF2B5EF4-FFF2-40B4-BE49-F238E27FC236}">
                <a16:creationId xmlns:a16="http://schemas.microsoft.com/office/drawing/2014/main" id="{C5645CCF-1D01-41E4-B312-9F2D207CF1ED}"/>
              </a:ext>
            </a:extLst>
          </p:cNvPr>
          <p:cNvGraphicFramePr>
            <a:graphicFrameLocks noGrp="1"/>
          </p:cNvGraphicFramePr>
          <p:nvPr>
            <p:ph idx="1"/>
            <p:extLst>
              <p:ext uri="{D42A27DB-BD31-4B8C-83A1-F6EECF244321}">
                <p14:modId xmlns:p14="http://schemas.microsoft.com/office/powerpoint/2010/main" val="2805557127"/>
              </p:ext>
            </p:extLst>
          </p:nvPr>
        </p:nvGraphicFramePr>
        <p:xfrm>
          <a:off x="685800" y="1508756"/>
          <a:ext cx="11201400" cy="5623564"/>
        </p:xfrm>
        <a:graphic>
          <a:graphicData uri="http://schemas.openxmlformats.org/drawingml/2006/table">
            <a:tbl>
              <a:tblPr/>
              <a:tblGrid>
                <a:gridCol w="11201400">
                  <a:extLst>
                    <a:ext uri="{9D8B030D-6E8A-4147-A177-3AD203B41FA5}">
                      <a16:colId xmlns:a16="http://schemas.microsoft.com/office/drawing/2014/main" val="1656133200"/>
                    </a:ext>
                  </a:extLst>
                </a:gridCol>
              </a:tblGrid>
              <a:tr h="5623564">
                <a:tc>
                  <a:txBody>
                    <a:bodyPr/>
                    <a:lstStyle/>
                    <a:p>
                      <a:pPr algn="l"/>
                      <a:r>
                        <a:rPr lang="en-US" sz="2400" dirty="0">
                          <a:solidFill>
                            <a:srgbClr val="000000"/>
                          </a:solidFill>
                          <a:effectLst/>
                          <a:latin typeface="+mn-lt"/>
                        </a:rPr>
                        <a:t>Is method of Connection interface is used to create statement. </a:t>
                      </a:r>
                    </a:p>
                    <a:p>
                      <a:pPr algn="l"/>
                      <a:r>
                        <a:rPr lang="en-US" sz="2400" dirty="0">
                          <a:solidFill>
                            <a:srgbClr val="000000"/>
                          </a:solidFill>
                          <a:effectLst/>
                          <a:latin typeface="+mn-lt"/>
                        </a:rPr>
                        <a:t>It is responsible to execute queries with the database.</a:t>
                      </a:r>
                    </a:p>
                    <a:p>
                      <a:pPr algn="l"/>
                      <a:endParaRPr lang="en-US" sz="2400" dirty="0">
                        <a:solidFill>
                          <a:srgbClr val="000000"/>
                        </a:solidFill>
                        <a:effectLst/>
                        <a:latin typeface="+mn-lt"/>
                      </a:endParaRPr>
                    </a:p>
                    <a:p>
                      <a:pPr algn="l"/>
                      <a:r>
                        <a:rPr lang="en-US" sz="2400" dirty="0">
                          <a:solidFill>
                            <a:srgbClr val="000000"/>
                          </a:solidFill>
                          <a:effectLst/>
                          <a:latin typeface="+mn-lt"/>
                        </a:rPr>
                        <a:t>There are 3 ways to create statement</a:t>
                      </a:r>
                      <a:endParaRPr lang="en-US" sz="2400" b="1" i="0" kern="1200" dirty="0">
                        <a:solidFill>
                          <a:srgbClr val="006699"/>
                        </a:solidFill>
                        <a:effectLst/>
                        <a:latin typeface="+mn-lt"/>
                        <a:ea typeface="+mn-ea"/>
                        <a:cs typeface="+mn-cs"/>
                      </a:endParaRPr>
                    </a:p>
                    <a:p>
                      <a:pPr marL="342900" marR="0" lvl="0" indent="-342900" algn="l" defTabSz="146304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400" b="0" i="0" kern="1200" dirty="0">
                          <a:solidFill>
                            <a:schemeClr val="tx1"/>
                          </a:solidFill>
                          <a:effectLst/>
                          <a:latin typeface="+mn-lt"/>
                          <a:ea typeface="+mn-ea"/>
                          <a:cs typeface="+mn-cs"/>
                        </a:rPr>
                        <a:t>Statement</a:t>
                      </a:r>
                      <a:endParaRPr lang="en-US" sz="2400" b="1" i="0" kern="1200" dirty="0">
                        <a:solidFill>
                          <a:srgbClr val="006699"/>
                        </a:solidFill>
                        <a:effectLst/>
                        <a:latin typeface="+mn-lt"/>
                        <a:ea typeface="+mn-ea"/>
                        <a:cs typeface="+mn-cs"/>
                      </a:endParaRPr>
                    </a:p>
                    <a:p>
                      <a:pPr marL="342900" marR="0" lvl="0" indent="-342900" algn="l" defTabSz="146304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400" b="0" i="0" dirty="0" err="1">
                          <a:solidFill>
                            <a:srgbClr val="000000"/>
                          </a:solidFill>
                          <a:effectLst/>
                          <a:latin typeface="+mn-lt"/>
                        </a:rPr>
                        <a:t>PreparedStatement</a:t>
                      </a:r>
                      <a:endParaRPr lang="en-US" sz="2400" b="0" i="0" dirty="0">
                        <a:solidFill>
                          <a:srgbClr val="000000"/>
                        </a:solidFill>
                        <a:effectLst/>
                        <a:latin typeface="+mn-lt"/>
                      </a:endParaRPr>
                    </a:p>
                    <a:p>
                      <a:pPr marL="342900" marR="0" lvl="0" indent="-342900" algn="l" defTabSz="146304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400" b="0" i="0" kern="1200" dirty="0" err="1">
                          <a:solidFill>
                            <a:srgbClr val="000000"/>
                          </a:solidFill>
                          <a:effectLst/>
                          <a:latin typeface="+mn-lt"/>
                          <a:ea typeface="+mn-ea"/>
                          <a:cs typeface="+mn-cs"/>
                        </a:rPr>
                        <a:t>CallableStatement</a:t>
                      </a:r>
                      <a:endParaRPr lang="en-US" sz="2400" b="0" i="0" kern="1200" dirty="0">
                        <a:solidFill>
                          <a:srgbClr val="000000"/>
                        </a:solidFill>
                        <a:effectLst/>
                        <a:latin typeface="+mn-lt"/>
                        <a:ea typeface="+mn-ea"/>
                        <a:cs typeface="+mn-cs"/>
                      </a:endParaRPr>
                    </a:p>
                    <a:p>
                      <a:pPr marL="342900" marR="0" lvl="0" indent="-342900" algn="l" defTabSz="146304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400" dirty="0">
                        <a:solidFill>
                          <a:srgbClr val="000000"/>
                        </a:solidFill>
                        <a:effectLst/>
                        <a:latin typeface="+mn-lt"/>
                      </a:endParaRPr>
                    </a:p>
                  </a:txBody>
                  <a:tcPr>
                    <a:lnL>
                      <a:noFill/>
                    </a:lnL>
                    <a:lnR>
                      <a:noFill/>
                    </a:lnR>
                    <a:lnT>
                      <a:noFill/>
                    </a:lnT>
                    <a:lnB>
                      <a:noFill/>
                    </a:lnB>
                    <a:solidFill>
                      <a:srgbClr val="FFFFFF"/>
                    </a:solidFill>
                  </a:tcPr>
                </a:tc>
                <a:extLst>
                  <a:ext uri="{0D108BD9-81ED-4DB2-BD59-A6C34878D82A}">
                    <a16:rowId xmlns:a16="http://schemas.microsoft.com/office/drawing/2014/main" val="2448077010"/>
                  </a:ext>
                </a:extLst>
              </a:tr>
            </a:tbl>
          </a:graphicData>
        </a:graphic>
      </p:graphicFrame>
      <p:sp>
        <p:nvSpPr>
          <p:cNvPr id="5" name="Rectangle 1">
            <a:extLst>
              <a:ext uri="{FF2B5EF4-FFF2-40B4-BE49-F238E27FC236}">
                <a16:creationId xmlns:a16="http://schemas.microsoft.com/office/drawing/2014/main" id="{0E395578-FF1D-4B7D-905A-1CB125999F32}"/>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984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4FC1-662A-4027-B2C2-CF902863775A}"/>
              </a:ext>
            </a:extLst>
          </p:cNvPr>
          <p:cNvSpPr>
            <a:spLocks noGrp="1"/>
          </p:cNvSpPr>
          <p:nvPr>
            <p:ph type="title"/>
          </p:nvPr>
        </p:nvSpPr>
        <p:spPr>
          <a:xfrm>
            <a:off x="685800" y="639763"/>
            <a:ext cx="13258800" cy="823277"/>
          </a:xfrm>
        </p:spPr>
        <p:txBody>
          <a:bodyPr/>
          <a:lstStyle/>
          <a:p>
            <a:r>
              <a:rPr lang="en-US" dirty="0"/>
              <a:t>Step 3(</a:t>
            </a:r>
            <a:r>
              <a:rPr lang="en-US" dirty="0" err="1"/>
              <a:t>cont</a:t>
            </a:r>
            <a:r>
              <a:rPr lang="en-US" dirty="0"/>
              <a:t>): Statement</a:t>
            </a:r>
          </a:p>
        </p:txBody>
      </p:sp>
      <p:sp>
        <p:nvSpPr>
          <p:cNvPr id="3" name="Content Placeholder 2">
            <a:extLst>
              <a:ext uri="{FF2B5EF4-FFF2-40B4-BE49-F238E27FC236}">
                <a16:creationId xmlns:a16="http://schemas.microsoft.com/office/drawing/2014/main" id="{8383893D-E07A-4544-B344-F4F16A28CE84}"/>
              </a:ext>
            </a:extLst>
          </p:cNvPr>
          <p:cNvSpPr>
            <a:spLocks noGrp="1"/>
          </p:cNvSpPr>
          <p:nvPr>
            <p:ph idx="1"/>
          </p:nvPr>
        </p:nvSpPr>
        <p:spPr>
          <a:xfrm>
            <a:off x="685800" y="1463041"/>
            <a:ext cx="11201400" cy="5715634"/>
          </a:xfrm>
        </p:spPr>
        <p:txBody>
          <a:bodyPr/>
          <a:lstStyle/>
          <a:p>
            <a:r>
              <a:rPr lang="en-US" sz="2400" dirty="0">
                <a:solidFill>
                  <a:srgbClr val="006699"/>
                </a:solidFill>
              </a:rPr>
              <a:t>public</a:t>
            </a:r>
            <a:r>
              <a:rPr lang="en-US" sz="2400" b="0" dirty="0">
                <a:solidFill>
                  <a:srgbClr val="000000"/>
                </a:solidFill>
              </a:rPr>
              <a:t> Statement </a:t>
            </a:r>
            <a:r>
              <a:rPr lang="en-US" sz="2400" b="0" dirty="0" err="1">
                <a:solidFill>
                  <a:srgbClr val="000000"/>
                </a:solidFill>
              </a:rPr>
              <a:t>createStatement</a:t>
            </a:r>
            <a:r>
              <a:rPr lang="en-US" sz="2400" b="0" dirty="0">
                <a:solidFill>
                  <a:srgbClr val="000000"/>
                </a:solidFill>
              </a:rPr>
              <a:t>()</a:t>
            </a:r>
            <a:r>
              <a:rPr lang="en-US" sz="2400" dirty="0">
                <a:solidFill>
                  <a:srgbClr val="006699"/>
                </a:solidFill>
              </a:rPr>
              <a:t>throws</a:t>
            </a:r>
            <a:r>
              <a:rPr lang="en-US" sz="2400" b="0" dirty="0">
                <a:solidFill>
                  <a:srgbClr val="000000"/>
                </a:solidFill>
              </a:rPr>
              <a:t> </a:t>
            </a:r>
            <a:r>
              <a:rPr lang="en-US" sz="2400" b="0" dirty="0" err="1">
                <a:solidFill>
                  <a:srgbClr val="000000"/>
                </a:solidFill>
              </a:rPr>
              <a:t>SQLException</a:t>
            </a:r>
            <a:endParaRPr lang="en-US" sz="2400" b="0" dirty="0">
              <a:solidFill>
                <a:srgbClr val="000000"/>
              </a:solidFill>
            </a:endParaRPr>
          </a:p>
          <a:p>
            <a:r>
              <a:rPr lang="en-US" sz="2400" b="0" dirty="0">
                <a:solidFill>
                  <a:srgbClr val="000000"/>
                </a:solidFill>
              </a:rPr>
              <a:t>Ex: </a:t>
            </a:r>
            <a:r>
              <a:rPr lang="en-US" sz="2400" b="0" dirty="0"/>
              <a:t> </a:t>
            </a:r>
            <a:r>
              <a:rPr lang="en-US" sz="2400" b="0" dirty="0">
                <a:solidFill>
                  <a:srgbClr val="000000"/>
                </a:solidFill>
              </a:rPr>
              <a:t>Statement </a:t>
            </a:r>
            <a:r>
              <a:rPr lang="en-US" sz="2400" b="0" dirty="0" err="1">
                <a:solidFill>
                  <a:srgbClr val="000000"/>
                </a:solidFill>
              </a:rPr>
              <a:t>stmt</a:t>
            </a:r>
            <a:r>
              <a:rPr lang="en-US" sz="2400" b="0" dirty="0">
                <a:solidFill>
                  <a:srgbClr val="000000"/>
                </a:solidFill>
              </a:rPr>
              <a:t>=</a:t>
            </a:r>
            <a:r>
              <a:rPr lang="en-US" sz="2400" b="0" dirty="0" err="1">
                <a:solidFill>
                  <a:srgbClr val="000000"/>
                </a:solidFill>
              </a:rPr>
              <a:t>con.createStatement</a:t>
            </a:r>
            <a:r>
              <a:rPr lang="en-US" sz="2400" b="0" dirty="0">
                <a:solidFill>
                  <a:srgbClr val="000000"/>
                </a:solidFill>
              </a:rPr>
              <a:t>();  </a:t>
            </a:r>
          </a:p>
          <a:p>
            <a:endParaRPr lang="en-US" b="0" dirty="0"/>
          </a:p>
          <a:p>
            <a:r>
              <a:rPr lang="en-US" b="0" dirty="0">
                <a:solidFill>
                  <a:srgbClr val="000000"/>
                </a:solidFill>
                <a:latin typeface="verdana" panose="020B0604030504040204" pitchFamily="34" charset="0"/>
              </a:rPr>
              <a:t> </a:t>
            </a:r>
            <a:endParaRPr lang="en-US" dirty="0"/>
          </a:p>
        </p:txBody>
      </p:sp>
    </p:spTree>
    <p:extLst>
      <p:ext uri="{BB962C8B-B14F-4D97-AF65-F5344CB8AC3E}">
        <p14:creationId xmlns:p14="http://schemas.microsoft.com/office/powerpoint/2010/main" val="410834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F977-F680-43CC-A0BB-CAE9B2B7C07F}"/>
              </a:ext>
            </a:extLst>
          </p:cNvPr>
          <p:cNvSpPr>
            <a:spLocks noGrp="1"/>
          </p:cNvSpPr>
          <p:nvPr>
            <p:ph type="title"/>
          </p:nvPr>
        </p:nvSpPr>
        <p:spPr>
          <a:xfrm>
            <a:off x="685800" y="639763"/>
            <a:ext cx="13258800" cy="777557"/>
          </a:xfrm>
        </p:spPr>
        <p:txBody>
          <a:bodyPr/>
          <a:lstStyle/>
          <a:p>
            <a:r>
              <a:rPr lang="en-US" dirty="0"/>
              <a:t>Step 3(</a:t>
            </a:r>
            <a:r>
              <a:rPr lang="en-US" dirty="0" err="1"/>
              <a:t>cont</a:t>
            </a:r>
            <a:r>
              <a:rPr lang="en-US" dirty="0"/>
              <a:t>): </a:t>
            </a:r>
            <a:r>
              <a:rPr lang="en-US" dirty="0" err="1"/>
              <a:t>PreparedStatement</a:t>
            </a:r>
            <a:endParaRPr lang="en-US" dirty="0"/>
          </a:p>
        </p:txBody>
      </p:sp>
      <p:sp>
        <p:nvSpPr>
          <p:cNvPr id="3" name="Content Placeholder 2">
            <a:extLst>
              <a:ext uri="{FF2B5EF4-FFF2-40B4-BE49-F238E27FC236}">
                <a16:creationId xmlns:a16="http://schemas.microsoft.com/office/drawing/2014/main" id="{F9FD3B23-34DF-453D-9C0A-96B2EB9CC7FE}"/>
              </a:ext>
            </a:extLst>
          </p:cNvPr>
          <p:cNvSpPr>
            <a:spLocks noGrp="1"/>
          </p:cNvSpPr>
          <p:nvPr>
            <p:ph idx="1"/>
          </p:nvPr>
        </p:nvSpPr>
        <p:spPr>
          <a:xfrm>
            <a:off x="685800" y="1325881"/>
            <a:ext cx="11201400" cy="5852794"/>
          </a:xfrm>
        </p:spPr>
        <p:txBody>
          <a:bodyPr>
            <a:normAutofit/>
          </a:bodyPr>
          <a:lstStyle/>
          <a:p>
            <a:r>
              <a:rPr lang="en-US" sz="2400" dirty="0">
                <a:solidFill>
                  <a:srgbClr val="006699"/>
                </a:solidFill>
              </a:rPr>
              <a:t>public</a:t>
            </a:r>
            <a:r>
              <a:rPr lang="en-US" sz="2400" b="0" dirty="0">
                <a:solidFill>
                  <a:srgbClr val="000000"/>
                </a:solidFill>
              </a:rPr>
              <a:t> </a:t>
            </a:r>
            <a:r>
              <a:rPr lang="en-US" sz="2400" b="0" dirty="0" err="1">
                <a:solidFill>
                  <a:srgbClr val="000000"/>
                </a:solidFill>
              </a:rPr>
              <a:t>PreparedStatement</a:t>
            </a:r>
            <a:r>
              <a:rPr lang="en-US" sz="2400" b="0" dirty="0">
                <a:solidFill>
                  <a:srgbClr val="000000"/>
                </a:solidFill>
              </a:rPr>
              <a:t> </a:t>
            </a:r>
            <a:r>
              <a:rPr lang="en-US" sz="2400" b="0" dirty="0" err="1">
                <a:solidFill>
                  <a:srgbClr val="000000"/>
                </a:solidFill>
              </a:rPr>
              <a:t>prepareStatement</a:t>
            </a:r>
            <a:r>
              <a:rPr lang="en-US" sz="2400" b="0" dirty="0">
                <a:solidFill>
                  <a:srgbClr val="000000"/>
                </a:solidFill>
              </a:rPr>
              <a:t>(String query)</a:t>
            </a:r>
            <a:r>
              <a:rPr lang="en-US" sz="2400" dirty="0">
                <a:solidFill>
                  <a:srgbClr val="006699"/>
                </a:solidFill>
              </a:rPr>
              <a:t>throws</a:t>
            </a:r>
            <a:r>
              <a:rPr lang="en-US" sz="2400" b="0" dirty="0">
                <a:solidFill>
                  <a:srgbClr val="000000"/>
                </a:solidFill>
              </a:rPr>
              <a:t> </a:t>
            </a:r>
            <a:r>
              <a:rPr lang="en-US" sz="2400" b="0" dirty="0" err="1">
                <a:solidFill>
                  <a:srgbClr val="000000"/>
                </a:solidFill>
              </a:rPr>
              <a:t>SQLExceptio</a:t>
            </a:r>
            <a:r>
              <a:rPr lang="en-US" sz="2400" b="0" dirty="0">
                <a:solidFill>
                  <a:srgbClr val="000000"/>
                </a:solidFill>
              </a:rPr>
              <a:t>{}</a:t>
            </a:r>
          </a:p>
          <a:p>
            <a:r>
              <a:rPr lang="en-US" sz="2400" b="0" dirty="0"/>
              <a:t>If there are parameter ? On query, request to fill value for param ? by using method below</a:t>
            </a:r>
          </a:p>
          <a:p>
            <a:r>
              <a:rPr lang="en-US" sz="2400" b="0" dirty="0"/>
              <a:t>public void </a:t>
            </a:r>
            <a:r>
              <a:rPr lang="en-US" sz="2400" b="0" dirty="0" err="1"/>
              <a:t>setInt</a:t>
            </a:r>
            <a:r>
              <a:rPr lang="en-US" sz="2400" b="0" dirty="0"/>
              <a:t>(int </a:t>
            </a:r>
            <a:r>
              <a:rPr lang="en-US" sz="2400" b="0" dirty="0" err="1"/>
              <a:t>paramIndex</a:t>
            </a:r>
            <a:r>
              <a:rPr lang="en-US" sz="2400" b="0" dirty="0"/>
              <a:t>, int value)</a:t>
            </a:r>
          </a:p>
          <a:p>
            <a:pPr lvl="0" fontAlgn="t">
              <a:spcBef>
                <a:spcPts val="0"/>
              </a:spcBef>
            </a:pPr>
            <a:r>
              <a:rPr lang="en-US" sz="2400" b="0" dirty="0">
                <a:solidFill>
                  <a:srgbClr val="000000"/>
                </a:solidFill>
              </a:rPr>
              <a:t>public void </a:t>
            </a:r>
            <a:r>
              <a:rPr lang="en-US" sz="2400" b="0" dirty="0" err="1">
                <a:solidFill>
                  <a:srgbClr val="000000"/>
                </a:solidFill>
              </a:rPr>
              <a:t>setString</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String value)</a:t>
            </a:r>
          </a:p>
          <a:p>
            <a:pPr lvl="0" fontAlgn="t">
              <a:spcBef>
                <a:spcPts val="0"/>
              </a:spcBef>
            </a:pPr>
            <a:r>
              <a:rPr lang="en-US" sz="2400" b="0" dirty="0">
                <a:solidFill>
                  <a:srgbClr val="000000"/>
                </a:solidFill>
              </a:rPr>
              <a:t>public void </a:t>
            </a:r>
            <a:r>
              <a:rPr lang="en-US" sz="2400" b="0" dirty="0" err="1">
                <a:solidFill>
                  <a:srgbClr val="000000"/>
                </a:solidFill>
              </a:rPr>
              <a:t>setFloat</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float value)</a:t>
            </a:r>
          </a:p>
          <a:p>
            <a:pPr lvl="0" fontAlgn="t">
              <a:spcBef>
                <a:spcPts val="0"/>
              </a:spcBef>
            </a:pPr>
            <a:r>
              <a:rPr lang="en-US" sz="2400" b="0" dirty="0">
                <a:solidFill>
                  <a:srgbClr val="000000"/>
                </a:solidFill>
              </a:rPr>
              <a:t>public void </a:t>
            </a:r>
            <a:r>
              <a:rPr lang="en-US" sz="2400" b="0" dirty="0" err="1">
                <a:solidFill>
                  <a:srgbClr val="000000"/>
                </a:solidFill>
              </a:rPr>
              <a:t>setDouble</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double value)</a:t>
            </a:r>
            <a:endParaRPr lang="en-US" sz="2400" dirty="0"/>
          </a:p>
        </p:txBody>
      </p:sp>
      <p:sp>
        <p:nvSpPr>
          <p:cNvPr id="8" name="Rectangle 2">
            <a:extLst>
              <a:ext uri="{FF2B5EF4-FFF2-40B4-BE49-F238E27FC236}">
                <a16:creationId xmlns:a16="http://schemas.microsoft.com/office/drawing/2014/main" id="{7EE2B644-ADF1-43D6-8D27-3A3BD6D4BC02}"/>
              </a:ext>
            </a:extLst>
          </p:cNvPr>
          <p:cNvSpPr>
            <a:spLocks noChangeArrowheads="1"/>
          </p:cNvSpPr>
          <p:nvPr/>
        </p:nvSpPr>
        <p:spPr bwMode="auto">
          <a:xfrm>
            <a:off x="1499156" y="4405313"/>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156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147" name="Content Placeholder 2"/>
          <p:cNvSpPr>
            <a:spLocks noGrp="1"/>
          </p:cNvSpPr>
          <p:nvPr>
            <p:ph idx="1"/>
          </p:nvPr>
        </p:nvSpPr>
        <p:spPr/>
        <p:txBody>
          <a:bodyPr>
            <a:normAutofit/>
          </a:bodyPr>
          <a:lstStyle/>
          <a:p>
            <a:r>
              <a:rPr lang="en-US" dirty="0"/>
              <a:t>Your role</a:t>
            </a:r>
          </a:p>
          <a:p>
            <a:r>
              <a:rPr lang="en-US" dirty="0"/>
              <a:t>Your background and experience in the subject</a:t>
            </a:r>
          </a:p>
          <a:p>
            <a:r>
              <a:rPr lang="en-US" dirty="0"/>
              <a:t>What do you want from this course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EFDC-5B58-4597-AB9F-C489DCDDABD3}"/>
              </a:ext>
            </a:extLst>
          </p:cNvPr>
          <p:cNvSpPr>
            <a:spLocks noGrp="1"/>
          </p:cNvSpPr>
          <p:nvPr>
            <p:ph type="title"/>
          </p:nvPr>
        </p:nvSpPr>
        <p:spPr/>
        <p:txBody>
          <a:bodyPr/>
          <a:lstStyle/>
          <a:p>
            <a:r>
              <a:rPr lang="en-US" dirty="0"/>
              <a:t>Step 3(</a:t>
            </a:r>
            <a:r>
              <a:rPr lang="en-US" dirty="0" err="1"/>
              <a:t>cont</a:t>
            </a:r>
            <a:r>
              <a:rPr lang="en-US" dirty="0"/>
              <a:t>): </a:t>
            </a:r>
            <a:r>
              <a:rPr lang="en-US" dirty="0" err="1"/>
              <a:t>CallableStatement</a:t>
            </a:r>
            <a:br>
              <a:rPr lang="en-US" b="0" dirty="0"/>
            </a:br>
            <a:endParaRPr lang="en-US" dirty="0"/>
          </a:p>
        </p:txBody>
      </p:sp>
      <p:sp>
        <p:nvSpPr>
          <p:cNvPr id="3" name="Content Placeholder 2">
            <a:extLst>
              <a:ext uri="{FF2B5EF4-FFF2-40B4-BE49-F238E27FC236}">
                <a16:creationId xmlns:a16="http://schemas.microsoft.com/office/drawing/2014/main" id="{F8BD4214-849B-4385-B0DA-DF8271289274}"/>
              </a:ext>
            </a:extLst>
          </p:cNvPr>
          <p:cNvSpPr>
            <a:spLocks noGrp="1"/>
          </p:cNvSpPr>
          <p:nvPr>
            <p:ph idx="1"/>
          </p:nvPr>
        </p:nvSpPr>
        <p:spPr>
          <a:xfrm>
            <a:off x="685800" y="1371601"/>
            <a:ext cx="11201400" cy="5807074"/>
          </a:xfrm>
        </p:spPr>
        <p:txBody>
          <a:bodyPr>
            <a:normAutofit/>
          </a:bodyPr>
          <a:lstStyle/>
          <a:p>
            <a:r>
              <a:rPr lang="en-US" sz="2400" b="0" dirty="0"/>
              <a:t>Used to call the stored procedures and functions.</a:t>
            </a:r>
          </a:p>
          <a:p>
            <a:r>
              <a:rPr lang="en-US" sz="2400" dirty="0">
                <a:solidFill>
                  <a:srgbClr val="006699"/>
                </a:solidFill>
                <a:latin typeface="verdana" panose="020B0604030504040204" pitchFamily="34" charset="0"/>
              </a:rPr>
              <a:t>public</a:t>
            </a:r>
            <a:r>
              <a:rPr lang="en-US" sz="2400" b="0" dirty="0">
                <a:solidFill>
                  <a:srgbClr val="000000"/>
                </a:solidFill>
                <a:latin typeface="verdana" panose="020B0604030504040204" pitchFamily="34" charset="0"/>
              </a:rPr>
              <a:t> </a:t>
            </a:r>
            <a:r>
              <a:rPr lang="en-US" sz="2400" b="0" dirty="0" err="1">
                <a:solidFill>
                  <a:srgbClr val="000000"/>
                </a:solidFill>
                <a:latin typeface="verdana" panose="020B0604030504040204" pitchFamily="34" charset="0"/>
              </a:rPr>
              <a:t>CallableStatement</a:t>
            </a:r>
            <a:r>
              <a:rPr lang="en-US" sz="2400" b="0" dirty="0">
                <a:solidFill>
                  <a:srgbClr val="000000"/>
                </a:solidFill>
                <a:latin typeface="verdana" panose="020B0604030504040204" pitchFamily="34" charset="0"/>
              </a:rPr>
              <a:t> </a:t>
            </a:r>
            <a:r>
              <a:rPr lang="en-US" sz="2400" b="0" dirty="0" err="1">
                <a:solidFill>
                  <a:srgbClr val="000000"/>
                </a:solidFill>
                <a:latin typeface="verdana" panose="020B0604030504040204" pitchFamily="34" charset="0"/>
              </a:rPr>
              <a:t>prepareCall</a:t>
            </a:r>
            <a:r>
              <a:rPr lang="en-US" sz="2400" b="0" dirty="0">
                <a:solidFill>
                  <a:srgbClr val="000000"/>
                </a:solidFill>
                <a:latin typeface="verdana" panose="020B0604030504040204" pitchFamily="34" charset="0"/>
              </a:rPr>
              <a:t>(</a:t>
            </a:r>
            <a:r>
              <a:rPr lang="en-US" sz="2400" b="0" dirty="0">
                <a:solidFill>
                  <a:srgbClr val="0000FF"/>
                </a:solidFill>
                <a:latin typeface="verdana" panose="020B0604030504040204" pitchFamily="34" charset="0"/>
              </a:rPr>
              <a:t>"{ call </a:t>
            </a:r>
            <a:r>
              <a:rPr lang="en-US" sz="2400" b="0" dirty="0" err="1">
                <a:solidFill>
                  <a:srgbClr val="0000FF"/>
                </a:solidFill>
                <a:latin typeface="verdana" panose="020B0604030504040204" pitchFamily="34" charset="0"/>
              </a:rPr>
              <a:t>procedurename</a:t>
            </a:r>
            <a:r>
              <a:rPr lang="en-US" sz="2400" b="0" dirty="0">
                <a:solidFill>
                  <a:srgbClr val="0000FF"/>
                </a:solidFill>
                <a:latin typeface="verdana" panose="020B0604030504040204" pitchFamily="34" charset="0"/>
              </a:rPr>
              <a:t>(?,?...?)}"</a:t>
            </a:r>
            <a:r>
              <a:rPr lang="en-US" sz="2400" b="0" dirty="0">
                <a:solidFill>
                  <a:srgbClr val="000000"/>
                </a:solidFill>
                <a:latin typeface="verdana" panose="020B0604030504040204" pitchFamily="34" charset="0"/>
              </a:rPr>
              <a:t>)</a:t>
            </a:r>
          </a:p>
          <a:p>
            <a:r>
              <a:rPr lang="en-US" sz="2400" b="0" dirty="0"/>
              <a:t>If there are parameter ? On query, request to fill value for param ? by using method below</a:t>
            </a:r>
          </a:p>
          <a:p>
            <a:r>
              <a:rPr lang="en-US" sz="2400" b="0" dirty="0"/>
              <a:t>public void </a:t>
            </a:r>
            <a:r>
              <a:rPr lang="en-US" sz="2400" b="0" dirty="0" err="1"/>
              <a:t>setInt</a:t>
            </a:r>
            <a:r>
              <a:rPr lang="en-US" sz="2400" b="0" dirty="0"/>
              <a:t>(int </a:t>
            </a:r>
            <a:r>
              <a:rPr lang="en-US" sz="2400" b="0" dirty="0" err="1"/>
              <a:t>paramIndex</a:t>
            </a:r>
            <a:r>
              <a:rPr lang="en-US" sz="2400" b="0" dirty="0"/>
              <a:t>, int value)</a:t>
            </a:r>
          </a:p>
          <a:p>
            <a:pPr lvl="0" fontAlgn="t">
              <a:spcBef>
                <a:spcPts val="0"/>
              </a:spcBef>
            </a:pPr>
            <a:r>
              <a:rPr lang="en-US" sz="2400" b="0" dirty="0">
                <a:solidFill>
                  <a:srgbClr val="000000"/>
                </a:solidFill>
              </a:rPr>
              <a:t>public void </a:t>
            </a:r>
            <a:r>
              <a:rPr lang="en-US" sz="2400" b="0" dirty="0" err="1">
                <a:solidFill>
                  <a:srgbClr val="000000"/>
                </a:solidFill>
              </a:rPr>
              <a:t>setString</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String value)</a:t>
            </a:r>
          </a:p>
          <a:p>
            <a:pPr lvl="0" fontAlgn="t">
              <a:spcBef>
                <a:spcPts val="0"/>
              </a:spcBef>
            </a:pPr>
            <a:r>
              <a:rPr lang="en-US" sz="2400" b="0" dirty="0">
                <a:solidFill>
                  <a:srgbClr val="000000"/>
                </a:solidFill>
              </a:rPr>
              <a:t>public void </a:t>
            </a:r>
            <a:r>
              <a:rPr lang="en-US" sz="2400" b="0" dirty="0" err="1">
                <a:solidFill>
                  <a:srgbClr val="000000"/>
                </a:solidFill>
              </a:rPr>
              <a:t>setFloat</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float value)</a:t>
            </a:r>
          </a:p>
          <a:p>
            <a:pPr lvl="0" fontAlgn="t">
              <a:spcBef>
                <a:spcPts val="0"/>
              </a:spcBef>
            </a:pPr>
            <a:r>
              <a:rPr lang="en-US" sz="2400" b="0" dirty="0">
                <a:solidFill>
                  <a:srgbClr val="000000"/>
                </a:solidFill>
              </a:rPr>
              <a:t>public void </a:t>
            </a:r>
            <a:r>
              <a:rPr lang="en-US" sz="2400" b="0" dirty="0" err="1">
                <a:solidFill>
                  <a:srgbClr val="000000"/>
                </a:solidFill>
              </a:rPr>
              <a:t>setDouble</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double value)</a:t>
            </a:r>
            <a:endParaRPr lang="en-US" sz="2400" dirty="0"/>
          </a:p>
          <a:p>
            <a:pPr lvl="0" fontAlgn="t">
              <a:spcBef>
                <a:spcPts val="0"/>
              </a:spcBef>
            </a:pPr>
            <a:r>
              <a:rPr lang="en-US" sz="2400" b="0" dirty="0">
                <a:solidFill>
                  <a:srgbClr val="000000"/>
                </a:solidFill>
              </a:rPr>
              <a:t>public void </a:t>
            </a:r>
            <a:r>
              <a:rPr lang="en-US" sz="2400" b="0" dirty="0" err="1">
                <a:solidFill>
                  <a:srgbClr val="000000"/>
                </a:solidFill>
              </a:rPr>
              <a:t>registerOutParameter</a:t>
            </a:r>
            <a:r>
              <a:rPr lang="en-US" sz="2400" b="0" dirty="0">
                <a:solidFill>
                  <a:srgbClr val="000000"/>
                </a:solidFill>
              </a:rPr>
              <a:t>(</a:t>
            </a:r>
            <a:r>
              <a:rPr lang="en-US" sz="2400" b="0" dirty="0" err="1">
                <a:solidFill>
                  <a:srgbClr val="000000"/>
                </a:solidFill>
              </a:rPr>
              <a:t>parameterIndex</a:t>
            </a:r>
            <a:r>
              <a:rPr lang="en-US" sz="2400" b="0" dirty="0">
                <a:solidFill>
                  <a:srgbClr val="000000"/>
                </a:solidFill>
              </a:rPr>
              <a:t>, </a:t>
            </a:r>
            <a:r>
              <a:rPr lang="en-US" sz="2400" b="0" dirty="0" err="1">
                <a:solidFill>
                  <a:srgbClr val="000000"/>
                </a:solidFill>
              </a:rPr>
              <a:t>sqlType</a:t>
            </a:r>
            <a:r>
              <a:rPr lang="en-US" sz="2400" b="0" dirty="0">
                <a:solidFill>
                  <a:srgbClr val="000000"/>
                </a:solidFill>
              </a:rPr>
              <a:t>);</a:t>
            </a:r>
          </a:p>
          <a:p>
            <a:r>
              <a:rPr lang="en-US" sz="2400" b="0" dirty="0" err="1">
                <a:solidFill>
                  <a:srgbClr val="000000"/>
                </a:solidFill>
                <a:latin typeface="verdana" panose="020B0604030504040204" pitchFamily="34" charset="0"/>
              </a:rPr>
              <a:t>Ex:CallableStatement</a:t>
            </a:r>
            <a:r>
              <a:rPr lang="en-US" sz="2400" b="0" dirty="0">
                <a:solidFill>
                  <a:srgbClr val="000000"/>
                </a:solidFill>
                <a:latin typeface="verdana" panose="020B0604030504040204" pitchFamily="34" charset="0"/>
              </a:rPr>
              <a:t> </a:t>
            </a:r>
            <a:r>
              <a:rPr lang="en-US" sz="2400" b="0" dirty="0" err="1">
                <a:solidFill>
                  <a:srgbClr val="000000"/>
                </a:solidFill>
                <a:latin typeface="verdana" panose="020B0604030504040204" pitchFamily="34" charset="0"/>
              </a:rPr>
              <a:t>stmt</a:t>
            </a:r>
            <a:r>
              <a:rPr lang="en-US" sz="2400" b="0" dirty="0">
                <a:solidFill>
                  <a:srgbClr val="000000"/>
                </a:solidFill>
                <a:latin typeface="verdana" panose="020B0604030504040204" pitchFamily="34" charset="0"/>
              </a:rPr>
              <a:t>=</a:t>
            </a:r>
            <a:r>
              <a:rPr lang="en-US" sz="2400" b="0" dirty="0" err="1">
                <a:solidFill>
                  <a:srgbClr val="000000"/>
                </a:solidFill>
                <a:latin typeface="verdana" panose="020B0604030504040204" pitchFamily="34" charset="0"/>
              </a:rPr>
              <a:t>con.prepareCall</a:t>
            </a:r>
            <a:r>
              <a:rPr lang="en-US" sz="2400" b="0" dirty="0">
                <a:solidFill>
                  <a:srgbClr val="000000"/>
                </a:solidFill>
                <a:latin typeface="verdana" panose="020B0604030504040204" pitchFamily="34" charset="0"/>
              </a:rPr>
              <a:t>(</a:t>
            </a:r>
            <a:r>
              <a:rPr lang="en-US" sz="2400" b="0" dirty="0">
                <a:solidFill>
                  <a:srgbClr val="0000FF"/>
                </a:solidFill>
                <a:latin typeface="verdana" panose="020B0604030504040204" pitchFamily="34" charset="0"/>
              </a:rPr>
              <a:t>"{call </a:t>
            </a:r>
            <a:r>
              <a:rPr lang="en-US" sz="2400" b="0" dirty="0" err="1">
                <a:solidFill>
                  <a:srgbClr val="0000FF"/>
                </a:solidFill>
                <a:latin typeface="verdana" panose="020B0604030504040204" pitchFamily="34" charset="0"/>
              </a:rPr>
              <a:t>myprocedure</a:t>
            </a:r>
            <a:r>
              <a:rPr lang="en-US" sz="2400" b="0" dirty="0">
                <a:solidFill>
                  <a:srgbClr val="0000FF"/>
                </a:solidFill>
                <a:latin typeface="verdana" panose="020B0604030504040204" pitchFamily="34" charset="0"/>
              </a:rPr>
              <a:t>(?,?)}"</a:t>
            </a:r>
            <a:r>
              <a:rPr lang="en-US" sz="2400" b="0" dirty="0">
                <a:solidFill>
                  <a:srgbClr val="000000"/>
                </a:solidFill>
                <a:latin typeface="verdana" panose="020B0604030504040204" pitchFamily="34" charset="0"/>
              </a:rPr>
              <a:t>) </a:t>
            </a:r>
          </a:p>
          <a:p>
            <a:endParaRPr lang="en-US" sz="2400" b="0" dirty="0"/>
          </a:p>
        </p:txBody>
      </p:sp>
    </p:spTree>
    <p:extLst>
      <p:ext uri="{BB962C8B-B14F-4D97-AF65-F5344CB8AC3E}">
        <p14:creationId xmlns:p14="http://schemas.microsoft.com/office/powerpoint/2010/main" val="360345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5696-1452-48CE-A8EE-D1ED7594EC5B}"/>
              </a:ext>
            </a:extLst>
          </p:cNvPr>
          <p:cNvSpPr>
            <a:spLocks noGrp="1"/>
          </p:cNvSpPr>
          <p:nvPr>
            <p:ph type="title"/>
          </p:nvPr>
        </p:nvSpPr>
        <p:spPr>
          <a:xfrm>
            <a:off x="685800" y="639763"/>
            <a:ext cx="13258800" cy="823277"/>
          </a:xfrm>
        </p:spPr>
        <p:txBody>
          <a:bodyPr>
            <a:normAutofit fontScale="90000"/>
          </a:bodyPr>
          <a:lstStyle/>
          <a:p>
            <a:r>
              <a:rPr lang="en-US" sz="4400" dirty="0"/>
              <a:t>Step 4: Execute the query</a:t>
            </a:r>
            <a:br>
              <a:rPr lang="en-US" b="0" dirty="0"/>
            </a:br>
            <a:endParaRPr lang="en-US" dirty="0"/>
          </a:p>
        </p:txBody>
      </p:sp>
      <p:sp>
        <p:nvSpPr>
          <p:cNvPr id="3" name="Content Placeholder 2">
            <a:extLst>
              <a:ext uri="{FF2B5EF4-FFF2-40B4-BE49-F238E27FC236}">
                <a16:creationId xmlns:a16="http://schemas.microsoft.com/office/drawing/2014/main" id="{7709C1B1-9B93-4680-87FC-8C47281DFACE}"/>
              </a:ext>
            </a:extLst>
          </p:cNvPr>
          <p:cNvSpPr>
            <a:spLocks noGrp="1"/>
          </p:cNvSpPr>
          <p:nvPr>
            <p:ph idx="1"/>
          </p:nvPr>
        </p:nvSpPr>
        <p:spPr>
          <a:xfrm>
            <a:off x="685800" y="1645921"/>
            <a:ext cx="11201400" cy="5532754"/>
          </a:xfrm>
        </p:spPr>
        <p:txBody>
          <a:bodyPr>
            <a:normAutofit/>
          </a:bodyPr>
          <a:lstStyle/>
          <a:p>
            <a:r>
              <a:rPr lang="en-US" sz="2400" b="0" dirty="0"/>
              <a:t>To execute queries to the database. Method execute query depend statement on step 2</a:t>
            </a:r>
          </a:p>
          <a:p>
            <a:endParaRPr lang="en-US" sz="2400" b="0" dirty="0"/>
          </a:p>
          <a:p>
            <a:endParaRPr lang="en-US" sz="2400" b="0" dirty="0"/>
          </a:p>
          <a:p>
            <a:r>
              <a:rPr lang="en-US" sz="2400" b="0" dirty="0"/>
              <a:t> </a:t>
            </a:r>
          </a:p>
          <a:p>
            <a:endParaRPr lang="en-US" sz="2400" dirty="0"/>
          </a:p>
          <a:p>
            <a:endParaRPr lang="en-US" b="0" dirty="0"/>
          </a:p>
        </p:txBody>
      </p:sp>
    </p:spTree>
    <p:extLst>
      <p:ext uri="{BB962C8B-B14F-4D97-AF65-F5344CB8AC3E}">
        <p14:creationId xmlns:p14="http://schemas.microsoft.com/office/powerpoint/2010/main" val="342457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5696-1452-48CE-A8EE-D1ED7594EC5B}"/>
              </a:ext>
            </a:extLst>
          </p:cNvPr>
          <p:cNvSpPr>
            <a:spLocks noGrp="1"/>
          </p:cNvSpPr>
          <p:nvPr>
            <p:ph type="title"/>
          </p:nvPr>
        </p:nvSpPr>
        <p:spPr>
          <a:xfrm>
            <a:off x="685800" y="639763"/>
            <a:ext cx="13258800" cy="823277"/>
          </a:xfrm>
        </p:spPr>
        <p:txBody>
          <a:bodyPr>
            <a:normAutofit fontScale="90000"/>
          </a:bodyPr>
          <a:lstStyle/>
          <a:p>
            <a:r>
              <a:rPr lang="en-US" sz="4400" dirty="0"/>
              <a:t>Step 4(</a:t>
            </a:r>
            <a:r>
              <a:rPr lang="en-US" sz="4400" dirty="0" err="1"/>
              <a:t>cont</a:t>
            </a:r>
            <a:r>
              <a:rPr lang="en-US" sz="4400" dirty="0"/>
              <a:t>): Execute used for Statement</a:t>
            </a:r>
            <a:br>
              <a:rPr lang="en-US" b="0" dirty="0"/>
            </a:br>
            <a:endParaRPr lang="en-US" dirty="0"/>
          </a:p>
        </p:txBody>
      </p:sp>
      <p:sp>
        <p:nvSpPr>
          <p:cNvPr id="3" name="Content Placeholder 2">
            <a:extLst>
              <a:ext uri="{FF2B5EF4-FFF2-40B4-BE49-F238E27FC236}">
                <a16:creationId xmlns:a16="http://schemas.microsoft.com/office/drawing/2014/main" id="{7709C1B1-9B93-4680-87FC-8C47281DFACE}"/>
              </a:ext>
            </a:extLst>
          </p:cNvPr>
          <p:cNvSpPr>
            <a:spLocks noGrp="1"/>
          </p:cNvSpPr>
          <p:nvPr>
            <p:ph idx="1"/>
          </p:nvPr>
        </p:nvSpPr>
        <p:spPr>
          <a:xfrm>
            <a:off x="685800" y="1645921"/>
            <a:ext cx="11201400" cy="5532754"/>
          </a:xfrm>
        </p:spPr>
        <p:txBody>
          <a:bodyPr>
            <a:normAutofit lnSpcReduction="10000"/>
          </a:bodyPr>
          <a:lstStyle/>
          <a:p>
            <a:r>
              <a:rPr lang="en-US" sz="2400" b="0" dirty="0"/>
              <a:t>Method execute is use for statement</a:t>
            </a:r>
          </a:p>
          <a:p>
            <a:pPr fontAlgn="ctr"/>
            <a:r>
              <a:rPr lang="en-US" sz="2400" b="0" dirty="0">
                <a:solidFill>
                  <a:srgbClr val="006699"/>
                </a:solidFill>
              </a:rPr>
              <a:t>public </a:t>
            </a:r>
            <a:r>
              <a:rPr lang="en-US" sz="2400" b="0" dirty="0" err="1"/>
              <a:t>ResultSet</a:t>
            </a:r>
            <a:r>
              <a:rPr lang="en-US" sz="2400" b="0" dirty="0"/>
              <a:t> </a:t>
            </a:r>
            <a:r>
              <a:rPr lang="en-US" sz="2400" b="0" dirty="0" err="1"/>
              <a:t>executeQuery</a:t>
            </a:r>
            <a:r>
              <a:rPr lang="en-US" sz="2400" b="0" dirty="0"/>
              <a:t>(String </a:t>
            </a:r>
            <a:r>
              <a:rPr lang="en-US" sz="2400" b="0" dirty="0" err="1"/>
              <a:t>sql</a:t>
            </a:r>
            <a:r>
              <a:rPr lang="en-US" sz="2400" b="0" dirty="0"/>
              <a:t>): used to execute SELECT query. Returns </a:t>
            </a:r>
            <a:r>
              <a:rPr lang="en-US" sz="2400" b="0" dirty="0" err="1"/>
              <a:t>ResultSet</a:t>
            </a:r>
            <a:r>
              <a:rPr lang="en-US" sz="2400" b="0" dirty="0"/>
              <a:t>.</a:t>
            </a:r>
          </a:p>
          <a:p>
            <a:pPr fontAlgn="ctr"/>
            <a:r>
              <a:rPr lang="en-US" sz="2400" b="0" dirty="0">
                <a:solidFill>
                  <a:srgbClr val="006699"/>
                </a:solidFill>
              </a:rPr>
              <a:t>public </a:t>
            </a:r>
            <a:r>
              <a:rPr lang="en-US" sz="2400" b="0" dirty="0"/>
              <a:t>int </a:t>
            </a:r>
            <a:r>
              <a:rPr lang="en-US" sz="2400" b="0" dirty="0" err="1"/>
              <a:t>executeUpdate</a:t>
            </a:r>
            <a:r>
              <a:rPr lang="en-US" sz="2400" b="0" dirty="0"/>
              <a:t>(String </a:t>
            </a:r>
            <a:r>
              <a:rPr lang="en-US" sz="2400" b="0" dirty="0" err="1"/>
              <a:t>sql</a:t>
            </a:r>
            <a:r>
              <a:rPr lang="en-US" sz="2400" b="0" dirty="0"/>
              <a:t>): used to execute for create, drop, insert, update, delete etc.</a:t>
            </a:r>
          </a:p>
          <a:p>
            <a:pPr fontAlgn="ctr"/>
            <a:r>
              <a:rPr lang="en-US" sz="2400" b="0" dirty="0">
                <a:solidFill>
                  <a:srgbClr val="006699"/>
                </a:solidFill>
              </a:rPr>
              <a:t>public </a:t>
            </a:r>
            <a:r>
              <a:rPr lang="en-US" sz="2400" b="0" dirty="0" err="1"/>
              <a:t>boolean</a:t>
            </a:r>
            <a:r>
              <a:rPr lang="en-US" sz="2400" b="0" dirty="0"/>
              <a:t> execute(String </a:t>
            </a:r>
            <a:r>
              <a:rPr lang="en-US" sz="2400" b="0" dirty="0" err="1"/>
              <a:t>sql</a:t>
            </a:r>
            <a:r>
              <a:rPr lang="en-US" sz="2400" b="0" dirty="0"/>
              <a:t>): used to execute queries that may return multiple results.</a:t>
            </a:r>
          </a:p>
          <a:p>
            <a:pPr fontAlgn="ctr"/>
            <a:r>
              <a:rPr lang="en-US" sz="2400" b="0" dirty="0">
                <a:solidFill>
                  <a:srgbClr val="006699"/>
                </a:solidFill>
              </a:rPr>
              <a:t>public </a:t>
            </a:r>
            <a:r>
              <a:rPr lang="en-US" sz="2400" b="0" dirty="0"/>
              <a:t>int[] </a:t>
            </a:r>
            <a:r>
              <a:rPr lang="en-US" sz="2400" b="0" dirty="0" err="1"/>
              <a:t>executeBatch</a:t>
            </a:r>
            <a:r>
              <a:rPr lang="en-US" sz="2400" b="0" dirty="0"/>
              <a:t>(String </a:t>
            </a:r>
            <a:r>
              <a:rPr lang="en-US" sz="2400" b="0" dirty="0" err="1"/>
              <a:t>sql</a:t>
            </a:r>
            <a:r>
              <a:rPr lang="en-US" sz="2400" b="0" dirty="0"/>
              <a:t>): used to execute batch of commands.</a:t>
            </a:r>
          </a:p>
          <a:p>
            <a:r>
              <a:rPr lang="en-US" sz="2400" b="0" dirty="0"/>
              <a:t>Ex: </a:t>
            </a:r>
            <a:r>
              <a:rPr lang="en-US" sz="2400" b="0" dirty="0" err="1"/>
              <a:t>ResultSet</a:t>
            </a:r>
            <a:r>
              <a:rPr lang="en-US" sz="2400" b="0" dirty="0"/>
              <a:t> </a:t>
            </a:r>
            <a:r>
              <a:rPr lang="en-US" sz="2400" b="0" dirty="0" err="1"/>
              <a:t>rs</a:t>
            </a:r>
            <a:r>
              <a:rPr lang="en-US" sz="2400" b="0" dirty="0"/>
              <a:t> = </a:t>
            </a:r>
            <a:r>
              <a:rPr lang="en-US" sz="2400" b="0" dirty="0" err="1"/>
              <a:t>stmt.executeQuery</a:t>
            </a:r>
            <a:r>
              <a:rPr lang="en-US" sz="2400" b="0" dirty="0"/>
              <a:t>("select * from emp"); </a:t>
            </a:r>
          </a:p>
          <a:p>
            <a:endParaRPr lang="en-US" sz="2400" b="0" dirty="0"/>
          </a:p>
          <a:p>
            <a:endParaRPr lang="en-US" sz="2400" b="0" dirty="0"/>
          </a:p>
          <a:p>
            <a:r>
              <a:rPr lang="en-US" sz="2400" b="0" dirty="0"/>
              <a:t> </a:t>
            </a:r>
          </a:p>
          <a:p>
            <a:endParaRPr lang="en-US" sz="2400" dirty="0"/>
          </a:p>
          <a:p>
            <a:endParaRPr lang="en-US" b="0" dirty="0"/>
          </a:p>
        </p:txBody>
      </p:sp>
    </p:spTree>
    <p:extLst>
      <p:ext uri="{BB962C8B-B14F-4D97-AF65-F5344CB8AC3E}">
        <p14:creationId xmlns:p14="http://schemas.microsoft.com/office/powerpoint/2010/main" val="381056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5696-1452-48CE-A8EE-D1ED7594EC5B}"/>
              </a:ext>
            </a:extLst>
          </p:cNvPr>
          <p:cNvSpPr>
            <a:spLocks noGrp="1"/>
          </p:cNvSpPr>
          <p:nvPr>
            <p:ph type="title"/>
          </p:nvPr>
        </p:nvSpPr>
        <p:spPr>
          <a:xfrm>
            <a:off x="685800" y="639763"/>
            <a:ext cx="13258800" cy="823277"/>
          </a:xfrm>
        </p:spPr>
        <p:txBody>
          <a:bodyPr>
            <a:normAutofit fontScale="90000"/>
          </a:bodyPr>
          <a:lstStyle/>
          <a:p>
            <a:r>
              <a:rPr lang="en-US" sz="4400" dirty="0"/>
              <a:t>Step 4(</a:t>
            </a:r>
            <a:r>
              <a:rPr lang="en-US" sz="4400" dirty="0" err="1"/>
              <a:t>cont</a:t>
            </a:r>
            <a:r>
              <a:rPr lang="en-US" sz="4400" dirty="0"/>
              <a:t>): Execute used for </a:t>
            </a:r>
            <a:r>
              <a:rPr lang="en-US" sz="4400" dirty="0" err="1"/>
              <a:t>PreparedStatement</a:t>
            </a:r>
            <a:endParaRPr lang="en-US" dirty="0"/>
          </a:p>
        </p:txBody>
      </p:sp>
      <p:sp>
        <p:nvSpPr>
          <p:cNvPr id="3" name="Content Placeholder 2">
            <a:extLst>
              <a:ext uri="{FF2B5EF4-FFF2-40B4-BE49-F238E27FC236}">
                <a16:creationId xmlns:a16="http://schemas.microsoft.com/office/drawing/2014/main" id="{7709C1B1-9B93-4680-87FC-8C47281DFACE}"/>
              </a:ext>
            </a:extLst>
          </p:cNvPr>
          <p:cNvSpPr>
            <a:spLocks noGrp="1"/>
          </p:cNvSpPr>
          <p:nvPr>
            <p:ph idx="1"/>
          </p:nvPr>
        </p:nvSpPr>
        <p:spPr>
          <a:xfrm>
            <a:off x="685800" y="1645921"/>
            <a:ext cx="11201400" cy="5532754"/>
          </a:xfrm>
        </p:spPr>
        <p:txBody>
          <a:bodyPr>
            <a:normAutofit/>
          </a:bodyPr>
          <a:lstStyle/>
          <a:p>
            <a:r>
              <a:rPr lang="en-US" sz="2400" b="0" dirty="0"/>
              <a:t>Method execute is use for statement</a:t>
            </a:r>
          </a:p>
          <a:p>
            <a:r>
              <a:rPr lang="en-US" sz="2400" b="0" dirty="0">
                <a:solidFill>
                  <a:srgbClr val="000000"/>
                </a:solidFill>
              </a:rPr>
              <a:t>public int </a:t>
            </a:r>
            <a:r>
              <a:rPr lang="en-US" sz="2400" b="0" dirty="0" err="1">
                <a:solidFill>
                  <a:srgbClr val="000000"/>
                </a:solidFill>
              </a:rPr>
              <a:t>executeUpdate</a:t>
            </a:r>
            <a:r>
              <a:rPr lang="en-US" sz="2400" b="0" dirty="0">
                <a:solidFill>
                  <a:srgbClr val="000000"/>
                </a:solidFill>
              </a:rPr>
              <a:t>(): e</a:t>
            </a:r>
            <a:r>
              <a:rPr lang="en-US" sz="2400" b="0" dirty="0"/>
              <a:t>xecutes the query used for create, drop, insert, update, delete etc.</a:t>
            </a:r>
          </a:p>
          <a:p>
            <a:r>
              <a:rPr lang="en-US" sz="2400" b="0" dirty="0">
                <a:solidFill>
                  <a:srgbClr val="000000"/>
                </a:solidFill>
              </a:rPr>
              <a:t>public </a:t>
            </a:r>
            <a:r>
              <a:rPr lang="en-US" sz="2400" b="0" dirty="0" err="1">
                <a:solidFill>
                  <a:srgbClr val="000000"/>
                </a:solidFill>
              </a:rPr>
              <a:t>ResultSet</a:t>
            </a:r>
            <a:r>
              <a:rPr lang="en-US" sz="2400" b="0" dirty="0">
                <a:solidFill>
                  <a:srgbClr val="000000"/>
                </a:solidFill>
              </a:rPr>
              <a:t> </a:t>
            </a:r>
            <a:r>
              <a:rPr lang="en-US" sz="2400" b="0" dirty="0" err="1">
                <a:solidFill>
                  <a:srgbClr val="000000"/>
                </a:solidFill>
              </a:rPr>
              <a:t>executeQuery</a:t>
            </a:r>
            <a:r>
              <a:rPr lang="en-US" sz="2400" b="0" dirty="0">
                <a:solidFill>
                  <a:srgbClr val="000000"/>
                </a:solidFill>
              </a:rPr>
              <a:t>():executes the select query. It returns an instance of </a:t>
            </a:r>
            <a:r>
              <a:rPr lang="en-US" sz="2400" b="0" dirty="0" err="1">
                <a:solidFill>
                  <a:srgbClr val="000000"/>
                </a:solidFill>
              </a:rPr>
              <a:t>ResultSet</a:t>
            </a:r>
            <a:r>
              <a:rPr lang="en-US" sz="2400" b="0" dirty="0">
                <a:solidFill>
                  <a:srgbClr val="000000"/>
                </a:solidFill>
              </a:rPr>
              <a:t>.</a:t>
            </a:r>
            <a:endParaRPr lang="en-US" sz="2400" b="0" dirty="0"/>
          </a:p>
          <a:p>
            <a:r>
              <a:rPr lang="en-US" sz="2400" b="0" dirty="0">
                <a:solidFill>
                  <a:srgbClr val="000000"/>
                </a:solidFill>
              </a:rPr>
              <a:t>Ex:</a:t>
            </a:r>
          </a:p>
          <a:p>
            <a:r>
              <a:rPr lang="en-US" sz="2400" b="0" dirty="0" err="1">
                <a:solidFill>
                  <a:srgbClr val="000000"/>
                </a:solidFill>
              </a:rPr>
              <a:t>PreparedStatement</a:t>
            </a:r>
            <a:r>
              <a:rPr lang="en-US" sz="2400" b="0" dirty="0">
                <a:solidFill>
                  <a:srgbClr val="000000"/>
                </a:solidFill>
              </a:rPr>
              <a:t> </a:t>
            </a:r>
            <a:r>
              <a:rPr lang="en-US" sz="2400" b="0" dirty="0" err="1">
                <a:solidFill>
                  <a:srgbClr val="000000"/>
                </a:solidFill>
              </a:rPr>
              <a:t>stmt</a:t>
            </a:r>
            <a:r>
              <a:rPr lang="en-US" sz="2400" b="0" dirty="0">
                <a:solidFill>
                  <a:srgbClr val="000000"/>
                </a:solidFill>
              </a:rPr>
              <a:t>=</a:t>
            </a:r>
            <a:r>
              <a:rPr lang="en-US" sz="2400" b="0" dirty="0" err="1">
                <a:solidFill>
                  <a:srgbClr val="000000"/>
                </a:solidFill>
              </a:rPr>
              <a:t>con.prepareStatement</a:t>
            </a:r>
            <a:r>
              <a:rPr lang="en-US" sz="2400" b="0" dirty="0">
                <a:solidFill>
                  <a:srgbClr val="000000"/>
                </a:solidFill>
              </a:rPr>
              <a:t>(</a:t>
            </a:r>
            <a:r>
              <a:rPr lang="en-US" sz="2400" b="0" dirty="0">
                <a:solidFill>
                  <a:srgbClr val="0000FF"/>
                </a:solidFill>
              </a:rPr>
              <a:t>"insert into Emp values(?,?)"</a:t>
            </a:r>
            <a:r>
              <a:rPr lang="en-US" sz="2400" b="0" dirty="0">
                <a:solidFill>
                  <a:srgbClr val="000000"/>
                </a:solidFill>
              </a:rPr>
              <a:t>);  </a:t>
            </a:r>
          </a:p>
          <a:p>
            <a:r>
              <a:rPr lang="en-US" sz="2400" b="0" dirty="0" err="1">
                <a:solidFill>
                  <a:srgbClr val="000000"/>
                </a:solidFill>
              </a:rPr>
              <a:t>stmt.setInt</a:t>
            </a:r>
            <a:r>
              <a:rPr lang="en-US" sz="2400" b="0" dirty="0">
                <a:solidFill>
                  <a:srgbClr val="000000"/>
                </a:solidFill>
              </a:rPr>
              <a:t>(</a:t>
            </a:r>
            <a:r>
              <a:rPr lang="en-US" sz="2400" b="0" dirty="0">
                <a:solidFill>
                  <a:srgbClr val="C00000"/>
                </a:solidFill>
              </a:rPr>
              <a:t>1</a:t>
            </a:r>
            <a:r>
              <a:rPr lang="en-US" sz="2400" b="0" dirty="0">
                <a:solidFill>
                  <a:srgbClr val="000000"/>
                </a:solidFill>
              </a:rPr>
              <a:t>,</a:t>
            </a:r>
            <a:r>
              <a:rPr lang="en-US" sz="2400" b="0" dirty="0">
                <a:solidFill>
                  <a:srgbClr val="C00000"/>
                </a:solidFill>
              </a:rPr>
              <a:t>101</a:t>
            </a:r>
            <a:r>
              <a:rPr lang="en-US" sz="2400" b="0" dirty="0">
                <a:solidFill>
                  <a:srgbClr val="000000"/>
                </a:solidFill>
              </a:rPr>
              <a:t>);</a:t>
            </a:r>
            <a:r>
              <a:rPr lang="en-US" sz="2400" b="0" dirty="0">
                <a:solidFill>
                  <a:srgbClr val="008200"/>
                </a:solidFill>
              </a:rPr>
              <a:t>//1 specifies the first parameter in the query</a:t>
            </a:r>
            <a:r>
              <a:rPr lang="en-US" sz="2400" b="0" dirty="0">
                <a:solidFill>
                  <a:srgbClr val="000000"/>
                </a:solidFill>
              </a:rPr>
              <a:t>  </a:t>
            </a:r>
          </a:p>
          <a:p>
            <a:r>
              <a:rPr lang="en-US" sz="2400" b="0" dirty="0" err="1">
                <a:solidFill>
                  <a:srgbClr val="000000"/>
                </a:solidFill>
              </a:rPr>
              <a:t>stmt.setString</a:t>
            </a:r>
            <a:r>
              <a:rPr lang="en-US" sz="2400" b="0" dirty="0">
                <a:solidFill>
                  <a:srgbClr val="000000"/>
                </a:solidFill>
              </a:rPr>
              <a:t>(</a:t>
            </a:r>
            <a:r>
              <a:rPr lang="en-US" sz="2400" b="0" dirty="0">
                <a:solidFill>
                  <a:srgbClr val="C00000"/>
                </a:solidFill>
              </a:rPr>
              <a:t>2</a:t>
            </a:r>
            <a:r>
              <a:rPr lang="en-US" sz="2400" b="0" dirty="0">
                <a:solidFill>
                  <a:srgbClr val="000000"/>
                </a:solidFill>
              </a:rPr>
              <a:t>,</a:t>
            </a:r>
            <a:r>
              <a:rPr lang="en-US" sz="2400" b="0" dirty="0">
                <a:solidFill>
                  <a:srgbClr val="0000FF"/>
                </a:solidFill>
              </a:rPr>
              <a:t>"Ratan"</a:t>
            </a:r>
            <a:r>
              <a:rPr lang="en-US" sz="2400" b="0" dirty="0">
                <a:solidFill>
                  <a:srgbClr val="000000"/>
                </a:solidFill>
              </a:rPr>
              <a:t>); </a:t>
            </a:r>
          </a:p>
          <a:p>
            <a:endParaRPr lang="en-US" sz="2400" b="0" dirty="0"/>
          </a:p>
          <a:p>
            <a:r>
              <a:rPr lang="en-US" sz="2400" b="0" dirty="0"/>
              <a:t> </a:t>
            </a:r>
          </a:p>
          <a:p>
            <a:endParaRPr lang="en-US" sz="2400" dirty="0"/>
          </a:p>
          <a:p>
            <a:endParaRPr lang="en-US" b="0" dirty="0"/>
          </a:p>
        </p:txBody>
      </p:sp>
    </p:spTree>
    <p:extLst>
      <p:ext uri="{BB962C8B-B14F-4D97-AF65-F5344CB8AC3E}">
        <p14:creationId xmlns:p14="http://schemas.microsoft.com/office/powerpoint/2010/main" val="197548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5696-1452-48CE-A8EE-D1ED7594EC5B}"/>
              </a:ext>
            </a:extLst>
          </p:cNvPr>
          <p:cNvSpPr>
            <a:spLocks noGrp="1"/>
          </p:cNvSpPr>
          <p:nvPr>
            <p:ph type="title"/>
          </p:nvPr>
        </p:nvSpPr>
        <p:spPr>
          <a:xfrm>
            <a:off x="685800" y="639763"/>
            <a:ext cx="13258800" cy="823277"/>
          </a:xfrm>
        </p:spPr>
        <p:txBody>
          <a:bodyPr>
            <a:normAutofit fontScale="90000"/>
          </a:bodyPr>
          <a:lstStyle/>
          <a:p>
            <a:r>
              <a:rPr lang="en-US" sz="4400" dirty="0"/>
              <a:t>Step 4(</a:t>
            </a:r>
            <a:r>
              <a:rPr lang="en-US" sz="4400" dirty="0" err="1"/>
              <a:t>cont</a:t>
            </a:r>
            <a:r>
              <a:rPr lang="en-US" sz="4400" dirty="0"/>
              <a:t>): Execute used for </a:t>
            </a:r>
            <a:r>
              <a:rPr lang="en-US" sz="4400" dirty="0" err="1"/>
              <a:t>CallableStatement</a:t>
            </a:r>
            <a:r>
              <a:rPr lang="en-US" sz="4400" dirty="0"/>
              <a:t> </a:t>
            </a:r>
            <a:br>
              <a:rPr lang="en-US" b="0" dirty="0">
                <a:solidFill>
                  <a:srgbClr val="610B38"/>
                </a:solidFill>
                <a:latin typeface="erdana"/>
              </a:rPr>
            </a:br>
            <a:endParaRPr lang="en-US" dirty="0"/>
          </a:p>
        </p:txBody>
      </p:sp>
      <p:sp>
        <p:nvSpPr>
          <p:cNvPr id="3" name="Content Placeholder 2">
            <a:extLst>
              <a:ext uri="{FF2B5EF4-FFF2-40B4-BE49-F238E27FC236}">
                <a16:creationId xmlns:a16="http://schemas.microsoft.com/office/drawing/2014/main" id="{7709C1B1-9B93-4680-87FC-8C47281DFACE}"/>
              </a:ext>
            </a:extLst>
          </p:cNvPr>
          <p:cNvSpPr>
            <a:spLocks noGrp="1"/>
          </p:cNvSpPr>
          <p:nvPr>
            <p:ph idx="1"/>
          </p:nvPr>
        </p:nvSpPr>
        <p:spPr>
          <a:xfrm>
            <a:off x="685800" y="1645921"/>
            <a:ext cx="11201400" cy="5532754"/>
          </a:xfrm>
        </p:spPr>
        <p:txBody>
          <a:bodyPr>
            <a:normAutofit/>
          </a:bodyPr>
          <a:lstStyle/>
          <a:p>
            <a:r>
              <a:rPr lang="en-US" sz="2400" b="0" dirty="0"/>
              <a:t>Method execute is use for statement</a:t>
            </a:r>
          </a:p>
          <a:p>
            <a:r>
              <a:rPr lang="en-US" sz="2400" b="0" dirty="0">
                <a:solidFill>
                  <a:srgbClr val="000000"/>
                </a:solidFill>
              </a:rPr>
              <a:t>public </a:t>
            </a:r>
            <a:r>
              <a:rPr lang="en-US" sz="2400" b="0" dirty="0" err="1">
                <a:solidFill>
                  <a:srgbClr val="000000"/>
                </a:solidFill>
              </a:rPr>
              <a:t>boolean</a:t>
            </a:r>
            <a:r>
              <a:rPr lang="en-US" sz="2400" b="0" dirty="0">
                <a:solidFill>
                  <a:srgbClr val="000000"/>
                </a:solidFill>
              </a:rPr>
              <a:t> execute(): e</a:t>
            </a:r>
            <a:r>
              <a:rPr lang="en-US" sz="2400" b="0" dirty="0"/>
              <a:t>xecutes the query not returning select SQL</a:t>
            </a:r>
          </a:p>
          <a:p>
            <a:r>
              <a:rPr lang="en-US" sz="2400" b="0" dirty="0">
                <a:solidFill>
                  <a:srgbClr val="000000"/>
                </a:solidFill>
              </a:rPr>
              <a:t>public </a:t>
            </a:r>
            <a:r>
              <a:rPr lang="en-US" sz="2400" b="0" dirty="0" err="1">
                <a:solidFill>
                  <a:srgbClr val="000000"/>
                </a:solidFill>
              </a:rPr>
              <a:t>ResultSet</a:t>
            </a:r>
            <a:r>
              <a:rPr lang="en-US" sz="2400" b="0" dirty="0">
                <a:solidFill>
                  <a:srgbClr val="000000"/>
                </a:solidFill>
              </a:rPr>
              <a:t> </a:t>
            </a:r>
            <a:r>
              <a:rPr lang="en-US" sz="2400" b="0" dirty="0" err="1">
                <a:solidFill>
                  <a:srgbClr val="000000"/>
                </a:solidFill>
              </a:rPr>
              <a:t>executeQuery</a:t>
            </a:r>
            <a:r>
              <a:rPr lang="en-US" sz="2400" b="0" dirty="0">
                <a:solidFill>
                  <a:srgbClr val="000000"/>
                </a:solidFill>
              </a:rPr>
              <a:t>():executes the select query. It returns an instance of </a:t>
            </a:r>
            <a:r>
              <a:rPr lang="en-US" sz="2400" b="0" dirty="0" err="1">
                <a:solidFill>
                  <a:srgbClr val="000000"/>
                </a:solidFill>
              </a:rPr>
              <a:t>ResultSet</a:t>
            </a:r>
            <a:r>
              <a:rPr lang="en-US" sz="2400" b="0" dirty="0">
                <a:solidFill>
                  <a:srgbClr val="000000"/>
                </a:solidFill>
              </a:rPr>
              <a:t>.</a:t>
            </a:r>
            <a:endParaRPr lang="en-US" sz="2400" b="0" dirty="0"/>
          </a:p>
          <a:p>
            <a:r>
              <a:rPr lang="en-US" sz="2400" b="0" dirty="0">
                <a:solidFill>
                  <a:srgbClr val="000000"/>
                </a:solidFill>
              </a:rPr>
              <a:t>Ex:</a:t>
            </a:r>
          </a:p>
          <a:p>
            <a:r>
              <a:rPr lang="en-US" sz="2400" b="0" dirty="0" err="1">
                <a:solidFill>
                  <a:srgbClr val="000000"/>
                </a:solidFill>
              </a:rPr>
              <a:t>PreparedStatement</a:t>
            </a:r>
            <a:r>
              <a:rPr lang="en-US" sz="2400" b="0" dirty="0">
                <a:solidFill>
                  <a:srgbClr val="000000"/>
                </a:solidFill>
              </a:rPr>
              <a:t> </a:t>
            </a:r>
            <a:r>
              <a:rPr lang="en-US" sz="2400" b="0" dirty="0" err="1">
                <a:solidFill>
                  <a:srgbClr val="000000"/>
                </a:solidFill>
              </a:rPr>
              <a:t>stmt</a:t>
            </a:r>
            <a:r>
              <a:rPr lang="en-US" sz="2400" b="0" dirty="0">
                <a:solidFill>
                  <a:srgbClr val="000000"/>
                </a:solidFill>
              </a:rPr>
              <a:t>=</a:t>
            </a:r>
            <a:r>
              <a:rPr lang="en-US" sz="2400" b="0" dirty="0" err="1">
                <a:solidFill>
                  <a:srgbClr val="000000"/>
                </a:solidFill>
              </a:rPr>
              <a:t>con.prepareStatement</a:t>
            </a:r>
            <a:r>
              <a:rPr lang="en-US" sz="2400" b="0" dirty="0">
                <a:solidFill>
                  <a:srgbClr val="000000"/>
                </a:solidFill>
              </a:rPr>
              <a:t>(</a:t>
            </a:r>
            <a:r>
              <a:rPr lang="en-US" sz="2400" b="0" dirty="0">
                <a:solidFill>
                  <a:srgbClr val="0000FF"/>
                </a:solidFill>
              </a:rPr>
              <a:t>"insert into Emp values(?,?)"</a:t>
            </a:r>
            <a:r>
              <a:rPr lang="en-US" sz="2400" b="0" dirty="0">
                <a:solidFill>
                  <a:srgbClr val="000000"/>
                </a:solidFill>
              </a:rPr>
              <a:t>);  </a:t>
            </a:r>
          </a:p>
          <a:p>
            <a:r>
              <a:rPr lang="en-US" sz="2400" b="0" dirty="0" err="1">
                <a:solidFill>
                  <a:srgbClr val="000000"/>
                </a:solidFill>
              </a:rPr>
              <a:t>stmt.setInt</a:t>
            </a:r>
            <a:r>
              <a:rPr lang="en-US" sz="2400" b="0" dirty="0">
                <a:solidFill>
                  <a:srgbClr val="000000"/>
                </a:solidFill>
              </a:rPr>
              <a:t>(</a:t>
            </a:r>
            <a:r>
              <a:rPr lang="en-US" sz="2400" b="0" dirty="0">
                <a:solidFill>
                  <a:srgbClr val="C00000"/>
                </a:solidFill>
              </a:rPr>
              <a:t>1</a:t>
            </a:r>
            <a:r>
              <a:rPr lang="en-US" sz="2400" b="0" dirty="0">
                <a:solidFill>
                  <a:srgbClr val="000000"/>
                </a:solidFill>
              </a:rPr>
              <a:t>,</a:t>
            </a:r>
            <a:r>
              <a:rPr lang="en-US" sz="2400" b="0" dirty="0">
                <a:solidFill>
                  <a:srgbClr val="C00000"/>
                </a:solidFill>
              </a:rPr>
              <a:t>101</a:t>
            </a:r>
            <a:r>
              <a:rPr lang="en-US" sz="2400" b="0" dirty="0">
                <a:solidFill>
                  <a:srgbClr val="000000"/>
                </a:solidFill>
              </a:rPr>
              <a:t>);</a:t>
            </a:r>
            <a:r>
              <a:rPr lang="en-US" sz="2400" b="0" dirty="0">
                <a:solidFill>
                  <a:srgbClr val="008200"/>
                </a:solidFill>
              </a:rPr>
              <a:t>//1 specifies the first parameter in the query</a:t>
            </a:r>
            <a:r>
              <a:rPr lang="en-US" sz="2400" b="0" dirty="0">
                <a:solidFill>
                  <a:srgbClr val="000000"/>
                </a:solidFill>
              </a:rPr>
              <a:t>  </a:t>
            </a:r>
          </a:p>
          <a:p>
            <a:r>
              <a:rPr lang="en-US" sz="2400" b="0" dirty="0" err="1">
                <a:solidFill>
                  <a:srgbClr val="000000"/>
                </a:solidFill>
              </a:rPr>
              <a:t>stmt.setString</a:t>
            </a:r>
            <a:r>
              <a:rPr lang="en-US" sz="2400" b="0" dirty="0">
                <a:solidFill>
                  <a:srgbClr val="000000"/>
                </a:solidFill>
              </a:rPr>
              <a:t>(</a:t>
            </a:r>
            <a:r>
              <a:rPr lang="en-US" sz="2400" b="0" dirty="0">
                <a:solidFill>
                  <a:srgbClr val="C00000"/>
                </a:solidFill>
              </a:rPr>
              <a:t>2</a:t>
            </a:r>
            <a:r>
              <a:rPr lang="en-US" sz="2400" b="0" dirty="0">
                <a:solidFill>
                  <a:srgbClr val="000000"/>
                </a:solidFill>
              </a:rPr>
              <a:t>,</a:t>
            </a:r>
            <a:r>
              <a:rPr lang="en-US" sz="2400" b="0" dirty="0">
                <a:solidFill>
                  <a:srgbClr val="0000FF"/>
                </a:solidFill>
              </a:rPr>
              <a:t>"Ratan"</a:t>
            </a:r>
            <a:r>
              <a:rPr lang="en-US" sz="2400" b="0" dirty="0">
                <a:solidFill>
                  <a:srgbClr val="000000"/>
                </a:solidFill>
              </a:rPr>
              <a:t>); </a:t>
            </a:r>
          </a:p>
          <a:p>
            <a:endParaRPr lang="en-US" sz="2400" b="0" dirty="0"/>
          </a:p>
          <a:p>
            <a:r>
              <a:rPr lang="en-US" sz="2400" b="0" dirty="0"/>
              <a:t> </a:t>
            </a:r>
          </a:p>
          <a:p>
            <a:endParaRPr lang="en-US" sz="2400" dirty="0"/>
          </a:p>
          <a:p>
            <a:endParaRPr lang="en-US" b="0" dirty="0"/>
          </a:p>
        </p:txBody>
      </p:sp>
    </p:spTree>
    <p:extLst>
      <p:ext uri="{BB962C8B-B14F-4D97-AF65-F5344CB8AC3E}">
        <p14:creationId xmlns:p14="http://schemas.microsoft.com/office/powerpoint/2010/main" val="207854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627A-795D-4978-9F3C-B82146EA9A43}"/>
              </a:ext>
            </a:extLst>
          </p:cNvPr>
          <p:cNvSpPr>
            <a:spLocks noGrp="1"/>
          </p:cNvSpPr>
          <p:nvPr>
            <p:ph type="title"/>
          </p:nvPr>
        </p:nvSpPr>
        <p:spPr>
          <a:xfrm>
            <a:off x="685800" y="639763"/>
            <a:ext cx="13258800" cy="823277"/>
          </a:xfrm>
        </p:spPr>
        <p:txBody>
          <a:bodyPr>
            <a:normAutofit fontScale="90000"/>
          </a:bodyPr>
          <a:lstStyle/>
          <a:p>
            <a:r>
              <a:rPr lang="en-US" sz="4400" dirty="0"/>
              <a:t>Step 5: Close the connection</a:t>
            </a:r>
            <a:br>
              <a:rPr lang="en-US" b="0" dirty="0"/>
            </a:br>
            <a:endParaRPr lang="en-US" dirty="0"/>
          </a:p>
        </p:txBody>
      </p:sp>
      <p:sp>
        <p:nvSpPr>
          <p:cNvPr id="3" name="Content Placeholder 2">
            <a:extLst>
              <a:ext uri="{FF2B5EF4-FFF2-40B4-BE49-F238E27FC236}">
                <a16:creationId xmlns:a16="http://schemas.microsoft.com/office/drawing/2014/main" id="{0A2398C9-CDF7-4AD4-B431-311F678325AB}"/>
              </a:ext>
            </a:extLst>
          </p:cNvPr>
          <p:cNvSpPr>
            <a:spLocks noGrp="1"/>
          </p:cNvSpPr>
          <p:nvPr>
            <p:ph idx="1"/>
          </p:nvPr>
        </p:nvSpPr>
        <p:spPr/>
        <p:txBody>
          <a:bodyPr>
            <a:normAutofit/>
          </a:bodyPr>
          <a:lstStyle/>
          <a:p>
            <a:r>
              <a:rPr lang="en-US" sz="2400" b="0" dirty="0"/>
              <a:t>Closing connection object statement and </a:t>
            </a:r>
            <a:r>
              <a:rPr lang="en-US" sz="2400" b="0" dirty="0" err="1"/>
              <a:t>ResultSet</a:t>
            </a:r>
            <a:r>
              <a:rPr lang="en-US" sz="2400" b="0" dirty="0"/>
              <a:t> will be closed automatically</a:t>
            </a:r>
          </a:p>
          <a:p>
            <a:r>
              <a:rPr lang="en-US" sz="2400" b="0" dirty="0"/>
              <a:t>The close() method of Connection interface is used</a:t>
            </a:r>
          </a:p>
          <a:p>
            <a:r>
              <a:rPr lang="en-US" sz="2400" dirty="0">
                <a:solidFill>
                  <a:srgbClr val="006699"/>
                </a:solidFill>
              </a:rPr>
              <a:t>public</a:t>
            </a:r>
            <a:r>
              <a:rPr lang="en-US" sz="2400" b="0" dirty="0">
                <a:solidFill>
                  <a:srgbClr val="000000"/>
                </a:solidFill>
              </a:rPr>
              <a:t> </a:t>
            </a:r>
            <a:r>
              <a:rPr lang="en-US" sz="2400" dirty="0">
                <a:solidFill>
                  <a:srgbClr val="006699"/>
                </a:solidFill>
              </a:rPr>
              <a:t>void</a:t>
            </a:r>
            <a:r>
              <a:rPr lang="en-US" sz="2400" b="0" dirty="0">
                <a:solidFill>
                  <a:srgbClr val="000000"/>
                </a:solidFill>
              </a:rPr>
              <a:t> close()</a:t>
            </a:r>
            <a:r>
              <a:rPr lang="en-US" sz="2400" dirty="0">
                <a:solidFill>
                  <a:srgbClr val="006699"/>
                </a:solidFill>
              </a:rPr>
              <a:t>throws</a:t>
            </a:r>
            <a:r>
              <a:rPr lang="en-US" sz="2400" b="0" dirty="0">
                <a:solidFill>
                  <a:srgbClr val="000000"/>
                </a:solidFill>
              </a:rPr>
              <a:t> </a:t>
            </a:r>
            <a:r>
              <a:rPr lang="en-US" sz="2400" b="0" dirty="0" err="1">
                <a:solidFill>
                  <a:srgbClr val="000000"/>
                </a:solidFill>
              </a:rPr>
              <a:t>SQLException</a:t>
            </a:r>
            <a:endParaRPr lang="en-US" sz="2400" b="0" dirty="0">
              <a:solidFill>
                <a:srgbClr val="000000"/>
              </a:solidFill>
            </a:endParaRPr>
          </a:p>
          <a:p>
            <a:endParaRPr lang="en-US" sz="2400" b="0" dirty="0">
              <a:solidFill>
                <a:srgbClr val="000000"/>
              </a:solidFill>
            </a:endParaRPr>
          </a:p>
          <a:p>
            <a:r>
              <a:rPr lang="en-US" sz="2400" b="0" dirty="0">
                <a:solidFill>
                  <a:srgbClr val="000000"/>
                </a:solidFill>
              </a:rPr>
              <a:t>Ex: </a:t>
            </a:r>
            <a:r>
              <a:rPr lang="en-US" sz="2400" b="0" dirty="0" err="1"/>
              <a:t>con.close</a:t>
            </a:r>
            <a:r>
              <a:rPr lang="en-US" sz="2400" b="0" dirty="0"/>
              <a:t>();</a:t>
            </a:r>
          </a:p>
        </p:txBody>
      </p:sp>
    </p:spTree>
    <p:extLst>
      <p:ext uri="{BB962C8B-B14F-4D97-AF65-F5344CB8AC3E}">
        <p14:creationId xmlns:p14="http://schemas.microsoft.com/office/powerpoint/2010/main" val="180912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A7FD-03BD-476D-A3D7-00AF0145CC73}"/>
              </a:ext>
            </a:extLst>
          </p:cNvPr>
          <p:cNvSpPr>
            <a:spLocks noGrp="1"/>
          </p:cNvSpPr>
          <p:nvPr>
            <p:ph type="title"/>
          </p:nvPr>
        </p:nvSpPr>
        <p:spPr/>
        <p:txBody>
          <a:bodyPr/>
          <a:lstStyle/>
          <a:p>
            <a:r>
              <a:rPr lang="en-US" dirty="0"/>
              <a:t>Factory Method Pattern</a:t>
            </a:r>
          </a:p>
        </p:txBody>
      </p:sp>
      <p:sp>
        <p:nvSpPr>
          <p:cNvPr id="3" name="Content Placeholder 2">
            <a:extLst>
              <a:ext uri="{FF2B5EF4-FFF2-40B4-BE49-F238E27FC236}">
                <a16:creationId xmlns:a16="http://schemas.microsoft.com/office/drawing/2014/main" id="{C723E01B-DCB3-46FC-9BD9-FC75421E5E30}"/>
              </a:ext>
            </a:extLst>
          </p:cNvPr>
          <p:cNvSpPr>
            <a:spLocks noGrp="1"/>
          </p:cNvSpPr>
          <p:nvPr>
            <p:ph idx="1"/>
          </p:nvPr>
        </p:nvSpPr>
        <p:spPr/>
        <p:txBody>
          <a:bodyPr/>
          <a:lstStyle/>
          <a:p>
            <a:pPr>
              <a:buFont typeface="Wingdings" panose="05000000000000000000" pitchFamily="2" charset="2"/>
              <a:buChar char="Ø"/>
            </a:pPr>
            <a:r>
              <a:rPr lang="en-US" sz="2800" b="0" dirty="0"/>
              <a:t>Factory pattern is apply to develop connection to database.</a:t>
            </a:r>
          </a:p>
          <a:p>
            <a:pPr>
              <a:buFont typeface="Wingdings" panose="05000000000000000000" pitchFamily="2" charset="2"/>
              <a:buChar char="Ø"/>
            </a:pPr>
            <a:r>
              <a:rPr lang="en-US" sz="2800" b="0" dirty="0"/>
              <a:t>It is able to solve problem switch to one in multi database without modify connection</a:t>
            </a:r>
          </a:p>
          <a:p>
            <a:pPr>
              <a:buFont typeface="Wingdings" panose="05000000000000000000" pitchFamily="2" charset="2"/>
              <a:buChar char="Ø"/>
            </a:pPr>
            <a:r>
              <a:rPr lang="en-US" sz="2800" b="0" dirty="0"/>
              <a:t>We create object without exposing the creation logic  by refer to newly created multi objects using a common interface.</a:t>
            </a:r>
          </a:p>
          <a:p>
            <a:endParaRPr lang="en-US" b="0" dirty="0"/>
          </a:p>
        </p:txBody>
      </p:sp>
    </p:spTree>
    <p:extLst>
      <p:ext uri="{BB962C8B-B14F-4D97-AF65-F5344CB8AC3E}">
        <p14:creationId xmlns:p14="http://schemas.microsoft.com/office/powerpoint/2010/main" val="270693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AEA9-7DFA-4046-9FF8-DD75CC17512F}"/>
              </a:ext>
            </a:extLst>
          </p:cNvPr>
          <p:cNvSpPr>
            <a:spLocks noGrp="1"/>
          </p:cNvSpPr>
          <p:nvPr>
            <p:ph type="title"/>
          </p:nvPr>
        </p:nvSpPr>
        <p:spPr/>
        <p:txBody>
          <a:bodyPr/>
          <a:lstStyle/>
          <a:p>
            <a:r>
              <a:rPr lang="en-US" dirty="0"/>
              <a:t>Factory Method Pattern - Implementation</a:t>
            </a:r>
          </a:p>
        </p:txBody>
      </p:sp>
      <p:pic>
        <p:nvPicPr>
          <p:cNvPr id="6" name="Content Placeholder 5">
            <a:extLst>
              <a:ext uri="{FF2B5EF4-FFF2-40B4-BE49-F238E27FC236}">
                <a16:creationId xmlns:a16="http://schemas.microsoft.com/office/drawing/2014/main" id="{2DF23A2F-8C01-40D5-8BBA-CA36CDA673D5}"/>
              </a:ext>
            </a:extLst>
          </p:cNvPr>
          <p:cNvPicPr>
            <a:picLocks noGrp="1" noChangeAspect="1"/>
          </p:cNvPicPr>
          <p:nvPr>
            <p:ph idx="1"/>
          </p:nvPr>
        </p:nvPicPr>
        <p:blipFill>
          <a:blip r:embed="rId2"/>
          <a:stretch>
            <a:fillRect/>
          </a:stretch>
        </p:blipFill>
        <p:spPr>
          <a:xfrm>
            <a:off x="1325880" y="1579372"/>
            <a:ext cx="9692640" cy="5937299"/>
          </a:xfrm>
          <a:prstGeom prst="rect">
            <a:avLst/>
          </a:prstGeom>
        </p:spPr>
      </p:pic>
    </p:spTree>
    <p:extLst>
      <p:ext uri="{BB962C8B-B14F-4D97-AF65-F5344CB8AC3E}">
        <p14:creationId xmlns:p14="http://schemas.microsoft.com/office/powerpoint/2010/main" val="42223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09DC-6526-49AC-ABDC-6E7485DA4B26}"/>
              </a:ext>
            </a:extLst>
          </p:cNvPr>
          <p:cNvSpPr>
            <a:spLocks noGrp="1"/>
          </p:cNvSpPr>
          <p:nvPr>
            <p:ph type="title"/>
          </p:nvPr>
        </p:nvSpPr>
        <p:spPr/>
        <p:txBody>
          <a:bodyPr/>
          <a:lstStyle/>
          <a:p>
            <a:r>
              <a:rPr lang="en-US" dirty="0"/>
              <a:t>Factory Method Pattern - Implementation</a:t>
            </a:r>
          </a:p>
        </p:txBody>
      </p:sp>
      <p:sp>
        <p:nvSpPr>
          <p:cNvPr id="3" name="Content Placeholder 2">
            <a:extLst>
              <a:ext uri="{FF2B5EF4-FFF2-40B4-BE49-F238E27FC236}">
                <a16:creationId xmlns:a16="http://schemas.microsoft.com/office/drawing/2014/main" id="{C63887CF-C327-4262-9272-B16CA2DB617D}"/>
              </a:ext>
            </a:extLst>
          </p:cNvPr>
          <p:cNvSpPr>
            <a:spLocks noGrp="1"/>
          </p:cNvSpPr>
          <p:nvPr>
            <p:ph idx="1"/>
          </p:nvPr>
        </p:nvSpPr>
        <p:spPr>
          <a:xfrm>
            <a:off x="777240" y="1600200"/>
            <a:ext cx="11201400" cy="5395594"/>
          </a:xfrm>
        </p:spPr>
        <p:txBody>
          <a:bodyPr/>
          <a:lstStyle/>
          <a:p>
            <a:pPr>
              <a:buFont typeface="Wingdings" panose="05000000000000000000" pitchFamily="2" charset="2"/>
              <a:buChar char="Ø"/>
            </a:pPr>
            <a:r>
              <a:rPr lang="en-US" b="0" dirty="0"/>
              <a:t>Step 1</a:t>
            </a:r>
          </a:p>
          <a:p>
            <a:r>
              <a:rPr lang="en-US" b="0" dirty="0"/>
              <a:t>Create an interface SQLHelper</a:t>
            </a:r>
            <a:r>
              <a:rPr lang="en-US" b="0" i="1" dirty="0"/>
              <a:t>.java</a:t>
            </a:r>
            <a:endParaRPr lang="en-US" b="0" dirty="0"/>
          </a:p>
          <a:p>
            <a:r>
              <a:rPr lang="en-US" b="0" dirty="0">
                <a:solidFill>
                  <a:srgbClr val="C00000"/>
                </a:solidFill>
              </a:rPr>
              <a:t>public interface </a:t>
            </a:r>
            <a:r>
              <a:rPr lang="en-US" b="0" dirty="0"/>
              <a:t>Smart400SQLHelper {</a:t>
            </a:r>
          </a:p>
          <a:p>
            <a:r>
              <a:rPr lang="en-US" b="0" dirty="0"/>
              <a:t>   </a:t>
            </a:r>
            <a:r>
              <a:rPr lang="en-US" b="0" dirty="0">
                <a:solidFill>
                  <a:srgbClr val="C00000"/>
                </a:solidFill>
              </a:rPr>
              <a:t>public </a:t>
            </a:r>
            <a:r>
              <a:rPr lang="en-US" b="0" dirty="0"/>
              <a:t>Connection </a:t>
            </a:r>
            <a:r>
              <a:rPr lang="en-US" b="0" dirty="0" err="1"/>
              <a:t>getConnection</a:t>
            </a:r>
            <a:r>
              <a:rPr lang="en-US" b="0" dirty="0"/>
              <a:t>();</a:t>
            </a:r>
          </a:p>
          <a:p>
            <a:r>
              <a:rPr lang="en-US" b="0" dirty="0"/>
              <a:t>}</a:t>
            </a:r>
          </a:p>
          <a:p>
            <a:endParaRPr lang="en-US" b="0" dirty="0"/>
          </a:p>
        </p:txBody>
      </p:sp>
    </p:spTree>
    <p:extLst>
      <p:ext uri="{BB962C8B-B14F-4D97-AF65-F5344CB8AC3E}">
        <p14:creationId xmlns:p14="http://schemas.microsoft.com/office/powerpoint/2010/main" val="100884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0D36-5B12-4B6F-B8C4-0ABC96D8B47A}"/>
              </a:ext>
            </a:extLst>
          </p:cNvPr>
          <p:cNvSpPr>
            <a:spLocks noGrp="1"/>
          </p:cNvSpPr>
          <p:nvPr>
            <p:ph type="title"/>
          </p:nvPr>
        </p:nvSpPr>
        <p:spPr/>
        <p:txBody>
          <a:bodyPr/>
          <a:lstStyle/>
          <a:p>
            <a:r>
              <a:rPr lang="en-US" dirty="0"/>
              <a:t>Factory Method Pattern - Implementation</a:t>
            </a:r>
          </a:p>
        </p:txBody>
      </p:sp>
      <p:sp>
        <p:nvSpPr>
          <p:cNvPr id="3" name="Content Placeholder 2">
            <a:extLst>
              <a:ext uri="{FF2B5EF4-FFF2-40B4-BE49-F238E27FC236}">
                <a16:creationId xmlns:a16="http://schemas.microsoft.com/office/drawing/2014/main" id="{1618E826-AE7B-4C08-A23C-863A6A7B86F3}"/>
              </a:ext>
            </a:extLst>
          </p:cNvPr>
          <p:cNvSpPr>
            <a:spLocks noGrp="1"/>
          </p:cNvSpPr>
          <p:nvPr>
            <p:ph idx="1"/>
          </p:nvPr>
        </p:nvSpPr>
        <p:spPr>
          <a:xfrm>
            <a:off x="685800" y="1417320"/>
            <a:ext cx="11201400" cy="5761355"/>
          </a:xfrm>
        </p:spPr>
        <p:txBody>
          <a:bodyPr>
            <a:normAutofit/>
          </a:bodyPr>
          <a:lstStyle/>
          <a:p>
            <a:pPr>
              <a:buFont typeface="Wingdings" panose="05000000000000000000" pitchFamily="2" charset="2"/>
              <a:buChar char="Ø"/>
            </a:pPr>
            <a:r>
              <a:rPr lang="en-US" b="0" dirty="0"/>
              <a:t>Step 2</a:t>
            </a:r>
          </a:p>
          <a:p>
            <a:r>
              <a:rPr lang="en-US" b="0" dirty="0"/>
              <a:t>Create concrete classes implementing the same interface.</a:t>
            </a:r>
          </a:p>
          <a:p>
            <a:r>
              <a:rPr lang="en-US" b="0" dirty="0">
                <a:solidFill>
                  <a:srgbClr val="C00000"/>
                </a:solidFill>
              </a:rPr>
              <a:t>public class </a:t>
            </a:r>
            <a:r>
              <a:rPr lang="en-US" b="0" dirty="0" err="1"/>
              <a:t>MSSQLDAOHelperImpl</a:t>
            </a:r>
            <a:r>
              <a:rPr lang="en-US" b="0" dirty="0"/>
              <a:t> </a:t>
            </a:r>
            <a:r>
              <a:rPr lang="en-US" b="0" dirty="0">
                <a:solidFill>
                  <a:srgbClr val="C00000"/>
                </a:solidFill>
              </a:rPr>
              <a:t>implements</a:t>
            </a:r>
            <a:r>
              <a:rPr lang="en-US" b="0" dirty="0"/>
              <a:t> </a:t>
            </a:r>
            <a:r>
              <a:rPr lang="en-US" b="0" dirty="0" err="1"/>
              <a:t>SQLHelper</a:t>
            </a:r>
            <a:r>
              <a:rPr lang="en-US" b="0" dirty="0"/>
              <a:t> {</a:t>
            </a:r>
          </a:p>
          <a:p>
            <a:r>
              <a:rPr lang="en-US" b="0" dirty="0"/>
              <a:t>	</a:t>
            </a:r>
            <a:r>
              <a:rPr lang="en-US" b="0" dirty="0">
                <a:solidFill>
                  <a:srgbClr val="C00000"/>
                </a:solidFill>
              </a:rPr>
              <a:t>public </a:t>
            </a:r>
            <a:r>
              <a:rPr lang="en-US" b="0" dirty="0"/>
              <a:t>Connection </a:t>
            </a:r>
            <a:r>
              <a:rPr lang="en-US" b="0" dirty="0" err="1"/>
              <a:t>getConnection</a:t>
            </a:r>
            <a:r>
              <a:rPr lang="en-US" b="0" dirty="0"/>
              <a:t>() {</a:t>
            </a:r>
          </a:p>
          <a:p>
            <a:r>
              <a:rPr lang="en-US" b="0" dirty="0"/>
              <a:t>        	</a:t>
            </a:r>
          </a:p>
          <a:p>
            <a:r>
              <a:rPr lang="en-US" b="0" dirty="0"/>
              <a:t>	}</a:t>
            </a:r>
          </a:p>
          <a:p>
            <a:r>
              <a:rPr lang="en-US" b="0" dirty="0"/>
              <a:t>}</a:t>
            </a:r>
          </a:p>
          <a:p>
            <a:r>
              <a:rPr lang="en-US" b="0" dirty="0">
                <a:solidFill>
                  <a:srgbClr val="C00000"/>
                </a:solidFill>
              </a:rPr>
              <a:t>public class </a:t>
            </a:r>
            <a:r>
              <a:rPr lang="en-US" b="0" dirty="0" err="1"/>
              <a:t>OracleDAOHelperImpl</a:t>
            </a:r>
            <a:r>
              <a:rPr lang="en-US" b="0" dirty="0"/>
              <a:t> </a:t>
            </a:r>
            <a:r>
              <a:rPr lang="en-US" b="0" dirty="0">
                <a:solidFill>
                  <a:srgbClr val="C00000"/>
                </a:solidFill>
              </a:rPr>
              <a:t>implements</a:t>
            </a:r>
            <a:r>
              <a:rPr lang="en-US" b="0" dirty="0"/>
              <a:t> Smart400SQLHelper {</a:t>
            </a:r>
          </a:p>
          <a:p>
            <a:r>
              <a:rPr lang="en-US" b="0" dirty="0"/>
              <a:t>	</a:t>
            </a:r>
            <a:r>
              <a:rPr lang="en-US" b="0" dirty="0">
                <a:solidFill>
                  <a:srgbClr val="C00000"/>
                </a:solidFill>
              </a:rPr>
              <a:t>public </a:t>
            </a:r>
            <a:r>
              <a:rPr lang="en-US" b="0" dirty="0"/>
              <a:t>Connection </a:t>
            </a:r>
            <a:r>
              <a:rPr lang="en-US" b="0" dirty="0" err="1"/>
              <a:t>getConnection</a:t>
            </a:r>
            <a:r>
              <a:rPr lang="en-US" b="0" dirty="0"/>
              <a:t>() {</a:t>
            </a:r>
          </a:p>
          <a:p>
            <a:r>
              <a:rPr lang="en-US" b="0" dirty="0"/>
              <a:t>        	</a:t>
            </a:r>
          </a:p>
          <a:p>
            <a:r>
              <a:rPr lang="en-US" b="0" dirty="0"/>
              <a:t>	}</a:t>
            </a:r>
          </a:p>
          <a:p>
            <a:r>
              <a:rPr lang="en-US" b="0" dirty="0"/>
              <a:t>}</a:t>
            </a:r>
          </a:p>
          <a:p>
            <a:endParaRPr lang="en-US" b="0" dirty="0"/>
          </a:p>
        </p:txBody>
      </p:sp>
    </p:spTree>
    <p:extLst>
      <p:ext uri="{BB962C8B-B14F-4D97-AF65-F5344CB8AC3E}">
        <p14:creationId xmlns:p14="http://schemas.microsoft.com/office/powerpoint/2010/main" val="383324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7171" name="Content Placeholder 2"/>
          <p:cNvSpPr>
            <a:spLocks noGrp="1"/>
          </p:cNvSpPr>
          <p:nvPr>
            <p:ph idx="1"/>
          </p:nvPr>
        </p:nvSpPr>
        <p:spPr>
          <a:xfrm>
            <a:off x="685801" y="2057402"/>
            <a:ext cx="12810743" cy="5121275"/>
          </a:xfrm>
        </p:spPr>
        <p:txBody>
          <a:bodyPr>
            <a:normAutofit/>
          </a:bodyPr>
          <a:lstStyle/>
          <a:p>
            <a:r>
              <a:rPr lang="en-US" dirty="0"/>
              <a:t>At the end of the course, you will have acquired sufficient knowledge to:</a:t>
            </a:r>
          </a:p>
          <a:p>
            <a:pPr lvl="1"/>
            <a:r>
              <a:rPr lang="en-US" dirty="0"/>
              <a:t>Understand connection that can be connect to any relational database</a:t>
            </a:r>
          </a:p>
          <a:p>
            <a:pPr lvl="1"/>
            <a:r>
              <a:rPr lang="en-US" dirty="0"/>
              <a:t>Create factory class switch to specific relational database</a:t>
            </a:r>
          </a:p>
          <a:p>
            <a:pPr lvl="1"/>
            <a:r>
              <a:rPr lang="en-US" dirty="0"/>
              <a:t>Be ready to retrieve, insert, update, delete database</a:t>
            </a:r>
          </a:p>
          <a:p>
            <a:pPr marL="261938" lvl="1"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B5CE-3147-452A-92BF-7BEB6644E340}"/>
              </a:ext>
            </a:extLst>
          </p:cNvPr>
          <p:cNvSpPr>
            <a:spLocks noGrp="1"/>
          </p:cNvSpPr>
          <p:nvPr>
            <p:ph type="title"/>
          </p:nvPr>
        </p:nvSpPr>
        <p:spPr/>
        <p:txBody>
          <a:bodyPr/>
          <a:lstStyle/>
          <a:p>
            <a:r>
              <a:rPr lang="en-US" dirty="0"/>
              <a:t>Factory Method Pattern - Implementation</a:t>
            </a:r>
          </a:p>
        </p:txBody>
      </p:sp>
      <p:sp>
        <p:nvSpPr>
          <p:cNvPr id="3" name="Content Placeholder 2">
            <a:extLst>
              <a:ext uri="{FF2B5EF4-FFF2-40B4-BE49-F238E27FC236}">
                <a16:creationId xmlns:a16="http://schemas.microsoft.com/office/drawing/2014/main" id="{C46729C5-7E50-4F81-B57D-D1EB76FDBE41}"/>
              </a:ext>
            </a:extLst>
          </p:cNvPr>
          <p:cNvSpPr>
            <a:spLocks noGrp="1"/>
          </p:cNvSpPr>
          <p:nvPr>
            <p:ph idx="1"/>
          </p:nvPr>
        </p:nvSpPr>
        <p:spPr>
          <a:xfrm>
            <a:off x="685800" y="1371600"/>
            <a:ext cx="12801600" cy="6583679"/>
          </a:xfrm>
        </p:spPr>
        <p:txBody>
          <a:bodyPr>
            <a:normAutofit/>
          </a:bodyPr>
          <a:lstStyle/>
          <a:p>
            <a:pPr>
              <a:buFont typeface="Wingdings" panose="05000000000000000000" pitchFamily="2" charset="2"/>
              <a:buChar char="Ø"/>
            </a:pPr>
            <a:r>
              <a:rPr lang="en-US" b="0" dirty="0"/>
              <a:t>Step 3</a:t>
            </a:r>
          </a:p>
          <a:p>
            <a:r>
              <a:rPr lang="en-US" b="0" dirty="0"/>
              <a:t>Create a Factory class &lt;</a:t>
            </a:r>
            <a:r>
              <a:rPr lang="en-US" b="0" dirty="0" err="1"/>
              <a:t>SQLHelperFactory</a:t>
            </a:r>
            <a:r>
              <a:rPr lang="en-US" b="0" dirty="0"/>
              <a:t>&gt; to generate object of concrete class based on given information.</a:t>
            </a:r>
          </a:p>
          <a:p>
            <a:r>
              <a:rPr lang="en-US" b="0" dirty="0">
                <a:solidFill>
                  <a:srgbClr val="C00000"/>
                </a:solidFill>
                <a:latin typeface="Consolas" panose="020B0609020204030204" pitchFamily="49" charset="0"/>
              </a:rPr>
              <a:t>public class </a:t>
            </a:r>
            <a:r>
              <a:rPr lang="en-US" b="0" dirty="0" err="1">
                <a:latin typeface="Consolas" panose="020B0609020204030204" pitchFamily="49" charset="0"/>
              </a:rPr>
              <a:t>SQLHelperFactory</a:t>
            </a:r>
            <a:r>
              <a:rPr lang="en-US" b="0" dirty="0">
                <a:latin typeface="Consolas" panose="020B0609020204030204" pitchFamily="49" charset="0"/>
              </a:rPr>
              <a:t> {</a:t>
            </a:r>
          </a:p>
          <a:p>
            <a:r>
              <a:rPr lang="en-US" b="0" dirty="0">
                <a:latin typeface="Consolas" panose="020B0609020204030204" pitchFamily="49" charset="0"/>
              </a:rPr>
              <a:t>    </a:t>
            </a:r>
            <a:r>
              <a:rPr lang="en-US" b="0" dirty="0">
                <a:solidFill>
                  <a:srgbClr val="C00000"/>
                </a:solidFill>
                <a:latin typeface="Consolas" panose="020B0609020204030204" pitchFamily="49" charset="0"/>
              </a:rPr>
              <a:t>public static </a:t>
            </a:r>
            <a:r>
              <a:rPr lang="en-US" b="0" dirty="0">
                <a:latin typeface="Consolas" panose="020B0609020204030204" pitchFamily="49" charset="0"/>
              </a:rPr>
              <a:t>Connection connect() {</a:t>
            </a:r>
          </a:p>
          <a:p>
            <a:r>
              <a:rPr lang="en-US" b="0" dirty="0">
                <a:latin typeface="Consolas" panose="020B0609020204030204" pitchFamily="49" charset="0"/>
              </a:rPr>
              <a:t>        </a:t>
            </a:r>
            <a:r>
              <a:rPr lang="en-US" b="0" dirty="0" err="1">
                <a:latin typeface="Consolas" panose="020B0609020204030204" pitchFamily="49" charset="0"/>
              </a:rPr>
              <a:t>SQLHelper</a:t>
            </a:r>
            <a:r>
              <a:rPr lang="en-US" b="0" dirty="0">
                <a:latin typeface="Consolas" panose="020B0609020204030204" pitchFamily="49" charset="0"/>
              </a:rPr>
              <a:t> </a:t>
            </a:r>
            <a:r>
              <a:rPr lang="en-US" b="0" i="1" dirty="0" err="1">
                <a:latin typeface="Consolas" panose="020B0609020204030204" pitchFamily="49" charset="0"/>
              </a:rPr>
              <a:t>sqlHelper</a:t>
            </a:r>
            <a:r>
              <a:rPr lang="en-US" b="0" i="1" dirty="0">
                <a:latin typeface="Consolas" panose="020B0609020204030204" pitchFamily="49" charset="0"/>
              </a:rPr>
              <a:t> = null;</a:t>
            </a:r>
          </a:p>
          <a:p>
            <a:r>
              <a:rPr lang="en-US" b="0" dirty="0">
                <a:latin typeface="Consolas" panose="020B0609020204030204" pitchFamily="49" charset="0"/>
              </a:rPr>
              <a:t>        String type </a:t>
            </a:r>
            <a:r>
              <a:rPr lang="en-US" b="0" dirty="0">
                <a:latin typeface="Consolas" panose="020B0609020204030204" pitchFamily="49" charset="0"/>
                <a:sym typeface="Wingdings" panose="05000000000000000000" pitchFamily="2" charset="2"/>
              </a:rPr>
              <a:t>&lt;get from config properties&gt;</a:t>
            </a:r>
          </a:p>
          <a:p>
            <a:r>
              <a:rPr lang="en-US" b="0" dirty="0">
                <a:solidFill>
                  <a:srgbClr val="7F0055"/>
                </a:solidFill>
                <a:latin typeface="Consolas" panose="020B0609020204030204" pitchFamily="49" charset="0"/>
              </a:rPr>
              <a:t>        if</a:t>
            </a:r>
            <a:r>
              <a:rPr lang="en-US" b="0" dirty="0">
                <a:solidFill>
                  <a:srgbClr val="000000"/>
                </a:solidFill>
                <a:latin typeface="Consolas" panose="020B0609020204030204" pitchFamily="49" charset="0"/>
              </a:rPr>
              <a:t> (</a:t>
            </a:r>
            <a:r>
              <a:rPr lang="en-US" b="0" dirty="0" err="1">
                <a:solidFill>
                  <a:srgbClr val="6A3E3E"/>
                </a:solidFill>
                <a:latin typeface="Consolas" panose="020B0609020204030204" pitchFamily="49" charset="0"/>
              </a:rPr>
              <a:t>type</a:t>
            </a:r>
            <a:r>
              <a:rPr lang="en-US" b="0" dirty="0" err="1">
                <a:solidFill>
                  <a:srgbClr val="000000"/>
                </a:solidFill>
                <a:latin typeface="Consolas" panose="020B0609020204030204" pitchFamily="49" charset="0"/>
              </a:rPr>
              <a:t>.equals</a:t>
            </a:r>
            <a:r>
              <a:rPr lang="en-US" b="0" dirty="0">
                <a:solidFill>
                  <a:srgbClr val="000000"/>
                </a:solidFill>
                <a:latin typeface="Consolas" panose="020B0609020204030204" pitchFamily="49" charset="0"/>
              </a:rPr>
              <a:t>(</a:t>
            </a:r>
            <a:r>
              <a:rPr lang="en-US" b="0" dirty="0">
                <a:solidFill>
                  <a:srgbClr val="2A00FF"/>
                </a:solidFill>
                <a:latin typeface="Consolas" panose="020B0609020204030204" pitchFamily="49" charset="0"/>
              </a:rPr>
              <a:t>“ORACLE"</a:t>
            </a:r>
            <a:r>
              <a:rPr lang="en-US" b="0" dirty="0">
                <a:solidFill>
                  <a:srgbClr val="000000"/>
                </a:solidFill>
                <a:latin typeface="Consolas" panose="020B0609020204030204" pitchFamily="49" charset="0"/>
              </a:rPr>
              <a:t>))</a:t>
            </a:r>
          </a:p>
          <a:p>
            <a:pPr lvl="1"/>
            <a:r>
              <a:rPr lang="en-US" b="0" i="1" dirty="0">
                <a:solidFill>
                  <a:srgbClr val="0000C0"/>
                </a:solidFill>
                <a:latin typeface="Consolas" panose="020B0609020204030204" pitchFamily="49" charset="0"/>
              </a:rPr>
              <a:t>            </a:t>
            </a:r>
            <a:r>
              <a:rPr lang="en-US" b="0" i="1" dirty="0" err="1">
                <a:solidFill>
                  <a:srgbClr val="0000C0"/>
                </a:solidFill>
                <a:latin typeface="Consolas" panose="020B0609020204030204" pitchFamily="49" charset="0"/>
              </a:rPr>
              <a:t>sqlHelper</a:t>
            </a:r>
            <a:r>
              <a:rPr lang="en-US" b="0" i="1" dirty="0">
                <a:solidFill>
                  <a:srgbClr val="000000"/>
                </a:solidFill>
                <a:latin typeface="Consolas" panose="020B0609020204030204" pitchFamily="49" charset="0"/>
              </a:rPr>
              <a:t> = </a:t>
            </a:r>
            <a:r>
              <a:rPr lang="en-US" b="0" i="1" dirty="0">
                <a:solidFill>
                  <a:srgbClr val="7F0055"/>
                </a:solidFill>
                <a:latin typeface="Consolas" panose="020B0609020204030204" pitchFamily="49" charset="0"/>
              </a:rPr>
              <a:t>new</a:t>
            </a:r>
            <a:r>
              <a:rPr lang="en-US" b="0" i="1" dirty="0">
                <a:solidFill>
                  <a:srgbClr val="000000"/>
                </a:solidFill>
                <a:latin typeface="Consolas" panose="020B0609020204030204" pitchFamily="49" charset="0"/>
              </a:rPr>
              <a:t> </a:t>
            </a:r>
            <a:r>
              <a:rPr lang="en-US" b="0" i="1" dirty="0" err="1">
                <a:solidFill>
                  <a:srgbClr val="000000"/>
                </a:solidFill>
                <a:latin typeface="Consolas" panose="020B0609020204030204" pitchFamily="49" charset="0"/>
              </a:rPr>
              <a:t>OracleDAOHelperImpl</a:t>
            </a:r>
            <a:r>
              <a:rPr lang="en-US" b="0" i="1" dirty="0">
                <a:solidFill>
                  <a:srgbClr val="000000"/>
                </a:solidFill>
                <a:latin typeface="Consolas" panose="020B0609020204030204" pitchFamily="49" charset="0"/>
              </a:rPr>
              <a:t>();</a:t>
            </a:r>
          </a:p>
          <a:p>
            <a:pPr lvl="1"/>
            <a:r>
              <a:rPr lang="en-US" b="0" dirty="0">
                <a:solidFill>
                  <a:srgbClr val="7F0055"/>
                </a:solidFill>
                <a:latin typeface="Consolas" panose="020B0609020204030204" pitchFamily="49" charset="0"/>
              </a:rPr>
              <a:t>        else</a:t>
            </a:r>
            <a:r>
              <a:rPr lang="en-US" b="0" dirty="0">
                <a:solidFill>
                  <a:srgbClr val="000000"/>
                </a:solidFill>
                <a:latin typeface="Consolas" panose="020B0609020204030204" pitchFamily="49" charset="0"/>
              </a:rPr>
              <a:t> </a:t>
            </a:r>
            <a:r>
              <a:rPr lang="en-US" b="0" dirty="0">
                <a:solidFill>
                  <a:srgbClr val="7F0055"/>
                </a:solidFill>
                <a:latin typeface="Consolas" panose="020B0609020204030204" pitchFamily="49" charset="0"/>
              </a:rPr>
              <a:t>if</a:t>
            </a:r>
            <a:r>
              <a:rPr lang="en-US" b="0" dirty="0">
                <a:solidFill>
                  <a:srgbClr val="000000"/>
                </a:solidFill>
                <a:latin typeface="Consolas" panose="020B0609020204030204" pitchFamily="49" charset="0"/>
              </a:rPr>
              <a:t> (</a:t>
            </a:r>
            <a:r>
              <a:rPr lang="en-US" b="0" dirty="0" err="1">
                <a:solidFill>
                  <a:srgbClr val="6A3E3E"/>
                </a:solidFill>
                <a:latin typeface="Consolas" panose="020B0609020204030204" pitchFamily="49" charset="0"/>
              </a:rPr>
              <a:t>type</a:t>
            </a:r>
            <a:r>
              <a:rPr lang="en-US" b="0" dirty="0" err="1">
                <a:solidFill>
                  <a:srgbClr val="000000"/>
                </a:solidFill>
                <a:latin typeface="Consolas" panose="020B0609020204030204" pitchFamily="49" charset="0"/>
              </a:rPr>
              <a:t>.equals</a:t>
            </a:r>
            <a:r>
              <a:rPr lang="en-US" b="0" dirty="0">
                <a:solidFill>
                  <a:srgbClr val="000000"/>
                </a:solidFill>
                <a:latin typeface="Consolas" panose="020B0609020204030204" pitchFamily="49" charset="0"/>
              </a:rPr>
              <a:t>(</a:t>
            </a:r>
            <a:r>
              <a:rPr lang="en-US" b="0" dirty="0">
                <a:solidFill>
                  <a:srgbClr val="2A00FF"/>
                </a:solidFill>
                <a:latin typeface="Consolas" panose="020B0609020204030204" pitchFamily="49" charset="0"/>
              </a:rPr>
              <a:t>"MSSQL"</a:t>
            </a:r>
            <a:r>
              <a:rPr lang="en-US" b="0" dirty="0">
                <a:solidFill>
                  <a:srgbClr val="000000"/>
                </a:solidFill>
                <a:latin typeface="Consolas" panose="020B0609020204030204" pitchFamily="49" charset="0"/>
              </a:rPr>
              <a:t>))</a:t>
            </a:r>
          </a:p>
          <a:p>
            <a:pPr lvl="1"/>
            <a:r>
              <a:rPr lang="en-US" b="0" i="1" dirty="0">
                <a:solidFill>
                  <a:srgbClr val="0000C0"/>
                </a:solidFill>
                <a:latin typeface="Consolas" panose="020B0609020204030204" pitchFamily="49" charset="0"/>
              </a:rPr>
              <a:t>            </a:t>
            </a:r>
            <a:r>
              <a:rPr lang="en-US" b="0" i="1" dirty="0" err="1">
                <a:solidFill>
                  <a:srgbClr val="0000C0"/>
                </a:solidFill>
                <a:latin typeface="Consolas" panose="020B0609020204030204" pitchFamily="49" charset="0"/>
              </a:rPr>
              <a:t>sqlHelper</a:t>
            </a:r>
            <a:r>
              <a:rPr lang="en-US" b="0" i="1" dirty="0">
                <a:solidFill>
                  <a:srgbClr val="000000"/>
                </a:solidFill>
                <a:latin typeface="Consolas" panose="020B0609020204030204" pitchFamily="49" charset="0"/>
              </a:rPr>
              <a:t> = </a:t>
            </a:r>
            <a:r>
              <a:rPr lang="en-US" b="0" i="1" dirty="0">
                <a:solidFill>
                  <a:srgbClr val="7F0055"/>
                </a:solidFill>
                <a:latin typeface="Consolas" panose="020B0609020204030204" pitchFamily="49" charset="0"/>
              </a:rPr>
              <a:t>new</a:t>
            </a:r>
            <a:r>
              <a:rPr lang="en-US" b="0" i="1" dirty="0">
                <a:solidFill>
                  <a:srgbClr val="000000"/>
                </a:solidFill>
                <a:latin typeface="Consolas" panose="020B0609020204030204" pitchFamily="49" charset="0"/>
              </a:rPr>
              <a:t> </a:t>
            </a:r>
            <a:r>
              <a:rPr lang="en-US" b="0" i="1" dirty="0" err="1">
                <a:solidFill>
                  <a:srgbClr val="000000"/>
                </a:solidFill>
                <a:latin typeface="Consolas" panose="020B0609020204030204" pitchFamily="49" charset="0"/>
              </a:rPr>
              <a:t>MSSQLDAOHelperImpl</a:t>
            </a:r>
            <a:r>
              <a:rPr lang="en-US" b="0" i="1" dirty="0">
                <a:solidFill>
                  <a:srgbClr val="000000"/>
                </a:solidFill>
                <a:latin typeface="Consolas" panose="020B0609020204030204" pitchFamily="49" charset="0"/>
              </a:rPr>
              <a:t>();</a:t>
            </a:r>
          </a:p>
          <a:p>
            <a:pPr lvl="1"/>
            <a:r>
              <a:rPr lang="en-US" b="0" dirty="0">
                <a:solidFill>
                  <a:srgbClr val="7F0055"/>
                </a:solidFill>
                <a:latin typeface="Consolas" panose="020B0609020204030204" pitchFamily="49" charset="0"/>
              </a:rPr>
              <a:t>        else</a:t>
            </a:r>
            <a:r>
              <a:rPr lang="en-US" b="0" dirty="0">
                <a:solidFill>
                  <a:srgbClr val="000000"/>
                </a:solidFill>
                <a:latin typeface="Consolas" panose="020B0609020204030204" pitchFamily="49" charset="0"/>
              </a:rPr>
              <a:t> </a:t>
            </a:r>
            <a:r>
              <a:rPr lang="en-US" b="0" dirty="0">
                <a:solidFill>
                  <a:srgbClr val="7F0055"/>
                </a:solidFill>
                <a:latin typeface="Consolas" panose="020B0609020204030204" pitchFamily="49" charset="0"/>
              </a:rPr>
              <a:t>if</a:t>
            </a:r>
            <a:r>
              <a:rPr lang="en-US" b="0" dirty="0">
                <a:solidFill>
                  <a:srgbClr val="000000"/>
                </a:solidFill>
                <a:latin typeface="Consolas" panose="020B0609020204030204" pitchFamily="49" charset="0"/>
              </a:rPr>
              <a:t> (</a:t>
            </a:r>
            <a:r>
              <a:rPr lang="en-US" b="0" dirty="0" err="1">
                <a:solidFill>
                  <a:srgbClr val="6A3E3E"/>
                </a:solidFill>
                <a:latin typeface="Consolas" panose="020B0609020204030204" pitchFamily="49" charset="0"/>
              </a:rPr>
              <a:t>type</a:t>
            </a:r>
            <a:r>
              <a:rPr lang="en-US" b="0" dirty="0" err="1">
                <a:solidFill>
                  <a:srgbClr val="000000"/>
                </a:solidFill>
                <a:latin typeface="Consolas" panose="020B0609020204030204" pitchFamily="49" charset="0"/>
              </a:rPr>
              <a:t>.equals</a:t>
            </a:r>
            <a:r>
              <a:rPr lang="en-US" b="0" dirty="0">
                <a:solidFill>
                  <a:srgbClr val="000000"/>
                </a:solidFill>
                <a:latin typeface="Consolas" panose="020B0609020204030204" pitchFamily="49" charset="0"/>
              </a:rPr>
              <a:t>(</a:t>
            </a:r>
            <a:r>
              <a:rPr lang="en-US" b="0" dirty="0">
                <a:solidFill>
                  <a:srgbClr val="2A00FF"/>
                </a:solidFill>
                <a:latin typeface="Consolas" panose="020B0609020204030204" pitchFamily="49" charset="0"/>
              </a:rPr>
              <a:t>"H2"</a:t>
            </a:r>
            <a:r>
              <a:rPr lang="en-US" b="0" dirty="0">
                <a:solidFill>
                  <a:srgbClr val="000000"/>
                </a:solidFill>
                <a:latin typeface="Consolas" panose="020B0609020204030204" pitchFamily="49" charset="0"/>
              </a:rPr>
              <a:t>))</a:t>
            </a:r>
          </a:p>
          <a:p>
            <a:pPr lvl="1"/>
            <a:r>
              <a:rPr lang="en-US" b="0" i="1" dirty="0">
                <a:solidFill>
                  <a:srgbClr val="0000C0"/>
                </a:solidFill>
                <a:latin typeface="Consolas" panose="020B0609020204030204" pitchFamily="49" charset="0"/>
              </a:rPr>
              <a:t>            </a:t>
            </a:r>
            <a:r>
              <a:rPr lang="en-US" b="0" i="1" dirty="0" err="1">
                <a:solidFill>
                  <a:srgbClr val="0000C0"/>
                </a:solidFill>
                <a:latin typeface="Consolas" panose="020B0609020204030204" pitchFamily="49" charset="0"/>
              </a:rPr>
              <a:t>sqlHelper</a:t>
            </a:r>
            <a:r>
              <a:rPr lang="en-US" b="0" i="1" dirty="0">
                <a:solidFill>
                  <a:srgbClr val="000000"/>
                </a:solidFill>
                <a:latin typeface="Consolas" panose="020B0609020204030204" pitchFamily="49" charset="0"/>
              </a:rPr>
              <a:t> = </a:t>
            </a:r>
            <a:r>
              <a:rPr lang="en-US" b="0" i="1" dirty="0">
                <a:solidFill>
                  <a:srgbClr val="7F0055"/>
                </a:solidFill>
                <a:latin typeface="Consolas" panose="020B0609020204030204" pitchFamily="49" charset="0"/>
              </a:rPr>
              <a:t>new</a:t>
            </a:r>
            <a:r>
              <a:rPr lang="en-US" b="0" i="1" dirty="0">
                <a:solidFill>
                  <a:srgbClr val="000000"/>
                </a:solidFill>
                <a:latin typeface="Consolas" panose="020B0609020204030204" pitchFamily="49" charset="0"/>
              </a:rPr>
              <a:t> H2DAOHelperImpl();</a:t>
            </a:r>
          </a:p>
          <a:p>
            <a:pPr lvl="1"/>
            <a:r>
              <a:rPr lang="en-US" b="0" dirty="0">
                <a:solidFill>
                  <a:srgbClr val="000000"/>
                </a:solidFill>
                <a:latin typeface="Consolas" panose="020B0609020204030204" pitchFamily="49" charset="0"/>
              </a:rPr>
              <a:t>        Connection </a:t>
            </a:r>
            <a:r>
              <a:rPr lang="en-US" b="0" dirty="0" err="1">
                <a:solidFill>
                  <a:srgbClr val="6A3E3E"/>
                </a:solidFill>
                <a:latin typeface="Consolas" panose="020B0609020204030204" pitchFamily="49" charset="0"/>
              </a:rPr>
              <a:t>connection</a:t>
            </a:r>
            <a:r>
              <a:rPr lang="en-US" b="0" dirty="0">
                <a:solidFill>
                  <a:srgbClr val="000000"/>
                </a:solidFill>
                <a:latin typeface="Consolas" panose="020B0609020204030204" pitchFamily="49" charset="0"/>
              </a:rPr>
              <a:t> = </a:t>
            </a:r>
            <a:r>
              <a:rPr lang="en-US" b="0" i="1" dirty="0" err="1">
                <a:solidFill>
                  <a:srgbClr val="0000C0"/>
                </a:solidFill>
                <a:latin typeface="Consolas" panose="020B0609020204030204" pitchFamily="49" charset="0"/>
              </a:rPr>
              <a:t>sqlHelper</a:t>
            </a:r>
            <a:r>
              <a:rPr lang="en-US" b="0" i="1" dirty="0" err="1">
                <a:solidFill>
                  <a:srgbClr val="000000"/>
                </a:solidFill>
                <a:latin typeface="Consolas" panose="020B0609020204030204" pitchFamily="49" charset="0"/>
              </a:rPr>
              <a:t>.getConnection</a:t>
            </a:r>
            <a:r>
              <a:rPr lang="en-US" b="0" i="1" dirty="0">
                <a:solidFill>
                  <a:srgbClr val="000000"/>
                </a:solidFill>
                <a:latin typeface="Consolas" panose="020B0609020204030204" pitchFamily="49" charset="0"/>
              </a:rPr>
              <a:t>();</a:t>
            </a:r>
            <a:endParaRPr lang="en-US" b="0" dirty="0"/>
          </a:p>
          <a:p>
            <a:r>
              <a:rPr lang="en-US" b="0" dirty="0"/>
              <a:t>}</a:t>
            </a:r>
          </a:p>
          <a:p>
            <a:endParaRPr lang="en-US" b="0" dirty="0"/>
          </a:p>
        </p:txBody>
      </p:sp>
    </p:spTree>
    <p:extLst>
      <p:ext uri="{BB962C8B-B14F-4D97-AF65-F5344CB8AC3E}">
        <p14:creationId xmlns:p14="http://schemas.microsoft.com/office/powerpoint/2010/main" val="425292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Question for JDBC and connectivity?</a:t>
            </a:r>
            <a:endParaRPr lang="en-US" dirty="0"/>
          </a:p>
        </p:txBody>
      </p:sp>
    </p:spTree>
    <p:extLst>
      <p:ext uri="{BB962C8B-B14F-4D97-AF65-F5344CB8AC3E}">
        <p14:creationId xmlns:p14="http://schemas.microsoft.com/office/powerpoint/2010/main" val="95248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B830-C8D2-4BE3-8AD4-5E7C4B747309}"/>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4B09EC33-088D-4CB4-90FD-95E97FEEEF88}"/>
              </a:ext>
            </a:extLst>
          </p:cNvPr>
          <p:cNvSpPr>
            <a:spLocks noGrp="1"/>
          </p:cNvSpPr>
          <p:nvPr>
            <p:ph idx="1"/>
          </p:nvPr>
        </p:nvSpPr>
        <p:spPr>
          <a:xfrm>
            <a:off x="685800" y="1325881"/>
            <a:ext cx="11201400" cy="5852794"/>
          </a:xfrm>
        </p:spPr>
        <p:txBody>
          <a:bodyPr/>
          <a:lstStyle/>
          <a:p>
            <a:r>
              <a:rPr lang="en-US" sz="2400" b="0" dirty="0"/>
              <a:t>Create class H2DAOHelperImpl that create connection database H2</a:t>
            </a:r>
            <a:endParaRPr lang="en-US" sz="2400" dirty="0"/>
          </a:p>
          <a:p>
            <a:endParaRPr lang="en-US" b="0" dirty="0"/>
          </a:p>
        </p:txBody>
      </p:sp>
    </p:spTree>
    <p:extLst>
      <p:ext uri="{BB962C8B-B14F-4D97-AF65-F5344CB8AC3E}">
        <p14:creationId xmlns:p14="http://schemas.microsoft.com/office/powerpoint/2010/main" val="37252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6A0F-91EC-44BC-A784-50F4CC4DE807}"/>
              </a:ext>
            </a:extLst>
          </p:cNvPr>
          <p:cNvSpPr>
            <a:spLocks noGrp="1"/>
          </p:cNvSpPr>
          <p:nvPr>
            <p:ph type="ctrTitle"/>
          </p:nvPr>
        </p:nvSpPr>
        <p:spPr>
          <a:xfrm>
            <a:off x="1051560" y="23648"/>
            <a:ext cx="10058400" cy="570712"/>
          </a:xfrm>
        </p:spPr>
        <p:txBody>
          <a:bodyPr/>
          <a:lstStyle/>
          <a:p>
            <a:r>
              <a:rPr lang="en-US" sz="4000" dirty="0"/>
              <a:t>Data Access Object</a:t>
            </a:r>
          </a:p>
        </p:txBody>
      </p:sp>
      <p:sp>
        <p:nvSpPr>
          <p:cNvPr id="3" name="Subtitle 2">
            <a:extLst>
              <a:ext uri="{FF2B5EF4-FFF2-40B4-BE49-F238E27FC236}">
                <a16:creationId xmlns:a16="http://schemas.microsoft.com/office/drawing/2014/main" id="{CD7B77E5-3CF5-4343-AF5C-AE80FD110D42}"/>
              </a:ext>
            </a:extLst>
          </p:cNvPr>
          <p:cNvSpPr>
            <a:spLocks noGrp="1"/>
          </p:cNvSpPr>
          <p:nvPr>
            <p:ph type="subTitle" idx="1"/>
          </p:nvPr>
        </p:nvSpPr>
        <p:spPr>
          <a:xfrm>
            <a:off x="685800" y="685800"/>
            <a:ext cx="13624560" cy="6583680"/>
          </a:xfrm>
        </p:spPr>
        <p:txBody>
          <a:bodyPr/>
          <a:lstStyle/>
          <a:p>
            <a:r>
              <a:rPr lang="en-US" sz="3200" b="0" dirty="0"/>
              <a:t>Data Access Object Pattern or DAO pattern is used to separate low level data accessing API or operations from high level business services. Following are the participants in Data Access Object Pattern.</a:t>
            </a:r>
            <a:br>
              <a:rPr lang="en-US" sz="3200" b="0" dirty="0"/>
            </a:br>
            <a:br>
              <a:rPr lang="en-US" sz="3200" b="0" dirty="0"/>
            </a:br>
            <a:endParaRPr lang="en-US" dirty="0"/>
          </a:p>
        </p:txBody>
      </p:sp>
      <p:pic>
        <p:nvPicPr>
          <p:cNvPr id="4" name="Picture 3">
            <a:extLst>
              <a:ext uri="{FF2B5EF4-FFF2-40B4-BE49-F238E27FC236}">
                <a16:creationId xmlns:a16="http://schemas.microsoft.com/office/drawing/2014/main" id="{F20E4221-21FD-4C11-B5D8-C7E7662248FB}"/>
              </a:ext>
            </a:extLst>
          </p:cNvPr>
          <p:cNvPicPr>
            <a:picLocks noChangeAspect="1"/>
          </p:cNvPicPr>
          <p:nvPr/>
        </p:nvPicPr>
        <p:blipFill>
          <a:blip r:embed="rId2"/>
          <a:stretch>
            <a:fillRect/>
          </a:stretch>
        </p:blipFill>
        <p:spPr>
          <a:xfrm>
            <a:off x="2057400" y="2880360"/>
            <a:ext cx="9534525" cy="2647950"/>
          </a:xfrm>
          <a:prstGeom prst="rect">
            <a:avLst/>
          </a:prstGeom>
        </p:spPr>
      </p:pic>
    </p:spTree>
    <p:extLst>
      <p:ext uri="{BB962C8B-B14F-4D97-AF65-F5344CB8AC3E}">
        <p14:creationId xmlns:p14="http://schemas.microsoft.com/office/powerpoint/2010/main" val="386155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3A57-7643-486B-A3A6-5F93A4C6B9A8}"/>
              </a:ext>
            </a:extLst>
          </p:cNvPr>
          <p:cNvSpPr>
            <a:spLocks noGrp="1"/>
          </p:cNvSpPr>
          <p:nvPr>
            <p:ph type="ctrTitle"/>
          </p:nvPr>
        </p:nvSpPr>
        <p:spPr>
          <a:xfrm>
            <a:off x="685800" y="640080"/>
            <a:ext cx="10058400" cy="640080"/>
          </a:xfrm>
        </p:spPr>
        <p:txBody>
          <a:bodyPr/>
          <a:lstStyle/>
          <a:p>
            <a:r>
              <a:rPr lang="en-US" sz="4000" dirty="0"/>
              <a:t>Data Access Object</a:t>
            </a:r>
          </a:p>
        </p:txBody>
      </p:sp>
      <p:sp>
        <p:nvSpPr>
          <p:cNvPr id="3" name="Subtitle 2">
            <a:extLst>
              <a:ext uri="{FF2B5EF4-FFF2-40B4-BE49-F238E27FC236}">
                <a16:creationId xmlns:a16="http://schemas.microsoft.com/office/drawing/2014/main" id="{02B11BCC-B38B-4954-BC60-8BD9CCBBBA15}"/>
              </a:ext>
            </a:extLst>
          </p:cNvPr>
          <p:cNvSpPr>
            <a:spLocks noGrp="1"/>
          </p:cNvSpPr>
          <p:nvPr>
            <p:ph type="subTitle" idx="1"/>
          </p:nvPr>
        </p:nvSpPr>
        <p:spPr>
          <a:xfrm>
            <a:off x="685800" y="1554480"/>
            <a:ext cx="11475720" cy="4572000"/>
          </a:xfrm>
        </p:spPr>
        <p:txBody>
          <a:bodyPr/>
          <a:lstStyle/>
          <a:p>
            <a:r>
              <a:rPr lang="en-US" b="0" dirty="0"/>
              <a:t>Data Access Object Interface - This interface defines the standard operations to be performed on a model object(s).</a:t>
            </a:r>
            <a:br>
              <a:rPr lang="en-US" b="0" dirty="0"/>
            </a:br>
            <a:br>
              <a:rPr lang="en-US" b="0" dirty="0"/>
            </a:br>
            <a:r>
              <a:rPr lang="en-US" b="0" dirty="0"/>
              <a:t>Data Access Object concrete class - This class implements above interface. This class is responsible to get data from a data source which can be database / xml or any other storage mechanism.</a:t>
            </a:r>
            <a:br>
              <a:rPr lang="en-US" b="0" dirty="0"/>
            </a:br>
            <a:br>
              <a:rPr lang="en-US" b="0" dirty="0"/>
            </a:br>
            <a:r>
              <a:rPr lang="en-US" b="0" dirty="0"/>
              <a:t>Model Object or Value Object - This object is simple POJO containing get/set methods to store data retrieved using DAO</a:t>
            </a:r>
            <a:r>
              <a:rPr lang="en-US" sz="3200" b="0" dirty="0"/>
              <a:t> class.</a:t>
            </a:r>
          </a:p>
          <a:p>
            <a:endParaRPr lang="en-US" dirty="0"/>
          </a:p>
        </p:txBody>
      </p:sp>
    </p:spTree>
    <p:extLst>
      <p:ext uri="{BB962C8B-B14F-4D97-AF65-F5344CB8AC3E}">
        <p14:creationId xmlns:p14="http://schemas.microsoft.com/office/powerpoint/2010/main" val="2516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99EF-9AD1-427C-8F09-F5CC9E198E76}"/>
              </a:ext>
            </a:extLst>
          </p:cNvPr>
          <p:cNvSpPr>
            <a:spLocks noGrp="1"/>
          </p:cNvSpPr>
          <p:nvPr>
            <p:ph type="ctrTitle"/>
          </p:nvPr>
        </p:nvSpPr>
        <p:spPr>
          <a:xfrm>
            <a:off x="1280160" y="91440"/>
            <a:ext cx="10058400" cy="594360"/>
          </a:xfrm>
        </p:spPr>
        <p:txBody>
          <a:bodyPr/>
          <a:lstStyle/>
          <a:p>
            <a:r>
              <a:rPr lang="en-US" sz="4000" dirty="0"/>
              <a:t>Implement</a:t>
            </a:r>
          </a:p>
        </p:txBody>
      </p:sp>
      <p:sp>
        <p:nvSpPr>
          <p:cNvPr id="3" name="Subtitle 2">
            <a:extLst>
              <a:ext uri="{FF2B5EF4-FFF2-40B4-BE49-F238E27FC236}">
                <a16:creationId xmlns:a16="http://schemas.microsoft.com/office/drawing/2014/main" id="{DAC1BC21-8694-45EB-8E27-BAF15A145D77}"/>
              </a:ext>
            </a:extLst>
          </p:cNvPr>
          <p:cNvSpPr>
            <a:spLocks noGrp="1"/>
          </p:cNvSpPr>
          <p:nvPr>
            <p:ph type="subTitle" idx="1"/>
          </p:nvPr>
        </p:nvSpPr>
        <p:spPr>
          <a:xfrm>
            <a:off x="685800" y="1463040"/>
            <a:ext cx="13350240" cy="5852160"/>
          </a:xfrm>
        </p:spPr>
        <p:txBody>
          <a:bodyPr/>
          <a:lstStyle/>
          <a:p>
            <a:endParaRPr lang="en-US" dirty="0"/>
          </a:p>
          <a:p>
            <a:endParaRPr lang="en-US" dirty="0"/>
          </a:p>
        </p:txBody>
      </p:sp>
      <p:pic>
        <p:nvPicPr>
          <p:cNvPr id="4" name="Picture 3">
            <a:extLst>
              <a:ext uri="{FF2B5EF4-FFF2-40B4-BE49-F238E27FC236}">
                <a16:creationId xmlns:a16="http://schemas.microsoft.com/office/drawing/2014/main" id="{172E5659-D972-4780-8017-48CCD09076F8}"/>
              </a:ext>
            </a:extLst>
          </p:cNvPr>
          <p:cNvPicPr>
            <a:picLocks noChangeAspect="1"/>
          </p:cNvPicPr>
          <p:nvPr/>
        </p:nvPicPr>
        <p:blipFill>
          <a:blip r:embed="rId2"/>
          <a:stretch>
            <a:fillRect/>
          </a:stretch>
        </p:blipFill>
        <p:spPr>
          <a:xfrm>
            <a:off x="2743200" y="1325880"/>
            <a:ext cx="8969028" cy="5968598"/>
          </a:xfrm>
          <a:prstGeom prst="rect">
            <a:avLst/>
          </a:prstGeom>
        </p:spPr>
      </p:pic>
    </p:spTree>
    <p:extLst>
      <p:ext uri="{BB962C8B-B14F-4D97-AF65-F5344CB8AC3E}">
        <p14:creationId xmlns:p14="http://schemas.microsoft.com/office/powerpoint/2010/main" val="84079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D7DE-0278-43FF-A247-70BD9B477410}"/>
              </a:ext>
            </a:extLst>
          </p:cNvPr>
          <p:cNvSpPr>
            <a:spLocks noGrp="1"/>
          </p:cNvSpPr>
          <p:nvPr>
            <p:ph type="ctrTitle"/>
          </p:nvPr>
        </p:nvSpPr>
        <p:spPr>
          <a:xfrm>
            <a:off x="1097280" y="0"/>
            <a:ext cx="10058400" cy="548640"/>
          </a:xfrm>
        </p:spPr>
        <p:txBody>
          <a:bodyPr/>
          <a:lstStyle/>
          <a:p>
            <a:r>
              <a:rPr lang="en-US" sz="4000" dirty="0"/>
              <a:t>Sample Integral – POJO, Interface </a:t>
            </a:r>
          </a:p>
        </p:txBody>
      </p:sp>
      <p:sp>
        <p:nvSpPr>
          <p:cNvPr id="3" name="Subtitle 2">
            <a:extLst>
              <a:ext uri="{FF2B5EF4-FFF2-40B4-BE49-F238E27FC236}">
                <a16:creationId xmlns:a16="http://schemas.microsoft.com/office/drawing/2014/main" id="{AAE443E1-015D-4CA1-8682-E737594BEA21}"/>
              </a:ext>
            </a:extLst>
          </p:cNvPr>
          <p:cNvSpPr>
            <a:spLocks noGrp="1"/>
          </p:cNvSpPr>
          <p:nvPr>
            <p:ph type="subTitle" idx="1"/>
          </p:nvPr>
        </p:nvSpPr>
        <p:spPr>
          <a:xfrm>
            <a:off x="91440" y="731520"/>
            <a:ext cx="14218920" cy="6675120"/>
          </a:xfrm>
        </p:spPr>
        <p:txBody>
          <a:bodyPr/>
          <a:lstStyle/>
          <a:p>
            <a:endParaRPr lang="en-US" sz="2200" b="0" dirty="0">
              <a:latin typeface="Arial" panose="020B0604020202020204" pitchFamily="34" charset="0"/>
              <a:cs typeface="Arial" panose="020B0604020202020204" pitchFamily="34" charset="0"/>
            </a:endParaRPr>
          </a:p>
          <a:p>
            <a:endParaRPr lang="en-US" sz="2200" b="0" dirty="0">
              <a:latin typeface="Arial" panose="020B0604020202020204" pitchFamily="34" charset="0"/>
              <a:cs typeface="Arial" panose="020B0604020202020204" pitchFamily="34" charset="0"/>
            </a:endParaRPr>
          </a:p>
          <a:p>
            <a:endParaRPr lang="en-US" sz="2200" b="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B3CE5391-2151-4C19-90DD-F59958DEC8AD}"/>
              </a:ext>
            </a:extLst>
          </p:cNvPr>
          <p:cNvGraphicFramePr>
            <a:graphicFrameLocks noGrp="1"/>
          </p:cNvGraphicFramePr>
          <p:nvPr>
            <p:extLst>
              <p:ext uri="{D42A27DB-BD31-4B8C-83A1-F6EECF244321}">
                <p14:modId xmlns:p14="http://schemas.microsoft.com/office/powerpoint/2010/main" val="2555743528"/>
              </p:ext>
            </p:extLst>
          </p:nvPr>
        </p:nvGraphicFramePr>
        <p:xfrm>
          <a:off x="502920" y="640080"/>
          <a:ext cx="13384848" cy="6766560"/>
        </p:xfrm>
        <a:graphic>
          <a:graphicData uri="http://schemas.openxmlformats.org/drawingml/2006/table">
            <a:tbl>
              <a:tblPr firstRow="1" bandRow="1">
                <a:tableStyleId>{45BD5076-5073-49C7-9E08-65982F3C9860}</a:tableStyleId>
              </a:tblPr>
              <a:tblGrid>
                <a:gridCol w="5349240">
                  <a:extLst>
                    <a:ext uri="{9D8B030D-6E8A-4147-A177-3AD203B41FA5}">
                      <a16:colId xmlns:a16="http://schemas.microsoft.com/office/drawing/2014/main" val="2075615753"/>
                    </a:ext>
                  </a:extLst>
                </a:gridCol>
                <a:gridCol w="8035608">
                  <a:extLst>
                    <a:ext uri="{9D8B030D-6E8A-4147-A177-3AD203B41FA5}">
                      <a16:colId xmlns:a16="http://schemas.microsoft.com/office/drawing/2014/main" val="3257911022"/>
                    </a:ext>
                  </a:extLst>
                </a:gridCol>
              </a:tblGrid>
              <a:tr h="6766560">
                <a:tc>
                  <a:txBody>
                    <a:bodyPr/>
                    <a:lstStyle/>
                    <a:p>
                      <a:pPr algn="l"/>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class</a:t>
                      </a:r>
                      <a:r>
                        <a:rPr lang="en-US" sz="2000" b="0" dirty="0">
                          <a:solidFill>
                            <a:srgbClr val="000000"/>
                          </a:solidFill>
                          <a:latin typeface="Consolas" panose="020B0609020204030204" pitchFamily="49" charset="0"/>
                        </a:rPr>
                        <a:t> Student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private</a:t>
                      </a:r>
                      <a:r>
                        <a:rPr lang="en-US" sz="2000" b="0" dirty="0">
                          <a:solidFill>
                            <a:srgbClr val="000000"/>
                          </a:solidFill>
                          <a:latin typeface="Consolas" panose="020B0609020204030204" pitchFamily="49" charset="0"/>
                        </a:rPr>
                        <a:t> String </a:t>
                      </a:r>
                      <a:r>
                        <a:rPr lang="en-US" sz="2000" b="0" dirty="0">
                          <a:solidFill>
                            <a:srgbClr val="0000C0"/>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private</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a:solidFill>
                            <a:srgbClr val="0000C0"/>
                          </a:solidFill>
                          <a:latin typeface="Consolas" panose="020B0609020204030204" pitchFamily="49" charset="0"/>
                        </a:rPr>
                        <a:t>id</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Student(</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 String </a:t>
                      </a:r>
                      <a:r>
                        <a:rPr lang="en-US" sz="2000" b="0" dirty="0">
                          <a:solidFill>
                            <a:srgbClr val="6A3E3E"/>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this</a:t>
                      </a:r>
                      <a:r>
                        <a:rPr lang="en-US" sz="2000" b="0" dirty="0">
                          <a:solidFill>
                            <a:srgbClr val="000000"/>
                          </a:solidFill>
                          <a:latin typeface="Consolas" panose="020B0609020204030204" pitchFamily="49" charset="0"/>
                        </a:rPr>
                        <a:t>.</a:t>
                      </a:r>
                      <a:r>
                        <a:rPr lang="en-US" sz="2000" b="0" dirty="0">
                          <a:solidFill>
                            <a:srgbClr val="0000C0"/>
                          </a:solidFill>
                          <a:latin typeface="Consolas" panose="020B0609020204030204" pitchFamily="49" charset="0"/>
                        </a:rPr>
                        <a:t>name</a:t>
                      </a:r>
                      <a:r>
                        <a:rPr lang="en-US" sz="2000" b="0" dirty="0">
                          <a:solidFill>
                            <a:srgbClr val="000000"/>
                          </a:solidFill>
                          <a:latin typeface="Consolas" panose="020B0609020204030204" pitchFamily="49" charset="0"/>
                        </a:rPr>
                        <a:t> = </a:t>
                      </a:r>
                      <a:r>
                        <a:rPr lang="en-US" sz="2000" b="0" dirty="0">
                          <a:solidFill>
                            <a:srgbClr val="6A3E3E"/>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this</a:t>
                      </a:r>
                      <a:r>
                        <a:rPr lang="en-US" sz="2000" b="0" dirty="0">
                          <a:solidFill>
                            <a:srgbClr val="000000"/>
                          </a:solidFill>
                          <a:latin typeface="Consolas" panose="020B0609020204030204" pitchFamily="49" charset="0"/>
                        </a:rPr>
                        <a:t>.</a:t>
                      </a:r>
                      <a:r>
                        <a:rPr lang="en-US" sz="2000" b="0" dirty="0">
                          <a:solidFill>
                            <a:srgbClr val="0000C0"/>
                          </a:solidFill>
                          <a:latin typeface="Consolas" panose="020B0609020204030204" pitchFamily="49" charset="0"/>
                        </a:rPr>
                        <a:t>id</a:t>
                      </a:r>
                      <a:r>
                        <a:rPr lang="en-US" sz="2000" b="0" dirty="0">
                          <a:solidFill>
                            <a:srgbClr val="000000"/>
                          </a:solidFill>
                          <a:latin typeface="Consolas" panose="020B0609020204030204" pitchFamily="49" charset="0"/>
                        </a:rPr>
                        <a:t> =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String </a:t>
                      </a:r>
                      <a:r>
                        <a:rPr lang="en-US" sz="2000" b="0" dirty="0" err="1">
                          <a:solidFill>
                            <a:srgbClr val="000000"/>
                          </a:solidFill>
                          <a:latin typeface="Consolas" panose="020B0609020204030204" pitchFamily="49" charset="0"/>
                        </a:rPr>
                        <a:t>getName</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return</a:t>
                      </a:r>
                      <a:r>
                        <a:rPr lang="en-US" sz="2000" b="0" dirty="0">
                          <a:solidFill>
                            <a:srgbClr val="000000"/>
                          </a:solidFill>
                          <a:latin typeface="Consolas" panose="020B0609020204030204" pitchFamily="49" charset="0"/>
                        </a:rPr>
                        <a:t> </a:t>
                      </a:r>
                      <a:r>
                        <a:rPr lang="en-US" sz="2000" b="0" dirty="0">
                          <a:solidFill>
                            <a:srgbClr val="0000C0"/>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setName</a:t>
                      </a:r>
                      <a:r>
                        <a:rPr lang="en-US" sz="2000" b="0" dirty="0">
                          <a:solidFill>
                            <a:srgbClr val="000000"/>
                          </a:solidFill>
                          <a:latin typeface="Consolas" panose="020B0609020204030204" pitchFamily="49" charset="0"/>
                        </a:rPr>
                        <a:t>(String </a:t>
                      </a:r>
                      <a:r>
                        <a:rPr lang="en-US" sz="2000" b="0" dirty="0">
                          <a:solidFill>
                            <a:srgbClr val="6A3E3E"/>
                          </a:solidFill>
                          <a:latin typeface="Consolas" panose="020B0609020204030204" pitchFamily="49" charset="0"/>
                        </a:rPr>
                        <a:t>name</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this</a:t>
                      </a:r>
                      <a:r>
                        <a:rPr lang="en-US" sz="2000" b="0" dirty="0">
                          <a:solidFill>
                            <a:srgbClr val="000000"/>
                          </a:solidFill>
                          <a:latin typeface="Consolas" panose="020B0609020204030204" pitchFamily="49" charset="0"/>
                        </a:rPr>
                        <a:t>.</a:t>
                      </a:r>
                      <a:r>
                        <a:rPr lang="en-US" sz="2000" b="0" dirty="0">
                          <a:solidFill>
                            <a:srgbClr val="0000C0"/>
                          </a:solidFill>
                          <a:latin typeface="Consolas" panose="020B0609020204030204" pitchFamily="49" charset="0"/>
                        </a:rPr>
                        <a:t>name</a:t>
                      </a:r>
                      <a:r>
                        <a:rPr lang="en-US" sz="2000" b="0" dirty="0">
                          <a:solidFill>
                            <a:srgbClr val="000000"/>
                          </a:solidFill>
                          <a:latin typeface="Consolas" panose="020B0609020204030204" pitchFamily="49" charset="0"/>
                        </a:rPr>
                        <a:t> = </a:t>
                      </a:r>
                      <a:r>
                        <a:rPr lang="en-US" sz="2000" b="0" dirty="0">
                          <a:solidFill>
                            <a:srgbClr val="6A3E3E"/>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getId</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return</a:t>
                      </a:r>
                      <a:r>
                        <a:rPr lang="en-US" sz="2000" b="0" dirty="0">
                          <a:solidFill>
                            <a:srgbClr val="000000"/>
                          </a:solidFill>
                          <a:latin typeface="Consolas" panose="020B0609020204030204" pitchFamily="49" charset="0"/>
                        </a:rPr>
                        <a:t> </a:t>
                      </a:r>
                      <a:r>
                        <a:rPr lang="en-US" sz="2000" b="0" dirty="0">
                          <a:solidFill>
                            <a:srgbClr val="0000C0"/>
                          </a:solidFill>
                          <a:latin typeface="Consolas" panose="020B0609020204030204" pitchFamily="49" charset="0"/>
                        </a:rPr>
                        <a:t>id</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setId</a:t>
                      </a:r>
                      <a:r>
                        <a:rPr lang="en-US" sz="2000" b="0" dirty="0">
                          <a:solidFill>
                            <a:srgbClr val="000000"/>
                          </a:solidFill>
                          <a:latin typeface="Consolas" panose="020B0609020204030204" pitchFamily="49" charset="0"/>
                        </a:rPr>
                        <a:t>(</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this</a:t>
                      </a:r>
                      <a:r>
                        <a:rPr lang="en-US" sz="2000" b="0" dirty="0">
                          <a:solidFill>
                            <a:srgbClr val="000000"/>
                          </a:solidFill>
                          <a:latin typeface="Consolas" panose="020B0609020204030204" pitchFamily="49" charset="0"/>
                        </a:rPr>
                        <a:t>.</a:t>
                      </a:r>
                      <a:r>
                        <a:rPr lang="en-US" sz="2000" b="0" dirty="0">
                          <a:solidFill>
                            <a:srgbClr val="0000C0"/>
                          </a:solidFill>
                          <a:latin typeface="Consolas" panose="020B0609020204030204" pitchFamily="49" charset="0"/>
                        </a:rPr>
                        <a:t>id</a:t>
                      </a:r>
                      <a:r>
                        <a:rPr lang="en-US" sz="2000" b="0" dirty="0">
                          <a:solidFill>
                            <a:srgbClr val="000000"/>
                          </a:solidFill>
                          <a:latin typeface="Consolas" panose="020B0609020204030204" pitchFamily="49" charset="0"/>
                        </a:rPr>
                        <a:t> =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a:t>
                      </a:r>
                      <a:endParaRPr lang="en-US" sz="2000" b="0" dirty="0">
                        <a:latin typeface="Arial" panose="020B0604020202020204" pitchFamily="34" charset="0"/>
                        <a:cs typeface="Arial" panose="020B0604020202020204" pitchFamily="34" charset="0"/>
                      </a:endParaRPr>
                    </a:p>
                  </a:txBody>
                  <a:tcPr/>
                </a:tc>
                <a:tc>
                  <a:txBody>
                    <a:bodyPr/>
                    <a:lstStyle/>
                    <a:p>
                      <a:pPr algn="l"/>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interface</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StudentDao</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List&lt;Student&gt; </a:t>
                      </a:r>
                      <a:r>
                        <a:rPr lang="en-US" sz="2000" b="0" dirty="0" err="1">
                          <a:solidFill>
                            <a:srgbClr val="000000"/>
                          </a:solidFill>
                          <a:latin typeface="Consolas" panose="020B0609020204030204" pitchFamily="49" charset="0"/>
                        </a:rPr>
                        <a:t>getAllStudents</a:t>
                      </a:r>
                      <a:r>
                        <a:rPr lang="en-US" sz="2000" b="0" dirty="0">
                          <a:solidFill>
                            <a:srgbClr val="000000"/>
                          </a:solidFill>
                          <a:latin typeface="Consolas" panose="020B0609020204030204" pitchFamily="49" charset="0"/>
                        </a:rPr>
                        <a:t>(Connection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Student </a:t>
                      </a:r>
                      <a:r>
                        <a:rPr lang="en-US" sz="2000" b="0" dirty="0" err="1">
                          <a:solidFill>
                            <a:srgbClr val="000000"/>
                          </a:solidFill>
                          <a:latin typeface="Consolas" panose="020B0609020204030204" pitchFamily="49" charset="0"/>
                        </a:rPr>
                        <a:t>getStudent</a:t>
                      </a:r>
                      <a:r>
                        <a:rPr lang="en-US" sz="2000" b="0" dirty="0">
                          <a:solidFill>
                            <a:srgbClr val="000000"/>
                          </a:solidFill>
                          <a:latin typeface="Consolas" panose="020B0609020204030204" pitchFamily="49" charset="0"/>
                        </a:rPr>
                        <a:t>(</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err="1">
                          <a:solidFill>
                            <a:srgbClr val="6A3E3E"/>
                          </a:solidFill>
                          <a:latin typeface="Consolas" panose="020B0609020204030204" pitchFamily="49" charset="0"/>
                        </a:rPr>
                        <a:t>rollNo</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insertStudent</a:t>
                      </a:r>
                      <a:r>
                        <a:rPr lang="en-US" sz="2000" b="0" dirty="0">
                          <a:solidFill>
                            <a:srgbClr val="000000"/>
                          </a:solidFill>
                          <a:latin typeface="Consolas" panose="020B0609020204030204" pitchFamily="49" charset="0"/>
                        </a:rPr>
                        <a:t>(Student </a:t>
                      </a:r>
                      <a:r>
                        <a:rPr lang="en-US" sz="2000" b="0" dirty="0" err="1">
                          <a:solidFill>
                            <a:srgbClr val="6A3E3E"/>
                          </a:solidFill>
                          <a:latin typeface="Consolas" panose="020B0609020204030204" pitchFamily="49" charset="0"/>
                        </a:rPr>
                        <a:t>student</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updateStudent</a:t>
                      </a:r>
                      <a:r>
                        <a:rPr lang="en-US" sz="2000" b="0" dirty="0">
                          <a:solidFill>
                            <a:srgbClr val="000000"/>
                          </a:solidFill>
                          <a:latin typeface="Consolas" panose="020B0609020204030204" pitchFamily="49" charset="0"/>
                        </a:rPr>
                        <a:t>(Student </a:t>
                      </a:r>
                      <a:r>
                        <a:rPr lang="en-US" sz="2000" b="0" dirty="0" err="1">
                          <a:solidFill>
                            <a:srgbClr val="6A3E3E"/>
                          </a:solidFill>
                          <a:latin typeface="Consolas" panose="020B0609020204030204" pitchFamily="49" charset="0"/>
                        </a:rPr>
                        <a:t>student</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deleteStudent</a:t>
                      </a:r>
                      <a:r>
                        <a:rPr lang="en-US" sz="2000" b="0" dirty="0">
                          <a:solidFill>
                            <a:srgbClr val="000000"/>
                          </a:solidFill>
                          <a:latin typeface="Consolas" panose="020B0609020204030204" pitchFamily="49" charset="0"/>
                        </a:rPr>
                        <a:t>(</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deleteStudents</a:t>
                      </a:r>
                      <a:r>
                        <a:rPr lang="en-US" sz="2000" b="0" dirty="0">
                          <a:solidFill>
                            <a:srgbClr val="000000"/>
                          </a:solidFill>
                          <a:latin typeface="Consolas" panose="020B0609020204030204" pitchFamily="49" charset="0"/>
                        </a:rPr>
                        <a:t>(Connection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createTableStudent</a:t>
                      </a:r>
                      <a:r>
                        <a:rPr lang="en-US" sz="2000" b="0" dirty="0">
                          <a:solidFill>
                            <a:srgbClr val="000000"/>
                          </a:solidFill>
                          <a:latin typeface="Consolas" panose="020B0609020204030204" pitchFamily="49" charset="0"/>
                        </a:rPr>
                        <a:t>(Connection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dropTableStudent</a:t>
                      </a:r>
                      <a:r>
                        <a:rPr lang="en-US" sz="2000" b="0" dirty="0">
                          <a:solidFill>
                            <a:srgbClr val="000000"/>
                          </a:solidFill>
                          <a:latin typeface="Consolas" panose="020B0609020204030204" pitchFamily="49" charset="0"/>
                        </a:rPr>
                        <a:t>(Connection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a:t>
                      </a:r>
                    </a:p>
                  </a:txBody>
                  <a:tcPr/>
                </a:tc>
                <a:extLst>
                  <a:ext uri="{0D108BD9-81ED-4DB2-BD59-A6C34878D82A}">
                    <a16:rowId xmlns:a16="http://schemas.microsoft.com/office/drawing/2014/main" val="2465122017"/>
                  </a:ext>
                </a:extLst>
              </a:tr>
            </a:tbl>
          </a:graphicData>
        </a:graphic>
      </p:graphicFrame>
    </p:spTree>
    <p:extLst>
      <p:ext uri="{BB962C8B-B14F-4D97-AF65-F5344CB8AC3E}">
        <p14:creationId xmlns:p14="http://schemas.microsoft.com/office/powerpoint/2010/main" val="19172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8B3A-C06C-44D8-9231-C58BCDD3908F}"/>
              </a:ext>
            </a:extLst>
          </p:cNvPr>
          <p:cNvSpPr>
            <a:spLocks noGrp="1"/>
          </p:cNvSpPr>
          <p:nvPr>
            <p:ph type="ctrTitle"/>
          </p:nvPr>
        </p:nvSpPr>
        <p:spPr>
          <a:xfrm>
            <a:off x="1143000" y="19970"/>
            <a:ext cx="10058400" cy="548640"/>
          </a:xfrm>
        </p:spPr>
        <p:txBody>
          <a:bodyPr/>
          <a:lstStyle/>
          <a:p>
            <a:r>
              <a:rPr lang="en-US" sz="4000" dirty="0"/>
              <a:t>Sample Integral – implements DAO</a:t>
            </a:r>
          </a:p>
        </p:txBody>
      </p:sp>
      <p:sp>
        <p:nvSpPr>
          <p:cNvPr id="3" name="Subtitle 2">
            <a:extLst>
              <a:ext uri="{FF2B5EF4-FFF2-40B4-BE49-F238E27FC236}">
                <a16:creationId xmlns:a16="http://schemas.microsoft.com/office/drawing/2014/main" id="{A86C012A-5E41-468B-AFDF-E1CAF4E81E22}"/>
              </a:ext>
            </a:extLst>
          </p:cNvPr>
          <p:cNvSpPr>
            <a:spLocks noGrp="1"/>
          </p:cNvSpPr>
          <p:nvPr>
            <p:ph type="subTitle" idx="1"/>
          </p:nvPr>
        </p:nvSpPr>
        <p:spPr>
          <a:xfrm>
            <a:off x="137160" y="685800"/>
            <a:ext cx="14356080" cy="6766560"/>
          </a:xfrm>
        </p:spPr>
        <p:txBody>
          <a:bodyPr/>
          <a:lstStyle/>
          <a:p>
            <a:endParaRPr lang="en-US" dirty="0"/>
          </a:p>
          <a:p>
            <a:endParaRPr lang="en-US" dirty="0"/>
          </a:p>
        </p:txBody>
      </p:sp>
      <p:graphicFrame>
        <p:nvGraphicFramePr>
          <p:cNvPr id="4" name="Table 3">
            <a:extLst>
              <a:ext uri="{FF2B5EF4-FFF2-40B4-BE49-F238E27FC236}">
                <a16:creationId xmlns:a16="http://schemas.microsoft.com/office/drawing/2014/main" id="{6F24E08F-8B2E-4DC0-9E6F-6F0743ECFDAA}"/>
              </a:ext>
            </a:extLst>
          </p:cNvPr>
          <p:cNvGraphicFramePr>
            <a:graphicFrameLocks noGrp="1"/>
          </p:cNvGraphicFramePr>
          <p:nvPr>
            <p:extLst>
              <p:ext uri="{D42A27DB-BD31-4B8C-83A1-F6EECF244321}">
                <p14:modId xmlns:p14="http://schemas.microsoft.com/office/powerpoint/2010/main" val="907750521"/>
              </p:ext>
            </p:extLst>
          </p:nvPr>
        </p:nvGraphicFramePr>
        <p:xfrm>
          <a:off x="502920" y="685800"/>
          <a:ext cx="13670280" cy="6629400"/>
        </p:xfrm>
        <a:graphic>
          <a:graphicData uri="http://schemas.openxmlformats.org/drawingml/2006/table">
            <a:tbl>
              <a:tblPr firstRow="1" bandRow="1">
                <a:tableStyleId>{45BD5076-5073-49C7-9E08-65982F3C9860}</a:tableStyleId>
              </a:tblPr>
              <a:tblGrid>
                <a:gridCol w="6766560">
                  <a:extLst>
                    <a:ext uri="{9D8B030D-6E8A-4147-A177-3AD203B41FA5}">
                      <a16:colId xmlns:a16="http://schemas.microsoft.com/office/drawing/2014/main" val="2462885874"/>
                    </a:ext>
                  </a:extLst>
                </a:gridCol>
                <a:gridCol w="6903720">
                  <a:extLst>
                    <a:ext uri="{9D8B030D-6E8A-4147-A177-3AD203B41FA5}">
                      <a16:colId xmlns:a16="http://schemas.microsoft.com/office/drawing/2014/main" val="3100805861"/>
                    </a:ext>
                  </a:extLst>
                </a:gridCol>
              </a:tblGrid>
              <a:tr h="6629400">
                <a:tc>
                  <a:txBody>
                    <a:bodyPr/>
                    <a:lstStyle/>
                    <a:p>
                      <a:pPr algn="l"/>
                      <a:r>
                        <a:rPr lang="en-US" sz="1800" b="0" dirty="0">
                          <a:solidFill>
                            <a:srgbClr val="7F0055"/>
                          </a:solidFill>
                          <a:latin typeface="Consolas" panose="020B0609020204030204" pitchFamily="49" charset="0"/>
                        </a:rPr>
                        <a:t>public</a:t>
                      </a:r>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class</a:t>
                      </a:r>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StudentDaoImpl</a:t>
                      </a:r>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implements</a:t>
                      </a:r>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StudentDao</a:t>
                      </a:r>
                      <a:r>
                        <a:rPr lang="en-US" sz="1800" b="0" dirty="0">
                          <a:solidFill>
                            <a:srgbClr val="000000"/>
                          </a:solidFill>
                          <a:latin typeface="Consolas" panose="020B0609020204030204" pitchFamily="49" charset="0"/>
                        </a:rPr>
                        <a:t> {</a:t>
                      </a:r>
                      <a:endParaRPr lang="en-US" sz="1800" b="0" dirty="0">
                        <a:latin typeface="Consolas" panose="020B0609020204030204" pitchFamily="49" charset="0"/>
                      </a:endParaRPr>
                    </a:p>
                    <a:p>
                      <a:pPr algn="l"/>
                      <a:r>
                        <a:rPr lang="en-US" sz="1800" b="0" dirty="0">
                          <a:solidFill>
                            <a:srgbClr val="000000"/>
                          </a:solidFill>
                          <a:latin typeface="Consolas" panose="020B0609020204030204" pitchFamily="49" charset="0"/>
                        </a:rPr>
                        <a:t>   </a:t>
                      </a:r>
                      <a:r>
                        <a:rPr lang="en-US" sz="1800" b="0" dirty="0">
                          <a:solidFill>
                            <a:srgbClr val="000000"/>
                          </a:solidFill>
                          <a:highlight>
                            <a:srgbClr val="D4D4D4"/>
                          </a:highlight>
                          <a:latin typeface="Consolas" panose="020B0609020204030204" pitchFamily="49" charset="0"/>
                        </a:rPr>
                        <a:t>List&lt;Student&gt; </a:t>
                      </a:r>
                      <a:r>
                        <a:rPr lang="en-US" sz="1800" b="0" dirty="0">
                          <a:solidFill>
                            <a:srgbClr val="0000C0"/>
                          </a:solidFill>
                          <a:highlight>
                            <a:srgbClr val="D4D4D4"/>
                          </a:highlight>
                          <a:latin typeface="Consolas" panose="020B0609020204030204" pitchFamily="49" charset="0"/>
                        </a:rPr>
                        <a:t>students</a:t>
                      </a:r>
                      <a:r>
                        <a:rPr lang="en-US" sz="1800" b="0" dirty="0">
                          <a:solidFill>
                            <a:srgbClr val="000000"/>
                          </a:solidFill>
                          <a:highlight>
                            <a:srgbClr val="D4D4D4"/>
                          </a:highlight>
                          <a:latin typeface="Consolas" panose="020B0609020204030204" pitchFamily="49" charset="0"/>
                        </a:rPr>
                        <a:t>;</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public</a:t>
                      </a:r>
                      <a:r>
                        <a:rPr lang="en-US" sz="1800" b="0" dirty="0">
                          <a:solidFill>
                            <a:srgbClr val="000000"/>
                          </a:solidFill>
                          <a:latin typeface="Consolas" panose="020B0609020204030204" pitchFamily="49" charset="0"/>
                        </a:rPr>
                        <a:t> List&lt;Student&gt; </a:t>
                      </a:r>
                      <a:r>
                        <a:rPr lang="en-US" sz="1800" b="0" dirty="0" err="1">
                          <a:solidFill>
                            <a:srgbClr val="000000"/>
                          </a:solidFill>
                          <a:latin typeface="Consolas" panose="020B0609020204030204" pitchFamily="49" charset="0"/>
                        </a:rPr>
                        <a:t>getAllStudents</a:t>
                      </a:r>
                      <a:r>
                        <a:rPr lang="en-US" sz="1800" b="0" dirty="0">
                          <a:solidFill>
                            <a:srgbClr val="000000"/>
                          </a:solidFill>
                          <a:latin typeface="Consolas" panose="020B0609020204030204" pitchFamily="49" charset="0"/>
                        </a:rPr>
                        <a:t>(Connection </a:t>
                      </a:r>
                      <a:r>
                        <a:rPr lang="en-US" sz="1800" b="0" dirty="0">
                          <a:solidFill>
                            <a:srgbClr val="6A3E3E"/>
                          </a:solidFill>
                          <a:latin typeface="Consolas" panose="020B0609020204030204" pitchFamily="49" charset="0"/>
                        </a:rPr>
                        <a:t>conn</a:t>
                      </a:r>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List&lt;Student&gt; </a:t>
                      </a:r>
                      <a:r>
                        <a:rPr lang="en-US" sz="1800" b="0" dirty="0">
                          <a:solidFill>
                            <a:srgbClr val="6A3E3E"/>
                          </a:solidFill>
                          <a:latin typeface="Consolas" panose="020B0609020204030204" pitchFamily="49" charset="0"/>
                        </a:rPr>
                        <a:t>students</a:t>
                      </a:r>
                      <a:r>
                        <a:rPr lang="en-US" sz="1800" b="0" dirty="0">
                          <a:solidFill>
                            <a:srgbClr val="000000"/>
                          </a:solidFill>
                          <a:latin typeface="Consolas" panose="020B0609020204030204" pitchFamily="49" charset="0"/>
                        </a:rPr>
                        <a:t> = </a:t>
                      </a:r>
                      <a:r>
                        <a:rPr lang="en-US" sz="1800" b="0" dirty="0">
                          <a:solidFill>
                            <a:srgbClr val="7F0055"/>
                          </a:solidFill>
                          <a:latin typeface="Consolas" panose="020B0609020204030204" pitchFamily="49" charset="0"/>
                        </a:rPr>
                        <a:t>new</a:t>
                      </a:r>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ArrayList</a:t>
                      </a:r>
                      <a:r>
                        <a:rPr lang="en-US" sz="1800" b="0" dirty="0">
                          <a:solidFill>
                            <a:srgbClr val="000000"/>
                          </a:solidFill>
                          <a:latin typeface="Consolas" panose="020B0609020204030204" pitchFamily="49" charset="0"/>
                        </a:rPr>
                        <a:t>&lt;Student&gt;();</a:t>
                      </a:r>
                    </a:p>
                    <a:p>
                      <a:pPr algn="l"/>
                      <a:r>
                        <a:rPr lang="en-US" sz="1800" b="0" dirty="0">
                          <a:solidFill>
                            <a:srgbClr val="000000"/>
                          </a:solidFill>
                          <a:latin typeface="Consolas" panose="020B0609020204030204" pitchFamily="49" charset="0"/>
                        </a:rPr>
                        <a:t>   String </a:t>
                      </a:r>
                      <a:r>
                        <a:rPr lang="en-US" sz="1800" b="0" dirty="0" err="1">
                          <a:solidFill>
                            <a:srgbClr val="6A3E3E"/>
                          </a:solidFill>
                          <a:latin typeface="Consolas" panose="020B0609020204030204" pitchFamily="49" charset="0"/>
                        </a:rPr>
                        <a:t>selectSQL</a:t>
                      </a:r>
                      <a:r>
                        <a:rPr lang="en-US" sz="1800" b="0" dirty="0">
                          <a:solidFill>
                            <a:srgbClr val="000000"/>
                          </a:solidFill>
                          <a:latin typeface="Consolas" panose="020B0609020204030204" pitchFamily="49" charset="0"/>
                        </a:rPr>
                        <a:t> = </a:t>
                      </a:r>
                      <a:r>
                        <a:rPr lang="en-US" sz="1800" b="0" dirty="0">
                          <a:solidFill>
                            <a:srgbClr val="2A00FF"/>
                          </a:solidFill>
                          <a:latin typeface="Consolas" panose="020B0609020204030204" pitchFamily="49" charset="0"/>
                        </a:rPr>
                        <a:t>"SELECT id, name FROM student"</a:t>
                      </a:r>
                      <a:r>
                        <a:rPr lang="en-US" sz="1800" b="0" dirty="0">
                          <a:solidFill>
                            <a:srgbClr val="000000"/>
                          </a:solidFill>
                          <a:latin typeface="Consolas" panose="020B0609020204030204" pitchFamily="49" charset="0"/>
                        </a:rPr>
                        <a:t>;</a:t>
                      </a:r>
                      <a:endParaRPr lang="en-US" sz="1800" b="0" dirty="0">
                        <a:latin typeface="Consolas" panose="020B0609020204030204" pitchFamily="49" charset="0"/>
                      </a:endParaRP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try</a:t>
                      </a:r>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PreparedStatement</a:t>
                      </a:r>
                      <a:r>
                        <a:rPr lang="en-US" sz="1800" b="0" dirty="0">
                          <a:solidFill>
                            <a:srgbClr val="000000"/>
                          </a:solidFill>
                          <a:latin typeface="Consolas" panose="020B0609020204030204" pitchFamily="49" charset="0"/>
                        </a:rPr>
                        <a:t> </a:t>
                      </a:r>
                      <a:r>
                        <a:rPr lang="en-US" sz="1800" b="0" dirty="0" err="1">
                          <a:solidFill>
                            <a:srgbClr val="6A3E3E"/>
                          </a:solidFill>
                          <a:latin typeface="Consolas" panose="020B0609020204030204" pitchFamily="49" charset="0"/>
                        </a:rPr>
                        <a:t>preparedStatement</a:t>
                      </a:r>
                      <a:r>
                        <a:rPr lang="en-US" sz="1800" b="0" dirty="0">
                          <a:solidFill>
                            <a:srgbClr val="000000"/>
                          </a:solidFill>
                          <a:latin typeface="Consolas" panose="020B0609020204030204" pitchFamily="49" charset="0"/>
                        </a:rPr>
                        <a:t> = </a:t>
                      </a:r>
                      <a:r>
                        <a:rPr lang="en-US" sz="1800" b="0" dirty="0" err="1">
                          <a:solidFill>
                            <a:srgbClr val="6A3E3E"/>
                          </a:solidFill>
                          <a:latin typeface="Consolas" panose="020B0609020204030204" pitchFamily="49" charset="0"/>
                        </a:rPr>
                        <a:t>conn</a:t>
                      </a:r>
                      <a:r>
                        <a:rPr lang="en-US" sz="1800" b="0" dirty="0" err="1">
                          <a:solidFill>
                            <a:srgbClr val="000000"/>
                          </a:solidFill>
                          <a:latin typeface="Consolas" panose="020B0609020204030204" pitchFamily="49" charset="0"/>
                        </a:rPr>
                        <a:t>.prepareStatement</a:t>
                      </a:r>
                      <a:r>
                        <a:rPr lang="en-US" sz="1800" b="0" dirty="0">
                          <a:solidFill>
                            <a:srgbClr val="000000"/>
                          </a:solidFill>
                          <a:latin typeface="Consolas" panose="020B0609020204030204" pitchFamily="49" charset="0"/>
                        </a:rPr>
                        <a:t>(</a:t>
                      </a:r>
                      <a:r>
                        <a:rPr lang="en-US" sz="1800" b="0" dirty="0" err="1">
                          <a:solidFill>
                            <a:srgbClr val="6A3E3E"/>
                          </a:solidFill>
                          <a:latin typeface="Consolas" panose="020B0609020204030204" pitchFamily="49" charset="0"/>
                        </a:rPr>
                        <a:t>selectSQL</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ResultSet</a:t>
                      </a:r>
                      <a:r>
                        <a:rPr lang="en-US" sz="1800" b="0" dirty="0">
                          <a:solidFill>
                            <a:srgbClr val="000000"/>
                          </a:solidFill>
                          <a:latin typeface="Consolas" panose="020B0609020204030204" pitchFamily="49" charset="0"/>
                        </a:rPr>
                        <a:t> </a:t>
                      </a:r>
                      <a:r>
                        <a:rPr lang="en-US" sz="1800" b="0" dirty="0" err="1">
                          <a:solidFill>
                            <a:srgbClr val="6A3E3E"/>
                          </a:solidFill>
                          <a:latin typeface="Consolas" panose="020B0609020204030204" pitchFamily="49" charset="0"/>
                        </a:rPr>
                        <a:t>rs</a:t>
                      </a:r>
                      <a:r>
                        <a:rPr lang="en-US" sz="1800" b="0" dirty="0">
                          <a:solidFill>
                            <a:srgbClr val="000000"/>
                          </a:solidFill>
                          <a:latin typeface="Consolas" panose="020B0609020204030204" pitchFamily="49" charset="0"/>
                        </a:rPr>
                        <a:t> = </a:t>
                      </a:r>
                      <a:r>
                        <a:rPr lang="en-US" sz="1800" b="0" dirty="0" err="1">
                          <a:solidFill>
                            <a:srgbClr val="6A3E3E"/>
                          </a:solidFill>
                          <a:latin typeface="Consolas" panose="020B0609020204030204" pitchFamily="49" charset="0"/>
                        </a:rPr>
                        <a:t>preparedStatement</a:t>
                      </a:r>
                      <a:r>
                        <a:rPr lang="en-US" sz="1800" b="0" dirty="0" err="1">
                          <a:solidFill>
                            <a:srgbClr val="000000"/>
                          </a:solidFill>
                          <a:latin typeface="Consolas" panose="020B0609020204030204" pitchFamily="49" charset="0"/>
                        </a:rPr>
                        <a:t>.executeQuery</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while</a:t>
                      </a:r>
                      <a:r>
                        <a:rPr lang="en-US" sz="1800" b="0" dirty="0">
                          <a:solidFill>
                            <a:srgbClr val="000000"/>
                          </a:solidFill>
                          <a:latin typeface="Consolas" panose="020B0609020204030204" pitchFamily="49" charset="0"/>
                        </a:rPr>
                        <a:t> (</a:t>
                      </a:r>
                      <a:r>
                        <a:rPr lang="en-US" sz="1800" b="0" dirty="0" err="1">
                          <a:solidFill>
                            <a:srgbClr val="6A3E3E"/>
                          </a:solidFill>
                          <a:latin typeface="Consolas" panose="020B0609020204030204" pitchFamily="49" charset="0"/>
                        </a:rPr>
                        <a:t>rs</a:t>
                      </a:r>
                      <a:r>
                        <a:rPr lang="en-US" sz="1800" b="0" dirty="0" err="1">
                          <a:solidFill>
                            <a:srgbClr val="000000"/>
                          </a:solidFill>
                          <a:latin typeface="Consolas" panose="020B0609020204030204" pitchFamily="49" charset="0"/>
                        </a:rPr>
                        <a:t>.next</a:t>
                      </a:r>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String </a:t>
                      </a:r>
                      <a:r>
                        <a:rPr lang="en-US" sz="1800" b="0" dirty="0">
                          <a:solidFill>
                            <a:srgbClr val="6A3E3E"/>
                          </a:solidFill>
                          <a:latin typeface="Consolas" panose="020B0609020204030204" pitchFamily="49" charset="0"/>
                        </a:rPr>
                        <a:t>username</a:t>
                      </a:r>
                      <a:r>
                        <a:rPr lang="en-US" sz="1800" b="0" dirty="0">
                          <a:solidFill>
                            <a:srgbClr val="000000"/>
                          </a:solidFill>
                          <a:latin typeface="Consolas" panose="020B0609020204030204" pitchFamily="49" charset="0"/>
                        </a:rPr>
                        <a:t> = </a:t>
                      </a:r>
                      <a:r>
                        <a:rPr lang="en-US" sz="1800" b="0" dirty="0" err="1">
                          <a:solidFill>
                            <a:srgbClr val="6A3E3E"/>
                          </a:solidFill>
                          <a:latin typeface="Consolas" panose="020B0609020204030204" pitchFamily="49" charset="0"/>
                        </a:rPr>
                        <a:t>rs</a:t>
                      </a:r>
                      <a:r>
                        <a:rPr lang="en-US" sz="1800" b="0" dirty="0" err="1">
                          <a:solidFill>
                            <a:srgbClr val="000000"/>
                          </a:solidFill>
                          <a:latin typeface="Consolas" panose="020B0609020204030204" pitchFamily="49" charset="0"/>
                        </a:rPr>
                        <a:t>.getString</a:t>
                      </a:r>
                      <a:r>
                        <a:rPr lang="en-US" sz="1800" b="0" dirty="0">
                          <a:solidFill>
                            <a:srgbClr val="000000"/>
                          </a:solidFill>
                          <a:latin typeface="Consolas" panose="020B0609020204030204" pitchFamily="49" charset="0"/>
                        </a:rPr>
                        <a:t>(</a:t>
                      </a:r>
                      <a:r>
                        <a:rPr lang="en-US" sz="1800" b="0" dirty="0">
                          <a:solidFill>
                            <a:srgbClr val="2A00FF"/>
                          </a:solidFill>
                          <a:latin typeface="Consolas" panose="020B0609020204030204" pitchFamily="49" charset="0"/>
                        </a:rPr>
                        <a:t>"name"</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int</a:t>
                      </a:r>
                      <a:r>
                        <a:rPr lang="en-US" sz="1800" b="0" dirty="0">
                          <a:solidFill>
                            <a:srgbClr val="000000"/>
                          </a:solidFill>
                          <a:latin typeface="Consolas" panose="020B0609020204030204" pitchFamily="49" charset="0"/>
                        </a:rPr>
                        <a:t> </a:t>
                      </a:r>
                      <a:r>
                        <a:rPr lang="en-US" sz="1800" b="0" dirty="0">
                          <a:solidFill>
                            <a:srgbClr val="6A3E3E"/>
                          </a:solidFill>
                          <a:latin typeface="Consolas" panose="020B0609020204030204" pitchFamily="49" charset="0"/>
                        </a:rPr>
                        <a:t>id</a:t>
                      </a:r>
                      <a:r>
                        <a:rPr lang="en-US" sz="1800" b="0" dirty="0">
                          <a:solidFill>
                            <a:srgbClr val="000000"/>
                          </a:solidFill>
                          <a:latin typeface="Consolas" panose="020B0609020204030204" pitchFamily="49" charset="0"/>
                        </a:rPr>
                        <a:t> = </a:t>
                      </a:r>
                      <a:r>
                        <a:rPr lang="en-US" sz="1800" b="0" dirty="0" err="1">
                          <a:solidFill>
                            <a:srgbClr val="6A3E3E"/>
                          </a:solidFill>
                          <a:latin typeface="Consolas" panose="020B0609020204030204" pitchFamily="49" charset="0"/>
                        </a:rPr>
                        <a:t>rs</a:t>
                      </a:r>
                      <a:r>
                        <a:rPr lang="en-US" sz="1800" b="0" dirty="0" err="1">
                          <a:solidFill>
                            <a:srgbClr val="000000"/>
                          </a:solidFill>
                          <a:latin typeface="Consolas" panose="020B0609020204030204" pitchFamily="49" charset="0"/>
                        </a:rPr>
                        <a:t>.getInt</a:t>
                      </a:r>
                      <a:r>
                        <a:rPr lang="en-US" sz="1800" b="0" dirty="0">
                          <a:solidFill>
                            <a:srgbClr val="000000"/>
                          </a:solidFill>
                          <a:latin typeface="Consolas" panose="020B0609020204030204" pitchFamily="49" charset="0"/>
                        </a:rPr>
                        <a:t>(</a:t>
                      </a:r>
                      <a:r>
                        <a:rPr lang="en-US" sz="1800" b="0" dirty="0">
                          <a:solidFill>
                            <a:srgbClr val="2A00FF"/>
                          </a:solidFill>
                          <a:latin typeface="Consolas" panose="020B0609020204030204" pitchFamily="49" charset="0"/>
                        </a:rPr>
                        <a:t>"id"</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Student </a:t>
                      </a:r>
                      <a:r>
                        <a:rPr lang="en-US" sz="1800" b="0" dirty="0" err="1">
                          <a:solidFill>
                            <a:srgbClr val="6A3E3E"/>
                          </a:solidFill>
                          <a:latin typeface="Consolas" panose="020B0609020204030204" pitchFamily="49" charset="0"/>
                        </a:rPr>
                        <a:t>student</a:t>
                      </a:r>
                      <a:r>
                        <a:rPr lang="en-US" sz="1800" b="0" dirty="0">
                          <a:solidFill>
                            <a:srgbClr val="000000"/>
                          </a:solidFill>
                          <a:latin typeface="Consolas" panose="020B0609020204030204" pitchFamily="49" charset="0"/>
                        </a:rPr>
                        <a:t> = </a:t>
                      </a:r>
                      <a:r>
                        <a:rPr lang="en-US" sz="1800" b="0" dirty="0">
                          <a:solidFill>
                            <a:srgbClr val="7F0055"/>
                          </a:solidFill>
                          <a:latin typeface="Consolas" panose="020B0609020204030204" pitchFamily="49" charset="0"/>
                        </a:rPr>
                        <a:t>new</a:t>
                      </a:r>
                      <a:r>
                        <a:rPr lang="en-US" sz="1800" b="0" dirty="0">
                          <a:solidFill>
                            <a:srgbClr val="000000"/>
                          </a:solidFill>
                          <a:latin typeface="Consolas" panose="020B0609020204030204" pitchFamily="49" charset="0"/>
                        </a:rPr>
                        <a:t> Student(</a:t>
                      </a:r>
                      <a:r>
                        <a:rPr lang="en-US" sz="1800" b="0" dirty="0" err="1">
                          <a:solidFill>
                            <a:srgbClr val="6A3E3E"/>
                          </a:solidFill>
                          <a:latin typeface="Consolas" panose="020B0609020204030204" pitchFamily="49" charset="0"/>
                        </a:rPr>
                        <a:t>id</a:t>
                      </a:r>
                      <a:r>
                        <a:rPr lang="en-US" sz="1800" b="0" dirty="0" err="1">
                          <a:solidFill>
                            <a:srgbClr val="000000"/>
                          </a:solidFill>
                          <a:latin typeface="Consolas" panose="020B0609020204030204" pitchFamily="49" charset="0"/>
                        </a:rPr>
                        <a:t>,</a:t>
                      </a:r>
                      <a:r>
                        <a:rPr lang="en-US" sz="1800" b="0" dirty="0" err="1">
                          <a:solidFill>
                            <a:srgbClr val="6A3E3E"/>
                          </a:solidFill>
                          <a:latin typeface="Consolas" panose="020B0609020204030204" pitchFamily="49" charset="0"/>
                        </a:rPr>
                        <a:t>username</a:t>
                      </a:r>
                      <a:r>
                        <a:rPr lang="en-US" sz="1800" b="0" dirty="0">
                          <a:solidFill>
                            <a:srgbClr val="000000"/>
                          </a:solidFill>
                          <a:latin typeface="Consolas" panose="020B0609020204030204" pitchFamily="49" charset="0"/>
                        </a:rPr>
                        <a:t>); </a:t>
                      </a:r>
                    </a:p>
                    <a:p>
                      <a:pPr algn="l"/>
                      <a:r>
                        <a:rPr lang="en-US" sz="1800" b="0" dirty="0" err="1">
                          <a:solidFill>
                            <a:srgbClr val="6A3E3E"/>
                          </a:solidFill>
                          <a:latin typeface="Consolas" panose="020B0609020204030204" pitchFamily="49" charset="0"/>
                        </a:rPr>
                        <a:t>students</a:t>
                      </a:r>
                      <a:r>
                        <a:rPr lang="en-US" sz="1800" b="0" dirty="0" err="1">
                          <a:solidFill>
                            <a:srgbClr val="000000"/>
                          </a:solidFill>
                          <a:latin typeface="Consolas" panose="020B0609020204030204" pitchFamily="49" charset="0"/>
                        </a:rPr>
                        <a:t>.add</a:t>
                      </a:r>
                      <a:r>
                        <a:rPr lang="en-US" sz="1800" b="0" dirty="0">
                          <a:solidFill>
                            <a:srgbClr val="000000"/>
                          </a:solidFill>
                          <a:latin typeface="Consolas" panose="020B0609020204030204" pitchFamily="49" charset="0"/>
                        </a:rPr>
                        <a:t>(</a:t>
                      </a:r>
                      <a:r>
                        <a:rPr lang="en-US" sz="1800" b="0" dirty="0">
                          <a:solidFill>
                            <a:srgbClr val="6A3E3E"/>
                          </a:solidFill>
                          <a:latin typeface="Consolas" panose="020B0609020204030204" pitchFamily="49" charset="0"/>
                        </a:rPr>
                        <a:t>student</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catch</a:t>
                      </a:r>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SQLException</a:t>
                      </a:r>
                      <a:r>
                        <a:rPr lang="en-US" sz="1800" b="0" dirty="0">
                          <a:solidFill>
                            <a:srgbClr val="000000"/>
                          </a:solidFill>
                          <a:latin typeface="Consolas" panose="020B0609020204030204" pitchFamily="49" charset="0"/>
                        </a:rPr>
                        <a:t> </a:t>
                      </a:r>
                      <a:r>
                        <a:rPr lang="en-US" sz="1800" b="0" dirty="0">
                          <a:solidFill>
                            <a:srgbClr val="6A3E3E"/>
                          </a:solidFill>
                          <a:latin typeface="Consolas" panose="020B0609020204030204" pitchFamily="49" charset="0"/>
                        </a:rPr>
                        <a:t>e</a:t>
                      </a:r>
                      <a:r>
                        <a:rPr lang="en-US" sz="1800" b="0" dirty="0">
                          <a:solidFill>
                            <a:srgbClr val="000000"/>
                          </a:solidFill>
                          <a:latin typeface="Consolas" panose="020B0609020204030204" pitchFamily="49" charset="0"/>
                        </a:rPr>
                        <a:t>) {</a:t>
                      </a:r>
                    </a:p>
                    <a:p>
                      <a:pPr algn="l"/>
                      <a:r>
                        <a:rPr lang="en-US" sz="1800" b="0" dirty="0">
                          <a:solidFill>
                            <a:srgbClr val="6A3E3E"/>
                          </a:solidFill>
                          <a:latin typeface="Consolas" panose="020B0609020204030204" pitchFamily="49" charset="0"/>
                        </a:rPr>
                        <a:t>     </a:t>
                      </a:r>
                      <a:r>
                        <a:rPr lang="en-US" sz="1800" b="0" dirty="0" err="1">
                          <a:solidFill>
                            <a:srgbClr val="6A3E3E"/>
                          </a:solidFill>
                          <a:latin typeface="Consolas" panose="020B0609020204030204" pitchFamily="49" charset="0"/>
                        </a:rPr>
                        <a:t>e</a:t>
                      </a:r>
                      <a:r>
                        <a:rPr lang="en-US" sz="1800" b="0" dirty="0" err="1">
                          <a:solidFill>
                            <a:srgbClr val="000000"/>
                          </a:solidFill>
                          <a:latin typeface="Consolas" panose="020B0609020204030204" pitchFamily="49" charset="0"/>
                        </a:rPr>
                        <a:t>.printStackTrace</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return</a:t>
                      </a:r>
                      <a:r>
                        <a:rPr lang="en-US" sz="1800" b="0" dirty="0">
                          <a:solidFill>
                            <a:srgbClr val="000000"/>
                          </a:solidFill>
                          <a:latin typeface="Consolas" panose="020B0609020204030204" pitchFamily="49" charset="0"/>
                        </a:rPr>
                        <a:t> </a:t>
                      </a:r>
                      <a:r>
                        <a:rPr lang="en-US" sz="1800" b="0" dirty="0">
                          <a:solidFill>
                            <a:srgbClr val="6A3E3E"/>
                          </a:solidFill>
                          <a:latin typeface="Consolas" panose="020B0609020204030204" pitchFamily="49" charset="0"/>
                        </a:rPr>
                        <a:t>students</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a:t>
                      </a:r>
                    </a:p>
                  </a:txBody>
                  <a:tcPr/>
                </a:tc>
                <a:tc>
                  <a:txBody>
                    <a:bodyPr/>
                    <a:lstStyle/>
                    <a:p>
                      <a:pPr algn="l"/>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insertStudent</a:t>
                      </a:r>
                      <a:r>
                        <a:rPr lang="en-US" sz="2000" b="0" dirty="0">
                          <a:solidFill>
                            <a:srgbClr val="000000"/>
                          </a:solidFill>
                          <a:latin typeface="Consolas" panose="020B0609020204030204" pitchFamily="49" charset="0"/>
                        </a:rPr>
                        <a:t>(Student </a:t>
                      </a:r>
                      <a:r>
                        <a:rPr lang="en-US" sz="2000" b="0" dirty="0" err="1">
                          <a:solidFill>
                            <a:srgbClr val="6A3E3E"/>
                          </a:solidFill>
                          <a:latin typeface="Consolas" panose="020B0609020204030204" pitchFamily="49" charset="0"/>
                        </a:rPr>
                        <a:t>student</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String </a:t>
                      </a:r>
                      <a:r>
                        <a:rPr lang="en-US" sz="2000" b="0" dirty="0" err="1">
                          <a:solidFill>
                            <a:srgbClr val="6A3E3E"/>
                          </a:solidFill>
                          <a:latin typeface="Consolas" panose="020B0609020204030204" pitchFamily="49" charset="0"/>
                        </a:rPr>
                        <a:t>tableSQL</a:t>
                      </a:r>
                      <a:r>
                        <a:rPr lang="en-US" sz="2000" b="0" dirty="0">
                          <a:solidFill>
                            <a:srgbClr val="000000"/>
                          </a:solidFill>
                          <a:latin typeface="Consolas" panose="020B0609020204030204" pitchFamily="49" charset="0"/>
                        </a:rPr>
                        <a:t> = </a:t>
                      </a:r>
                      <a:r>
                        <a:rPr lang="en-US" sz="2000" b="0" dirty="0">
                          <a:solidFill>
                            <a:srgbClr val="2A00FF"/>
                          </a:solidFill>
                          <a:latin typeface="Consolas" panose="020B0609020204030204" pitchFamily="49" charset="0"/>
                        </a:rPr>
                        <a:t>"INSERT INTO student"</a:t>
                      </a:r>
                    </a:p>
                    <a:p>
                      <a:pPr algn="l"/>
                      <a:r>
                        <a:rPr lang="en-US" sz="2000" b="0" dirty="0">
                          <a:solidFill>
                            <a:srgbClr val="000000"/>
                          </a:solidFill>
                          <a:latin typeface="Consolas" panose="020B0609020204030204" pitchFamily="49" charset="0"/>
                        </a:rPr>
                        <a:t>+ </a:t>
                      </a:r>
                      <a:r>
                        <a:rPr lang="en-US" sz="2000" b="0" dirty="0">
                          <a:solidFill>
                            <a:srgbClr val="2A00FF"/>
                          </a:solidFill>
                          <a:latin typeface="Consolas" panose="020B0609020204030204" pitchFamily="49" charset="0"/>
                        </a:rPr>
                        <a:t>"(id, name) VALUES (?,?)"</a:t>
                      </a:r>
                      <a:r>
                        <a:rPr lang="en-US" sz="2000" b="0" dirty="0">
                          <a:solidFill>
                            <a:srgbClr val="000000"/>
                          </a:solidFill>
                          <a:latin typeface="Consolas" panose="020B0609020204030204" pitchFamily="49" charset="0"/>
                        </a:rPr>
                        <a:t>;</a:t>
                      </a:r>
                      <a:endParaRPr lang="en-US" sz="2000" b="0" dirty="0">
                        <a:latin typeface="Consolas" panose="020B0609020204030204" pitchFamily="49" charset="0"/>
                      </a:endParaRPr>
                    </a:p>
                    <a:p>
                      <a:pPr algn="l"/>
                      <a:r>
                        <a:rPr lang="en-US" sz="2000" b="0" dirty="0">
                          <a:solidFill>
                            <a:srgbClr val="7F0055"/>
                          </a:solidFill>
                          <a:latin typeface="Consolas" panose="020B0609020204030204" pitchFamily="49" charset="0"/>
                        </a:rPr>
                        <a:t>try</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PreparedStatement</a:t>
                      </a:r>
                      <a:r>
                        <a:rPr lang="en-US" sz="2000" b="0" dirty="0">
                          <a:solidFill>
                            <a:srgbClr val="000000"/>
                          </a:solidFill>
                          <a:latin typeface="Consolas" panose="020B0609020204030204" pitchFamily="49" charset="0"/>
                        </a:rPr>
                        <a:t> </a:t>
                      </a:r>
                      <a:r>
                        <a:rPr lang="en-US" sz="2000" b="0" dirty="0" err="1">
                          <a:solidFill>
                            <a:srgbClr val="6A3E3E"/>
                          </a:solidFill>
                          <a:latin typeface="Consolas" panose="020B0609020204030204" pitchFamily="49" charset="0"/>
                        </a:rPr>
                        <a:t>preparedStatement</a:t>
                      </a:r>
                      <a:r>
                        <a:rPr lang="en-US" sz="2000" b="0" dirty="0">
                          <a:solidFill>
                            <a:srgbClr val="000000"/>
                          </a:solidFill>
                          <a:latin typeface="Consolas" panose="020B0609020204030204" pitchFamily="49" charset="0"/>
                        </a:rPr>
                        <a:t> =      </a:t>
                      </a:r>
                      <a:r>
                        <a:rPr lang="en-US" sz="2000" b="0" dirty="0" err="1">
                          <a:solidFill>
                            <a:srgbClr val="6A3E3E"/>
                          </a:solidFill>
                          <a:latin typeface="Consolas" panose="020B0609020204030204" pitchFamily="49" charset="0"/>
                        </a:rPr>
                        <a:t>conn</a:t>
                      </a:r>
                      <a:r>
                        <a:rPr lang="en-US" sz="2000" b="0" dirty="0" err="1">
                          <a:solidFill>
                            <a:srgbClr val="000000"/>
                          </a:solidFill>
                          <a:latin typeface="Consolas" panose="020B0609020204030204" pitchFamily="49" charset="0"/>
                        </a:rPr>
                        <a:t>.prepareStatement</a:t>
                      </a:r>
                      <a:r>
                        <a:rPr lang="en-US" sz="2000" b="0" dirty="0">
                          <a:solidFill>
                            <a:srgbClr val="000000"/>
                          </a:solidFill>
                          <a:latin typeface="Consolas" panose="020B0609020204030204" pitchFamily="49" charset="0"/>
                        </a:rPr>
                        <a:t>(</a:t>
                      </a:r>
                      <a:r>
                        <a:rPr lang="en-US" sz="2000" b="0" dirty="0" err="1">
                          <a:solidFill>
                            <a:srgbClr val="6A3E3E"/>
                          </a:solidFill>
                          <a:latin typeface="Consolas" panose="020B0609020204030204" pitchFamily="49" charset="0"/>
                        </a:rPr>
                        <a:t>tableSQL</a:t>
                      </a:r>
                      <a:r>
                        <a:rPr lang="en-US" sz="2000" b="0" dirty="0">
                          <a:solidFill>
                            <a:srgbClr val="000000"/>
                          </a:solidFill>
                          <a:latin typeface="Consolas" panose="020B0609020204030204" pitchFamily="49" charset="0"/>
                        </a:rPr>
                        <a:t>);</a:t>
                      </a:r>
                    </a:p>
                    <a:p>
                      <a:pPr algn="l"/>
                      <a:r>
                        <a:rPr lang="en-US" sz="2000" b="0" dirty="0">
                          <a:solidFill>
                            <a:srgbClr val="6A3E3E"/>
                          </a:solidFill>
                          <a:latin typeface="Consolas" panose="020B0609020204030204" pitchFamily="49" charset="0"/>
                        </a:rPr>
                        <a:t>   </a:t>
                      </a:r>
                      <a:r>
                        <a:rPr lang="en-US" sz="2000" b="0" dirty="0" err="1">
                          <a:solidFill>
                            <a:srgbClr val="6A3E3E"/>
                          </a:solidFill>
                          <a:latin typeface="Consolas" panose="020B0609020204030204" pitchFamily="49" charset="0"/>
                        </a:rPr>
                        <a:t>preparedStatement</a:t>
                      </a:r>
                      <a:r>
                        <a:rPr lang="en-US" sz="2000" b="0" dirty="0" err="1">
                          <a:solidFill>
                            <a:srgbClr val="000000"/>
                          </a:solidFill>
                          <a:latin typeface="Consolas" panose="020B0609020204030204" pitchFamily="49" charset="0"/>
                        </a:rPr>
                        <a:t>.setInt</a:t>
                      </a:r>
                      <a:r>
                        <a:rPr lang="en-US" sz="2000" b="0" dirty="0">
                          <a:solidFill>
                            <a:srgbClr val="000000"/>
                          </a:solidFill>
                          <a:latin typeface="Consolas" panose="020B0609020204030204" pitchFamily="49" charset="0"/>
                        </a:rPr>
                        <a:t>(1, </a:t>
                      </a:r>
                      <a:r>
                        <a:rPr lang="en-US" sz="2000" b="0" dirty="0" err="1">
                          <a:solidFill>
                            <a:srgbClr val="6A3E3E"/>
                          </a:solidFill>
                          <a:latin typeface="Consolas" panose="020B0609020204030204" pitchFamily="49" charset="0"/>
                        </a:rPr>
                        <a:t>student</a:t>
                      </a:r>
                      <a:r>
                        <a:rPr lang="en-US" sz="2000" b="0" dirty="0" err="1">
                          <a:solidFill>
                            <a:srgbClr val="000000"/>
                          </a:solidFill>
                          <a:latin typeface="Consolas" panose="020B0609020204030204" pitchFamily="49" charset="0"/>
                        </a:rPr>
                        <a:t>.getId</a:t>
                      </a:r>
                      <a:r>
                        <a:rPr lang="en-US" sz="2000" b="0" dirty="0">
                          <a:solidFill>
                            <a:srgbClr val="000000"/>
                          </a:solidFill>
                          <a:latin typeface="Consolas" panose="020B0609020204030204" pitchFamily="49" charset="0"/>
                        </a:rPr>
                        <a:t>());</a:t>
                      </a:r>
                    </a:p>
                    <a:p>
                      <a:pPr algn="l"/>
                      <a:r>
                        <a:rPr lang="nn-NO" sz="2000" b="0" dirty="0">
                          <a:solidFill>
                            <a:srgbClr val="6A3E3E"/>
                          </a:solidFill>
                          <a:latin typeface="Consolas" panose="020B0609020204030204" pitchFamily="49" charset="0"/>
                        </a:rPr>
                        <a:t>   preparedStatement</a:t>
                      </a:r>
                      <a:r>
                        <a:rPr lang="nn-NO" sz="2000" b="0" dirty="0">
                          <a:solidFill>
                            <a:srgbClr val="000000"/>
                          </a:solidFill>
                          <a:latin typeface="Consolas" panose="020B0609020204030204" pitchFamily="49" charset="0"/>
                        </a:rPr>
                        <a:t>.setString(2, </a:t>
                      </a:r>
                      <a:r>
                        <a:rPr lang="nn-NO" sz="2000" b="0" dirty="0">
                          <a:solidFill>
                            <a:srgbClr val="6A3E3E"/>
                          </a:solidFill>
                          <a:latin typeface="Consolas" panose="020B0609020204030204" pitchFamily="49" charset="0"/>
                        </a:rPr>
                        <a:t>student</a:t>
                      </a:r>
                      <a:r>
                        <a:rPr lang="nn-NO" sz="2000" b="0" dirty="0">
                          <a:solidFill>
                            <a:srgbClr val="000000"/>
                          </a:solidFill>
                          <a:latin typeface="Consolas" panose="020B0609020204030204" pitchFamily="49" charset="0"/>
                        </a:rPr>
                        <a:t>.getName());</a:t>
                      </a:r>
                    </a:p>
                    <a:p>
                      <a:pPr algn="l"/>
                      <a:r>
                        <a:rPr lang="en-US" sz="2000" b="0" dirty="0">
                          <a:solidFill>
                            <a:srgbClr val="6A3E3E"/>
                          </a:solidFill>
                          <a:latin typeface="Consolas" panose="020B0609020204030204" pitchFamily="49" charset="0"/>
                        </a:rPr>
                        <a:t>   </a:t>
                      </a:r>
                      <a:r>
                        <a:rPr lang="en-US" sz="2000" b="0" dirty="0" err="1">
                          <a:solidFill>
                            <a:srgbClr val="6A3E3E"/>
                          </a:solidFill>
                          <a:latin typeface="Consolas" panose="020B0609020204030204" pitchFamily="49" charset="0"/>
                        </a:rPr>
                        <a:t>preparedStatement</a:t>
                      </a:r>
                      <a:r>
                        <a:rPr lang="en-US" sz="2000" b="0" dirty="0" err="1">
                          <a:solidFill>
                            <a:srgbClr val="000000"/>
                          </a:solidFill>
                          <a:latin typeface="Consolas" panose="020B0609020204030204" pitchFamily="49" charset="0"/>
                        </a:rPr>
                        <a:t>.executeUpdate</a:t>
                      </a:r>
                      <a:r>
                        <a:rPr lang="en-US" sz="2000" b="0" dirty="0">
                          <a:solidFill>
                            <a:srgbClr val="000000"/>
                          </a:solidFill>
                          <a:latin typeface="Consolas" panose="020B0609020204030204" pitchFamily="49" charset="0"/>
                        </a:rPr>
                        <a:t>();</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catch</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SQLException</a:t>
                      </a:r>
                      <a:r>
                        <a:rPr lang="en-US" sz="2000" b="0" dirty="0">
                          <a:solidFill>
                            <a:srgbClr val="000000"/>
                          </a:solidFill>
                          <a:latin typeface="Consolas" panose="020B0609020204030204" pitchFamily="49" charset="0"/>
                        </a:rPr>
                        <a:t> </a:t>
                      </a:r>
                      <a:r>
                        <a:rPr lang="en-US" sz="2000" b="0" dirty="0">
                          <a:solidFill>
                            <a:srgbClr val="6A3E3E"/>
                          </a:solidFill>
                          <a:latin typeface="Consolas" panose="020B0609020204030204" pitchFamily="49" charset="0"/>
                        </a:rPr>
                        <a:t>e</a:t>
                      </a:r>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System.</a:t>
                      </a:r>
                      <a:r>
                        <a:rPr lang="en-US" sz="2000" b="0" i="1" dirty="0" err="1">
                          <a:solidFill>
                            <a:srgbClr val="0000C0"/>
                          </a:solidFill>
                          <a:latin typeface="Consolas" panose="020B0609020204030204" pitchFamily="49" charset="0"/>
                        </a:rPr>
                        <a:t>out</a:t>
                      </a:r>
                      <a:r>
                        <a:rPr lang="en-US" sz="2000" b="0" i="1" dirty="0" err="1">
                          <a:solidFill>
                            <a:srgbClr val="000000"/>
                          </a:solidFill>
                          <a:latin typeface="Consolas" panose="020B0609020204030204" pitchFamily="49" charset="0"/>
                        </a:rPr>
                        <a:t>.println</a:t>
                      </a:r>
                      <a:r>
                        <a:rPr lang="en-US" sz="2000" b="0" i="1" dirty="0">
                          <a:solidFill>
                            <a:srgbClr val="000000"/>
                          </a:solidFill>
                          <a:latin typeface="Consolas" panose="020B0609020204030204" pitchFamily="49" charset="0"/>
                        </a:rPr>
                        <a:t>(</a:t>
                      </a:r>
                      <a:r>
                        <a:rPr lang="en-US" sz="2000" b="0" i="1" dirty="0" err="1">
                          <a:solidFill>
                            <a:srgbClr val="6A3E3E"/>
                          </a:solidFill>
                          <a:latin typeface="Consolas" panose="020B0609020204030204" pitchFamily="49" charset="0"/>
                        </a:rPr>
                        <a:t>e</a:t>
                      </a:r>
                      <a:r>
                        <a:rPr lang="en-US" sz="2000" b="0" i="1" dirty="0" err="1">
                          <a:solidFill>
                            <a:srgbClr val="000000"/>
                          </a:solidFill>
                          <a:latin typeface="Consolas" panose="020B0609020204030204" pitchFamily="49" charset="0"/>
                        </a:rPr>
                        <a:t>.getMessage</a:t>
                      </a:r>
                      <a:r>
                        <a:rPr lang="en-US" sz="2000" b="0" i="1" dirty="0">
                          <a:solidFill>
                            <a:srgbClr val="000000"/>
                          </a:solidFill>
                          <a:latin typeface="Consolas" panose="020B0609020204030204" pitchFamily="49" charset="0"/>
                        </a:rPr>
                        <a:t>());</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p>
                    <a:p>
                      <a:pPr algn="l"/>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a:t>
                      </a:r>
                      <a:endParaRPr lang="en-US"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83219569"/>
                  </a:ext>
                </a:extLst>
              </a:tr>
            </a:tbl>
          </a:graphicData>
        </a:graphic>
      </p:graphicFrame>
    </p:spTree>
    <p:extLst>
      <p:ext uri="{BB962C8B-B14F-4D97-AF65-F5344CB8AC3E}">
        <p14:creationId xmlns:p14="http://schemas.microsoft.com/office/powerpoint/2010/main" val="406523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A80D-8E2B-4FD0-9DD1-73C29F81FEE4}"/>
              </a:ext>
            </a:extLst>
          </p:cNvPr>
          <p:cNvSpPr>
            <a:spLocks noGrp="1"/>
          </p:cNvSpPr>
          <p:nvPr>
            <p:ph type="ctrTitle"/>
          </p:nvPr>
        </p:nvSpPr>
        <p:spPr>
          <a:xfrm>
            <a:off x="1097280" y="45720"/>
            <a:ext cx="10058400" cy="640080"/>
          </a:xfrm>
        </p:spPr>
        <p:txBody>
          <a:bodyPr/>
          <a:lstStyle/>
          <a:p>
            <a:r>
              <a:rPr lang="en-US" sz="4000" dirty="0"/>
              <a:t>Sample Integral – call DAO</a:t>
            </a:r>
          </a:p>
        </p:txBody>
      </p:sp>
      <p:sp>
        <p:nvSpPr>
          <p:cNvPr id="3" name="Subtitle 2">
            <a:extLst>
              <a:ext uri="{FF2B5EF4-FFF2-40B4-BE49-F238E27FC236}">
                <a16:creationId xmlns:a16="http://schemas.microsoft.com/office/drawing/2014/main" id="{FFD7DCDC-C3AD-4DAD-9756-35AB272F0582}"/>
              </a:ext>
            </a:extLst>
          </p:cNvPr>
          <p:cNvSpPr>
            <a:spLocks noGrp="1"/>
          </p:cNvSpPr>
          <p:nvPr>
            <p:ph type="subTitle" idx="1"/>
          </p:nvPr>
        </p:nvSpPr>
        <p:spPr>
          <a:xfrm>
            <a:off x="685800" y="960120"/>
            <a:ext cx="13578840" cy="6400800"/>
          </a:xfrm>
        </p:spPr>
        <p:txBody>
          <a:bodyPr/>
          <a:lstStyle/>
          <a:p>
            <a:r>
              <a:rPr lang="en-US" sz="2000" b="0" dirty="0">
                <a:solidFill>
                  <a:srgbClr val="7F0055"/>
                </a:solidFill>
                <a:highlight>
                  <a:srgbClr val="E8F2FE"/>
                </a:highlight>
                <a:latin typeface="Arial" panose="020B0604020202020204" pitchFamily="34" charset="0"/>
                <a:cs typeface="Arial" panose="020B0604020202020204" pitchFamily="34" charset="0"/>
              </a:rPr>
              <a:t>import</a:t>
            </a:r>
            <a:r>
              <a:rPr lang="en-US" sz="2000" b="0" dirty="0">
                <a:solidFill>
                  <a:srgbClr val="000000"/>
                </a:solidFill>
                <a:highlight>
                  <a:srgbClr val="E8F2FE"/>
                </a:highlight>
                <a:latin typeface="Arial" panose="020B0604020202020204" pitchFamily="34" charset="0"/>
                <a:cs typeface="Arial" panose="020B0604020202020204" pitchFamily="34" charset="0"/>
              </a:rPr>
              <a:t> </a:t>
            </a:r>
            <a:r>
              <a:rPr lang="en-US" sz="2000" b="0" dirty="0" err="1">
                <a:solidFill>
                  <a:srgbClr val="000000"/>
                </a:solidFill>
                <a:highlight>
                  <a:srgbClr val="E8F2FE"/>
                </a:highlight>
                <a:latin typeface="Arial" panose="020B0604020202020204" pitchFamily="34" charset="0"/>
                <a:cs typeface="Arial" panose="020B0604020202020204" pitchFamily="34" charset="0"/>
              </a:rPr>
              <a:t>com.csc.group.agents.dataaccess.Zablistpf</a:t>
            </a:r>
            <a:r>
              <a:rPr lang="en-US" sz="2000" b="0" dirty="0">
                <a:solidFill>
                  <a:srgbClr val="000000"/>
                </a:solidFill>
                <a:highlight>
                  <a:srgbClr val="E8F2FE"/>
                </a:highlight>
                <a:latin typeface="Arial" panose="020B0604020202020204" pitchFamily="34" charset="0"/>
                <a:cs typeface="Arial" panose="020B0604020202020204" pitchFamily="34" charset="0"/>
              </a:rPr>
              <a:t>;</a:t>
            </a:r>
          </a:p>
          <a:p>
            <a:r>
              <a:rPr lang="en-US" sz="2000" b="0" dirty="0">
                <a:solidFill>
                  <a:srgbClr val="7F0055"/>
                </a:solidFill>
                <a:latin typeface="Arial" panose="020B0604020202020204" pitchFamily="34" charset="0"/>
                <a:cs typeface="Arial" panose="020B0604020202020204" pitchFamily="34" charset="0"/>
              </a:rPr>
              <a:t>import</a:t>
            </a:r>
            <a:r>
              <a:rPr lang="en-US" sz="2000" b="0" dirty="0">
                <a:solidFill>
                  <a:srgbClr val="000000"/>
                </a:solidFill>
                <a:latin typeface="Arial" panose="020B0604020202020204" pitchFamily="34" charset="0"/>
                <a:cs typeface="Arial" panose="020B0604020202020204" pitchFamily="34" charset="0"/>
              </a:rPr>
              <a:t> com.csc.smart400framework.dataaccess.SmartFileCode;</a:t>
            </a:r>
          </a:p>
          <a:p>
            <a:r>
              <a:rPr lang="en-US" sz="2000" b="0" dirty="0">
                <a:solidFill>
                  <a:srgbClr val="7F0055"/>
                </a:solidFill>
                <a:latin typeface="Arial" panose="020B0604020202020204" pitchFamily="34" charset="0"/>
                <a:cs typeface="Arial" panose="020B0604020202020204" pitchFamily="34" charset="0"/>
              </a:rPr>
              <a:t>import</a:t>
            </a:r>
            <a:r>
              <a:rPr lang="en-US" sz="2000" b="0" dirty="0">
                <a:solidFill>
                  <a:srgbClr val="000000"/>
                </a:solidFill>
                <a:latin typeface="Arial" panose="020B0604020202020204" pitchFamily="34" charset="0"/>
                <a:cs typeface="Arial" panose="020B0604020202020204" pitchFamily="34" charset="0"/>
              </a:rPr>
              <a:t> com.csc.smart400framework.parent.SMARTCodeModel;</a:t>
            </a:r>
          </a:p>
          <a:p>
            <a:r>
              <a:rPr lang="en-US" sz="2000" b="0" dirty="0">
                <a:solidFill>
                  <a:srgbClr val="7F0055"/>
                </a:solidFill>
                <a:highlight>
                  <a:srgbClr val="E8F2FE"/>
                </a:highlight>
                <a:latin typeface="Arial" panose="020B0604020202020204" pitchFamily="34" charset="0"/>
                <a:cs typeface="Arial" panose="020B0604020202020204" pitchFamily="34" charset="0"/>
              </a:rPr>
              <a:t>import</a:t>
            </a:r>
            <a:r>
              <a:rPr lang="en-US" sz="2000" b="0" dirty="0">
                <a:solidFill>
                  <a:srgbClr val="000000"/>
                </a:solidFill>
                <a:highlight>
                  <a:srgbClr val="E8F2FE"/>
                </a:highlight>
                <a:latin typeface="Arial" panose="020B0604020202020204" pitchFamily="34" charset="0"/>
                <a:cs typeface="Arial" panose="020B0604020202020204" pitchFamily="34" charset="0"/>
              </a:rPr>
              <a:t> </a:t>
            </a:r>
            <a:r>
              <a:rPr lang="en-US" sz="2000" b="0" dirty="0" err="1">
                <a:solidFill>
                  <a:srgbClr val="000000"/>
                </a:solidFill>
                <a:highlight>
                  <a:srgbClr val="E8F2FE"/>
                </a:highlight>
                <a:latin typeface="Arial" panose="020B0604020202020204" pitchFamily="34" charset="0"/>
                <a:cs typeface="Arial" panose="020B0604020202020204" pitchFamily="34" charset="0"/>
              </a:rPr>
              <a:t>com.csc.group.agents.dataaccess.dao.ZablistpfDAO</a:t>
            </a:r>
            <a:r>
              <a:rPr lang="en-US" sz="2000" b="0" dirty="0">
                <a:solidFill>
                  <a:srgbClr val="000000"/>
                </a:solidFill>
                <a:highlight>
                  <a:srgbClr val="E8F2FE"/>
                </a:highlight>
                <a:latin typeface="Arial" panose="020B0604020202020204" pitchFamily="34" charset="0"/>
                <a:cs typeface="Arial" panose="020B0604020202020204" pitchFamily="34" charset="0"/>
              </a:rPr>
              <a:t>;</a:t>
            </a:r>
          </a:p>
          <a:p>
            <a:endParaRPr lang="en-US" sz="2000" b="0" dirty="0">
              <a:solidFill>
                <a:srgbClr val="000000"/>
              </a:solidFill>
              <a:highlight>
                <a:srgbClr val="E8F2FE"/>
              </a:highlight>
              <a:latin typeface="Arial" panose="020B0604020202020204" pitchFamily="34" charset="0"/>
              <a:cs typeface="Arial" panose="020B0604020202020204" pitchFamily="34" charset="0"/>
            </a:endParaRPr>
          </a:p>
          <a:p>
            <a:r>
              <a:rPr lang="en-US" sz="2000" b="0" dirty="0">
                <a:solidFill>
                  <a:srgbClr val="7F0055"/>
                </a:solidFill>
                <a:highlight>
                  <a:srgbClr val="E8F2FE"/>
                </a:highlight>
                <a:latin typeface="Arial" panose="020B0604020202020204" pitchFamily="34" charset="0"/>
                <a:cs typeface="Arial" panose="020B0604020202020204" pitchFamily="34" charset="0"/>
              </a:rPr>
              <a:t>public</a:t>
            </a:r>
            <a:r>
              <a:rPr lang="en-US" sz="2000" b="0" dirty="0">
                <a:solidFill>
                  <a:srgbClr val="000000"/>
                </a:solidFill>
                <a:highlight>
                  <a:srgbClr val="E8F2FE"/>
                </a:highlight>
                <a:latin typeface="Arial" panose="020B0604020202020204" pitchFamily="34" charset="0"/>
                <a:cs typeface="Arial" panose="020B0604020202020204" pitchFamily="34" charset="0"/>
              </a:rPr>
              <a:t> </a:t>
            </a:r>
            <a:r>
              <a:rPr lang="en-US" sz="2000" b="0" dirty="0">
                <a:solidFill>
                  <a:srgbClr val="7F0055"/>
                </a:solidFill>
                <a:highlight>
                  <a:srgbClr val="E8F2FE"/>
                </a:highlight>
                <a:latin typeface="Arial" panose="020B0604020202020204" pitchFamily="34" charset="0"/>
                <a:cs typeface="Arial" panose="020B0604020202020204" pitchFamily="34" charset="0"/>
              </a:rPr>
              <a:t>class</a:t>
            </a:r>
            <a:r>
              <a:rPr lang="en-US" sz="2000" b="0" dirty="0">
                <a:solidFill>
                  <a:srgbClr val="000000"/>
                </a:solidFill>
                <a:highlight>
                  <a:srgbClr val="E8F2FE"/>
                </a:highlight>
                <a:latin typeface="Arial" panose="020B0604020202020204" pitchFamily="34" charset="0"/>
                <a:cs typeface="Arial" panose="020B0604020202020204" pitchFamily="34" charset="0"/>
              </a:rPr>
              <a:t> Pr267aa4 </a:t>
            </a:r>
            <a:r>
              <a:rPr lang="en-US" sz="2000" b="0" dirty="0">
                <a:solidFill>
                  <a:srgbClr val="7F0055"/>
                </a:solidFill>
                <a:highlight>
                  <a:srgbClr val="E8F2FE"/>
                </a:highlight>
                <a:latin typeface="Arial" panose="020B0604020202020204" pitchFamily="34" charset="0"/>
                <a:cs typeface="Arial" panose="020B0604020202020204" pitchFamily="34" charset="0"/>
              </a:rPr>
              <a:t>extends</a:t>
            </a:r>
            <a:r>
              <a:rPr lang="en-US" sz="2000" b="0" dirty="0">
                <a:solidFill>
                  <a:srgbClr val="000000"/>
                </a:solidFill>
                <a:highlight>
                  <a:srgbClr val="E8F2FE"/>
                </a:highlight>
                <a:latin typeface="Arial" panose="020B0604020202020204" pitchFamily="34" charset="0"/>
                <a:cs typeface="Arial" panose="020B0604020202020204" pitchFamily="34" charset="0"/>
              </a:rPr>
              <a:t> </a:t>
            </a:r>
            <a:r>
              <a:rPr lang="en-US" sz="2000" b="0" dirty="0" err="1">
                <a:solidFill>
                  <a:srgbClr val="000000"/>
                </a:solidFill>
                <a:highlight>
                  <a:srgbClr val="E8F2FE"/>
                </a:highlight>
                <a:latin typeface="Arial" panose="020B0604020202020204" pitchFamily="34" charset="0"/>
                <a:cs typeface="Arial" panose="020B0604020202020204" pitchFamily="34" charset="0"/>
              </a:rPr>
              <a:t>SMARTCodeModel</a:t>
            </a:r>
            <a:r>
              <a:rPr lang="en-US" sz="2000" b="0" dirty="0">
                <a:solidFill>
                  <a:srgbClr val="000000"/>
                </a:solidFill>
                <a:highlight>
                  <a:srgbClr val="E8F2FE"/>
                </a:highlight>
                <a:latin typeface="Arial" panose="020B0604020202020204" pitchFamily="34" charset="0"/>
                <a:cs typeface="Arial" panose="020B0604020202020204" pitchFamily="34" charset="0"/>
              </a:rPr>
              <a:t> {</a:t>
            </a:r>
          </a:p>
          <a:p>
            <a:r>
              <a:rPr lang="en-US" sz="2000" b="0" dirty="0">
                <a:solidFill>
                  <a:srgbClr val="7F0055"/>
                </a:solidFill>
                <a:latin typeface="Arial" panose="020B0604020202020204" pitchFamily="34" charset="0"/>
                <a:cs typeface="Arial" panose="020B0604020202020204" pitchFamily="34" charset="0"/>
              </a:rPr>
              <a:t>    private</a:t>
            </a:r>
            <a:r>
              <a:rPr lang="en-US" sz="2000" b="0" dirty="0">
                <a:solidFill>
                  <a:srgbClr val="000000"/>
                </a:solidFill>
                <a:latin typeface="Arial" panose="020B0604020202020204" pitchFamily="34" charset="0"/>
                <a:cs typeface="Arial" panose="020B0604020202020204" pitchFamily="34" charset="0"/>
              </a:rPr>
              <a:t> </a:t>
            </a:r>
            <a:r>
              <a:rPr lang="en-US" sz="2000" b="0" dirty="0" err="1">
                <a:solidFill>
                  <a:srgbClr val="000000"/>
                </a:solidFill>
                <a:latin typeface="Arial" panose="020B0604020202020204" pitchFamily="34" charset="0"/>
                <a:cs typeface="Arial" panose="020B0604020202020204" pitchFamily="34" charset="0"/>
              </a:rPr>
              <a:t>ZablistpfDAO</a:t>
            </a:r>
            <a:r>
              <a:rPr lang="en-US" sz="2000" b="0" dirty="0">
                <a:solidFill>
                  <a:srgbClr val="000000"/>
                </a:solidFill>
                <a:latin typeface="Arial" panose="020B0604020202020204" pitchFamily="34" charset="0"/>
                <a:cs typeface="Arial" panose="020B0604020202020204" pitchFamily="34" charset="0"/>
              </a:rPr>
              <a:t> </a:t>
            </a:r>
            <a:r>
              <a:rPr lang="en-US" sz="2000" b="0" dirty="0" err="1">
                <a:solidFill>
                  <a:srgbClr val="0000C0"/>
                </a:solidFill>
                <a:latin typeface="Arial" panose="020B0604020202020204" pitchFamily="34" charset="0"/>
                <a:cs typeface="Arial" panose="020B0604020202020204" pitchFamily="34" charset="0"/>
              </a:rPr>
              <a:t>zablistpfDAO</a:t>
            </a:r>
            <a:r>
              <a:rPr lang="en-US" sz="2000" b="0" dirty="0">
                <a:solidFill>
                  <a:srgbClr val="000000"/>
                </a:solidFill>
                <a:latin typeface="Arial" panose="020B0604020202020204" pitchFamily="34" charset="0"/>
                <a:cs typeface="Arial" panose="020B0604020202020204" pitchFamily="34" charset="0"/>
              </a:rPr>
              <a:t> = </a:t>
            </a:r>
            <a:r>
              <a:rPr lang="en-US" sz="2000" b="0" dirty="0" err="1">
                <a:solidFill>
                  <a:srgbClr val="000000"/>
                </a:solidFill>
                <a:latin typeface="Arial" panose="020B0604020202020204" pitchFamily="34" charset="0"/>
                <a:cs typeface="Arial" panose="020B0604020202020204" pitchFamily="34" charset="0"/>
              </a:rPr>
              <a:t>getApplicationContext</a:t>
            </a:r>
            <a:r>
              <a:rPr lang="en-US" sz="2000" b="0" dirty="0">
                <a:solidFill>
                  <a:srgbClr val="000000"/>
                </a:solidFill>
                <a:latin typeface="Arial" panose="020B0604020202020204" pitchFamily="34" charset="0"/>
                <a:cs typeface="Arial" panose="020B0604020202020204" pitchFamily="34" charset="0"/>
              </a:rPr>
              <a:t>().</a:t>
            </a:r>
            <a:r>
              <a:rPr lang="en-US" sz="2000" b="0" dirty="0" err="1">
                <a:solidFill>
                  <a:srgbClr val="000000"/>
                </a:solidFill>
                <a:latin typeface="Arial" panose="020B0604020202020204" pitchFamily="34" charset="0"/>
                <a:cs typeface="Arial" panose="020B0604020202020204" pitchFamily="34" charset="0"/>
              </a:rPr>
              <a:t>getBean</a:t>
            </a:r>
            <a:r>
              <a:rPr lang="en-US" sz="2000" b="0" dirty="0">
                <a:solidFill>
                  <a:srgbClr val="000000"/>
                </a:solidFill>
                <a:latin typeface="Arial" panose="020B0604020202020204" pitchFamily="34" charset="0"/>
                <a:cs typeface="Arial" panose="020B0604020202020204" pitchFamily="34" charset="0"/>
              </a:rPr>
              <a:t>(</a:t>
            </a:r>
            <a:r>
              <a:rPr lang="en-US" sz="2000" b="0" dirty="0">
                <a:solidFill>
                  <a:srgbClr val="2A00FF"/>
                </a:solidFill>
                <a:latin typeface="Arial" panose="020B0604020202020204" pitchFamily="34" charset="0"/>
                <a:cs typeface="Arial" panose="020B0604020202020204" pitchFamily="34" charset="0"/>
              </a:rPr>
              <a:t>"</a:t>
            </a:r>
            <a:r>
              <a:rPr lang="en-US" sz="2000" b="0" dirty="0" err="1">
                <a:solidFill>
                  <a:srgbClr val="2A00FF"/>
                </a:solidFill>
                <a:latin typeface="Arial" panose="020B0604020202020204" pitchFamily="34" charset="0"/>
                <a:cs typeface="Arial" panose="020B0604020202020204" pitchFamily="34" charset="0"/>
              </a:rPr>
              <a:t>zablistpfDAO</a:t>
            </a:r>
            <a:r>
              <a:rPr lang="en-US" sz="2000" b="0" dirty="0">
                <a:solidFill>
                  <a:srgbClr val="2A00FF"/>
                </a:solidFill>
                <a:latin typeface="Arial" panose="020B0604020202020204" pitchFamily="34" charset="0"/>
                <a:cs typeface="Arial" panose="020B0604020202020204" pitchFamily="34" charset="0"/>
              </a:rPr>
              <a:t>"</a:t>
            </a:r>
            <a:r>
              <a:rPr lang="en-US" sz="2000" b="0" dirty="0">
                <a:solidFill>
                  <a:srgbClr val="000000"/>
                </a:solidFill>
                <a:latin typeface="Arial" panose="020B0604020202020204" pitchFamily="34" charset="0"/>
                <a:cs typeface="Arial" panose="020B0604020202020204" pitchFamily="34" charset="0"/>
              </a:rPr>
              <a:t>, </a:t>
            </a:r>
          </a:p>
          <a:p>
            <a:r>
              <a:rPr lang="en-US" sz="2000" b="0" dirty="0">
                <a:solidFill>
                  <a:srgbClr val="000000"/>
                </a:solidFill>
                <a:latin typeface="Arial" panose="020B0604020202020204" pitchFamily="34" charset="0"/>
                <a:cs typeface="Arial" panose="020B0604020202020204" pitchFamily="34" charset="0"/>
              </a:rPr>
              <a:t>                                        </a:t>
            </a:r>
            <a:r>
              <a:rPr lang="en-US" sz="2000" b="0" dirty="0" err="1">
                <a:solidFill>
                  <a:srgbClr val="000000"/>
                </a:solidFill>
                <a:latin typeface="Arial" panose="020B0604020202020204" pitchFamily="34" charset="0"/>
                <a:cs typeface="Arial" panose="020B0604020202020204" pitchFamily="34" charset="0"/>
              </a:rPr>
              <a:t>ZablistpfDAO.</a:t>
            </a:r>
            <a:r>
              <a:rPr lang="en-US" sz="2000" b="0" dirty="0" err="1">
                <a:solidFill>
                  <a:srgbClr val="7F0055"/>
                </a:solidFill>
                <a:latin typeface="Arial" panose="020B0604020202020204" pitchFamily="34" charset="0"/>
                <a:cs typeface="Arial" panose="020B0604020202020204" pitchFamily="34" charset="0"/>
              </a:rPr>
              <a:t>class</a:t>
            </a:r>
            <a:r>
              <a:rPr lang="en-US" sz="2000" b="0" dirty="0">
                <a:solidFill>
                  <a:srgbClr val="000000"/>
                </a:solidFill>
                <a:latin typeface="Arial" panose="020B0604020202020204" pitchFamily="34" charset="0"/>
                <a:cs typeface="Arial" panose="020B0604020202020204" pitchFamily="34" charset="0"/>
              </a:rPr>
              <a:t>);</a:t>
            </a:r>
          </a:p>
          <a:p>
            <a:r>
              <a:rPr lang="en-US" sz="2000" b="0" dirty="0">
                <a:solidFill>
                  <a:srgbClr val="7F0055"/>
                </a:solidFill>
                <a:latin typeface="Arial" panose="020B0604020202020204" pitchFamily="34" charset="0"/>
                <a:cs typeface="Arial" panose="020B0604020202020204" pitchFamily="34" charset="0"/>
              </a:rPr>
              <a:t>    private</a:t>
            </a:r>
            <a:r>
              <a:rPr lang="en-US" sz="2000" b="0" dirty="0">
                <a:solidFill>
                  <a:srgbClr val="000000"/>
                </a:solidFill>
                <a:latin typeface="Arial" panose="020B0604020202020204" pitchFamily="34" charset="0"/>
                <a:cs typeface="Arial" panose="020B0604020202020204" pitchFamily="34" charset="0"/>
              </a:rPr>
              <a:t> List&lt;</a:t>
            </a:r>
            <a:r>
              <a:rPr lang="en-US" sz="2000" b="0" dirty="0" err="1">
                <a:solidFill>
                  <a:srgbClr val="000000"/>
                </a:solidFill>
                <a:latin typeface="Arial" panose="020B0604020202020204" pitchFamily="34" charset="0"/>
                <a:cs typeface="Arial" panose="020B0604020202020204" pitchFamily="34" charset="0"/>
              </a:rPr>
              <a:t>Zablistpf</a:t>
            </a:r>
            <a:r>
              <a:rPr lang="en-US" sz="2000" b="0" dirty="0">
                <a:solidFill>
                  <a:srgbClr val="000000"/>
                </a:solidFill>
                <a:latin typeface="Arial" panose="020B0604020202020204" pitchFamily="34" charset="0"/>
                <a:cs typeface="Arial" panose="020B0604020202020204" pitchFamily="34" charset="0"/>
              </a:rPr>
              <a:t>&gt; </a:t>
            </a:r>
            <a:r>
              <a:rPr lang="en-US" sz="2000" b="0" dirty="0" err="1">
                <a:solidFill>
                  <a:srgbClr val="0000C0"/>
                </a:solidFill>
                <a:latin typeface="Arial" panose="020B0604020202020204" pitchFamily="34" charset="0"/>
                <a:cs typeface="Arial" panose="020B0604020202020204" pitchFamily="34" charset="0"/>
              </a:rPr>
              <a:t>zablistpfList</a:t>
            </a:r>
            <a:r>
              <a:rPr lang="en-US" sz="2000" b="0" dirty="0">
                <a:solidFill>
                  <a:srgbClr val="000000"/>
                </a:solidFill>
                <a:latin typeface="Arial" panose="020B0604020202020204" pitchFamily="34" charset="0"/>
                <a:cs typeface="Arial" panose="020B0604020202020204" pitchFamily="34" charset="0"/>
              </a:rPr>
              <a:t> = </a:t>
            </a:r>
            <a:r>
              <a:rPr lang="en-US" sz="2000" b="0" dirty="0">
                <a:solidFill>
                  <a:srgbClr val="7F0055"/>
                </a:solidFill>
                <a:latin typeface="Arial" panose="020B0604020202020204" pitchFamily="34" charset="0"/>
                <a:cs typeface="Arial" panose="020B0604020202020204" pitchFamily="34" charset="0"/>
              </a:rPr>
              <a:t>new</a:t>
            </a:r>
            <a:r>
              <a:rPr lang="en-US" sz="2000" b="0" dirty="0">
                <a:solidFill>
                  <a:srgbClr val="000000"/>
                </a:solidFill>
                <a:latin typeface="Arial" panose="020B0604020202020204" pitchFamily="34" charset="0"/>
                <a:cs typeface="Arial" panose="020B0604020202020204" pitchFamily="34" charset="0"/>
              </a:rPr>
              <a:t> </a:t>
            </a:r>
            <a:r>
              <a:rPr lang="en-US" sz="2000" b="0" dirty="0" err="1">
                <a:solidFill>
                  <a:srgbClr val="000000"/>
                </a:solidFill>
                <a:latin typeface="Arial" panose="020B0604020202020204" pitchFamily="34" charset="0"/>
                <a:cs typeface="Arial" panose="020B0604020202020204" pitchFamily="34" charset="0"/>
              </a:rPr>
              <a:t>ArrayList</a:t>
            </a:r>
            <a:r>
              <a:rPr lang="en-US" sz="2000" b="0" dirty="0">
                <a:solidFill>
                  <a:srgbClr val="000000"/>
                </a:solidFill>
                <a:latin typeface="Arial" panose="020B0604020202020204" pitchFamily="34" charset="0"/>
                <a:cs typeface="Arial" panose="020B0604020202020204" pitchFamily="34" charset="0"/>
              </a:rPr>
              <a:t>&lt;</a:t>
            </a:r>
            <a:r>
              <a:rPr lang="en-US" sz="2000" b="0" dirty="0" err="1">
                <a:solidFill>
                  <a:srgbClr val="000000"/>
                </a:solidFill>
                <a:latin typeface="Arial" panose="020B0604020202020204" pitchFamily="34" charset="0"/>
                <a:cs typeface="Arial" panose="020B0604020202020204" pitchFamily="34" charset="0"/>
              </a:rPr>
              <a:t>Zablistpf</a:t>
            </a:r>
            <a:r>
              <a:rPr lang="en-US" sz="2000" b="0" dirty="0">
                <a:solidFill>
                  <a:srgbClr val="000000"/>
                </a:solidFill>
                <a:latin typeface="Arial" panose="020B0604020202020204" pitchFamily="34" charset="0"/>
                <a:cs typeface="Arial" panose="020B0604020202020204" pitchFamily="34" charset="0"/>
              </a:rPr>
              <a:t>&gt;();</a:t>
            </a:r>
          </a:p>
          <a:p>
            <a:r>
              <a:rPr lang="en-US" sz="2000" b="0" dirty="0">
                <a:solidFill>
                  <a:srgbClr val="7F0055"/>
                </a:solidFill>
                <a:latin typeface="Arial" panose="020B0604020202020204" pitchFamily="34" charset="0"/>
                <a:cs typeface="Arial" panose="020B0604020202020204" pitchFamily="34" charset="0"/>
              </a:rPr>
              <a:t>    protected</a:t>
            </a:r>
            <a:r>
              <a:rPr lang="en-US" sz="2000" b="0" dirty="0">
                <a:solidFill>
                  <a:srgbClr val="000000"/>
                </a:solidFill>
                <a:latin typeface="Arial" panose="020B0604020202020204" pitchFamily="34" charset="0"/>
                <a:cs typeface="Arial" panose="020B0604020202020204" pitchFamily="34" charset="0"/>
              </a:rPr>
              <a:t> </a:t>
            </a:r>
            <a:r>
              <a:rPr lang="en-US" sz="2000" b="0" dirty="0">
                <a:solidFill>
                  <a:srgbClr val="7F0055"/>
                </a:solidFill>
                <a:latin typeface="Arial" panose="020B0604020202020204" pitchFamily="34" charset="0"/>
                <a:cs typeface="Arial" panose="020B0604020202020204" pitchFamily="34" charset="0"/>
              </a:rPr>
              <a:t>void</a:t>
            </a:r>
            <a:r>
              <a:rPr lang="en-US" sz="2000" b="0" dirty="0">
                <a:solidFill>
                  <a:srgbClr val="000000"/>
                </a:solidFill>
                <a:latin typeface="Arial" panose="020B0604020202020204" pitchFamily="34" charset="0"/>
                <a:cs typeface="Arial" panose="020B0604020202020204" pitchFamily="34" charset="0"/>
              </a:rPr>
              <a:t> initialise1010(){</a:t>
            </a:r>
          </a:p>
          <a:p>
            <a:r>
              <a:rPr lang="en-US" sz="2000" b="0" dirty="0">
                <a:solidFill>
                  <a:srgbClr val="0000C0"/>
                </a:solidFill>
                <a:highlight>
                  <a:srgbClr val="E8F2FE"/>
                </a:highlight>
                <a:latin typeface="Arial" panose="020B0604020202020204" pitchFamily="34" charset="0"/>
                <a:cs typeface="Arial" panose="020B0604020202020204" pitchFamily="34" charset="0"/>
              </a:rPr>
              <a:t>        </a:t>
            </a:r>
            <a:r>
              <a:rPr lang="en-US" sz="2000" b="0" dirty="0" err="1">
                <a:solidFill>
                  <a:srgbClr val="0000C0"/>
                </a:solidFill>
                <a:highlight>
                  <a:srgbClr val="E8F2FE"/>
                </a:highlight>
                <a:latin typeface="Arial" panose="020B0604020202020204" pitchFamily="34" charset="0"/>
                <a:cs typeface="Arial" panose="020B0604020202020204" pitchFamily="34" charset="0"/>
              </a:rPr>
              <a:t>zablistpfList</a:t>
            </a:r>
            <a:r>
              <a:rPr lang="en-US" sz="2000" b="0" dirty="0">
                <a:solidFill>
                  <a:srgbClr val="000000"/>
                </a:solidFill>
                <a:highlight>
                  <a:srgbClr val="E8F2FE"/>
                </a:highlight>
                <a:latin typeface="Arial" panose="020B0604020202020204" pitchFamily="34" charset="0"/>
                <a:cs typeface="Arial" panose="020B0604020202020204" pitchFamily="34" charset="0"/>
              </a:rPr>
              <a:t>=</a:t>
            </a:r>
            <a:r>
              <a:rPr lang="en-US" sz="2000" b="0" dirty="0" err="1">
                <a:solidFill>
                  <a:srgbClr val="0000C0"/>
                </a:solidFill>
                <a:highlight>
                  <a:srgbClr val="E8F2FE"/>
                </a:highlight>
                <a:latin typeface="Arial" panose="020B0604020202020204" pitchFamily="34" charset="0"/>
                <a:cs typeface="Arial" panose="020B0604020202020204" pitchFamily="34" charset="0"/>
              </a:rPr>
              <a:t>zablistpfDAO</a:t>
            </a:r>
            <a:r>
              <a:rPr lang="en-US" sz="2000" b="0" dirty="0" err="1">
                <a:solidFill>
                  <a:srgbClr val="000000"/>
                </a:solidFill>
                <a:highlight>
                  <a:srgbClr val="E8F2FE"/>
                </a:highlight>
                <a:latin typeface="Arial" panose="020B0604020202020204" pitchFamily="34" charset="0"/>
                <a:cs typeface="Arial" panose="020B0604020202020204" pitchFamily="34" charset="0"/>
              </a:rPr>
              <a:t>.readZablistpf</a:t>
            </a:r>
            <a:r>
              <a:rPr lang="en-US" sz="2000" b="0" dirty="0">
                <a:solidFill>
                  <a:srgbClr val="000000"/>
                </a:solidFill>
                <a:highlight>
                  <a:srgbClr val="E8F2FE"/>
                </a:highlight>
                <a:latin typeface="Arial" panose="020B0604020202020204" pitchFamily="34" charset="0"/>
                <a:cs typeface="Arial" panose="020B0604020202020204" pitchFamily="34" charset="0"/>
              </a:rPr>
              <a:t>(</a:t>
            </a:r>
            <a:r>
              <a:rPr lang="en-US" sz="2000" b="0" dirty="0" err="1">
                <a:solidFill>
                  <a:srgbClr val="0000C0"/>
                </a:solidFill>
                <a:highlight>
                  <a:srgbClr val="E8F2FE"/>
                </a:highlight>
                <a:latin typeface="Arial" panose="020B0604020202020204" pitchFamily="34" charset="0"/>
                <a:cs typeface="Arial" panose="020B0604020202020204" pitchFamily="34" charset="0"/>
              </a:rPr>
              <a:t>agntIO</a:t>
            </a:r>
            <a:r>
              <a:rPr lang="en-US" sz="2000" b="0" dirty="0" err="1">
                <a:solidFill>
                  <a:srgbClr val="000000"/>
                </a:solidFill>
                <a:highlight>
                  <a:srgbClr val="E8F2FE"/>
                </a:highlight>
                <a:latin typeface="Arial" panose="020B0604020202020204" pitchFamily="34" charset="0"/>
                <a:cs typeface="Arial" panose="020B0604020202020204" pitchFamily="34" charset="0"/>
              </a:rPr>
              <a:t>.getAgntnum</a:t>
            </a:r>
            <a:r>
              <a:rPr lang="en-US" sz="2000" b="0" dirty="0">
                <a:solidFill>
                  <a:srgbClr val="000000"/>
                </a:solidFill>
                <a:highlight>
                  <a:srgbClr val="E8F2FE"/>
                </a:highlight>
                <a:latin typeface="Arial" panose="020B0604020202020204" pitchFamily="34" charset="0"/>
                <a:cs typeface="Arial" panose="020B0604020202020204" pitchFamily="34" charset="0"/>
              </a:rPr>
              <a:t>().</a:t>
            </a:r>
            <a:r>
              <a:rPr lang="en-US" sz="2000" b="0" dirty="0" err="1">
                <a:solidFill>
                  <a:srgbClr val="000000"/>
                </a:solidFill>
                <a:highlight>
                  <a:srgbClr val="E8F2FE"/>
                </a:highlight>
                <a:latin typeface="Arial" panose="020B0604020202020204" pitchFamily="34" charset="0"/>
                <a:cs typeface="Arial" panose="020B0604020202020204" pitchFamily="34" charset="0"/>
              </a:rPr>
              <a:t>toString</a:t>
            </a:r>
            <a:r>
              <a:rPr lang="en-US" sz="2000" b="0" dirty="0">
                <a:solidFill>
                  <a:srgbClr val="000000"/>
                </a:solidFill>
                <a:highlight>
                  <a:srgbClr val="E8F2FE"/>
                </a:highlight>
                <a:latin typeface="Arial" panose="020B0604020202020204" pitchFamily="34" charset="0"/>
                <a:cs typeface="Arial" panose="020B0604020202020204" pitchFamily="34" charset="0"/>
              </a:rPr>
              <a:t>());</a:t>
            </a:r>
          </a:p>
          <a:p>
            <a:r>
              <a:rPr lang="en-US" sz="2000" b="0" dirty="0">
                <a:solidFill>
                  <a:srgbClr val="000000"/>
                </a:solidFill>
                <a:highlight>
                  <a:srgbClr val="E8F2FE"/>
                </a:highlight>
                <a:latin typeface="Arial" panose="020B0604020202020204" pitchFamily="34" charset="0"/>
                <a:cs typeface="Arial" panose="020B0604020202020204" pitchFamily="34" charset="0"/>
              </a:rPr>
              <a:t>    }</a:t>
            </a:r>
          </a:p>
          <a:p>
            <a:r>
              <a:rPr lang="en-US" sz="2000" b="0" dirty="0">
                <a:solidFill>
                  <a:srgbClr val="000000"/>
                </a:solidFill>
                <a:highlight>
                  <a:srgbClr val="E8F2FE"/>
                </a:highlight>
                <a:latin typeface="Arial" panose="020B0604020202020204" pitchFamily="34" charset="0"/>
                <a:cs typeface="Arial" panose="020B0604020202020204" pitchFamily="34" charset="0"/>
              </a:rPr>
              <a:t>}</a:t>
            </a:r>
            <a:endParaRPr lang="en-U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915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4783-FBAD-49D8-9EAD-814A732FCFAD}"/>
              </a:ext>
            </a:extLst>
          </p:cNvPr>
          <p:cNvSpPr>
            <a:spLocks noGrp="1"/>
          </p:cNvSpPr>
          <p:nvPr>
            <p:ph type="ctrTitle"/>
          </p:nvPr>
        </p:nvSpPr>
        <p:spPr>
          <a:xfrm>
            <a:off x="1097280" y="1"/>
            <a:ext cx="10058400" cy="594360"/>
          </a:xfrm>
        </p:spPr>
        <p:txBody>
          <a:bodyPr/>
          <a:lstStyle/>
          <a:p>
            <a:r>
              <a:rPr lang="en-US" sz="4000" dirty="0"/>
              <a:t>Exercise</a:t>
            </a:r>
          </a:p>
        </p:txBody>
      </p:sp>
      <p:sp>
        <p:nvSpPr>
          <p:cNvPr id="3" name="Subtitle 2">
            <a:extLst>
              <a:ext uri="{FF2B5EF4-FFF2-40B4-BE49-F238E27FC236}">
                <a16:creationId xmlns:a16="http://schemas.microsoft.com/office/drawing/2014/main" id="{408DD4F1-9141-4B39-89B4-817770F8A753}"/>
              </a:ext>
            </a:extLst>
          </p:cNvPr>
          <p:cNvSpPr>
            <a:spLocks noGrp="1"/>
          </p:cNvSpPr>
          <p:nvPr>
            <p:ph type="subTitle" idx="1"/>
          </p:nvPr>
        </p:nvSpPr>
        <p:spPr>
          <a:xfrm>
            <a:off x="320040" y="685800"/>
            <a:ext cx="14127480" cy="6858000"/>
          </a:xfrm>
        </p:spPr>
        <p:txBody>
          <a:bodyPr/>
          <a:lstStyle/>
          <a:p>
            <a:pPr marL="742950" indent="-742950">
              <a:buFont typeface="+mj-lt"/>
              <a:buAutoNum type="arabicPeriod"/>
            </a:pPr>
            <a:r>
              <a:rPr lang="en-US" sz="3700" b="0" dirty="0"/>
              <a:t>Create </a:t>
            </a:r>
            <a:r>
              <a:rPr lang="en-US" sz="3700" b="0" dirty="0" err="1">
                <a:solidFill>
                  <a:srgbClr val="7F0055"/>
                </a:solidFill>
              </a:rPr>
              <a:t>pojo</a:t>
            </a:r>
            <a:r>
              <a:rPr lang="en-US" sz="3700" b="0" dirty="0"/>
              <a:t> Student : properties id, name</a:t>
            </a:r>
          </a:p>
          <a:p>
            <a:pPr marL="742950" indent="-742950">
              <a:buFont typeface="+mj-lt"/>
              <a:buAutoNum type="arabicPeriod"/>
            </a:pPr>
            <a:r>
              <a:rPr lang="en-US" sz="3700" b="0" dirty="0"/>
              <a:t>Create </a:t>
            </a:r>
            <a:r>
              <a:rPr lang="en-US" sz="3700" b="0" dirty="0">
                <a:solidFill>
                  <a:srgbClr val="7F0055"/>
                </a:solidFill>
              </a:rPr>
              <a:t>interface</a:t>
            </a:r>
            <a:r>
              <a:rPr lang="en-US" sz="3700" b="0" dirty="0"/>
              <a:t> </a:t>
            </a:r>
            <a:r>
              <a:rPr lang="en-US" sz="3700" b="0" dirty="0" err="1"/>
              <a:t>StudentDao</a:t>
            </a:r>
            <a:r>
              <a:rPr lang="en-US" sz="3700" b="0" dirty="0"/>
              <a:t>: method</a:t>
            </a:r>
          </a:p>
          <a:p>
            <a:r>
              <a:rPr lang="en-US" sz="3700" b="0" dirty="0">
                <a:solidFill>
                  <a:schemeClr val="tx1"/>
                </a:solidFill>
              </a:rPr>
              <a:t>        </a:t>
            </a:r>
            <a:r>
              <a:rPr lang="en-US" sz="3700" b="0" dirty="0">
                <a:solidFill>
                  <a:srgbClr val="7F0055"/>
                </a:solidFill>
              </a:rPr>
              <a:t>public</a:t>
            </a:r>
            <a:r>
              <a:rPr lang="en-US" sz="3700" b="0" dirty="0">
                <a:solidFill>
                  <a:schemeClr val="tx1"/>
                </a:solidFill>
              </a:rPr>
              <a:t> List&lt;Student&gt; </a:t>
            </a:r>
            <a:r>
              <a:rPr lang="en-US" sz="3700" b="0" dirty="0" err="1">
                <a:solidFill>
                  <a:schemeClr val="tx1"/>
                </a:solidFill>
              </a:rPr>
              <a:t>getAllStudents</a:t>
            </a:r>
            <a:r>
              <a:rPr lang="en-US" sz="3700" b="0" dirty="0">
                <a:solidFill>
                  <a:schemeClr val="tx1"/>
                </a:solidFill>
              </a:rPr>
              <a:t>(Connection conn);</a:t>
            </a:r>
          </a:p>
          <a:p>
            <a:r>
              <a:rPr lang="en-US" sz="3700" b="0" dirty="0"/>
              <a:t>        </a:t>
            </a:r>
            <a:r>
              <a:rPr lang="en-US" sz="3700" b="0" dirty="0">
                <a:solidFill>
                  <a:srgbClr val="7F0055"/>
                </a:solidFill>
              </a:rPr>
              <a:t>public void </a:t>
            </a:r>
            <a:r>
              <a:rPr lang="en-US" sz="3700" b="0" dirty="0">
                <a:solidFill>
                  <a:schemeClr val="tx1"/>
                </a:solidFill>
              </a:rPr>
              <a:t>Student </a:t>
            </a:r>
            <a:r>
              <a:rPr lang="en-US" sz="3700" b="0" dirty="0" err="1">
                <a:solidFill>
                  <a:schemeClr val="tx1"/>
                </a:solidFill>
              </a:rPr>
              <a:t>getStudent</a:t>
            </a:r>
            <a:r>
              <a:rPr lang="en-US" sz="3700" b="0" dirty="0">
                <a:solidFill>
                  <a:schemeClr val="tx1"/>
                </a:solidFill>
              </a:rPr>
              <a:t>(int </a:t>
            </a:r>
            <a:r>
              <a:rPr lang="en-US" sz="3700" b="0" dirty="0" err="1">
                <a:solidFill>
                  <a:schemeClr val="tx1"/>
                </a:solidFill>
              </a:rPr>
              <a:t>rollNo</a:t>
            </a:r>
            <a:r>
              <a:rPr lang="en-US" sz="3700" b="0" dirty="0">
                <a:solidFill>
                  <a:schemeClr val="tx1"/>
                </a:solidFill>
              </a:rPr>
              <a:t>, Connection conn);</a:t>
            </a:r>
          </a:p>
          <a:p>
            <a:r>
              <a:rPr lang="en-US" sz="3700" b="0" dirty="0"/>
              <a:t>        </a:t>
            </a:r>
            <a:r>
              <a:rPr lang="en-US" sz="3700" b="0" dirty="0">
                <a:solidFill>
                  <a:srgbClr val="7F0055"/>
                </a:solidFill>
              </a:rPr>
              <a:t>public void </a:t>
            </a:r>
            <a:r>
              <a:rPr lang="en-US" sz="3700" b="0" dirty="0" err="1">
                <a:solidFill>
                  <a:schemeClr val="tx1"/>
                </a:solidFill>
              </a:rPr>
              <a:t>insertStudent</a:t>
            </a:r>
            <a:r>
              <a:rPr lang="en-US" sz="3700" b="0" dirty="0">
                <a:solidFill>
                  <a:schemeClr val="tx1"/>
                </a:solidFill>
              </a:rPr>
              <a:t>(Student </a:t>
            </a:r>
            <a:r>
              <a:rPr lang="en-US" sz="3700" b="0" dirty="0" err="1">
                <a:solidFill>
                  <a:schemeClr val="tx1"/>
                </a:solidFill>
              </a:rPr>
              <a:t>student</a:t>
            </a:r>
            <a:r>
              <a:rPr lang="en-US" sz="3700" b="0" dirty="0">
                <a:solidFill>
                  <a:schemeClr val="tx1"/>
                </a:solidFill>
              </a:rPr>
              <a:t>, Connection conn);</a:t>
            </a:r>
          </a:p>
          <a:p>
            <a:r>
              <a:rPr lang="en-US" sz="3700" b="0" dirty="0"/>
              <a:t>        </a:t>
            </a:r>
            <a:r>
              <a:rPr lang="en-US" sz="3700" b="0" dirty="0">
                <a:solidFill>
                  <a:srgbClr val="7F0055"/>
                </a:solidFill>
              </a:rPr>
              <a:t>public void </a:t>
            </a:r>
            <a:r>
              <a:rPr lang="en-US" sz="3700" b="0" dirty="0" err="1">
                <a:solidFill>
                  <a:schemeClr val="tx1"/>
                </a:solidFill>
              </a:rPr>
              <a:t>updateStudent</a:t>
            </a:r>
            <a:r>
              <a:rPr lang="en-US" sz="3700" b="0" dirty="0">
                <a:solidFill>
                  <a:schemeClr val="tx1"/>
                </a:solidFill>
              </a:rPr>
              <a:t>(Student </a:t>
            </a:r>
            <a:r>
              <a:rPr lang="en-US" sz="3700" b="0" dirty="0" err="1">
                <a:solidFill>
                  <a:schemeClr val="tx1"/>
                </a:solidFill>
              </a:rPr>
              <a:t>student</a:t>
            </a:r>
            <a:r>
              <a:rPr lang="en-US" sz="3700" b="0" dirty="0">
                <a:solidFill>
                  <a:schemeClr val="tx1"/>
                </a:solidFill>
              </a:rPr>
              <a:t>, Connection conn);</a:t>
            </a:r>
          </a:p>
          <a:p>
            <a:r>
              <a:rPr lang="en-US" sz="3700" b="0" dirty="0"/>
              <a:t>        </a:t>
            </a:r>
            <a:r>
              <a:rPr lang="en-US" sz="3700" b="0" dirty="0">
                <a:solidFill>
                  <a:srgbClr val="7F0055"/>
                </a:solidFill>
              </a:rPr>
              <a:t>public void </a:t>
            </a:r>
            <a:r>
              <a:rPr lang="en-US" sz="3700" b="0" dirty="0" err="1">
                <a:solidFill>
                  <a:schemeClr val="tx1"/>
                </a:solidFill>
              </a:rPr>
              <a:t>deleteStudent</a:t>
            </a:r>
            <a:r>
              <a:rPr lang="en-US" sz="3700" b="0" dirty="0">
                <a:solidFill>
                  <a:schemeClr val="tx1"/>
                </a:solidFill>
              </a:rPr>
              <a:t>(int id, Connection conn);</a:t>
            </a:r>
          </a:p>
          <a:p>
            <a:r>
              <a:rPr lang="en-US" sz="3700" b="0" dirty="0"/>
              <a:t>        </a:t>
            </a:r>
            <a:r>
              <a:rPr lang="en-US" sz="3700" b="0" dirty="0">
                <a:solidFill>
                  <a:srgbClr val="7F0055"/>
                </a:solidFill>
              </a:rPr>
              <a:t>public void </a:t>
            </a:r>
            <a:r>
              <a:rPr lang="en-US" sz="3700" b="0" dirty="0" err="1">
                <a:solidFill>
                  <a:schemeClr val="tx1"/>
                </a:solidFill>
              </a:rPr>
              <a:t>deleteStudents</a:t>
            </a:r>
            <a:r>
              <a:rPr lang="en-US" sz="3700" b="0" dirty="0">
                <a:solidFill>
                  <a:schemeClr val="tx1"/>
                </a:solidFill>
              </a:rPr>
              <a:t>(Connection conn);</a:t>
            </a:r>
          </a:p>
          <a:p>
            <a:pPr marL="742950" indent="-742950">
              <a:buFont typeface="+mj-lt"/>
              <a:buAutoNum type="arabicPeriod" startAt="3"/>
            </a:pPr>
            <a:r>
              <a:rPr lang="en-US" sz="3700" b="0" dirty="0"/>
              <a:t>Create </a:t>
            </a:r>
            <a:r>
              <a:rPr lang="en-US" sz="3700" b="0" dirty="0">
                <a:solidFill>
                  <a:srgbClr val="7F0055"/>
                </a:solidFill>
              </a:rPr>
              <a:t>class</a:t>
            </a:r>
            <a:r>
              <a:rPr lang="en-US" sz="3700" b="0" dirty="0"/>
              <a:t> </a:t>
            </a:r>
            <a:r>
              <a:rPr lang="en-US" sz="3700" b="0" dirty="0" err="1"/>
              <a:t>StudentDaoImpl</a:t>
            </a:r>
            <a:r>
              <a:rPr lang="en-US" sz="3700" b="0" dirty="0"/>
              <a:t> implement </a:t>
            </a:r>
            <a:r>
              <a:rPr lang="en-US" sz="3700" b="0" dirty="0" err="1"/>
              <a:t>StudentDao</a:t>
            </a:r>
            <a:r>
              <a:rPr lang="en-US" sz="3700" b="0" dirty="0"/>
              <a:t>: overwrite method above</a:t>
            </a:r>
          </a:p>
          <a:p>
            <a:pPr marL="742950" indent="-742950">
              <a:buFont typeface="+mj-lt"/>
              <a:buAutoNum type="arabicPeriod" startAt="4"/>
            </a:pPr>
            <a:r>
              <a:rPr lang="en-US" sz="3700" b="0" dirty="0"/>
              <a:t>Create </a:t>
            </a:r>
            <a:r>
              <a:rPr lang="en-US" sz="3700" b="0" dirty="0">
                <a:solidFill>
                  <a:srgbClr val="7F0055"/>
                </a:solidFill>
              </a:rPr>
              <a:t>class</a:t>
            </a:r>
            <a:r>
              <a:rPr lang="en-US" sz="3700" b="0" dirty="0"/>
              <a:t> </a:t>
            </a:r>
            <a:r>
              <a:rPr lang="en-US" sz="3700" b="0" dirty="0" err="1"/>
              <a:t>DaoPatternDemo</a:t>
            </a:r>
            <a:r>
              <a:rPr lang="en-US" sz="3700" b="0" dirty="0"/>
              <a:t> : create main(String[] </a:t>
            </a:r>
            <a:r>
              <a:rPr lang="en-US" sz="3700" b="0" dirty="0" err="1"/>
              <a:t>args</a:t>
            </a:r>
            <a:r>
              <a:rPr lang="en-US" sz="3700" b="0" dirty="0"/>
              <a:t>) that create connection to DB h2 and call method above</a:t>
            </a:r>
          </a:p>
          <a:p>
            <a:endParaRPr lang="en-US" dirty="0"/>
          </a:p>
        </p:txBody>
      </p:sp>
    </p:spTree>
    <p:extLst>
      <p:ext uri="{BB962C8B-B14F-4D97-AF65-F5344CB8AC3E}">
        <p14:creationId xmlns:p14="http://schemas.microsoft.com/office/powerpoint/2010/main" val="272613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5" name="Title 13"/>
          <p:cNvSpPr>
            <a:spLocks noGrp="1"/>
          </p:cNvSpPr>
          <p:nvPr>
            <p:ph type="title"/>
          </p:nvPr>
        </p:nvSpPr>
        <p:spPr/>
        <p:txBody>
          <a:bodyPr/>
          <a:lstStyle/>
          <a:p>
            <a:r>
              <a:rPr lang="en-US" altLang="en-US" dirty="0"/>
              <a:t>Agenda</a:t>
            </a:r>
          </a:p>
        </p:txBody>
      </p:sp>
      <p:sp>
        <p:nvSpPr>
          <p:cNvPr id="2" name="Content Placeholder 1"/>
          <p:cNvSpPr>
            <a:spLocks noGrp="1"/>
          </p:cNvSpPr>
          <p:nvPr>
            <p:ph idx="1"/>
          </p:nvPr>
        </p:nvSpPr>
        <p:spPr>
          <a:xfrm>
            <a:off x="685800" y="1892807"/>
            <a:ext cx="13258800" cy="5121276"/>
          </a:xfrm>
        </p:spPr>
        <p:txBody>
          <a:bodyPr/>
          <a:lstStyle/>
          <a:p>
            <a:r>
              <a:rPr lang="en-US" dirty="0"/>
              <a:t>Introduction Java JDBC</a:t>
            </a:r>
          </a:p>
          <a:p>
            <a:r>
              <a:rPr lang="en-US" dirty="0"/>
              <a:t>Java Connectivity</a:t>
            </a:r>
          </a:p>
          <a:p>
            <a:r>
              <a:rPr lang="en-US" dirty="0"/>
              <a:t>5 steps to access and retrieve  relational database</a:t>
            </a:r>
          </a:p>
          <a:p>
            <a:r>
              <a:rPr lang="en-US" dirty="0"/>
              <a:t>Structure of DAO</a:t>
            </a:r>
          </a:p>
          <a:p>
            <a:pPr marL="0" indent="0">
              <a:buNone/>
            </a:pPr>
            <a:endParaRPr lang="en-US" dirty="0"/>
          </a:p>
        </p:txBody>
      </p:sp>
    </p:spTree>
    <p:extLst>
      <p:ext uri="{BB962C8B-B14F-4D97-AF65-F5344CB8AC3E}">
        <p14:creationId xmlns:p14="http://schemas.microsoft.com/office/powerpoint/2010/main" val="2887323642"/>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p:txBody>
          <a:bodyPr/>
          <a:lstStyle/>
          <a:p>
            <a:r>
              <a:rPr lang="en-US" dirty="0"/>
              <a:t>Questions &amp; Answer</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262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Thank you and do you have any questions?</a:t>
            </a:r>
            <a:endParaRPr lang="en-US" dirty="0"/>
          </a:p>
        </p:txBody>
      </p:sp>
    </p:spTree>
    <p:extLst>
      <p:ext uri="{BB962C8B-B14F-4D97-AF65-F5344CB8AC3E}">
        <p14:creationId xmlns:p14="http://schemas.microsoft.com/office/powerpoint/2010/main" val="175155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Course Audience and Prerequisite</a:t>
            </a:r>
            <a:endParaRPr lang="en-US" dirty="0"/>
          </a:p>
        </p:txBody>
      </p:sp>
      <p:sp>
        <p:nvSpPr>
          <p:cNvPr id="9219" name="Content Placeholder 2"/>
          <p:cNvSpPr>
            <a:spLocks noGrp="1"/>
          </p:cNvSpPr>
          <p:nvPr>
            <p:ph idx="1"/>
          </p:nvPr>
        </p:nvSpPr>
        <p:spPr/>
        <p:txBody>
          <a:bodyPr/>
          <a:lstStyle/>
          <a:p>
            <a:r>
              <a:rPr lang="en-US" dirty="0"/>
              <a:t>Course Audience:</a:t>
            </a:r>
          </a:p>
          <a:p>
            <a:pPr lvl="1"/>
            <a:r>
              <a:rPr lang="en-US" dirty="0"/>
              <a:t>suitable for those who work on system information. </a:t>
            </a:r>
          </a:p>
          <a:p>
            <a:pPr lvl="1"/>
            <a:r>
              <a:rPr lang="en-US" dirty="0"/>
              <a:t>Also suitable for individuals need to access relational database.</a:t>
            </a:r>
          </a:p>
          <a:p>
            <a:r>
              <a:rPr lang="en-US" dirty="0"/>
              <a:t>Course pre-requisite: </a:t>
            </a:r>
          </a:p>
          <a:p>
            <a:pPr lvl="1"/>
            <a:r>
              <a:rPr lang="en-US" dirty="0"/>
              <a:t>Basic knowledge on relational Database. Understand ANSI SQL command</a:t>
            </a:r>
          </a:p>
          <a:p>
            <a:pPr lvl="1"/>
            <a:r>
              <a:rPr lang="en-US" dirty="0"/>
              <a:t>Professional on Java language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Disciplines</a:t>
            </a:r>
          </a:p>
        </p:txBody>
      </p:sp>
      <p:sp>
        <p:nvSpPr>
          <p:cNvPr id="10243" name="Content Placeholder 2"/>
          <p:cNvSpPr>
            <a:spLocks noGrp="1"/>
          </p:cNvSpPr>
          <p:nvPr>
            <p:ph idx="1"/>
          </p:nvPr>
        </p:nvSpPr>
        <p:spPr/>
        <p:txBody>
          <a:bodyPr/>
          <a:lstStyle/>
          <a:p>
            <a:r>
              <a:rPr lang="en-US" altLang="en-US" dirty="0"/>
              <a:t>Class Participation: &lt;100%&gt; </a:t>
            </a:r>
          </a:p>
          <a:p>
            <a:r>
              <a:rPr lang="en-US" altLang="en-US" dirty="0"/>
              <a:t>Passing Scores: &lt;70%&gt;</a:t>
            </a:r>
          </a:p>
          <a:p>
            <a:endParaRPr lang="en-US" altLang="en-US" dirty="0"/>
          </a:p>
        </p:txBody>
      </p:sp>
    </p:spTree>
    <p:extLst>
      <p:ext uri="{BB962C8B-B14F-4D97-AF65-F5344CB8AC3E}">
        <p14:creationId xmlns:p14="http://schemas.microsoft.com/office/powerpoint/2010/main" val="396239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FB4C-DA31-4A84-BA11-01D9B4F609C1}"/>
              </a:ext>
            </a:extLst>
          </p:cNvPr>
          <p:cNvSpPr>
            <a:spLocks noGrp="1"/>
          </p:cNvSpPr>
          <p:nvPr>
            <p:ph type="title"/>
          </p:nvPr>
        </p:nvSpPr>
        <p:spPr>
          <a:xfrm>
            <a:off x="685800" y="639763"/>
            <a:ext cx="13258800" cy="777557"/>
          </a:xfrm>
        </p:spPr>
        <p:txBody>
          <a:bodyPr/>
          <a:lstStyle/>
          <a:p>
            <a:r>
              <a:rPr lang="en-US" dirty="0"/>
              <a:t>JAVA JDBC</a:t>
            </a:r>
          </a:p>
        </p:txBody>
      </p:sp>
      <p:sp>
        <p:nvSpPr>
          <p:cNvPr id="3" name="Content Placeholder 2">
            <a:extLst>
              <a:ext uri="{FF2B5EF4-FFF2-40B4-BE49-F238E27FC236}">
                <a16:creationId xmlns:a16="http://schemas.microsoft.com/office/drawing/2014/main" id="{C1F83819-A693-44A5-946A-6F62E0F92495}"/>
              </a:ext>
            </a:extLst>
          </p:cNvPr>
          <p:cNvSpPr>
            <a:spLocks noGrp="1"/>
          </p:cNvSpPr>
          <p:nvPr>
            <p:ph idx="1"/>
          </p:nvPr>
        </p:nvSpPr>
        <p:spPr>
          <a:xfrm>
            <a:off x="685800" y="1417319"/>
            <a:ext cx="11201400" cy="5761355"/>
          </a:xfrm>
        </p:spPr>
        <p:txBody>
          <a:bodyPr/>
          <a:lstStyle/>
          <a:p>
            <a:pPr marL="342900" indent="-342900">
              <a:buFont typeface="Wingdings" panose="05000000000000000000" pitchFamily="2" charset="2"/>
              <a:buChar char="§"/>
            </a:pPr>
            <a:r>
              <a:rPr lang="en-US" sz="2400" b="0" dirty="0"/>
              <a:t>JDBC stands for Java Database </a:t>
            </a:r>
          </a:p>
          <a:p>
            <a:pPr marL="342900" indent="-342900">
              <a:buFont typeface="Wingdings" panose="05000000000000000000" pitchFamily="2" charset="2"/>
              <a:buChar char="§"/>
            </a:pPr>
            <a:r>
              <a:rPr lang="en-US" sz="2400" b="0" dirty="0"/>
              <a:t>Java API to connect and execute the query with the database Connectivity</a:t>
            </a:r>
          </a:p>
          <a:p>
            <a:pPr marL="342900" indent="-342900">
              <a:buFont typeface="Wingdings" panose="05000000000000000000" pitchFamily="2" charset="2"/>
              <a:buChar char="§"/>
            </a:pPr>
            <a:r>
              <a:rPr lang="en-US" sz="2400" b="0" dirty="0"/>
              <a:t>Using JDBC drivers to connect with the database</a:t>
            </a:r>
          </a:p>
          <a:p>
            <a:pPr marL="342900" indent="-342900">
              <a:buFont typeface="Wingdings" panose="05000000000000000000" pitchFamily="2" charset="2"/>
              <a:buChar char="§"/>
            </a:pPr>
            <a:r>
              <a:rPr lang="en-US" sz="2400" b="0" dirty="0"/>
              <a:t>There are four types JDBC</a:t>
            </a:r>
          </a:p>
          <a:p>
            <a:pPr marL="1028700" lvl="4" indent="-342900">
              <a:buFont typeface="Courier New" panose="02070309020205020404" pitchFamily="49" charset="0"/>
              <a:buChar char="o"/>
            </a:pPr>
            <a:r>
              <a:rPr lang="en-US" sz="2400" b="0" dirty="0"/>
              <a:t>JDBC-ODBC Bridge Driver</a:t>
            </a:r>
          </a:p>
          <a:p>
            <a:pPr marL="1028700" lvl="4" indent="-342900">
              <a:buFont typeface="Courier New" panose="02070309020205020404" pitchFamily="49" charset="0"/>
              <a:buChar char="o"/>
            </a:pPr>
            <a:r>
              <a:rPr lang="en-US" sz="2400" b="0" dirty="0"/>
              <a:t>Native Driver</a:t>
            </a:r>
          </a:p>
          <a:p>
            <a:pPr marL="1028700" lvl="4" indent="-342900">
              <a:buFont typeface="Courier New" panose="02070309020205020404" pitchFamily="49" charset="0"/>
              <a:buChar char="o"/>
            </a:pPr>
            <a:r>
              <a:rPr lang="en-US" sz="2400" b="0" dirty="0"/>
              <a:t>Network Protocol Driver</a:t>
            </a:r>
          </a:p>
          <a:p>
            <a:pPr marL="1028700" lvl="4" indent="-342900">
              <a:buFont typeface="Courier New" panose="02070309020205020404" pitchFamily="49" charset="0"/>
              <a:buChar char="o"/>
            </a:pPr>
            <a:r>
              <a:rPr lang="en-US" sz="2400" b="0" dirty="0"/>
              <a:t>Thin Driver</a:t>
            </a:r>
          </a:p>
          <a:p>
            <a:endParaRPr lang="en-US" b="0" dirty="0"/>
          </a:p>
        </p:txBody>
      </p:sp>
    </p:spTree>
    <p:extLst>
      <p:ext uri="{BB962C8B-B14F-4D97-AF65-F5344CB8AC3E}">
        <p14:creationId xmlns:p14="http://schemas.microsoft.com/office/powerpoint/2010/main" val="147222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2E5D-229A-4002-BDDF-32F9B48130B5}"/>
              </a:ext>
            </a:extLst>
          </p:cNvPr>
          <p:cNvSpPr>
            <a:spLocks noGrp="1"/>
          </p:cNvSpPr>
          <p:nvPr>
            <p:ph type="title"/>
          </p:nvPr>
        </p:nvSpPr>
        <p:spPr/>
        <p:txBody>
          <a:bodyPr/>
          <a:lstStyle/>
          <a:p>
            <a:r>
              <a:rPr lang="en-US" dirty="0"/>
              <a:t>JAVA JDBC</a:t>
            </a:r>
          </a:p>
        </p:txBody>
      </p:sp>
      <p:sp>
        <p:nvSpPr>
          <p:cNvPr id="3" name="Content Placeholder 2">
            <a:extLst>
              <a:ext uri="{FF2B5EF4-FFF2-40B4-BE49-F238E27FC236}">
                <a16:creationId xmlns:a16="http://schemas.microsoft.com/office/drawing/2014/main" id="{9669A05A-0546-4CF4-A074-AEF8755614CD}"/>
              </a:ext>
            </a:extLst>
          </p:cNvPr>
          <p:cNvSpPr>
            <a:spLocks noGrp="1"/>
          </p:cNvSpPr>
          <p:nvPr>
            <p:ph idx="1"/>
          </p:nvPr>
        </p:nvSpPr>
        <p:spPr>
          <a:xfrm>
            <a:off x="685800" y="1417319"/>
            <a:ext cx="11201400" cy="5761355"/>
          </a:xfrm>
        </p:spPr>
        <p:txBody>
          <a:bodyPr/>
          <a:lstStyle/>
          <a:p>
            <a:r>
              <a:rPr lang="en-US" sz="2400" b="0" dirty="0"/>
              <a:t>The current version of JDBC is 4.3.  Release since 21st September, 2017</a:t>
            </a:r>
          </a:p>
          <a:p>
            <a:r>
              <a:rPr lang="en-US" sz="2400" b="0" dirty="0"/>
              <a:t>The </a:t>
            </a:r>
            <a:r>
              <a:rPr lang="en-US" sz="2400" b="0" dirty="0" err="1"/>
              <a:t>java.sql</a:t>
            </a:r>
            <a:r>
              <a:rPr lang="en-US" sz="2400" b="0" dirty="0"/>
              <a:t> package contains classes and interfaces for JDBC API.</a:t>
            </a:r>
          </a:p>
          <a:p>
            <a:endParaRPr lang="en-US" dirty="0"/>
          </a:p>
        </p:txBody>
      </p:sp>
      <p:pic>
        <p:nvPicPr>
          <p:cNvPr id="4" name="Picture 3">
            <a:extLst>
              <a:ext uri="{FF2B5EF4-FFF2-40B4-BE49-F238E27FC236}">
                <a16:creationId xmlns:a16="http://schemas.microsoft.com/office/drawing/2014/main" id="{9F96D2EB-28CD-4924-81F8-A92DC5C3FBE1}"/>
              </a:ext>
            </a:extLst>
          </p:cNvPr>
          <p:cNvPicPr>
            <a:picLocks noChangeAspect="1"/>
          </p:cNvPicPr>
          <p:nvPr/>
        </p:nvPicPr>
        <p:blipFill>
          <a:blip r:embed="rId2"/>
          <a:stretch>
            <a:fillRect/>
          </a:stretch>
        </p:blipFill>
        <p:spPr>
          <a:xfrm>
            <a:off x="2926080" y="3886200"/>
            <a:ext cx="8346373" cy="3619362"/>
          </a:xfrm>
          <a:prstGeom prst="rect">
            <a:avLst/>
          </a:prstGeom>
        </p:spPr>
      </p:pic>
    </p:spTree>
    <p:extLst>
      <p:ext uri="{BB962C8B-B14F-4D97-AF65-F5344CB8AC3E}">
        <p14:creationId xmlns:p14="http://schemas.microsoft.com/office/powerpoint/2010/main" val="195014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5EAB-A099-4E06-91D3-2FC76CAC14B5}"/>
              </a:ext>
            </a:extLst>
          </p:cNvPr>
          <p:cNvSpPr>
            <a:spLocks noGrp="1"/>
          </p:cNvSpPr>
          <p:nvPr>
            <p:ph type="title"/>
          </p:nvPr>
        </p:nvSpPr>
        <p:spPr>
          <a:xfrm>
            <a:off x="685800" y="639763"/>
            <a:ext cx="13258800" cy="1051877"/>
          </a:xfrm>
        </p:spPr>
        <p:txBody>
          <a:bodyPr/>
          <a:lstStyle/>
          <a:p>
            <a:r>
              <a:rPr lang="en-US" dirty="0"/>
              <a:t>JAVA JDBC</a:t>
            </a:r>
          </a:p>
        </p:txBody>
      </p:sp>
      <p:sp>
        <p:nvSpPr>
          <p:cNvPr id="3" name="Content Placeholder 2">
            <a:extLst>
              <a:ext uri="{FF2B5EF4-FFF2-40B4-BE49-F238E27FC236}">
                <a16:creationId xmlns:a16="http://schemas.microsoft.com/office/drawing/2014/main" id="{16EF5072-76EB-4FD6-B543-5B7142965A5D}"/>
              </a:ext>
            </a:extLst>
          </p:cNvPr>
          <p:cNvSpPr>
            <a:spLocks noGrp="1"/>
          </p:cNvSpPr>
          <p:nvPr>
            <p:ph idx="1"/>
          </p:nvPr>
        </p:nvSpPr>
        <p:spPr>
          <a:xfrm>
            <a:off x="685800" y="1325881"/>
            <a:ext cx="12710160" cy="5852794"/>
          </a:xfrm>
        </p:spPr>
        <p:txBody>
          <a:bodyPr/>
          <a:lstStyle/>
          <a:p>
            <a:pPr marL="457200" indent="-457200">
              <a:buAutoNum type="arabicPeriod"/>
            </a:pPr>
            <a:r>
              <a:rPr lang="en-US" b="0" dirty="0"/>
              <a:t>DBC-ODBC bridge driver</a:t>
            </a:r>
          </a:p>
          <a:p>
            <a:r>
              <a:rPr lang="en-US" b="0" dirty="0"/>
              <a:t>Using ODBC driver to connect to the database. The JDBC-ODBC bridge driver converts JDBC method calls into the ODBC function calls</a:t>
            </a:r>
          </a:p>
          <a:p>
            <a:endParaRPr lang="en-US" dirty="0"/>
          </a:p>
        </p:txBody>
      </p:sp>
      <p:pic>
        <p:nvPicPr>
          <p:cNvPr id="4" name="Picture 3">
            <a:extLst>
              <a:ext uri="{FF2B5EF4-FFF2-40B4-BE49-F238E27FC236}">
                <a16:creationId xmlns:a16="http://schemas.microsoft.com/office/drawing/2014/main" id="{B5C5E72B-8260-46F2-8243-D0A95A7AF647}"/>
              </a:ext>
            </a:extLst>
          </p:cNvPr>
          <p:cNvPicPr>
            <a:picLocks noChangeAspect="1"/>
          </p:cNvPicPr>
          <p:nvPr/>
        </p:nvPicPr>
        <p:blipFill>
          <a:blip r:embed="rId2"/>
          <a:stretch>
            <a:fillRect/>
          </a:stretch>
        </p:blipFill>
        <p:spPr>
          <a:xfrm>
            <a:off x="1724540" y="2743200"/>
            <a:ext cx="11671420" cy="4557817"/>
          </a:xfrm>
          <a:prstGeom prst="rect">
            <a:avLst/>
          </a:prstGeom>
        </p:spPr>
      </p:pic>
    </p:spTree>
    <p:extLst>
      <p:ext uri="{BB962C8B-B14F-4D97-AF65-F5344CB8AC3E}">
        <p14:creationId xmlns:p14="http://schemas.microsoft.com/office/powerpoint/2010/main" val="11669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powerpoint_16x9_template.potx" id="{B72A08E6-4BC8-4D20-988D-F7F583EF0DEF}" vid="{202076DA-DC0A-4689-8E4D-9B207727D47D}"/>
    </a:ext>
  </a:extLst>
</a:theme>
</file>

<file path=ppt/theme/theme2.xml><?xml version="1.0" encoding="utf-8"?>
<a:theme xmlns:a="http://schemas.openxmlformats.org/drawingml/2006/main" name="1_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13774</TotalTime>
  <Words>1860</Words>
  <Application>Microsoft Office PowerPoint</Application>
  <PresentationFormat>Custom</PresentationFormat>
  <Paragraphs>450</Paragraphs>
  <Slides>41</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Consolas</vt:lpstr>
      <vt:lpstr>Courier New</vt:lpstr>
      <vt:lpstr>erdana</vt:lpstr>
      <vt:lpstr>Verdana</vt:lpstr>
      <vt:lpstr>Wingdings</vt:lpstr>
      <vt:lpstr>DXC</vt:lpstr>
      <vt:lpstr>1_DXC</vt:lpstr>
      <vt:lpstr>JDBC &amp; DAO</vt:lpstr>
      <vt:lpstr>Introduction</vt:lpstr>
      <vt:lpstr>Course Objectives</vt:lpstr>
      <vt:lpstr>Agenda</vt:lpstr>
      <vt:lpstr>Course Audience and Prerequisite</vt:lpstr>
      <vt:lpstr>Assessment Disciplines</vt:lpstr>
      <vt:lpstr>JAVA JDBC</vt:lpstr>
      <vt:lpstr>JAVA JDBC</vt:lpstr>
      <vt:lpstr>JAVA JDBC</vt:lpstr>
      <vt:lpstr>JAVA JDBC</vt:lpstr>
      <vt:lpstr>JAVA JDBC</vt:lpstr>
      <vt:lpstr>JAVA JDBC</vt:lpstr>
      <vt:lpstr>Java Database Connectivity </vt:lpstr>
      <vt:lpstr>Java Connectivity</vt:lpstr>
      <vt:lpstr>Step 1:  Register the driver class </vt:lpstr>
      <vt:lpstr>Step 2: Create Connection</vt:lpstr>
      <vt:lpstr>Step 3: Create the Statement </vt:lpstr>
      <vt:lpstr>Step 3(cont): Statement</vt:lpstr>
      <vt:lpstr>Step 3(cont): PreparedStatement</vt:lpstr>
      <vt:lpstr>Step 3(cont): CallableStatement </vt:lpstr>
      <vt:lpstr>Step 4: Execute the query </vt:lpstr>
      <vt:lpstr>Step 4(cont): Execute used for Statement </vt:lpstr>
      <vt:lpstr>Step 4(cont): Execute used for PreparedStatement</vt:lpstr>
      <vt:lpstr>Step 4(cont): Execute used for CallableStatement  </vt:lpstr>
      <vt:lpstr>Step 5: Close the connection </vt:lpstr>
      <vt:lpstr>Factory Method Pattern</vt:lpstr>
      <vt:lpstr>Factory Method Pattern - Implementation</vt:lpstr>
      <vt:lpstr>Factory Method Pattern - Implementation</vt:lpstr>
      <vt:lpstr>Factory Method Pattern - Implementation</vt:lpstr>
      <vt:lpstr>Factory Method Pattern - Implementation</vt:lpstr>
      <vt:lpstr>Question for JDBC and connectivity?</vt:lpstr>
      <vt:lpstr>Exercise</vt:lpstr>
      <vt:lpstr>Data Access Object</vt:lpstr>
      <vt:lpstr>Data Access Object</vt:lpstr>
      <vt:lpstr>Implement</vt:lpstr>
      <vt:lpstr>Sample Integral – POJO, Interface </vt:lpstr>
      <vt:lpstr>Sample Integral – implements DAO</vt:lpstr>
      <vt:lpstr>Sample Integral – call DAO</vt:lpstr>
      <vt:lpstr>Exercise</vt:lpstr>
      <vt:lpstr>Questions &amp; Answer</vt:lpstr>
      <vt:lpstr>Thank you and do you have any questions?</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 PowerPoint</dc:title>
  <dc:subject/>
  <dc:creator>DXC</dc:creator>
  <cp:keywords/>
  <dc:description/>
  <cp:lastModifiedBy>Dao, Khanh Huu</cp:lastModifiedBy>
  <cp:revision>905</cp:revision>
  <cp:lastPrinted>2018-04-17T08:19:20Z</cp:lastPrinted>
  <dcterms:created xsi:type="dcterms:W3CDTF">2017-02-19T20:40:39Z</dcterms:created>
  <dcterms:modified xsi:type="dcterms:W3CDTF">2018-10-21T12:54:45Z</dcterms:modified>
  <cp:category/>
</cp:coreProperties>
</file>