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05"/>
  </p:notesMasterIdLst>
  <p:sldIdLst>
    <p:sldId id="256" r:id="rId5"/>
    <p:sldId id="459" r:id="rId6"/>
    <p:sldId id="336" r:id="rId7"/>
    <p:sldId id="337" r:id="rId8"/>
    <p:sldId id="338" r:id="rId9"/>
    <p:sldId id="325" r:id="rId10"/>
    <p:sldId id="506" r:id="rId11"/>
    <p:sldId id="447" r:id="rId12"/>
    <p:sldId id="464" r:id="rId13"/>
    <p:sldId id="465" r:id="rId14"/>
    <p:sldId id="448" r:id="rId15"/>
    <p:sldId id="374" r:id="rId16"/>
    <p:sldId id="462" r:id="rId17"/>
    <p:sldId id="451" r:id="rId18"/>
    <p:sldId id="507" r:id="rId19"/>
    <p:sldId id="452" r:id="rId20"/>
    <p:sldId id="508" r:id="rId21"/>
    <p:sldId id="509" r:id="rId22"/>
    <p:sldId id="453" r:id="rId23"/>
    <p:sldId id="454" r:id="rId24"/>
    <p:sldId id="382" r:id="rId25"/>
    <p:sldId id="466" r:id="rId26"/>
    <p:sldId id="467" r:id="rId27"/>
    <p:sldId id="412" r:id="rId28"/>
    <p:sldId id="510" r:id="rId29"/>
    <p:sldId id="511" r:id="rId30"/>
    <p:sldId id="410" r:id="rId31"/>
    <p:sldId id="469" r:id="rId32"/>
    <p:sldId id="471" r:id="rId33"/>
    <p:sldId id="472" r:id="rId34"/>
    <p:sldId id="384" r:id="rId35"/>
    <p:sldId id="512" r:id="rId36"/>
    <p:sldId id="513" r:id="rId37"/>
    <p:sldId id="365" r:id="rId38"/>
    <p:sldId id="515" r:id="rId39"/>
    <p:sldId id="514" r:id="rId40"/>
    <p:sldId id="533" r:id="rId41"/>
    <p:sldId id="534" r:id="rId42"/>
    <p:sldId id="537" r:id="rId43"/>
    <p:sldId id="468" r:id="rId44"/>
    <p:sldId id="516" r:id="rId45"/>
    <p:sldId id="517" r:id="rId46"/>
    <p:sldId id="519" r:id="rId47"/>
    <p:sldId id="520" r:id="rId48"/>
    <p:sldId id="386" r:id="rId49"/>
    <p:sldId id="522" r:id="rId50"/>
    <p:sldId id="523" r:id="rId51"/>
    <p:sldId id="524" r:id="rId52"/>
    <p:sldId id="525" r:id="rId53"/>
    <p:sldId id="536" r:id="rId54"/>
    <p:sldId id="521" r:id="rId55"/>
    <p:sldId id="527" r:id="rId56"/>
    <p:sldId id="528" r:id="rId57"/>
    <p:sldId id="529" r:id="rId58"/>
    <p:sldId id="530" r:id="rId59"/>
    <p:sldId id="531" r:id="rId60"/>
    <p:sldId id="532" r:id="rId61"/>
    <p:sldId id="526" r:id="rId62"/>
    <p:sldId id="387" r:id="rId63"/>
    <p:sldId id="473" r:id="rId64"/>
    <p:sldId id="474" r:id="rId65"/>
    <p:sldId id="389" r:id="rId66"/>
    <p:sldId id="390" r:id="rId67"/>
    <p:sldId id="475" r:id="rId68"/>
    <p:sldId id="476" r:id="rId69"/>
    <p:sldId id="391" r:id="rId70"/>
    <p:sldId id="535" r:id="rId71"/>
    <p:sldId id="383" r:id="rId72"/>
    <p:sldId id="393" r:id="rId73"/>
    <p:sldId id="477" r:id="rId74"/>
    <p:sldId id="478" r:id="rId75"/>
    <p:sldId id="400" r:id="rId76"/>
    <p:sldId id="480" r:id="rId77"/>
    <p:sldId id="481" r:id="rId78"/>
    <p:sldId id="482" r:id="rId79"/>
    <p:sldId id="483" r:id="rId80"/>
    <p:sldId id="484" r:id="rId81"/>
    <p:sldId id="486" r:id="rId82"/>
    <p:sldId id="487" r:id="rId83"/>
    <p:sldId id="488" r:id="rId84"/>
    <p:sldId id="489" r:id="rId85"/>
    <p:sldId id="423" r:id="rId86"/>
    <p:sldId id="434" r:id="rId87"/>
    <p:sldId id="491" r:id="rId88"/>
    <p:sldId id="492" r:id="rId89"/>
    <p:sldId id="493" r:id="rId90"/>
    <p:sldId id="494" r:id="rId91"/>
    <p:sldId id="495" r:id="rId92"/>
    <p:sldId id="496" r:id="rId93"/>
    <p:sldId id="497" r:id="rId94"/>
    <p:sldId id="498" r:id="rId95"/>
    <p:sldId id="499" r:id="rId96"/>
    <p:sldId id="500" r:id="rId97"/>
    <p:sldId id="502" r:id="rId98"/>
    <p:sldId id="503" r:id="rId99"/>
    <p:sldId id="504" r:id="rId100"/>
    <p:sldId id="505" r:id="rId101"/>
    <p:sldId id="538" r:id="rId102"/>
    <p:sldId id="419" r:id="rId103"/>
    <p:sldId id="539" r:id="rId104"/>
  </p:sldIdLst>
  <p:sldSz cx="12192000" cy="6858000"/>
  <p:notesSz cx="6858000" cy="91440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94" autoAdjust="0"/>
    <p:restoredTop sz="77318" autoAdjust="0"/>
  </p:normalViewPr>
  <p:slideViewPr>
    <p:cSldViewPr snapToGrid="0" snapToObjects="1">
      <p:cViewPr varScale="1">
        <p:scale>
          <a:sx n="52" d="100"/>
          <a:sy n="52" d="100"/>
        </p:scale>
        <p:origin x="1072" y="56"/>
      </p:cViewPr>
      <p:guideLst>
        <p:guide orient="horz" pos="2160"/>
        <p:guide pos="3840"/>
      </p:guideLst>
    </p:cSldViewPr>
  </p:slideViewPr>
  <p:outlineViewPr>
    <p:cViewPr>
      <p:scale>
        <a:sx n="33" d="100"/>
        <a:sy n="33" d="100"/>
      </p:scale>
      <p:origin x="0" y="307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07" Type="http://schemas.openxmlformats.org/officeDocument/2006/relationships/viewProps" Target="viewProps.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110"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tableStyles" Target="tableStyle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64FAA7-1903-4401-AA4E-62DB1CDFADCC}" type="datetimeFigureOut">
              <a:rPr lang="en-US" smtClean="0"/>
              <a:pPr/>
              <a:t>7/10/2018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C1AF64-E24C-4ABD-8FF7-320F858B9B01}" type="slidenum">
              <a:rPr lang="en-US" smtClean="0"/>
              <a:pPr/>
              <a:t>‹#›</a:t>
            </a:fld>
            <a:endParaRPr lang="en-US"/>
          </a:p>
        </p:txBody>
      </p:sp>
    </p:spTree>
    <p:extLst>
      <p:ext uri="{BB962C8B-B14F-4D97-AF65-F5344CB8AC3E}">
        <p14:creationId xmlns:p14="http://schemas.microsoft.com/office/powerpoint/2010/main" val="838169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rc.sencha.io/http:/www.myapp.com/myimg.jpg"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rc.sencha.io/http:/www.myapp.com/myimg.jpg"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rc.sencha.io/http:/www.myapp.com/myimg.jpg" TargetMode="Externa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www.abookapart.com/products/responsive-web-design" TargetMode="External"/><Relationship Id="rId2" Type="http://schemas.openxmlformats.org/officeDocument/2006/relationships/slide" Target="../slides/slide66.xml"/><Relationship Id="rId1" Type="http://schemas.openxmlformats.org/officeDocument/2006/relationships/notesMaster" Target="../notesMasters/notesMaster1.xml"/><Relationship Id="rId4" Type="http://schemas.openxmlformats.org/officeDocument/2006/relationships/hyperlink" Target="http://unstoppablerobotninja.com/entry/fluid-images/"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10’</a:t>
            </a:r>
          </a:p>
        </p:txBody>
      </p:sp>
      <p:sp>
        <p:nvSpPr>
          <p:cNvPr id="4" name="Slide Number Placeholder 3"/>
          <p:cNvSpPr>
            <a:spLocks noGrp="1"/>
          </p:cNvSpPr>
          <p:nvPr>
            <p:ph type="sldNum" sz="quarter" idx="10"/>
          </p:nvPr>
        </p:nvSpPr>
        <p:spPr/>
        <p:txBody>
          <a:bodyPr/>
          <a:lstStyle/>
          <a:p>
            <a:fld id="{D0C1AF64-E24C-4ABD-8FF7-320F858B9B01}" type="slidenum">
              <a:rPr lang="en-US" smtClean="0"/>
              <a:pPr/>
              <a:t>1</a:t>
            </a:fld>
            <a:endParaRPr lang="en-US"/>
          </a:p>
        </p:txBody>
      </p:sp>
    </p:spTree>
    <p:extLst>
      <p:ext uri="{BB962C8B-B14F-4D97-AF65-F5344CB8AC3E}">
        <p14:creationId xmlns:p14="http://schemas.microsoft.com/office/powerpoint/2010/main" val="4182102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50</a:t>
            </a:fld>
            <a:endParaRPr lang="en-US"/>
          </a:p>
        </p:txBody>
      </p:sp>
    </p:spTree>
    <p:extLst>
      <p:ext uri="{BB962C8B-B14F-4D97-AF65-F5344CB8AC3E}">
        <p14:creationId xmlns:p14="http://schemas.microsoft.com/office/powerpoint/2010/main" val="2444992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52</a:t>
            </a:fld>
            <a:endParaRPr lang="en-US"/>
          </a:p>
        </p:txBody>
      </p:sp>
    </p:spTree>
    <p:extLst>
      <p:ext uri="{BB962C8B-B14F-4D97-AF65-F5344CB8AC3E}">
        <p14:creationId xmlns:p14="http://schemas.microsoft.com/office/powerpoint/2010/main" val="1356172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53</a:t>
            </a:fld>
            <a:endParaRPr lang="en-US"/>
          </a:p>
        </p:txBody>
      </p:sp>
    </p:spTree>
    <p:extLst>
      <p:ext uri="{BB962C8B-B14F-4D97-AF65-F5344CB8AC3E}">
        <p14:creationId xmlns:p14="http://schemas.microsoft.com/office/powerpoint/2010/main" val="194511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54</a:t>
            </a:fld>
            <a:endParaRPr lang="en-US"/>
          </a:p>
        </p:txBody>
      </p:sp>
    </p:spTree>
    <p:extLst>
      <p:ext uri="{BB962C8B-B14F-4D97-AF65-F5344CB8AC3E}">
        <p14:creationId xmlns:p14="http://schemas.microsoft.com/office/powerpoint/2010/main" val="409393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55</a:t>
            </a:fld>
            <a:endParaRPr lang="en-US"/>
          </a:p>
        </p:txBody>
      </p:sp>
    </p:spTree>
    <p:extLst>
      <p:ext uri="{BB962C8B-B14F-4D97-AF65-F5344CB8AC3E}">
        <p14:creationId xmlns:p14="http://schemas.microsoft.com/office/powerpoint/2010/main" val="1611490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56</a:t>
            </a:fld>
            <a:endParaRPr lang="en-US"/>
          </a:p>
        </p:txBody>
      </p:sp>
    </p:spTree>
    <p:extLst>
      <p:ext uri="{BB962C8B-B14F-4D97-AF65-F5344CB8AC3E}">
        <p14:creationId xmlns:p14="http://schemas.microsoft.com/office/powerpoint/2010/main" val="3387954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57</a:t>
            </a:fld>
            <a:endParaRPr lang="en-US"/>
          </a:p>
        </p:txBody>
      </p:sp>
    </p:spTree>
    <p:extLst>
      <p:ext uri="{BB962C8B-B14F-4D97-AF65-F5344CB8AC3E}">
        <p14:creationId xmlns:p14="http://schemas.microsoft.com/office/powerpoint/2010/main" val="3831695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http://blog.cloudfour.com/2011/09/</a:t>
            </a:r>
          </a:p>
        </p:txBody>
      </p:sp>
      <p:sp>
        <p:nvSpPr>
          <p:cNvPr id="4" name="Slide Number Placeholder 3"/>
          <p:cNvSpPr>
            <a:spLocks noGrp="1"/>
          </p:cNvSpPr>
          <p:nvPr>
            <p:ph type="sldNum" sz="quarter" idx="10"/>
          </p:nvPr>
        </p:nvSpPr>
        <p:spPr/>
        <p:txBody>
          <a:bodyPr/>
          <a:lstStyle/>
          <a:p>
            <a:fld id="{D0C1AF64-E24C-4ABD-8FF7-320F858B9B01}" type="slidenum">
              <a:rPr lang="en-US" smtClean="0"/>
              <a:pPr/>
              <a:t>59</a:t>
            </a:fld>
            <a:endParaRPr lang="en-US"/>
          </a:p>
        </p:txBody>
      </p:sp>
    </p:spTree>
    <p:extLst>
      <p:ext uri="{BB962C8B-B14F-4D97-AF65-F5344CB8AC3E}">
        <p14:creationId xmlns:p14="http://schemas.microsoft.com/office/powerpoint/2010/main" val="17571760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http://blog.cloudfour.com/2011/09/</a:t>
            </a:r>
          </a:p>
        </p:txBody>
      </p:sp>
      <p:sp>
        <p:nvSpPr>
          <p:cNvPr id="4" name="Slide Number Placeholder 3"/>
          <p:cNvSpPr>
            <a:spLocks noGrp="1"/>
          </p:cNvSpPr>
          <p:nvPr>
            <p:ph type="sldNum" sz="quarter" idx="10"/>
          </p:nvPr>
        </p:nvSpPr>
        <p:spPr/>
        <p:txBody>
          <a:bodyPr/>
          <a:lstStyle/>
          <a:p>
            <a:fld id="{D0C1AF64-E24C-4ABD-8FF7-320F858B9B01}" type="slidenum">
              <a:rPr lang="en-US" smtClean="0"/>
              <a:pPr/>
              <a:t>60</a:t>
            </a:fld>
            <a:endParaRPr lang="en-US"/>
          </a:p>
        </p:txBody>
      </p:sp>
    </p:spTree>
    <p:extLst>
      <p:ext uri="{BB962C8B-B14F-4D97-AF65-F5344CB8AC3E}">
        <p14:creationId xmlns:p14="http://schemas.microsoft.com/office/powerpoint/2010/main" val="25498328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http://blog.cloudfour.com/2011/09/</a:t>
            </a:r>
          </a:p>
        </p:txBody>
      </p:sp>
      <p:sp>
        <p:nvSpPr>
          <p:cNvPr id="4" name="Slide Number Placeholder 3"/>
          <p:cNvSpPr>
            <a:spLocks noGrp="1"/>
          </p:cNvSpPr>
          <p:nvPr>
            <p:ph type="sldNum" sz="quarter" idx="10"/>
          </p:nvPr>
        </p:nvSpPr>
        <p:spPr/>
        <p:txBody>
          <a:bodyPr/>
          <a:lstStyle/>
          <a:p>
            <a:fld id="{D0C1AF64-E24C-4ABD-8FF7-320F858B9B01}" type="slidenum">
              <a:rPr lang="en-US" smtClean="0"/>
              <a:pPr/>
              <a:t>61</a:t>
            </a:fld>
            <a:endParaRPr lang="en-US"/>
          </a:p>
        </p:txBody>
      </p:sp>
    </p:spTree>
    <p:extLst>
      <p:ext uri="{BB962C8B-B14F-4D97-AF65-F5344CB8AC3E}">
        <p14:creationId xmlns:p14="http://schemas.microsoft.com/office/powerpoint/2010/main" val="4214553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6</a:t>
            </a:fld>
            <a:endParaRPr lang="en-US"/>
          </a:p>
        </p:txBody>
      </p:sp>
    </p:spTree>
    <p:extLst>
      <p:ext uri="{BB962C8B-B14F-4D97-AF65-F5344CB8AC3E}">
        <p14:creationId xmlns:p14="http://schemas.microsoft.com/office/powerpoint/2010/main" val="3178559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Dynamically Modify And Enhance Images By Changing Their URL</a:t>
            </a:r>
            <a:endParaRPr lang="en-US" dirty="0"/>
          </a:p>
          <a:p>
            <a:r>
              <a:rPr lang="en-US" dirty="0"/>
              <a:t>URL parameters: http://www.cdnconnect.com/docs/image-api/image-resizing</a:t>
            </a:r>
          </a:p>
          <a:p>
            <a:r>
              <a:rPr lang="en-US" dirty="0"/>
              <a:t>http://www.cdnconnect.com/docs/foresightjs</a:t>
            </a:r>
          </a:p>
          <a:p>
            <a:endParaRPr lang="en-US" dirty="0"/>
          </a:p>
          <a:p>
            <a:r>
              <a:rPr lang="en-US" dirty="0" err="1"/>
              <a:t>Picturefill</a:t>
            </a:r>
            <a:r>
              <a:rPr lang="en-US" dirty="0"/>
              <a:t>:</a:t>
            </a:r>
            <a:r>
              <a:rPr lang="en-US" baseline="0" dirty="0"/>
              <a:t> http://scottjehl.github.io/picturefill/</a:t>
            </a:r>
          </a:p>
          <a:p>
            <a:r>
              <a:rPr lang="en-US" dirty="0"/>
              <a:t>http://www.w3.org/community/respimg/wiki/Main_Page</a:t>
            </a:r>
          </a:p>
          <a:p>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62</a:t>
            </a:fld>
            <a:endParaRPr lang="en-US"/>
          </a:p>
        </p:txBody>
      </p:sp>
    </p:spTree>
    <p:extLst>
      <p:ext uri="{BB962C8B-B14F-4D97-AF65-F5344CB8AC3E}">
        <p14:creationId xmlns:p14="http://schemas.microsoft.com/office/powerpoint/2010/main" val="3762925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20000"/>
          </a:bodyPr>
          <a:lstStyle/>
          <a:p>
            <a:r>
              <a:rPr lang="en-US" b="1" i="1" dirty="0"/>
              <a:t>http://www.sencha.com</a:t>
            </a:r>
          </a:p>
          <a:p>
            <a:r>
              <a:rPr lang="en-US" dirty="0" err="1"/>
              <a:t>Sencha</a:t>
            </a:r>
            <a:r>
              <a:rPr lang="en-US" dirty="0"/>
              <a:t> creates development frameworks and tools that help you design, develop, deploy applications for desktop and mobile devices. Our goal is to enhance your development experience and final results by providing well-structured, Web standards-based frameworks and tools that make drafting functional UI and CSS3 animations a breeze, and cloud services for supporting your application available anytime, anywhere.</a:t>
            </a:r>
          </a:p>
          <a:p>
            <a:endParaRPr lang="en-US" b="1" i="1" dirty="0"/>
          </a:p>
          <a:p>
            <a:r>
              <a:rPr lang="en-US" b="1" dirty="0"/>
              <a:t>Sencha.io </a:t>
            </a:r>
            <a:r>
              <a:rPr lang="en-US" b="1" dirty="0" err="1"/>
              <a:t>Src</a:t>
            </a:r>
            <a:r>
              <a:rPr lang="en-US" dirty="0"/>
              <a:t> : </a:t>
            </a:r>
            <a:r>
              <a:rPr lang="en-US" i="1" dirty="0"/>
              <a:t>Optimized Fast Image Delivery</a:t>
            </a:r>
            <a:br>
              <a:rPr lang="en-US" dirty="0"/>
            </a:br>
            <a:r>
              <a:rPr lang="en-US" dirty="0"/>
              <a:t>Sencha.io </a:t>
            </a:r>
            <a:r>
              <a:rPr lang="en-US" dirty="0" err="1"/>
              <a:t>Src</a:t>
            </a:r>
            <a:r>
              <a:rPr lang="en-US" dirty="0"/>
              <a:t> sizes your images to the device that is requesting them, then caches and optimizes them for efficient repeat delivery.</a:t>
            </a:r>
            <a:br>
              <a:rPr lang="en-US" dirty="0"/>
            </a:br>
            <a:br>
              <a:rPr lang="en-US" dirty="0"/>
            </a:br>
            <a:r>
              <a:rPr lang="en-US" dirty="0"/>
              <a:t>Retina Display? Super-AMOLED? WVGA? XVGA? No problem. Now, there’s no need to serve a lowest common denominator image to everyone. With Sencha.io </a:t>
            </a:r>
            <a:r>
              <a:rPr lang="en-US" dirty="0" err="1"/>
              <a:t>Src</a:t>
            </a:r>
            <a:r>
              <a:rPr lang="en-US" dirty="0"/>
              <a:t> don’t worry about scaling your image assets for the variety of mobile screens. Put a single high resolution image on your server, point your IMG tag to </a:t>
            </a:r>
            <a:r>
              <a:rPr lang="en-US" dirty="0" err="1"/>
              <a:t>Src</a:t>
            </a:r>
            <a:r>
              <a:rPr lang="en-US" dirty="0"/>
              <a:t> and let the cloud take care of the rest.</a:t>
            </a:r>
            <a:br>
              <a:rPr lang="en-US" dirty="0"/>
            </a:br>
            <a:br>
              <a:rPr lang="en-US" dirty="0"/>
            </a:br>
            <a:r>
              <a:rPr lang="en-US" b="1" i="1" dirty="0"/>
              <a:t>Sencha.io Sync</a:t>
            </a:r>
            <a:r>
              <a:rPr lang="en-US" i="1" dirty="0"/>
              <a:t>: Seamless Mobile Synching</a:t>
            </a:r>
            <a:br>
              <a:rPr lang="en-US" dirty="0"/>
            </a:br>
            <a:br>
              <a:rPr lang="en-US" dirty="0"/>
            </a:br>
            <a:r>
              <a:rPr lang="en-US" dirty="0"/>
              <a:t>Sencha.io Sync is a multi-master cloud based synchronization service built for the HTML5 web. With powerful persistence capabilities, even if your mobile replica is lost, Sencha.io Sync can sync a full application data set back to where it was last, leaving your customers comfortable saving their critical data with your app.</a:t>
            </a:r>
            <a:endParaRPr lang="en-US" b="1" i="1" dirty="0"/>
          </a:p>
          <a:p>
            <a:endParaRPr lang="en-US" b="1" i="1" dirty="0"/>
          </a:p>
          <a:p>
            <a:r>
              <a:rPr lang="en-US" b="1" i="1" dirty="0"/>
              <a:t>Sencha.io </a:t>
            </a:r>
            <a:r>
              <a:rPr lang="en-US" b="1" i="1" dirty="0" err="1"/>
              <a:t>Src</a:t>
            </a:r>
            <a:r>
              <a:rPr lang="en-US" b="1" i="1" dirty="0"/>
              <a:t> API</a:t>
            </a:r>
          </a:p>
          <a:p>
            <a:endParaRPr lang="en-US" dirty="0"/>
          </a:p>
          <a:p>
            <a:r>
              <a:rPr lang="en-US" dirty="0"/>
              <a:t>The API for Sencha.io </a:t>
            </a:r>
            <a:r>
              <a:rPr lang="en-US" dirty="0" err="1"/>
              <a:t>Src</a:t>
            </a:r>
            <a:r>
              <a:rPr lang="en-US" dirty="0"/>
              <a:t> is very simple. Provide the URL of a large image, and </a:t>
            </a:r>
            <a:r>
              <a:rPr lang="en-US" dirty="0" err="1"/>
              <a:t>Src</a:t>
            </a:r>
            <a:r>
              <a:rPr lang="en-US" dirty="0"/>
              <a:t> dynamically shrinks it down. Simply provide the address of the image, indicate how you want the image to display, and </a:t>
            </a:r>
            <a:r>
              <a:rPr lang="en-US" dirty="0" err="1"/>
              <a:t>Src</a:t>
            </a:r>
            <a:r>
              <a:rPr lang="en-US" dirty="0"/>
              <a:t> will do the rest.</a:t>
            </a:r>
            <a:br>
              <a:rPr lang="en-US" dirty="0"/>
            </a:br>
            <a:br>
              <a:rPr lang="en-US" dirty="0"/>
            </a:br>
            <a:r>
              <a:rPr lang="en-US" dirty="0">
                <a:hlinkClick r:id="rId3"/>
              </a:rPr>
              <a:t>http://src.sencha.io/http://www.myapp.com/myimg.jpg</a:t>
            </a:r>
            <a:r>
              <a:rPr lang="en-US" dirty="0"/>
              <a:t>﻿</a:t>
            </a:r>
          </a:p>
        </p:txBody>
      </p:sp>
      <p:sp>
        <p:nvSpPr>
          <p:cNvPr id="4" name="Slide Number Placeholder 3"/>
          <p:cNvSpPr>
            <a:spLocks noGrp="1"/>
          </p:cNvSpPr>
          <p:nvPr>
            <p:ph type="sldNum" sz="quarter" idx="10"/>
          </p:nvPr>
        </p:nvSpPr>
        <p:spPr/>
        <p:txBody>
          <a:bodyPr/>
          <a:lstStyle/>
          <a:p>
            <a:fld id="{D0C1AF64-E24C-4ABD-8FF7-320F858B9B01}" type="slidenum">
              <a:rPr lang="en-US" smtClean="0"/>
              <a:pPr/>
              <a:t>63</a:t>
            </a:fld>
            <a:endParaRPr lang="en-US"/>
          </a:p>
        </p:txBody>
      </p:sp>
    </p:spTree>
    <p:extLst>
      <p:ext uri="{BB962C8B-B14F-4D97-AF65-F5344CB8AC3E}">
        <p14:creationId xmlns:p14="http://schemas.microsoft.com/office/powerpoint/2010/main" val="20757246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20000"/>
          </a:bodyPr>
          <a:lstStyle/>
          <a:p>
            <a:r>
              <a:rPr lang="en-US" b="1" i="1" dirty="0"/>
              <a:t>http://www.sencha.com</a:t>
            </a:r>
          </a:p>
          <a:p>
            <a:r>
              <a:rPr lang="en-US" dirty="0" err="1"/>
              <a:t>Sencha</a:t>
            </a:r>
            <a:r>
              <a:rPr lang="en-US" dirty="0"/>
              <a:t> creates development frameworks and tools that help you design, develop, deploy applications for desktop and mobile devices. Our goal is to enhance your development experience and final results by providing well-structured, Web standards-based frameworks and tools that make drafting functional UI and CSS3 animations a breeze, and cloud services for supporting your application available anytime, anywhere.</a:t>
            </a:r>
          </a:p>
          <a:p>
            <a:endParaRPr lang="en-US" b="1" i="1" dirty="0"/>
          </a:p>
          <a:p>
            <a:r>
              <a:rPr lang="en-US" b="1" dirty="0"/>
              <a:t>Sencha.io </a:t>
            </a:r>
            <a:r>
              <a:rPr lang="en-US" b="1" dirty="0" err="1"/>
              <a:t>Src</a:t>
            </a:r>
            <a:r>
              <a:rPr lang="en-US" dirty="0"/>
              <a:t> : </a:t>
            </a:r>
            <a:r>
              <a:rPr lang="en-US" i="1" dirty="0"/>
              <a:t>Optimized Fast Image Delivery</a:t>
            </a:r>
            <a:br>
              <a:rPr lang="en-US" dirty="0"/>
            </a:br>
            <a:r>
              <a:rPr lang="en-US" dirty="0"/>
              <a:t>Sencha.io </a:t>
            </a:r>
            <a:r>
              <a:rPr lang="en-US" dirty="0" err="1"/>
              <a:t>Src</a:t>
            </a:r>
            <a:r>
              <a:rPr lang="en-US" dirty="0"/>
              <a:t> sizes your images to the device that is requesting them, then caches and optimizes them for efficient repeat delivery.</a:t>
            </a:r>
            <a:br>
              <a:rPr lang="en-US" dirty="0"/>
            </a:br>
            <a:br>
              <a:rPr lang="en-US" dirty="0"/>
            </a:br>
            <a:r>
              <a:rPr lang="en-US" dirty="0"/>
              <a:t>Retina Display? Super-AMOLED? WVGA? XVGA? No problem. Now, there’s no need to serve a lowest common denominator image to everyone. With Sencha.io </a:t>
            </a:r>
            <a:r>
              <a:rPr lang="en-US" dirty="0" err="1"/>
              <a:t>Src</a:t>
            </a:r>
            <a:r>
              <a:rPr lang="en-US" dirty="0"/>
              <a:t> don’t worry about scaling your image assets for the variety of mobile screens. Put a single high resolution image on your server, point your IMG tag to </a:t>
            </a:r>
            <a:r>
              <a:rPr lang="en-US" dirty="0" err="1"/>
              <a:t>Src</a:t>
            </a:r>
            <a:r>
              <a:rPr lang="en-US" dirty="0"/>
              <a:t> and let the cloud take care of the rest.</a:t>
            </a:r>
            <a:br>
              <a:rPr lang="en-US" dirty="0"/>
            </a:br>
            <a:br>
              <a:rPr lang="en-US" dirty="0"/>
            </a:br>
            <a:r>
              <a:rPr lang="en-US" b="1" i="1" dirty="0"/>
              <a:t>Sencha.io Sync</a:t>
            </a:r>
            <a:r>
              <a:rPr lang="en-US" i="1" dirty="0"/>
              <a:t>: Seamless Mobile Synching</a:t>
            </a:r>
            <a:br>
              <a:rPr lang="en-US" dirty="0"/>
            </a:br>
            <a:br>
              <a:rPr lang="en-US" dirty="0"/>
            </a:br>
            <a:r>
              <a:rPr lang="en-US" dirty="0"/>
              <a:t>Sencha.io Sync is a multi-master cloud based synchronization service built for the HTML5 web. With powerful persistence capabilities, even if your mobile replica is lost, Sencha.io Sync can sync a full application data set back to where it was last, leaving your customers comfortable saving their critical data with your app.</a:t>
            </a:r>
            <a:endParaRPr lang="en-US" b="1" i="1" dirty="0"/>
          </a:p>
          <a:p>
            <a:endParaRPr lang="en-US" b="1" i="1" dirty="0"/>
          </a:p>
          <a:p>
            <a:r>
              <a:rPr lang="en-US" b="1" i="1" dirty="0"/>
              <a:t>Sencha.io </a:t>
            </a:r>
            <a:r>
              <a:rPr lang="en-US" b="1" i="1" dirty="0" err="1"/>
              <a:t>Src</a:t>
            </a:r>
            <a:r>
              <a:rPr lang="en-US" b="1" i="1" dirty="0"/>
              <a:t> API</a:t>
            </a:r>
          </a:p>
          <a:p>
            <a:endParaRPr lang="en-US" dirty="0"/>
          </a:p>
          <a:p>
            <a:r>
              <a:rPr lang="en-US" dirty="0"/>
              <a:t>The API for Sencha.io </a:t>
            </a:r>
            <a:r>
              <a:rPr lang="en-US" dirty="0" err="1"/>
              <a:t>Src</a:t>
            </a:r>
            <a:r>
              <a:rPr lang="en-US" dirty="0"/>
              <a:t> is very simple. Provide the URL of a large image, and </a:t>
            </a:r>
            <a:r>
              <a:rPr lang="en-US" dirty="0" err="1"/>
              <a:t>Src</a:t>
            </a:r>
            <a:r>
              <a:rPr lang="en-US" dirty="0"/>
              <a:t> dynamically shrinks it down. Simply provide the address of the image, indicate how you want the image to display, and </a:t>
            </a:r>
            <a:r>
              <a:rPr lang="en-US" dirty="0" err="1"/>
              <a:t>Src</a:t>
            </a:r>
            <a:r>
              <a:rPr lang="en-US" dirty="0"/>
              <a:t> will do the rest.</a:t>
            </a:r>
            <a:br>
              <a:rPr lang="en-US" dirty="0"/>
            </a:br>
            <a:br>
              <a:rPr lang="en-US" dirty="0"/>
            </a:br>
            <a:r>
              <a:rPr lang="en-US" dirty="0">
                <a:hlinkClick r:id="rId3"/>
              </a:rPr>
              <a:t>http://src.sencha.io/http://www.myapp.com/myimg.jpg</a:t>
            </a:r>
            <a:r>
              <a:rPr lang="en-US" dirty="0"/>
              <a:t>﻿</a:t>
            </a:r>
          </a:p>
        </p:txBody>
      </p:sp>
      <p:sp>
        <p:nvSpPr>
          <p:cNvPr id="4" name="Slide Number Placeholder 3"/>
          <p:cNvSpPr>
            <a:spLocks noGrp="1"/>
          </p:cNvSpPr>
          <p:nvPr>
            <p:ph type="sldNum" sz="quarter" idx="10"/>
          </p:nvPr>
        </p:nvSpPr>
        <p:spPr/>
        <p:txBody>
          <a:bodyPr/>
          <a:lstStyle/>
          <a:p>
            <a:fld id="{D0C1AF64-E24C-4ABD-8FF7-320F858B9B01}" type="slidenum">
              <a:rPr lang="en-US" smtClean="0"/>
              <a:pPr/>
              <a:t>64</a:t>
            </a:fld>
            <a:endParaRPr lang="en-US"/>
          </a:p>
        </p:txBody>
      </p:sp>
    </p:spTree>
    <p:extLst>
      <p:ext uri="{BB962C8B-B14F-4D97-AF65-F5344CB8AC3E}">
        <p14:creationId xmlns:p14="http://schemas.microsoft.com/office/powerpoint/2010/main" val="27317983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20000"/>
          </a:bodyPr>
          <a:lstStyle/>
          <a:p>
            <a:r>
              <a:rPr lang="en-US" b="1" i="1" dirty="0"/>
              <a:t>http://www.sencha.com</a:t>
            </a:r>
          </a:p>
          <a:p>
            <a:r>
              <a:rPr lang="en-US" dirty="0" err="1"/>
              <a:t>Sencha</a:t>
            </a:r>
            <a:r>
              <a:rPr lang="en-US" dirty="0"/>
              <a:t> creates development frameworks and tools that help you design, develop, deploy applications for desktop and mobile devices. Our goal is to enhance your development experience and final results by providing well-structured, Web standards-based frameworks and tools that make drafting functional UI and CSS3 animations a breeze, and cloud services for supporting your application available anytime, anywhere.</a:t>
            </a:r>
          </a:p>
          <a:p>
            <a:endParaRPr lang="en-US" b="1" i="1" dirty="0"/>
          </a:p>
          <a:p>
            <a:r>
              <a:rPr lang="en-US" b="1" dirty="0"/>
              <a:t>Sencha.io </a:t>
            </a:r>
            <a:r>
              <a:rPr lang="en-US" b="1" dirty="0" err="1"/>
              <a:t>Src</a:t>
            </a:r>
            <a:r>
              <a:rPr lang="en-US" dirty="0"/>
              <a:t> : </a:t>
            </a:r>
            <a:r>
              <a:rPr lang="en-US" i="1" dirty="0"/>
              <a:t>Optimized Fast Image Delivery</a:t>
            </a:r>
            <a:br>
              <a:rPr lang="en-US" dirty="0"/>
            </a:br>
            <a:r>
              <a:rPr lang="en-US" dirty="0"/>
              <a:t>Sencha.io </a:t>
            </a:r>
            <a:r>
              <a:rPr lang="en-US" dirty="0" err="1"/>
              <a:t>Src</a:t>
            </a:r>
            <a:r>
              <a:rPr lang="en-US" dirty="0"/>
              <a:t> sizes your images to the device that is requesting them, then caches and optimizes them for efficient repeat delivery.</a:t>
            </a:r>
            <a:br>
              <a:rPr lang="en-US" dirty="0"/>
            </a:br>
            <a:br>
              <a:rPr lang="en-US" dirty="0"/>
            </a:br>
            <a:r>
              <a:rPr lang="en-US" dirty="0"/>
              <a:t>Retina Display? Super-AMOLED? WVGA? XVGA? No problem. Now, there’s no need to serve a lowest common denominator image to everyone. With Sencha.io </a:t>
            </a:r>
            <a:r>
              <a:rPr lang="en-US" dirty="0" err="1"/>
              <a:t>Src</a:t>
            </a:r>
            <a:r>
              <a:rPr lang="en-US" dirty="0"/>
              <a:t> don’t worry about scaling your image assets for the variety of mobile screens. Put a single high resolution image on your server, point your IMG tag to </a:t>
            </a:r>
            <a:r>
              <a:rPr lang="en-US" dirty="0" err="1"/>
              <a:t>Src</a:t>
            </a:r>
            <a:r>
              <a:rPr lang="en-US" dirty="0"/>
              <a:t> and let the cloud take care of the rest.</a:t>
            </a:r>
            <a:br>
              <a:rPr lang="en-US" dirty="0"/>
            </a:br>
            <a:br>
              <a:rPr lang="en-US" dirty="0"/>
            </a:br>
            <a:r>
              <a:rPr lang="en-US" b="1" i="1" dirty="0"/>
              <a:t>Sencha.io Sync</a:t>
            </a:r>
            <a:r>
              <a:rPr lang="en-US" i="1" dirty="0"/>
              <a:t>: Seamless Mobile Synching</a:t>
            </a:r>
            <a:br>
              <a:rPr lang="en-US" dirty="0"/>
            </a:br>
            <a:br>
              <a:rPr lang="en-US" dirty="0"/>
            </a:br>
            <a:r>
              <a:rPr lang="en-US" dirty="0"/>
              <a:t>Sencha.io Sync is a multi-master cloud based synchronization service built for the HTML5 web. With powerful persistence capabilities, even if your mobile replica is lost, Sencha.io Sync can sync a full application data set back to where it was last, leaving your customers comfortable saving their critical data with your app.</a:t>
            </a:r>
            <a:endParaRPr lang="en-US" b="1" i="1" dirty="0"/>
          </a:p>
          <a:p>
            <a:endParaRPr lang="en-US" b="1" i="1" dirty="0"/>
          </a:p>
          <a:p>
            <a:r>
              <a:rPr lang="en-US" b="1" i="1" dirty="0"/>
              <a:t>Sencha.io </a:t>
            </a:r>
            <a:r>
              <a:rPr lang="en-US" b="1" i="1" dirty="0" err="1"/>
              <a:t>Src</a:t>
            </a:r>
            <a:r>
              <a:rPr lang="en-US" b="1" i="1" dirty="0"/>
              <a:t> API</a:t>
            </a:r>
          </a:p>
          <a:p>
            <a:endParaRPr lang="en-US" dirty="0"/>
          </a:p>
          <a:p>
            <a:r>
              <a:rPr lang="en-US" dirty="0"/>
              <a:t>The API for Sencha.io </a:t>
            </a:r>
            <a:r>
              <a:rPr lang="en-US" dirty="0" err="1"/>
              <a:t>Src</a:t>
            </a:r>
            <a:r>
              <a:rPr lang="en-US" dirty="0"/>
              <a:t> is very simple. Provide the URL of a large image, and </a:t>
            </a:r>
            <a:r>
              <a:rPr lang="en-US" dirty="0" err="1"/>
              <a:t>Src</a:t>
            </a:r>
            <a:r>
              <a:rPr lang="en-US" dirty="0"/>
              <a:t> dynamically shrinks it down. Simply provide the address of the image, indicate how you want the image to display, and </a:t>
            </a:r>
            <a:r>
              <a:rPr lang="en-US" dirty="0" err="1"/>
              <a:t>Src</a:t>
            </a:r>
            <a:r>
              <a:rPr lang="en-US" dirty="0"/>
              <a:t> will do the rest.</a:t>
            </a:r>
            <a:br>
              <a:rPr lang="en-US" dirty="0"/>
            </a:br>
            <a:br>
              <a:rPr lang="en-US" dirty="0"/>
            </a:br>
            <a:r>
              <a:rPr lang="en-US" dirty="0">
                <a:hlinkClick r:id="rId3"/>
              </a:rPr>
              <a:t>http://src.sencha.io/http://www.myapp.com/myimg.jpg</a:t>
            </a:r>
            <a:r>
              <a:rPr lang="en-US" dirty="0"/>
              <a:t>﻿</a:t>
            </a:r>
          </a:p>
        </p:txBody>
      </p:sp>
      <p:sp>
        <p:nvSpPr>
          <p:cNvPr id="4" name="Slide Number Placeholder 3"/>
          <p:cNvSpPr>
            <a:spLocks noGrp="1"/>
          </p:cNvSpPr>
          <p:nvPr>
            <p:ph type="sldNum" sz="quarter" idx="10"/>
          </p:nvPr>
        </p:nvSpPr>
        <p:spPr/>
        <p:txBody>
          <a:bodyPr/>
          <a:lstStyle/>
          <a:p>
            <a:fld id="{D0C1AF64-E24C-4ABD-8FF7-320F858B9B01}" type="slidenum">
              <a:rPr lang="en-US" smtClean="0"/>
              <a:pPr/>
              <a:t>65</a:t>
            </a:fld>
            <a:endParaRPr lang="en-US"/>
          </a:p>
        </p:txBody>
      </p:sp>
    </p:spTree>
    <p:extLst>
      <p:ext uri="{BB962C8B-B14F-4D97-AF65-F5344CB8AC3E}">
        <p14:creationId xmlns:p14="http://schemas.microsoft.com/office/powerpoint/2010/main" val="23991460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Adaptive Images</a:t>
            </a:r>
          </a:p>
          <a:p>
            <a:r>
              <a:rPr lang="en-US" dirty="0"/>
              <a:t>Deliver small images to small devices</a:t>
            </a:r>
          </a:p>
          <a:p>
            <a:r>
              <a:rPr lang="en-US" dirty="0"/>
              <a:t>Adaptive Images detects your visitor's screen size and automatically creates, caches, and delivers device appropriate re-scaled versions of your web page's </a:t>
            </a:r>
            <a:r>
              <a:rPr lang="en-US" dirty="0" err="1"/>
              <a:t>embeded</a:t>
            </a:r>
            <a:r>
              <a:rPr lang="en-US" dirty="0"/>
              <a:t> HTML images. No mark-up changes needed. It is intended for use with </a:t>
            </a:r>
            <a:r>
              <a:rPr lang="en-US" dirty="0">
                <a:hlinkClick r:id="rId3"/>
              </a:rPr>
              <a:t>Responsive Designs</a:t>
            </a:r>
            <a:r>
              <a:rPr lang="en-US" dirty="0"/>
              <a:t> and to be combined with </a:t>
            </a:r>
            <a:r>
              <a:rPr lang="en-US" dirty="0">
                <a:hlinkClick r:id="rId4"/>
              </a:rPr>
              <a:t>Fluid Image</a:t>
            </a:r>
            <a:r>
              <a:rPr lang="en-US" dirty="0"/>
              <a:t> techniques.</a:t>
            </a:r>
          </a:p>
        </p:txBody>
      </p:sp>
      <p:sp>
        <p:nvSpPr>
          <p:cNvPr id="4" name="Slide Number Placeholder 3"/>
          <p:cNvSpPr>
            <a:spLocks noGrp="1"/>
          </p:cNvSpPr>
          <p:nvPr>
            <p:ph type="sldNum" sz="quarter" idx="10"/>
          </p:nvPr>
        </p:nvSpPr>
        <p:spPr/>
        <p:txBody>
          <a:bodyPr/>
          <a:lstStyle/>
          <a:p>
            <a:fld id="{D0C1AF64-E24C-4ABD-8FF7-320F858B9B01}" type="slidenum">
              <a:rPr lang="en-US" smtClean="0"/>
              <a:pPr/>
              <a:t>66</a:t>
            </a:fld>
            <a:endParaRPr lang="en-US"/>
          </a:p>
        </p:txBody>
      </p:sp>
    </p:spTree>
    <p:extLst>
      <p:ext uri="{BB962C8B-B14F-4D97-AF65-F5344CB8AC3E}">
        <p14:creationId xmlns:p14="http://schemas.microsoft.com/office/powerpoint/2010/main" val="393218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67</a:t>
            </a:fld>
            <a:endParaRPr lang="en-US"/>
          </a:p>
        </p:txBody>
      </p:sp>
    </p:spTree>
    <p:extLst>
      <p:ext uri="{BB962C8B-B14F-4D97-AF65-F5344CB8AC3E}">
        <p14:creationId xmlns:p14="http://schemas.microsoft.com/office/powerpoint/2010/main" val="23214732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http://css-tricks.com/responsive-data-table-roundup/</a:t>
            </a:r>
          </a:p>
        </p:txBody>
      </p:sp>
      <p:sp>
        <p:nvSpPr>
          <p:cNvPr id="4" name="Slide Number Placeholder 3"/>
          <p:cNvSpPr>
            <a:spLocks noGrp="1"/>
          </p:cNvSpPr>
          <p:nvPr>
            <p:ph type="sldNum" sz="quarter" idx="10"/>
          </p:nvPr>
        </p:nvSpPr>
        <p:spPr/>
        <p:txBody>
          <a:bodyPr/>
          <a:lstStyle/>
          <a:p>
            <a:fld id="{D0C1AF64-E24C-4ABD-8FF7-320F858B9B01}" type="slidenum">
              <a:rPr lang="en-US" smtClean="0"/>
              <a:pPr/>
              <a:t>71</a:t>
            </a:fld>
            <a:endParaRPr lang="en-US"/>
          </a:p>
        </p:txBody>
      </p:sp>
    </p:spTree>
    <p:extLst>
      <p:ext uri="{BB962C8B-B14F-4D97-AF65-F5344CB8AC3E}">
        <p14:creationId xmlns:p14="http://schemas.microsoft.com/office/powerpoint/2010/main" val="14669787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http://css-tricks.com/responsive-data-table-roundup/</a:t>
            </a:r>
          </a:p>
        </p:txBody>
      </p:sp>
      <p:sp>
        <p:nvSpPr>
          <p:cNvPr id="4" name="Slide Number Placeholder 3"/>
          <p:cNvSpPr>
            <a:spLocks noGrp="1"/>
          </p:cNvSpPr>
          <p:nvPr>
            <p:ph type="sldNum" sz="quarter" idx="10"/>
          </p:nvPr>
        </p:nvSpPr>
        <p:spPr/>
        <p:txBody>
          <a:bodyPr/>
          <a:lstStyle/>
          <a:p>
            <a:fld id="{D0C1AF64-E24C-4ABD-8FF7-320F858B9B01}" type="slidenum">
              <a:rPr lang="en-US" smtClean="0"/>
              <a:pPr/>
              <a:t>73</a:t>
            </a:fld>
            <a:endParaRPr lang="en-US"/>
          </a:p>
        </p:txBody>
      </p:sp>
    </p:spTree>
    <p:extLst>
      <p:ext uri="{BB962C8B-B14F-4D97-AF65-F5344CB8AC3E}">
        <p14:creationId xmlns:p14="http://schemas.microsoft.com/office/powerpoint/2010/main" val="31952823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http://css-tricks.com/responsive-data-table-roundup/</a:t>
            </a:r>
          </a:p>
        </p:txBody>
      </p:sp>
      <p:sp>
        <p:nvSpPr>
          <p:cNvPr id="4" name="Slide Number Placeholder 3"/>
          <p:cNvSpPr>
            <a:spLocks noGrp="1"/>
          </p:cNvSpPr>
          <p:nvPr>
            <p:ph type="sldNum" sz="quarter" idx="10"/>
          </p:nvPr>
        </p:nvSpPr>
        <p:spPr/>
        <p:txBody>
          <a:bodyPr/>
          <a:lstStyle/>
          <a:p>
            <a:fld id="{D0C1AF64-E24C-4ABD-8FF7-320F858B9B01}" type="slidenum">
              <a:rPr lang="en-US" smtClean="0"/>
              <a:pPr/>
              <a:t>74</a:t>
            </a:fld>
            <a:endParaRPr lang="en-US"/>
          </a:p>
        </p:txBody>
      </p:sp>
    </p:spTree>
    <p:extLst>
      <p:ext uri="{BB962C8B-B14F-4D97-AF65-F5344CB8AC3E}">
        <p14:creationId xmlns:p14="http://schemas.microsoft.com/office/powerpoint/2010/main" val="30466303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http://css-tricks.com/responsive-data-table-roundup/</a:t>
            </a:r>
          </a:p>
        </p:txBody>
      </p:sp>
      <p:sp>
        <p:nvSpPr>
          <p:cNvPr id="4" name="Slide Number Placeholder 3"/>
          <p:cNvSpPr>
            <a:spLocks noGrp="1"/>
          </p:cNvSpPr>
          <p:nvPr>
            <p:ph type="sldNum" sz="quarter" idx="10"/>
          </p:nvPr>
        </p:nvSpPr>
        <p:spPr/>
        <p:txBody>
          <a:bodyPr/>
          <a:lstStyle/>
          <a:p>
            <a:fld id="{D0C1AF64-E24C-4ABD-8FF7-320F858B9B01}" type="slidenum">
              <a:rPr lang="en-US" smtClean="0"/>
              <a:pPr/>
              <a:t>75</a:t>
            </a:fld>
            <a:endParaRPr lang="en-US"/>
          </a:p>
        </p:txBody>
      </p:sp>
    </p:spTree>
    <p:extLst>
      <p:ext uri="{BB962C8B-B14F-4D97-AF65-F5344CB8AC3E}">
        <p14:creationId xmlns:p14="http://schemas.microsoft.com/office/powerpoint/2010/main" val="2304356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a:t>
            </a:r>
          </a:p>
        </p:txBody>
      </p:sp>
      <p:sp>
        <p:nvSpPr>
          <p:cNvPr id="4" name="Slide Number Placeholder 3"/>
          <p:cNvSpPr>
            <a:spLocks noGrp="1"/>
          </p:cNvSpPr>
          <p:nvPr>
            <p:ph type="sldNum" sz="quarter" idx="10"/>
          </p:nvPr>
        </p:nvSpPr>
        <p:spPr/>
        <p:txBody>
          <a:bodyPr/>
          <a:lstStyle/>
          <a:p>
            <a:fld id="{D0C1AF64-E24C-4ABD-8FF7-320F858B9B01}" type="slidenum">
              <a:rPr lang="en-US" smtClean="0"/>
              <a:pPr/>
              <a:t>7</a:t>
            </a:fld>
            <a:endParaRPr lang="en-US"/>
          </a:p>
        </p:txBody>
      </p:sp>
    </p:spTree>
    <p:extLst>
      <p:ext uri="{BB962C8B-B14F-4D97-AF65-F5344CB8AC3E}">
        <p14:creationId xmlns:p14="http://schemas.microsoft.com/office/powerpoint/2010/main" val="1543855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http://css-tricks.com/responsive-data-table-roundup/</a:t>
            </a:r>
          </a:p>
        </p:txBody>
      </p:sp>
      <p:sp>
        <p:nvSpPr>
          <p:cNvPr id="4" name="Slide Number Placeholder 3"/>
          <p:cNvSpPr>
            <a:spLocks noGrp="1"/>
          </p:cNvSpPr>
          <p:nvPr>
            <p:ph type="sldNum" sz="quarter" idx="10"/>
          </p:nvPr>
        </p:nvSpPr>
        <p:spPr/>
        <p:txBody>
          <a:bodyPr/>
          <a:lstStyle/>
          <a:p>
            <a:fld id="{D0C1AF64-E24C-4ABD-8FF7-320F858B9B01}" type="slidenum">
              <a:rPr lang="en-US" smtClean="0"/>
              <a:pPr/>
              <a:t>76</a:t>
            </a:fld>
            <a:endParaRPr lang="en-US"/>
          </a:p>
        </p:txBody>
      </p:sp>
    </p:spTree>
    <p:extLst>
      <p:ext uri="{BB962C8B-B14F-4D97-AF65-F5344CB8AC3E}">
        <p14:creationId xmlns:p14="http://schemas.microsoft.com/office/powerpoint/2010/main" val="8854165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http://css-tricks.com/responsive-data-table-roundup/</a:t>
            </a:r>
          </a:p>
        </p:txBody>
      </p:sp>
      <p:sp>
        <p:nvSpPr>
          <p:cNvPr id="4" name="Slide Number Placeholder 3"/>
          <p:cNvSpPr>
            <a:spLocks noGrp="1"/>
          </p:cNvSpPr>
          <p:nvPr>
            <p:ph type="sldNum" sz="quarter" idx="10"/>
          </p:nvPr>
        </p:nvSpPr>
        <p:spPr/>
        <p:txBody>
          <a:bodyPr/>
          <a:lstStyle/>
          <a:p>
            <a:fld id="{D0C1AF64-E24C-4ABD-8FF7-320F858B9B01}" type="slidenum">
              <a:rPr lang="en-US" smtClean="0"/>
              <a:pPr/>
              <a:t>77</a:t>
            </a:fld>
            <a:endParaRPr lang="en-US"/>
          </a:p>
        </p:txBody>
      </p:sp>
    </p:spTree>
    <p:extLst>
      <p:ext uri="{BB962C8B-B14F-4D97-AF65-F5344CB8AC3E}">
        <p14:creationId xmlns:p14="http://schemas.microsoft.com/office/powerpoint/2010/main" val="22502734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http://css-tricks.com/responsive-data-table-roundup/</a:t>
            </a:r>
          </a:p>
        </p:txBody>
      </p:sp>
      <p:sp>
        <p:nvSpPr>
          <p:cNvPr id="4" name="Slide Number Placeholder 3"/>
          <p:cNvSpPr>
            <a:spLocks noGrp="1"/>
          </p:cNvSpPr>
          <p:nvPr>
            <p:ph type="sldNum" sz="quarter" idx="10"/>
          </p:nvPr>
        </p:nvSpPr>
        <p:spPr/>
        <p:txBody>
          <a:bodyPr/>
          <a:lstStyle/>
          <a:p>
            <a:fld id="{D0C1AF64-E24C-4ABD-8FF7-320F858B9B01}" type="slidenum">
              <a:rPr lang="en-US" smtClean="0"/>
              <a:pPr/>
              <a:t>78</a:t>
            </a:fld>
            <a:endParaRPr lang="en-US"/>
          </a:p>
        </p:txBody>
      </p:sp>
    </p:spTree>
    <p:extLst>
      <p:ext uri="{BB962C8B-B14F-4D97-AF65-F5344CB8AC3E}">
        <p14:creationId xmlns:p14="http://schemas.microsoft.com/office/powerpoint/2010/main" val="35803020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http://css-tricks.com/responsive-data-table-roundup/</a:t>
            </a:r>
          </a:p>
        </p:txBody>
      </p:sp>
      <p:sp>
        <p:nvSpPr>
          <p:cNvPr id="4" name="Slide Number Placeholder 3"/>
          <p:cNvSpPr>
            <a:spLocks noGrp="1"/>
          </p:cNvSpPr>
          <p:nvPr>
            <p:ph type="sldNum" sz="quarter" idx="10"/>
          </p:nvPr>
        </p:nvSpPr>
        <p:spPr/>
        <p:txBody>
          <a:bodyPr/>
          <a:lstStyle/>
          <a:p>
            <a:fld id="{D0C1AF64-E24C-4ABD-8FF7-320F858B9B01}" type="slidenum">
              <a:rPr lang="en-US" smtClean="0"/>
              <a:pPr/>
              <a:t>79</a:t>
            </a:fld>
            <a:endParaRPr lang="en-US"/>
          </a:p>
        </p:txBody>
      </p:sp>
    </p:spTree>
    <p:extLst>
      <p:ext uri="{BB962C8B-B14F-4D97-AF65-F5344CB8AC3E}">
        <p14:creationId xmlns:p14="http://schemas.microsoft.com/office/powerpoint/2010/main" val="19280589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http://css-tricks.com/responsive-data-table-roundup/</a:t>
            </a:r>
          </a:p>
        </p:txBody>
      </p:sp>
      <p:sp>
        <p:nvSpPr>
          <p:cNvPr id="4" name="Slide Number Placeholder 3"/>
          <p:cNvSpPr>
            <a:spLocks noGrp="1"/>
          </p:cNvSpPr>
          <p:nvPr>
            <p:ph type="sldNum" sz="quarter" idx="10"/>
          </p:nvPr>
        </p:nvSpPr>
        <p:spPr/>
        <p:txBody>
          <a:bodyPr/>
          <a:lstStyle/>
          <a:p>
            <a:fld id="{D0C1AF64-E24C-4ABD-8FF7-320F858B9B01}" type="slidenum">
              <a:rPr lang="en-US" smtClean="0"/>
              <a:pPr/>
              <a:t>80</a:t>
            </a:fld>
            <a:endParaRPr lang="en-US"/>
          </a:p>
        </p:txBody>
      </p:sp>
    </p:spTree>
    <p:extLst>
      <p:ext uri="{BB962C8B-B14F-4D97-AF65-F5344CB8AC3E}">
        <p14:creationId xmlns:p14="http://schemas.microsoft.com/office/powerpoint/2010/main" val="10182259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http://css-tricks.com/responsive-data-table-roundup/</a:t>
            </a:r>
          </a:p>
        </p:txBody>
      </p:sp>
      <p:sp>
        <p:nvSpPr>
          <p:cNvPr id="4" name="Slide Number Placeholder 3"/>
          <p:cNvSpPr>
            <a:spLocks noGrp="1"/>
          </p:cNvSpPr>
          <p:nvPr>
            <p:ph type="sldNum" sz="quarter" idx="10"/>
          </p:nvPr>
        </p:nvSpPr>
        <p:spPr/>
        <p:txBody>
          <a:bodyPr/>
          <a:lstStyle/>
          <a:p>
            <a:fld id="{D0C1AF64-E24C-4ABD-8FF7-320F858B9B01}" type="slidenum">
              <a:rPr lang="en-US" smtClean="0"/>
              <a:pPr/>
              <a:t>81</a:t>
            </a:fld>
            <a:endParaRPr lang="en-US"/>
          </a:p>
        </p:txBody>
      </p:sp>
    </p:spTree>
    <p:extLst>
      <p:ext uri="{BB962C8B-B14F-4D97-AF65-F5344CB8AC3E}">
        <p14:creationId xmlns:p14="http://schemas.microsoft.com/office/powerpoint/2010/main" val="11155811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Refer to http://bradfrost.com/blog/web/responsive-nav-patterns/ for more information</a:t>
            </a:r>
          </a:p>
        </p:txBody>
      </p:sp>
      <p:sp>
        <p:nvSpPr>
          <p:cNvPr id="4" name="Slide Number Placeholder 3"/>
          <p:cNvSpPr>
            <a:spLocks noGrp="1"/>
          </p:cNvSpPr>
          <p:nvPr>
            <p:ph type="sldNum" sz="quarter" idx="10"/>
          </p:nvPr>
        </p:nvSpPr>
        <p:spPr/>
        <p:txBody>
          <a:bodyPr/>
          <a:lstStyle/>
          <a:p>
            <a:fld id="{D0C1AF64-E24C-4ABD-8FF7-320F858B9B01}" type="slidenum">
              <a:rPr lang="en-US" smtClean="0"/>
              <a:pPr/>
              <a:t>83</a:t>
            </a:fld>
            <a:endParaRPr lang="en-US"/>
          </a:p>
        </p:txBody>
      </p:sp>
    </p:spTree>
    <p:extLst>
      <p:ext uri="{BB962C8B-B14F-4D97-AF65-F5344CB8AC3E}">
        <p14:creationId xmlns:p14="http://schemas.microsoft.com/office/powerpoint/2010/main" val="9243958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Refer to http://bradfrost.com/blog/web/responsive-nav-patterns/ for more information</a:t>
            </a:r>
          </a:p>
        </p:txBody>
      </p:sp>
      <p:sp>
        <p:nvSpPr>
          <p:cNvPr id="4" name="Slide Number Placeholder 3"/>
          <p:cNvSpPr>
            <a:spLocks noGrp="1"/>
          </p:cNvSpPr>
          <p:nvPr>
            <p:ph type="sldNum" sz="quarter" idx="10"/>
          </p:nvPr>
        </p:nvSpPr>
        <p:spPr/>
        <p:txBody>
          <a:bodyPr/>
          <a:lstStyle/>
          <a:p>
            <a:fld id="{D0C1AF64-E24C-4ABD-8FF7-320F858B9B01}" type="slidenum">
              <a:rPr lang="en-US" smtClean="0"/>
              <a:pPr/>
              <a:t>84</a:t>
            </a:fld>
            <a:endParaRPr lang="en-US"/>
          </a:p>
        </p:txBody>
      </p:sp>
    </p:spTree>
    <p:extLst>
      <p:ext uri="{BB962C8B-B14F-4D97-AF65-F5344CB8AC3E}">
        <p14:creationId xmlns:p14="http://schemas.microsoft.com/office/powerpoint/2010/main" val="38791363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Refer to http://bradfrost.com/blog/web/responsive-nav-patterns/ for more information</a:t>
            </a:r>
          </a:p>
        </p:txBody>
      </p:sp>
      <p:sp>
        <p:nvSpPr>
          <p:cNvPr id="4" name="Slide Number Placeholder 3"/>
          <p:cNvSpPr>
            <a:spLocks noGrp="1"/>
          </p:cNvSpPr>
          <p:nvPr>
            <p:ph type="sldNum" sz="quarter" idx="10"/>
          </p:nvPr>
        </p:nvSpPr>
        <p:spPr/>
        <p:txBody>
          <a:bodyPr/>
          <a:lstStyle/>
          <a:p>
            <a:fld id="{D0C1AF64-E24C-4ABD-8FF7-320F858B9B01}" type="slidenum">
              <a:rPr lang="en-US" smtClean="0"/>
              <a:pPr/>
              <a:t>85</a:t>
            </a:fld>
            <a:endParaRPr lang="en-US"/>
          </a:p>
        </p:txBody>
      </p:sp>
    </p:spTree>
    <p:extLst>
      <p:ext uri="{BB962C8B-B14F-4D97-AF65-F5344CB8AC3E}">
        <p14:creationId xmlns:p14="http://schemas.microsoft.com/office/powerpoint/2010/main" val="1742735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Refer to http://bradfrost.com/blog/web/responsive-nav-patterns/ for more information</a:t>
            </a:r>
          </a:p>
          <a:p>
            <a:r>
              <a:rPr lang="en-US" sz="1200" b="0" i="1" kern="1200" dirty="0">
                <a:solidFill>
                  <a:schemeClr val="tx1"/>
                </a:solidFill>
                <a:effectLst/>
                <a:latin typeface="+mn-lt"/>
                <a:ea typeface="+mn-ea"/>
                <a:cs typeface="+mn-cs"/>
              </a:rPr>
              <a:t>Encode a set of form elements as a string for submission.</a:t>
            </a:r>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86</a:t>
            </a:fld>
            <a:endParaRPr lang="en-US"/>
          </a:p>
        </p:txBody>
      </p:sp>
    </p:spTree>
    <p:extLst>
      <p:ext uri="{BB962C8B-B14F-4D97-AF65-F5344CB8AC3E}">
        <p14:creationId xmlns:p14="http://schemas.microsoft.com/office/powerpoint/2010/main" val="725389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9</a:t>
            </a:fld>
            <a:endParaRPr lang="en-US"/>
          </a:p>
        </p:txBody>
      </p:sp>
    </p:spTree>
    <p:extLst>
      <p:ext uri="{BB962C8B-B14F-4D97-AF65-F5344CB8AC3E}">
        <p14:creationId xmlns:p14="http://schemas.microsoft.com/office/powerpoint/2010/main" val="23777766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Refer to http://bradfrost.com/blog/web/responsive-nav-patterns/ for more information</a:t>
            </a:r>
          </a:p>
        </p:txBody>
      </p:sp>
      <p:sp>
        <p:nvSpPr>
          <p:cNvPr id="4" name="Slide Number Placeholder 3"/>
          <p:cNvSpPr>
            <a:spLocks noGrp="1"/>
          </p:cNvSpPr>
          <p:nvPr>
            <p:ph type="sldNum" sz="quarter" idx="10"/>
          </p:nvPr>
        </p:nvSpPr>
        <p:spPr/>
        <p:txBody>
          <a:bodyPr/>
          <a:lstStyle/>
          <a:p>
            <a:fld id="{D0C1AF64-E24C-4ABD-8FF7-320F858B9B01}" type="slidenum">
              <a:rPr lang="en-US" smtClean="0"/>
              <a:pPr/>
              <a:t>87</a:t>
            </a:fld>
            <a:endParaRPr lang="en-US"/>
          </a:p>
        </p:txBody>
      </p:sp>
    </p:spTree>
    <p:extLst>
      <p:ext uri="{BB962C8B-B14F-4D97-AF65-F5344CB8AC3E}">
        <p14:creationId xmlns:p14="http://schemas.microsoft.com/office/powerpoint/2010/main" val="34560470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Refer to http://bradfrost.com/blog/web/responsive-nav-patterns/ for more information</a:t>
            </a:r>
          </a:p>
        </p:txBody>
      </p:sp>
      <p:sp>
        <p:nvSpPr>
          <p:cNvPr id="4" name="Slide Number Placeholder 3"/>
          <p:cNvSpPr>
            <a:spLocks noGrp="1"/>
          </p:cNvSpPr>
          <p:nvPr>
            <p:ph type="sldNum" sz="quarter" idx="10"/>
          </p:nvPr>
        </p:nvSpPr>
        <p:spPr/>
        <p:txBody>
          <a:bodyPr/>
          <a:lstStyle/>
          <a:p>
            <a:fld id="{D0C1AF64-E24C-4ABD-8FF7-320F858B9B01}" type="slidenum">
              <a:rPr lang="en-US" smtClean="0"/>
              <a:pPr/>
              <a:t>88</a:t>
            </a:fld>
            <a:endParaRPr lang="en-US"/>
          </a:p>
        </p:txBody>
      </p:sp>
    </p:spTree>
    <p:extLst>
      <p:ext uri="{BB962C8B-B14F-4D97-AF65-F5344CB8AC3E}">
        <p14:creationId xmlns:p14="http://schemas.microsoft.com/office/powerpoint/2010/main" val="37382970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Refer to http://bradfrost.com/blog/web/responsive-nav-patterns/ for more information</a:t>
            </a:r>
          </a:p>
        </p:txBody>
      </p:sp>
      <p:sp>
        <p:nvSpPr>
          <p:cNvPr id="4" name="Slide Number Placeholder 3"/>
          <p:cNvSpPr>
            <a:spLocks noGrp="1"/>
          </p:cNvSpPr>
          <p:nvPr>
            <p:ph type="sldNum" sz="quarter" idx="10"/>
          </p:nvPr>
        </p:nvSpPr>
        <p:spPr/>
        <p:txBody>
          <a:bodyPr/>
          <a:lstStyle/>
          <a:p>
            <a:fld id="{D0C1AF64-E24C-4ABD-8FF7-320F858B9B01}" type="slidenum">
              <a:rPr lang="en-US" smtClean="0"/>
              <a:pPr/>
              <a:t>89</a:t>
            </a:fld>
            <a:endParaRPr lang="en-US"/>
          </a:p>
        </p:txBody>
      </p:sp>
    </p:spTree>
    <p:extLst>
      <p:ext uri="{BB962C8B-B14F-4D97-AF65-F5344CB8AC3E}">
        <p14:creationId xmlns:p14="http://schemas.microsoft.com/office/powerpoint/2010/main" val="16262373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Refer to http://bradfrost.com/blog/web/responsive-nav-patterns/ for more information</a:t>
            </a:r>
          </a:p>
        </p:txBody>
      </p:sp>
      <p:sp>
        <p:nvSpPr>
          <p:cNvPr id="4" name="Slide Number Placeholder 3"/>
          <p:cNvSpPr>
            <a:spLocks noGrp="1"/>
          </p:cNvSpPr>
          <p:nvPr>
            <p:ph type="sldNum" sz="quarter" idx="10"/>
          </p:nvPr>
        </p:nvSpPr>
        <p:spPr/>
        <p:txBody>
          <a:bodyPr/>
          <a:lstStyle/>
          <a:p>
            <a:fld id="{D0C1AF64-E24C-4ABD-8FF7-320F858B9B01}" type="slidenum">
              <a:rPr lang="en-US" smtClean="0"/>
              <a:pPr/>
              <a:t>90</a:t>
            </a:fld>
            <a:endParaRPr lang="en-US"/>
          </a:p>
        </p:txBody>
      </p:sp>
    </p:spTree>
    <p:extLst>
      <p:ext uri="{BB962C8B-B14F-4D97-AF65-F5344CB8AC3E}">
        <p14:creationId xmlns:p14="http://schemas.microsoft.com/office/powerpoint/2010/main" val="37834307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Refer to http://bradfrost.com/blog/web/responsive-nav-patterns/ for more information</a:t>
            </a:r>
          </a:p>
        </p:txBody>
      </p:sp>
      <p:sp>
        <p:nvSpPr>
          <p:cNvPr id="4" name="Slide Number Placeholder 3"/>
          <p:cNvSpPr>
            <a:spLocks noGrp="1"/>
          </p:cNvSpPr>
          <p:nvPr>
            <p:ph type="sldNum" sz="quarter" idx="10"/>
          </p:nvPr>
        </p:nvSpPr>
        <p:spPr/>
        <p:txBody>
          <a:bodyPr/>
          <a:lstStyle/>
          <a:p>
            <a:fld id="{D0C1AF64-E24C-4ABD-8FF7-320F858B9B01}" type="slidenum">
              <a:rPr lang="en-US" smtClean="0"/>
              <a:pPr/>
              <a:t>91</a:t>
            </a:fld>
            <a:endParaRPr lang="en-US"/>
          </a:p>
        </p:txBody>
      </p:sp>
    </p:spTree>
    <p:extLst>
      <p:ext uri="{BB962C8B-B14F-4D97-AF65-F5344CB8AC3E}">
        <p14:creationId xmlns:p14="http://schemas.microsoft.com/office/powerpoint/2010/main" val="24994290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Refer to http://bradfrost.com/blog/web/responsive-nav-patterns/ for more information</a:t>
            </a:r>
          </a:p>
        </p:txBody>
      </p:sp>
      <p:sp>
        <p:nvSpPr>
          <p:cNvPr id="4" name="Slide Number Placeholder 3"/>
          <p:cNvSpPr>
            <a:spLocks noGrp="1"/>
          </p:cNvSpPr>
          <p:nvPr>
            <p:ph type="sldNum" sz="quarter" idx="10"/>
          </p:nvPr>
        </p:nvSpPr>
        <p:spPr/>
        <p:txBody>
          <a:bodyPr/>
          <a:lstStyle/>
          <a:p>
            <a:fld id="{D0C1AF64-E24C-4ABD-8FF7-320F858B9B01}" type="slidenum">
              <a:rPr lang="en-US" smtClean="0"/>
              <a:pPr/>
              <a:t>92</a:t>
            </a:fld>
            <a:endParaRPr lang="en-US"/>
          </a:p>
        </p:txBody>
      </p:sp>
    </p:spTree>
    <p:extLst>
      <p:ext uri="{BB962C8B-B14F-4D97-AF65-F5344CB8AC3E}">
        <p14:creationId xmlns:p14="http://schemas.microsoft.com/office/powerpoint/2010/main" val="3441494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Refer to http://bradfrost.com/blog/web/responsive-nav-patterns/ for more information</a:t>
            </a:r>
          </a:p>
        </p:txBody>
      </p:sp>
      <p:sp>
        <p:nvSpPr>
          <p:cNvPr id="4" name="Slide Number Placeholder 3"/>
          <p:cNvSpPr>
            <a:spLocks noGrp="1"/>
          </p:cNvSpPr>
          <p:nvPr>
            <p:ph type="sldNum" sz="quarter" idx="10"/>
          </p:nvPr>
        </p:nvSpPr>
        <p:spPr/>
        <p:txBody>
          <a:bodyPr/>
          <a:lstStyle/>
          <a:p>
            <a:fld id="{D0C1AF64-E24C-4ABD-8FF7-320F858B9B01}" type="slidenum">
              <a:rPr lang="en-US" smtClean="0"/>
              <a:pPr/>
              <a:t>93</a:t>
            </a:fld>
            <a:endParaRPr lang="en-US"/>
          </a:p>
        </p:txBody>
      </p:sp>
    </p:spTree>
    <p:extLst>
      <p:ext uri="{BB962C8B-B14F-4D97-AF65-F5344CB8AC3E}">
        <p14:creationId xmlns:p14="http://schemas.microsoft.com/office/powerpoint/2010/main" val="6842549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Refer to http://bradfrost.com/blog/web/responsive-nav-patterns/ for more information</a:t>
            </a:r>
          </a:p>
        </p:txBody>
      </p:sp>
      <p:sp>
        <p:nvSpPr>
          <p:cNvPr id="4" name="Slide Number Placeholder 3"/>
          <p:cNvSpPr>
            <a:spLocks noGrp="1"/>
          </p:cNvSpPr>
          <p:nvPr>
            <p:ph type="sldNum" sz="quarter" idx="10"/>
          </p:nvPr>
        </p:nvSpPr>
        <p:spPr/>
        <p:txBody>
          <a:bodyPr/>
          <a:lstStyle/>
          <a:p>
            <a:fld id="{D0C1AF64-E24C-4ABD-8FF7-320F858B9B01}" type="slidenum">
              <a:rPr lang="en-US" smtClean="0"/>
              <a:pPr/>
              <a:t>94</a:t>
            </a:fld>
            <a:endParaRPr lang="en-US"/>
          </a:p>
        </p:txBody>
      </p:sp>
    </p:spTree>
    <p:extLst>
      <p:ext uri="{BB962C8B-B14F-4D97-AF65-F5344CB8AC3E}">
        <p14:creationId xmlns:p14="http://schemas.microsoft.com/office/powerpoint/2010/main" val="4642163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Refer to http://bradfrost.com/blog/web/responsive-nav-patterns/ for more information</a:t>
            </a:r>
          </a:p>
        </p:txBody>
      </p:sp>
      <p:sp>
        <p:nvSpPr>
          <p:cNvPr id="4" name="Slide Number Placeholder 3"/>
          <p:cNvSpPr>
            <a:spLocks noGrp="1"/>
          </p:cNvSpPr>
          <p:nvPr>
            <p:ph type="sldNum" sz="quarter" idx="10"/>
          </p:nvPr>
        </p:nvSpPr>
        <p:spPr/>
        <p:txBody>
          <a:bodyPr/>
          <a:lstStyle/>
          <a:p>
            <a:fld id="{D0C1AF64-E24C-4ABD-8FF7-320F858B9B01}" type="slidenum">
              <a:rPr lang="en-US" smtClean="0"/>
              <a:pPr/>
              <a:t>95</a:t>
            </a:fld>
            <a:endParaRPr lang="en-US"/>
          </a:p>
        </p:txBody>
      </p:sp>
    </p:spTree>
    <p:extLst>
      <p:ext uri="{BB962C8B-B14F-4D97-AF65-F5344CB8AC3E}">
        <p14:creationId xmlns:p14="http://schemas.microsoft.com/office/powerpoint/2010/main" val="14077887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Refer to http://bradfrost.com/blog/web/responsive-nav-patterns/ for more information</a:t>
            </a:r>
          </a:p>
        </p:txBody>
      </p:sp>
      <p:sp>
        <p:nvSpPr>
          <p:cNvPr id="4" name="Slide Number Placeholder 3"/>
          <p:cNvSpPr>
            <a:spLocks noGrp="1"/>
          </p:cNvSpPr>
          <p:nvPr>
            <p:ph type="sldNum" sz="quarter" idx="10"/>
          </p:nvPr>
        </p:nvSpPr>
        <p:spPr/>
        <p:txBody>
          <a:bodyPr/>
          <a:lstStyle/>
          <a:p>
            <a:fld id="{D0C1AF64-E24C-4ABD-8FF7-320F858B9B01}" type="slidenum">
              <a:rPr lang="en-US" smtClean="0"/>
              <a:pPr/>
              <a:t>96</a:t>
            </a:fld>
            <a:endParaRPr lang="en-US"/>
          </a:p>
        </p:txBody>
      </p:sp>
    </p:spTree>
    <p:extLst>
      <p:ext uri="{BB962C8B-B14F-4D97-AF65-F5344CB8AC3E}">
        <p14:creationId xmlns:p14="http://schemas.microsoft.com/office/powerpoint/2010/main" val="4226954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10</a:t>
            </a:fld>
            <a:endParaRPr lang="en-US"/>
          </a:p>
        </p:txBody>
      </p:sp>
    </p:spTree>
    <p:extLst>
      <p:ext uri="{BB962C8B-B14F-4D97-AF65-F5344CB8AC3E}">
        <p14:creationId xmlns:p14="http://schemas.microsoft.com/office/powerpoint/2010/main" val="2708663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Refer to http://bradfrost.com/blog/web/responsive-nav-patterns/ for more information</a:t>
            </a:r>
          </a:p>
        </p:txBody>
      </p:sp>
      <p:sp>
        <p:nvSpPr>
          <p:cNvPr id="4" name="Slide Number Placeholder 3"/>
          <p:cNvSpPr>
            <a:spLocks noGrp="1"/>
          </p:cNvSpPr>
          <p:nvPr>
            <p:ph type="sldNum" sz="quarter" idx="10"/>
          </p:nvPr>
        </p:nvSpPr>
        <p:spPr/>
        <p:txBody>
          <a:bodyPr/>
          <a:lstStyle/>
          <a:p>
            <a:fld id="{D0C1AF64-E24C-4ABD-8FF7-320F858B9B01}" type="slidenum">
              <a:rPr lang="en-US" smtClean="0"/>
              <a:pPr/>
              <a:t>97</a:t>
            </a:fld>
            <a:endParaRPr lang="en-US"/>
          </a:p>
        </p:txBody>
      </p:sp>
    </p:spTree>
    <p:extLst>
      <p:ext uri="{BB962C8B-B14F-4D97-AF65-F5344CB8AC3E}">
        <p14:creationId xmlns:p14="http://schemas.microsoft.com/office/powerpoint/2010/main" val="33457023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98</a:t>
            </a:fld>
            <a:endParaRPr lang="en-US"/>
          </a:p>
        </p:txBody>
      </p:sp>
    </p:spTree>
    <p:extLst>
      <p:ext uri="{BB962C8B-B14F-4D97-AF65-F5344CB8AC3E}">
        <p14:creationId xmlns:p14="http://schemas.microsoft.com/office/powerpoint/2010/main" val="1401429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39</a:t>
            </a:fld>
            <a:endParaRPr lang="en-US"/>
          </a:p>
        </p:txBody>
      </p:sp>
    </p:spTree>
    <p:extLst>
      <p:ext uri="{BB962C8B-B14F-4D97-AF65-F5344CB8AC3E}">
        <p14:creationId xmlns:p14="http://schemas.microsoft.com/office/powerpoint/2010/main" val="3390801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47</a:t>
            </a:fld>
            <a:endParaRPr lang="en-US"/>
          </a:p>
        </p:txBody>
      </p:sp>
    </p:spTree>
    <p:extLst>
      <p:ext uri="{BB962C8B-B14F-4D97-AF65-F5344CB8AC3E}">
        <p14:creationId xmlns:p14="http://schemas.microsoft.com/office/powerpoint/2010/main" val="1368979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48</a:t>
            </a:fld>
            <a:endParaRPr lang="en-US"/>
          </a:p>
        </p:txBody>
      </p:sp>
    </p:spTree>
    <p:extLst>
      <p:ext uri="{BB962C8B-B14F-4D97-AF65-F5344CB8AC3E}">
        <p14:creationId xmlns:p14="http://schemas.microsoft.com/office/powerpoint/2010/main" val="1063071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C1AF64-E24C-4ABD-8FF7-320F858B9B01}" type="slidenum">
              <a:rPr lang="en-US" smtClean="0"/>
              <a:pPr/>
              <a:t>49</a:t>
            </a:fld>
            <a:endParaRPr lang="en-US"/>
          </a:p>
        </p:txBody>
      </p:sp>
    </p:spTree>
    <p:extLst>
      <p:ext uri="{BB962C8B-B14F-4D97-AF65-F5344CB8AC3E}">
        <p14:creationId xmlns:p14="http://schemas.microsoft.com/office/powerpoint/2010/main" val="12398650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0" name="Group 9"/>
          <p:cNvGrpSpPr/>
          <p:nvPr userDrawn="1"/>
        </p:nvGrpSpPr>
        <p:grpSpPr>
          <a:xfrm>
            <a:off x="-76200" y="-76200"/>
            <a:ext cx="12344400" cy="701040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userDrawn="1"/>
        </p:nvSpPr>
        <p:spPr bwMode="hidden">
          <a:xfrm>
            <a:off x="2" y="0"/>
            <a:ext cx="9989103" cy="68580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
        <p:nvSpPr>
          <p:cNvPr id="2" name="Title 1"/>
          <p:cNvSpPr>
            <a:spLocks noGrp="1"/>
          </p:cNvSpPr>
          <p:nvPr>
            <p:ph type="ctrTitle"/>
          </p:nvPr>
        </p:nvSpPr>
        <p:spPr>
          <a:xfrm>
            <a:off x="571500" y="1714500"/>
            <a:ext cx="8382000" cy="2438400"/>
          </a:xfrm>
        </p:spPr>
        <p:txBody>
          <a:bodyPr anchor="b" anchorCtr="0">
            <a:noAutofit/>
          </a:bodyPr>
          <a:lstStyle>
            <a:lvl1pPr>
              <a:defRPr sz="375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571500" y="4381500"/>
            <a:ext cx="8382000" cy="762000"/>
          </a:xfrm>
        </p:spPr>
        <p:txBody>
          <a:bodyPr>
            <a:noAutofit/>
          </a:bodyPr>
          <a:lstStyle>
            <a:lvl1pPr marL="0" indent="0" algn="l">
              <a:spcBef>
                <a:spcPts val="0"/>
              </a:spcBef>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1" name="Picture 10"/>
          <p:cNvPicPr>
            <a:picLocks noChangeAspect="1"/>
          </p:cNvPicPr>
          <p:nvPr userDrawn="1"/>
        </p:nvPicPr>
        <p:blipFill>
          <a:blip r:embed="rId2"/>
          <a:stretch>
            <a:fillRect/>
          </a:stretch>
        </p:blipFill>
        <p:spPr bwMode="black">
          <a:xfrm>
            <a:off x="9518968" y="6095768"/>
            <a:ext cx="2255520" cy="640631"/>
          </a:xfrm>
          <a:prstGeom prst="rect">
            <a:avLst/>
          </a:prstGeom>
        </p:spPr>
      </p:pic>
      <p:sp>
        <p:nvSpPr>
          <p:cNvPr id="8" name="Footer Placeholder 4"/>
          <p:cNvSpPr txBox="1">
            <a:spLocks/>
          </p:cNvSpPr>
          <p:nvPr userDrawn="1"/>
        </p:nvSpPr>
        <p:spPr>
          <a:xfrm>
            <a:off x="571500" y="6317033"/>
            <a:ext cx="5334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688" dirty="0">
                <a:solidFill>
                  <a:schemeClr val="bg1"/>
                </a:solidFill>
              </a:rPr>
              <a:t>DXC Proprietary and Confidential</a:t>
            </a:r>
          </a:p>
        </p:txBody>
      </p:sp>
      <p:sp>
        <p:nvSpPr>
          <p:cNvPr id="9" name="Text Box 115"/>
          <p:cNvSpPr txBox="1">
            <a:spLocks noChangeArrowheads="1"/>
          </p:cNvSpPr>
          <p:nvPr userDrawn="1"/>
        </p:nvSpPr>
        <p:spPr bwMode="auto">
          <a:xfrm>
            <a:off x="9906001" y="533400"/>
            <a:ext cx="1714500" cy="228600"/>
          </a:xfrm>
          <a:prstGeom prst="rect">
            <a:avLst/>
          </a:prstGeom>
          <a:noFill/>
          <a:ln w="9525">
            <a:noFill/>
            <a:miter lim="800000"/>
            <a:headEnd/>
            <a:tailEnd/>
          </a:ln>
          <a:effectLst/>
        </p:spPr>
        <p:txBody>
          <a:bodyPr wrap="none" lIns="0" tIns="0" rIns="0" bIns="0" anchor="t" anchorCtr="0">
            <a:noAutofit/>
          </a:bodyPr>
          <a:lstStyle/>
          <a:p>
            <a:pPr algn="r" defTabSz="512961">
              <a:spcBef>
                <a:spcPts val="0"/>
              </a:spcBef>
            </a:pPr>
            <a:fld id="{03C7D0F0-10D5-4191-B6F4-99306F468FEF}" type="datetime4">
              <a:rPr lang="en-US" sz="875" b="0" smtClean="0">
                <a:solidFill>
                  <a:schemeClr val="tx1"/>
                </a:solidFill>
              </a:rPr>
              <a:pPr algn="r" defTabSz="512961">
                <a:spcBef>
                  <a:spcPts val="0"/>
                </a:spcBef>
              </a:pPr>
              <a:t>July 10, 2018</a:t>
            </a:fld>
            <a:endParaRPr lang="en-US" sz="875" b="0" dirty="0">
              <a:solidFill>
                <a:schemeClr val="tx1"/>
              </a:solidFill>
            </a:endParaRPr>
          </a:p>
        </p:txBody>
      </p:sp>
    </p:spTree>
    <p:extLst>
      <p:ext uri="{BB962C8B-B14F-4D97-AF65-F5344CB8AC3E}">
        <p14:creationId xmlns:p14="http://schemas.microsoft.com/office/powerpoint/2010/main" val="234905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p:nvGrpSpPr>
        <p:grpSpPr>
          <a:xfrm>
            <a:off x="-76200" y="-76200"/>
            <a:ext cx="12344400" cy="701040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571500" y="533136"/>
            <a:ext cx="8382000" cy="2857500"/>
          </a:xfrm>
        </p:spPr>
        <p:txBody>
          <a:bodyPr anchor="b" anchorCtr="0">
            <a:noAutofit/>
          </a:bodyPr>
          <a:lstStyle>
            <a:lvl1pPr>
              <a:defRPr sz="6000">
                <a:solidFill>
                  <a:schemeClr val="bg1"/>
                </a:solidFill>
              </a:defRPr>
            </a:lvl1pPr>
          </a:lstStyle>
          <a:p>
            <a:r>
              <a:rPr lang="en-US" dirty="0"/>
              <a:t>Click to edit Master title style</a:t>
            </a:r>
          </a:p>
        </p:txBody>
      </p:sp>
      <p:sp>
        <p:nvSpPr>
          <p:cNvPr id="16" name="Subtitle 2"/>
          <p:cNvSpPr>
            <a:spLocks noGrp="1"/>
          </p:cNvSpPr>
          <p:nvPr>
            <p:ph type="subTitle" idx="1"/>
          </p:nvPr>
        </p:nvSpPr>
        <p:spPr>
          <a:xfrm>
            <a:off x="571500" y="3657600"/>
            <a:ext cx="8382000" cy="762000"/>
          </a:xfrm>
        </p:spPr>
        <p:txBody>
          <a:bodyPr>
            <a:noAutofit/>
          </a:bodyPr>
          <a:lstStyle>
            <a:lvl1pPr marL="0" indent="0" algn="l">
              <a:spcBef>
                <a:spcPts val="0"/>
              </a:spcBef>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Freeform 9"/>
          <p:cNvSpPr>
            <a:spLocks noChangeAspect="1"/>
          </p:cNvSpPr>
          <p:nvPr/>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pic>
        <p:nvPicPr>
          <p:cNvPr id="9" name="Picture 8"/>
          <p:cNvPicPr>
            <a:picLocks noChangeAspect="1"/>
          </p:cNvPicPr>
          <p:nvPr/>
        </p:nvPicPr>
        <p:blipFill>
          <a:blip r:embed="rId2"/>
          <a:stretch>
            <a:fillRect/>
          </a:stretch>
        </p:blipFill>
        <p:spPr bwMode="black">
          <a:xfrm>
            <a:off x="419205" y="6095768"/>
            <a:ext cx="2255520" cy="640631"/>
          </a:xfrm>
          <a:prstGeom prst="rect">
            <a:avLst/>
          </a:prstGeom>
        </p:spPr>
      </p:pic>
      <p:sp>
        <p:nvSpPr>
          <p:cNvPr id="17"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88" dirty="0">
                <a:solidFill>
                  <a:schemeClr val="bg1"/>
                </a:solidFill>
              </a:rPr>
              <a:t>DXC Proprietary and Confidential</a:t>
            </a:r>
          </a:p>
        </p:txBody>
      </p:sp>
      <p:sp>
        <p:nvSpPr>
          <p:cNvPr id="18" name="Text Box 115"/>
          <p:cNvSpPr txBox="1">
            <a:spLocks noChangeArrowheads="1"/>
          </p:cNvSpPr>
          <p:nvPr/>
        </p:nvSpPr>
        <p:spPr bwMode="auto">
          <a:xfrm>
            <a:off x="9906001" y="6317033"/>
            <a:ext cx="1714500" cy="228600"/>
          </a:xfrm>
          <a:prstGeom prst="rect">
            <a:avLst/>
          </a:prstGeom>
          <a:noFill/>
          <a:ln w="9525">
            <a:noFill/>
            <a:miter lim="800000"/>
            <a:headEnd/>
            <a:tailEnd/>
          </a:ln>
          <a:effectLst/>
        </p:spPr>
        <p:txBody>
          <a:bodyPr wrap="none" lIns="0" tIns="0" rIns="0" bIns="11430" anchor="ctr" anchorCtr="0">
            <a:noAutofit/>
          </a:bodyPr>
          <a:lstStyle/>
          <a:p>
            <a:pPr algn="r" defTabSz="512961">
              <a:spcBef>
                <a:spcPts val="0"/>
              </a:spcBef>
            </a:pPr>
            <a:fld id="{03C7D0F0-10D5-4191-B6F4-99306F468FEF}" type="datetime4">
              <a:rPr lang="en-US" sz="875" b="0" smtClean="0">
                <a:solidFill>
                  <a:schemeClr val="bg1"/>
                </a:solidFill>
              </a:rPr>
              <a:pPr algn="r" defTabSz="512961">
                <a:spcBef>
                  <a:spcPts val="0"/>
                </a:spcBef>
              </a:pPr>
              <a:t>July 10, 2018</a:t>
            </a:fld>
            <a:endParaRPr lang="en-US" sz="875" b="0" dirty="0">
              <a:solidFill>
                <a:schemeClr val="bg1"/>
              </a:solidFill>
            </a:endParaRPr>
          </a:p>
        </p:txBody>
      </p:sp>
    </p:spTree>
    <p:extLst>
      <p:ext uri="{BB962C8B-B14F-4D97-AF65-F5344CB8AC3E}">
        <p14:creationId xmlns:p14="http://schemas.microsoft.com/office/powerpoint/2010/main" val="3090512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a:t>Click to edit Master title style</a:t>
            </a:r>
          </a:p>
        </p:txBody>
      </p:sp>
      <p:sp>
        <p:nvSpPr>
          <p:cNvPr id="3" name="Content Placeholder 2"/>
          <p:cNvSpPr>
            <a:spLocks noGrp="1"/>
          </p:cNvSpPr>
          <p:nvPr>
            <p:ph idx="1"/>
          </p:nvPr>
        </p:nvSpPr>
        <p:spPr>
          <a:xfrm>
            <a:off x="571500" y="1714499"/>
            <a:ext cx="11049000" cy="4267730"/>
          </a:xfrm>
        </p:spPr>
        <p:txBody>
          <a:bodyPr numCol="2" spcCol="457200">
            <a:normAutofit/>
          </a:bodyPr>
          <a:lstStyle>
            <a:lvl1pPr marL="214313" indent="-214313">
              <a:spcBef>
                <a:spcPts val="563"/>
              </a:spcBef>
              <a:buFont typeface="Arial" panose="020B0604020202020204" pitchFamily="34" charset="0"/>
              <a:buChar char="•"/>
              <a:tabLst>
                <a:tab pos="3960813" algn="r"/>
              </a:tabLst>
              <a:defRPr sz="2400"/>
            </a:lvl1pPr>
            <a:lvl2pPr marL="428625" indent="-142875">
              <a:spcBef>
                <a:spcPts val="375"/>
              </a:spcBef>
              <a:buFont typeface="Arial" pitchFamily="34" charset="0"/>
              <a:buChar char="–"/>
              <a:tabLst>
                <a:tab pos="3960813" algn="r"/>
              </a:tabLst>
              <a:defRPr sz="2000"/>
            </a:lvl2pPr>
            <a:lvl3pPr marL="571500" indent="-142875">
              <a:spcBef>
                <a:spcPts val="375"/>
              </a:spcBef>
              <a:buFont typeface="Courier New" panose="02070309020205020404" pitchFamily="49" charset="0"/>
              <a:buChar char="o"/>
              <a:tabLst>
                <a:tab pos="3960813" algn="r"/>
              </a:tabLst>
              <a:defRPr sz="1800"/>
            </a:lvl3pPr>
            <a:lvl4pPr marL="571500" indent="0">
              <a:spcBef>
                <a:spcPts val="375"/>
              </a:spcBef>
              <a:buFont typeface="Arial" pitchFamily="34" charset="0"/>
              <a:buNone/>
              <a:tabLst>
                <a:tab pos="3960813" algn="r"/>
              </a:tabLst>
              <a:defRPr sz="1250"/>
            </a:lvl4pPr>
            <a:lvl5pPr marL="857250" indent="-142875">
              <a:spcBef>
                <a:spcPts val="375"/>
              </a:spcBef>
              <a:buFont typeface="Arial" pitchFamily="34" charset="0"/>
              <a:buChar char="–"/>
              <a:tabLst>
                <a:tab pos="3960813" algn="r"/>
              </a:tabLst>
              <a:defRPr sz="1250"/>
            </a:lvl5pPr>
            <a:lvl6pPr marL="1000125" indent="-142875">
              <a:spcBef>
                <a:spcPts val="375"/>
              </a:spcBef>
              <a:buFont typeface="Arial" pitchFamily="34" charset="0"/>
              <a:buChar char="–"/>
              <a:tabLst>
                <a:tab pos="3960813" algn="r"/>
              </a:tabLst>
              <a:defRPr sz="1250" baseline="0"/>
            </a:lvl6pPr>
            <a:lvl7pPr marL="1143000" indent="-142875">
              <a:spcBef>
                <a:spcPts val="375"/>
              </a:spcBef>
              <a:buFont typeface="Arial" pitchFamily="34" charset="0"/>
              <a:buChar char="–"/>
              <a:tabLst>
                <a:tab pos="3960813" algn="r"/>
              </a:tabLst>
              <a:defRPr sz="1250" baseline="0"/>
            </a:lvl7pPr>
            <a:lvl8pPr marL="1285875" indent="-142875">
              <a:spcBef>
                <a:spcPts val="375"/>
              </a:spcBef>
              <a:buFont typeface="Arial" pitchFamily="34" charset="0"/>
              <a:buChar char="–"/>
              <a:tabLst>
                <a:tab pos="3960813" algn="r"/>
              </a:tabLst>
              <a:defRPr sz="1250" baseline="0"/>
            </a:lvl8pPr>
            <a:lvl9pPr marL="1428750" indent="-142875">
              <a:spcBef>
                <a:spcPts val="375"/>
              </a:spcBef>
              <a:buFont typeface="Arial" pitchFamily="34" charset="0"/>
              <a:buChar char="–"/>
              <a:tabLst>
                <a:tab pos="3960813" algn="r"/>
              </a:tabLst>
              <a:defRPr sz="1250" baseline="0"/>
            </a:lvl9pPr>
          </a:lstStyle>
          <a:p>
            <a:pPr lvl="0"/>
            <a:r>
              <a:rPr lang="en-US" dirty="0"/>
              <a:t>Edit Master text styles</a:t>
            </a:r>
          </a:p>
          <a:p>
            <a:pPr lvl="1"/>
            <a:r>
              <a:rPr lang="en-US" dirty="0"/>
              <a:t> Second level</a:t>
            </a:r>
          </a:p>
          <a:p>
            <a:pPr lvl="2"/>
            <a:r>
              <a:rPr lang="en-US" dirty="0"/>
              <a:t> Third level</a:t>
            </a:r>
          </a:p>
        </p:txBody>
      </p:sp>
    </p:spTree>
    <p:extLst>
      <p:ext uri="{BB962C8B-B14F-4D97-AF65-F5344CB8AC3E}">
        <p14:creationId xmlns:p14="http://schemas.microsoft.com/office/powerpoint/2010/main" val="207268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285750" indent="-142875">
              <a:buFont typeface="Arial" pitchFamily="34" charset="0"/>
              <a:buChar char="–"/>
              <a:defRPr/>
            </a:lvl4pPr>
            <a:lvl5pPr marL="428625" indent="-142875">
              <a:buFont typeface="Arial" pitchFamily="34" charset="0"/>
              <a:buChar char="–"/>
              <a:defRPr/>
            </a:lvl5pPr>
            <a:lvl6pPr marL="571500" indent="-142875">
              <a:buFont typeface="Arial" pitchFamily="34" charset="0"/>
              <a:buChar char="–"/>
              <a:defRPr baseline="0"/>
            </a:lvl6pPr>
            <a:lvl7pPr marL="714375" indent="-142875">
              <a:buFont typeface="Arial" pitchFamily="34" charset="0"/>
              <a:buChar char="–"/>
              <a:defRPr baseline="0"/>
            </a:lvl7pPr>
            <a:lvl8pPr marL="857250" indent="-142875">
              <a:buFont typeface="Arial" pitchFamily="34" charset="0"/>
              <a:buChar char="–"/>
              <a:defRPr baseline="0"/>
            </a:lvl8pPr>
            <a:lvl9pPr marL="1000125" indent="-142875">
              <a:buFont typeface="Arial" pitchFamily="34" charset="0"/>
              <a:buChar char="–"/>
              <a:defRPr baseline="0"/>
            </a:lvl9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125283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142875" indent="-142875">
              <a:buFont typeface="Arial" pitchFamily="34" charset="0"/>
              <a:buChar char="•"/>
              <a:defRPr sz="2400" b="0"/>
            </a:lvl1pPr>
            <a:lvl2pPr marL="285750" indent="-142875">
              <a:spcBef>
                <a:spcPts val="375"/>
              </a:spcBef>
              <a:buFont typeface="Arial" pitchFamily="34" charset="0"/>
              <a:buChar char="–"/>
              <a:defRPr/>
            </a:lvl2pPr>
            <a:lvl3pPr marL="428625" indent="-142875">
              <a:spcBef>
                <a:spcPts val="375"/>
              </a:spcBef>
              <a:buFont typeface="Courier New" panose="02070309020205020404" pitchFamily="49" charset="0"/>
              <a:buChar char="o"/>
              <a:defRPr sz="1800"/>
            </a:lvl3pPr>
            <a:lvl4pPr marL="571500" indent="-142875">
              <a:spcBef>
                <a:spcPts val="375"/>
              </a:spcBef>
              <a:buFont typeface="Arial" pitchFamily="34" charset="0"/>
              <a:buChar char="–"/>
              <a:defRPr/>
            </a:lvl4pPr>
            <a:lvl5pPr marL="714375" indent="-142875">
              <a:spcBef>
                <a:spcPts val="375"/>
              </a:spcBef>
              <a:buFont typeface="Arial" pitchFamily="34" charset="0"/>
              <a:buChar char="–"/>
              <a:defRPr/>
            </a:lvl5pPr>
            <a:lvl6pPr marL="857250" indent="-142875">
              <a:spcBef>
                <a:spcPts val="375"/>
              </a:spcBef>
              <a:buFont typeface="Arial" pitchFamily="34" charset="0"/>
              <a:buChar char="–"/>
              <a:defRPr baseline="0"/>
            </a:lvl6pPr>
            <a:lvl7pPr marL="1000125" indent="-142875">
              <a:spcBef>
                <a:spcPts val="375"/>
              </a:spcBef>
              <a:buFont typeface="Arial" pitchFamily="34" charset="0"/>
              <a:buChar char="–"/>
              <a:defRPr baseline="0"/>
            </a:lvl7pPr>
            <a:lvl8pPr marL="1143000" indent="-142875">
              <a:spcBef>
                <a:spcPts val="375"/>
              </a:spcBef>
              <a:buFont typeface="Arial" pitchFamily="34" charset="0"/>
              <a:buChar char="–"/>
              <a:defRPr baseline="0"/>
            </a:lvl8pPr>
            <a:lvl9pPr marL="1285875" indent="-142875">
              <a:spcBef>
                <a:spcPts val="375"/>
              </a:spcBef>
              <a:buFont typeface="Arial" pitchFamily="34" charset="0"/>
              <a:buChar char="–"/>
              <a:defRPr baseline="0"/>
            </a:lvl9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38043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76200" y="-76200"/>
            <a:ext cx="12344400" cy="701040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p:nvSpPr>
        <p:spPr bwMode="black">
          <a:xfrm>
            <a:off x="373592" y="0"/>
            <a:ext cx="468701" cy="410632"/>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
        <p:nvSpPr>
          <p:cNvPr id="2" name="Title Placeholder 1"/>
          <p:cNvSpPr>
            <a:spLocks noGrp="1"/>
          </p:cNvSpPr>
          <p:nvPr>
            <p:ph type="title"/>
          </p:nvPr>
        </p:nvSpPr>
        <p:spPr>
          <a:xfrm>
            <a:off x="571500" y="533137"/>
            <a:ext cx="11049000" cy="1181363"/>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571501" y="1714501"/>
            <a:ext cx="9334500" cy="4267729"/>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p:txBody>
      </p:sp>
      <p:pic>
        <p:nvPicPr>
          <p:cNvPr id="7" name="Picture 6"/>
          <p:cNvPicPr>
            <a:picLocks noChangeAspect="1"/>
          </p:cNvPicPr>
          <p:nvPr/>
        </p:nvPicPr>
        <p:blipFill>
          <a:blip r:embed="rId7"/>
          <a:stretch>
            <a:fillRect/>
          </a:stretch>
        </p:blipFill>
        <p:spPr bwMode="black">
          <a:xfrm>
            <a:off x="454025" y="6188075"/>
            <a:ext cx="1706880" cy="484802"/>
          </a:xfrm>
          <a:prstGeom prst="rect">
            <a:avLst/>
          </a:prstGeom>
        </p:spPr>
      </p:pic>
      <p:sp>
        <p:nvSpPr>
          <p:cNvPr id="60" name="Text Box 115"/>
          <p:cNvSpPr txBox="1">
            <a:spLocks noChangeArrowheads="1"/>
          </p:cNvSpPr>
          <p:nvPr/>
        </p:nvSpPr>
        <p:spPr bwMode="auto">
          <a:xfrm>
            <a:off x="9911293" y="6317031"/>
            <a:ext cx="1366308" cy="228600"/>
          </a:xfrm>
          <a:prstGeom prst="rect">
            <a:avLst/>
          </a:prstGeom>
          <a:noFill/>
          <a:ln w="9525">
            <a:noFill/>
            <a:miter lim="800000"/>
            <a:headEnd/>
            <a:tailEnd/>
          </a:ln>
          <a:effectLst/>
        </p:spPr>
        <p:txBody>
          <a:bodyPr wrap="none" lIns="0" tIns="0" rIns="0" bIns="0" anchor="ctr" anchorCtr="0">
            <a:noAutofit/>
          </a:bodyPr>
          <a:lstStyle/>
          <a:p>
            <a:pPr algn="r" defTabSz="512961">
              <a:spcBef>
                <a:spcPts val="0"/>
              </a:spcBef>
            </a:pPr>
            <a:fld id="{03C7D0F0-10D5-4191-B6F4-99306F468FEF}" type="datetime4">
              <a:rPr lang="en-US" sz="688" b="0" smtClean="0">
                <a:solidFill>
                  <a:schemeClr val="tx1"/>
                </a:solidFill>
              </a:rPr>
              <a:pPr algn="r" defTabSz="512961">
                <a:spcBef>
                  <a:spcPts val="0"/>
                </a:spcBef>
              </a:pPr>
              <a:t>July 10, 2018</a:t>
            </a:fld>
            <a:endParaRPr lang="en-US" sz="688" b="0" dirty="0">
              <a:solidFill>
                <a:schemeClr val="tx1"/>
              </a:solidFill>
            </a:endParaRPr>
          </a:p>
        </p:txBody>
      </p:sp>
      <p:sp>
        <p:nvSpPr>
          <p:cNvPr id="61" name="Text Box 115"/>
          <p:cNvSpPr txBox="1">
            <a:spLocks noChangeArrowheads="1"/>
          </p:cNvSpPr>
          <p:nvPr/>
        </p:nvSpPr>
        <p:spPr bwMode="auto">
          <a:xfrm>
            <a:off x="11277601"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512961">
              <a:spcBef>
                <a:spcPts val="0"/>
              </a:spcBef>
            </a:pPr>
            <a:fld id="{18E29826-F105-4F77-B977-03F4A4723A21}" type="slidenum">
              <a:rPr lang="en-US" sz="688" b="1" smtClean="0">
                <a:solidFill>
                  <a:schemeClr val="tx1"/>
                </a:solidFill>
              </a:rPr>
              <a:pPr algn="r" defTabSz="512961">
                <a:spcBef>
                  <a:spcPts val="0"/>
                </a:spcBef>
              </a:pPr>
              <a:t>‹#›</a:t>
            </a:fld>
            <a:endParaRPr lang="en-US" sz="688" b="1" dirty="0">
              <a:solidFill>
                <a:schemeClr val="tx1"/>
              </a:solidFill>
            </a:endParaRPr>
          </a:p>
        </p:txBody>
      </p:sp>
      <p:sp>
        <p:nvSpPr>
          <p:cNvPr id="62"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88" dirty="0"/>
              <a:t>DXC Proprietary and Confidential</a:t>
            </a:r>
          </a:p>
        </p:txBody>
      </p:sp>
    </p:spTree>
    <p:extLst>
      <p:ext uri="{BB962C8B-B14F-4D97-AF65-F5344CB8AC3E}">
        <p14:creationId xmlns:p14="http://schemas.microsoft.com/office/powerpoint/2010/main" val="1618281748"/>
      </p:ext>
    </p:extLst>
  </p:cSld>
  <p:clrMap bg1="lt1" tx1="dk1" bg2="lt2" tx2="dk2" accent1="accent1" accent2="accent2" accent3="accent3" accent4="accent4" accent5="accent5" accent6="accent6" hlink="hlink" folHlink="folHlink"/>
  <p:sldLayoutIdLst>
    <p:sldLayoutId id="2147483668" r:id="rId1"/>
    <p:sldLayoutId id="2147483663" r:id="rId2"/>
    <p:sldLayoutId id="2147483665" r:id="rId3"/>
    <p:sldLayoutId id="2147483666" r:id="rId4"/>
    <p:sldLayoutId id="2147483667"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3200" b="1" kern="1200">
          <a:solidFill>
            <a:schemeClr val="tx1"/>
          </a:solidFill>
          <a:latin typeface="+mj-lt"/>
          <a:ea typeface="+mj-ea"/>
          <a:cs typeface="+mj-cs"/>
        </a:defRPr>
      </a:lvl1pPr>
    </p:titleStyle>
    <p:bodyStyle>
      <a:lvl1pPr marL="214313" indent="-214313" algn="l" defTabSz="914400" rtl="0" eaLnBrk="1" latinLnBrk="0" hangingPunct="1">
        <a:spcBef>
          <a:spcPts val="750"/>
        </a:spcBef>
        <a:buFont typeface="Arial" panose="020B0604020202020204" pitchFamily="34" charset="0"/>
        <a:buChar char="•"/>
        <a:defRPr sz="2400" b="0" kern="1200">
          <a:solidFill>
            <a:schemeClr val="tx1"/>
          </a:solidFill>
          <a:latin typeface="+mn-lt"/>
          <a:ea typeface="+mn-ea"/>
          <a:cs typeface="+mn-cs"/>
        </a:defRPr>
      </a:lvl1pPr>
      <a:lvl2pPr marL="356196" indent="-140891" algn="l" defTabSz="914400" rtl="0" eaLnBrk="1" latinLnBrk="0" hangingPunct="1">
        <a:spcBef>
          <a:spcPts val="750"/>
        </a:spcBef>
        <a:buFont typeface="Arial" panose="020B0604020202020204" pitchFamily="34" charset="0"/>
        <a:buChar char="-"/>
        <a:defRPr sz="2000" kern="1200">
          <a:solidFill>
            <a:schemeClr val="tx1"/>
          </a:solidFill>
          <a:latin typeface="+mn-lt"/>
          <a:ea typeface="+mn-ea"/>
          <a:cs typeface="+mn-cs"/>
        </a:defRPr>
      </a:lvl2pPr>
      <a:lvl3pPr marL="468313" indent="-112118" algn="l" defTabSz="914400" rtl="0" eaLnBrk="1" latinLnBrk="0" hangingPunct="1">
        <a:spcBef>
          <a:spcPts val="750"/>
        </a:spcBef>
        <a:buFont typeface="Courier New" panose="02070309020205020404" pitchFamily="49" charset="0"/>
        <a:buChar char="o"/>
        <a:tabLst/>
        <a:defRPr sz="1800" kern="1200">
          <a:solidFill>
            <a:schemeClr val="tx1"/>
          </a:solidFill>
          <a:latin typeface="+mn-lt"/>
          <a:ea typeface="+mn-ea"/>
          <a:cs typeface="+mn-cs"/>
        </a:defRPr>
      </a:lvl3pPr>
      <a:lvl4pPr marL="285750" indent="-142875" algn="l" defTabSz="914400" rtl="0" eaLnBrk="1" latinLnBrk="0" hangingPunct="1">
        <a:spcBef>
          <a:spcPts val="375"/>
        </a:spcBef>
        <a:buFont typeface="Arial" pitchFamily="34" charset="0"/>
        <a:buChar char="–"/>
        <a:tabLst/>
        <a:defRPr sz="1250" kern="1200">
          <a:solidFill>
            <a:schemeClr val="tx1"/>
          </a:solidFill>
          <a:latin typeface="+mn-lt"/>
          <a:ea typeface="+mn-ea"/>
          <a:cs typeface="+mn-cs"/>
        </a:defRPr>
      </a:lvl4pPr>
      <a:lvl5pPr marL="428625" indent="-142875" algn="l" defTabSz="914400" rtl="0" eaLnBrk="1" latinLnBrk="0" hangingPunct="1">
        <a:spcBef>
          <a:spcPts val="375"/>
        </a:spcBef>
        <a:buFont typeface="Arial" pitchFamily="34" charset="0"/>
        <a:buChar char="–"/>
        <a:tabLst/>
        <a:defRPr sz="1250" kern="1200">
          <a:solidFill>
            <a:schemeClr val="tx1"/>
          </a:solidFill>
          <a:latin typeface="+mn-lt"/>
          <a:ea typeface="+mn-ea"/>
          <a:cs typeface="+mn-cs"/>
        </a:defRPr>
      </a:lvl5pPr>
      <a:lvl6pPr marL="571500" indent="-142875" algn="l" defTabSz="914400" rtl="0" eaLnBrk="1" latinLnBrk="0" hangingPunct="1">
        <a:spcBef>
          <a:spcPts val="375"/>
        </a:spcBef>
        <a:buFont typeface="Arial" pitchFamily="34" charset="0"/>
        <a:buChar char="–"/>
        <a:defRPr sz="1250" kern="1200">
          <a:solidFill>
            <a:schemeClr val="tx1"/>
          </a:solidFill>
          <a:latin typeface="+mn-lt"/>
          <a:ea typeface="+mn-ea"/>
          <a:cs typeface="+mn-cs"/>
        </a:defRPr>
      </a:lvl6pPr>
      <a:lvl7pPr marL="714375" indent="-142875" algn="l" defTabSz="914400" rtl="0" eaLnBrk="1" latinLnBrk="0" hangingPunct="1">
        <a:spcBef>
          <a:spcPts val="375"/>
        </a:spcBef>
        <a:buFont typeface="Arial" pitchFamily="34" charset="0"/>
        <a:buChar char="–"/>
        <a:tabLst/>
        <a:defRPr sz="1250" kern="1200">
          <a:solidFill>
            <a:schemeClr val="tx1"/>
          </a:solidFill>
          <a:latin typeface="+mn-lt"/>
          <a:ea typeface="+mn-ea"/>
          <a:cs typeface="+mn-cs"/>
        </a:defRPr>
      </a:lvl7pPr>
      <a:lvl8pPr marL="857250" indent="-142875" algn="l" defTabSz="914400" rtl="0" eaLnBrk="1" latinLnBrk="0" hangingPunct="1">
        <a:spcBef>
          <a:spcPts val="375"/>
        </a:spcBef>
        <a:buFont typeface="Arial" pitchFamily="34" charset="0"/>
        <a:buChar char="–"/>
        <a:defRPr sz="1250" kern="1200" baseline="0">
          <a:solidFill>
            <a:schemeClr val="tx1"/>
          </a:solidFill>
          <a:latin typeface="+mn-lt"/>
          <a:ea typeface="+mn-ea"/>
          <a:cs typeface="+mn-cs"/>
        </a:defRPr>
      </a:lvl8pPr>
      <a:lvl9pPr marL="1000125" indent="-142875" algn="l" defTabSz="914400" rtl="0" eaLnBrk="1" latinLnBrk="0" hangingPunct="1">
        <a:spcBef>
          <a:spcPts val="375"/>
        </a:spcBef>
        <a:buFont typeface="Arial" pitchFamily="34" charset="0"/>
        <a:buChar char="–"/>
        <a:tabLst/>
        <a:defRPr sz="1250" kern="1200" baseline="0">
          <a:solidFill>
            <a:schemeClr val="tx1"/>
          </a:solidFill>
          <a:latin typeface="+mn-lt"/>
          <a:ea typeface="+mn-ea"/>
          <a:cs typeface="+mn-cs"/>
        </a:defRPr>
      </a:lvl9pPr>
    </p:bodyStyle>
    <p:otherStyle>
      <a:defPPr>
        <a:defRPr lang="en-US"/>
      </a:defPPr>
      <a:lvl1pPr marL="0" algn="l" defTabSz="914400" rtl="0" eaLnBrk="1" latinLnBrk="0" hangingPunct="1">
        <a:defRPr sz="1125" kern="1200">
          <a:solidFill>
            <a:schemeClr val="tx1"/>
          </a:solidFill>
          <a:latin typeface="+mn-lt"/>
          <a:ea typeface="+mn-ea"/>
          <a:cs typeface="+mn-cs"/>
        </a:defRPr>
      </a:lvl1pPr>
      <a:lvl2pPr marL="457200" algn="l" defTabSz="914400" rtl="0" eaLnBrk="1" latinLnBrk="0" hangingPunct="1">
        <a:defRPr sz="1125" kern="1200">
          <a:solidFill>
            <a:schemeClr val="tx1"/>
          </a:solidFill>
          <a:latin typeface="+mn-lt"/>
          <a:ea typeface="+mn-ea"/>
          <a:cs typeface="+mn-cs"/>
        </a:defRPr>
      </a:lvl2pPr>
      <a:lvl3pPr marL="914400" algn="l" defTabSz="914400" rtl="0" eaLnBrk="1" latinLnBrk="0" hangingPunct="1">
        <a:defRPr sz="1125" kern="1200">
          <a:solidFill>
            <a:schemeClr val="tx1"/>
          </a:solidFill>
          <a:latin typeface="+mn-lt"/>
          <a:ea typeface="+mn-ea"/>
          <a:cs typeface="+mn-cs"/>
        </a:defRPr>
      </a:lvl3pPr>
      <a:lvl4pPr marL="1371600" algn="l" defTabSz="914400" rtl="0" eaLnBrk="1" latinLnBrk="0" hangingPunct="1">
        <a:defRPr sz="1125" kern="1200">
          <a:solidFill>
            <a:schemeClr val="tx1"/>
          </a:solidFill>
          <a:latin typeface="+mn-lt"/>
          <a:ea typeface="+mn-ea"/>
          <a:cs typeface="+mn-cs"/>
        </a:defRPr>
      </a:lvl4pPr>
      <a:lvl5pPr marL="1828800" algn="l" defTabSz="914400" rtl="0" eaLnBrk="1" latinLnBrk="0" hangingPunct="1">
        <a:defRPr sz="1125" kern="1200">
          <a:solidFill>
            <a:schemeClr val="tx1"/>
          </a:solidFill>
          <a:latin typeface="+mn-lt"/>
          <a:ea typeface="+mn-ea"/>
          <a:cs typeface="+mn-cs"/>
        </a:defRPr>
      </a:lvl5pPr>
      <a:lvl6pPr marL="2286000" algn="l" defTabSz="914400" rtl="0" eaLnBrk="1" latinLnBrk="0" hangingPunct="1">
        <a:defRPr sz="1125" kern="1200">
          <a:solidFill>
            <a:schemeClr val="tx1"/>
          </a:solidFill>
          <a:latin typeface="+mn-lt"/>
          <a:ea typeface="+mn-ea"/>
          <a:cs typeface="+mn-cs"/>
        </a:defRPr>
      </a:lvl6pPr>
      <a:lvl7pPr marL="2743200" algn="l" defTabSz="914400" rtl="0" eaLnBrk="1" latinLnBrk="0" hangingPunct="1">
        <a:defRPr sz="1125" kern="1200">
          <a:solidFill>
            <a:schemeClr val="tx1"/>
          </a:solidFill>
          <a:latin typeface="+mn-lt"/>
          <a:ea typeface="+mn-ea"/>
          <a:cs typeface="+mn-cs"/>
        </a:defRPr>
      </a:lvl7pPr>
      <a:lvl8pPr marL="3200400" algn="l" defTabSz="914400" rtl="0" eaLnBrk="1" latinLnBrk="0" hangingPunct="1">
        <a:defRPr sz="1125" kern="1200">
          <a:solidFill>
            <a:schemeClr val="tx1"/>
          </a:solidFill>
          <a:latin typeface="+mn-lt"/>
          <a:ea typeface="+mn-ea"/>
          <a:cs typeface="+mn-cs"/>
        </a:defRPr>
      </a:lvl8pPr>
      <a:lvl9pPr marL="3657600" algn="l" defTabSz="914400" rtl="0" eaLnBrk="1" latinLnBrk="0" hangingPunct="1">
        <a:defRPr sz="112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userDrawn="1">
          <p15:clr>
            <a:srgbClr val="F26B43"/>
          </p15:clr>
        </p15:guide>
        <p15:guide id="2" pos="6144" userDrawn="1">
          <p15:clr>
            <a:srgbClr val="F26B43"/>
          </p15:clr>
        </p15:guide>
        <p15:guide id="3" pos="576" userDrawn="1">
          <p15:clr>
            <a:srgbClr val="F26B43"/>
          </p15:clr>
        </p15:guide>
        <p15:guide id="4" pos="4032" userDrawn="1">
          <p15:clr>
            <a:srgbClr val="F26B43"/>
          </p15:clr>
        </p15:guide>
        <p15:guide id="5" pos="4416" userDrawn="1">
          <p15:clr>
            <a:srgbClr val="F26B43"/>
          </p15:clr>
        </p15:guide>
        <p15:guide id="6" pos="5952" userDrawn="1">
          <p15:clr>
            <a:srgbClr val="F26B43"/>
          </p15:clr>
        </p15:guide>
        <p15:guide id="7" pos="6336" userDrawn="1">
          <p15:clr>
            <a:srgbClr val="F26B43"/>
          </p15:clr>
        </p15:guide>
        <p15:guide id="8" pos="7872" userDrawn="1">
          <p15:clr>
            <a:srgbClr val="F26B43"/>
          </p15:clr>
        </p15:guide>
        <p15:guide id="9" pos="8256" userDrawn="1">
          <p15:clr>
            <a:srgbClr val="F26B43"/>
          </p15:clr>
        </p15:guide>
        <p15:guide id="10" pos="9984" userDrawn="1">
          <p15:clr>
            <a:srgbClr val="F26B43"/>
          </p15:clr>
        </p15:guide>
        <p15:guide id="11" pos="11712"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6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6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api.jquery.com/jQuery.ajax/"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3" Type="http://schemas.openxmlformats.org/officeDocument/2006/relationships/hyperlink" Target="http://api.jquery.com/jQuery.ajax/" TargetMode="External"/><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hyperlink" Target="http://api.jquery.com/category/deferred-object/" TargetMode="External"/><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dirty="0"/>
              <a:t>JavaScript, </a:t>
            </a:r>
            <a:r>
              <a:rPr lang="en-US" dirty="0" err="1"/>
              <a:t>JQuery</a:t>
            </a:r>
            <a:r>
              <a:rPr lang="en-US" dirty="0"/>
              <a:t> </a:t>
            </a:r>
            <a:br>
              <a:rPr lang="en-US" dirty="0"/>
            </a:br>
            <a:r>
              <a:rPr lang="en-US" dirty="0"/>
              <a:t>&amp; AJAX</a:t>
            </a:r>
          </a:p>
        </p:txBody>
      </p:sp>
      <p:sp>
        <p:nvSpPr>
          <p:cNvPr id="2" name="Subtitle 1"/>
          <p:cNvSpPr>
            <a:spLocks noGrp="1"/>
          </p:cNvSpPr>
          <p:nvPr>
            <p:ph type="subTitle" idx="1"/>
          </p:nvPr>
        </p:nvSpPr>
        <p:spPr/>
        <p:txBody>
          <a:bodyPr/>
          <a:lstStyle/>
          <a:p>
            <a:endParaRPr lang="en-US"/>
          </a:p>
        </p:txBody>
      </p:sp>
      <p:sp>
        <p:nvSpPr>
          <p:cNvPr id="5" name="TextBox 4"/>
          <p:cNvSpPr txBox="1"/>
          <p:nvPr/>
        </p:nvSpPr>
        <p:spPr>
          <a:xfrm>
            <a:off x="571500" y="5405540"/>
            <a:ext cx="2209591" cy="1077218"/>
          </a:xfrm>
          <a:prstGeom prst="rect">
            <a:avLst/>
          </a:prstGeom>
          <a:noFill/>
        </p:spPr>
        <p:txBody>
          <a:bodyPr wrap="square" rtlCol="0">
            <a:spAutoFit/>
          </a:bodyPr>
          <a:lstStyle/>
          <a:p>
            <a:r>
              <a:rPr lang="en-US" sz="1600" dirty="0">
                <a:solidFill>
                  <a:schemeClr val="bg1"/>
                </a:solidFill>
              </a:rPr>
              <a:t>Author: </a:t>
            </a:r>
            <a:r>
              <a:rPr lang="en-US" sz="1600" dirty="0" err="1">
                <a:solidFill>
                  <a:schemeClr val="bg1"/>
                </a:solidFill>
              </a:rPr>
              <a:t>Duy</a:t>
            </a:r>
            <a:r>
              <a:rPr lang="en-US" sz="1600" dirty="0">
                <a:solidFill>
                  <a:schemeClr val="bg1"/>
                </a:solidFill>
              </a:rPr>
              <a:t> Nguyen</a:t>
            </a:r>
          </a:p>
          <a:p>
            <a:endParaRPr lang="en-US" sz="1600" dirty="0">
              <a:solidFill>
                <a:schemeClr val="bg1"/>
              </a:solidFill>
            </a:endParaRPr>
          </a:p>
          <a:p>
            <a:r>
              <a:rPr lang="en-US" sz="1600" dirty="0">
                <a:solidFill>
                  <a:schemeClr val="bg1"/>
                </a:solidFill>
              </a:rPr>
              <a:t>Trainer: Ngoc Nguyen</a:t>
            </a:r>
          </a:p>
          <a:p>
            <a:pPr algn="r"/>
            <a:endParaRPr lang="en-US" sz="1600" dirty="0">
              <a:solidFill>
                <a:schemeClr val="bg1"/>
              </a:solidFill>
            </a:endParaRPr>
          </a:p>
        </p:txBody>
      </p:sp>
    </p:spTree>
    <p:extLst>
      <p:ext uri="{BB962C8B-B14F-4D97-AF65-F5344CB8AC3E}">
        <p14:creationId xmlns:p14="http://schemas.microsoft.com/office/powerpoint/2010/main" val="3286732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and Cons of JavaScript</a:t>
            </a:r>
          </a:p>
        </p:txBody>
      </p:sp>
      <p:sp>
        <p:nvSpPr>
          <p:cNvPr id="6" name="Content Placeholder 2"/>
          <p:cNvSpPr>
            <a:spLocks noGrp="1"/>
          </p:cNvSpPr>
          <p:nvPr>
            <p:ph idx="1"/>
          </p:nvPr>
        </p:nvSpPr>
        <p:spPr/>
        <p:txBody>
          <a:bodyPr>
            <a:normAutofit/>
          </a:bodyPr>
          <a:lstStyle/>
          <a:p>
            <a:r>
              <a:rPr lang="en-US" altLang="en-US" sz="2800" dirty="0"/>
              <a:t>Pros</a:t>
            </a:r>
          </a:p>
          <a:p>
            <a:pPr lvl="1"/>
            <a:r>
              <a:rPr lang="en-US" altLang="en-US" sz="2400" dirty="0"/>
              <a:t>Speed: Fast executed on client-side</a:t>
            </a:r>
          </a:p>
          <a:p>
            <a:pPr lvl="1"/>
            <a:r>
              <a:rPr lang="en-US" altLang="en-US" sz="2400" dirty="0"/>
              <a:t>Simplicity: Simple to learn and implement</a:t>
            </a:r>
          </a:p>
          <a:p>
            <a:pPr lvl="1"/>
            <a:r>
              <a:rPr lang="en-US" altLang="en-US" sz="2400" dirty="0"/>
              <a:t>Versatility: Play nicely with other languages</a:t>
            </a:r>
          </a:p>
          <a:p>
            <a:pPr lvl="1"/>
            <a:r>
              <a:rPr lang="en-US" altLang="en-US" sz="2400" dirty="0" err="1"/>
              <a:t>ServerLoad</a:t>
            </a:r>
            <a:r>
              <a:rPr lang="en-US" altLang="en-US" sz="2400" dirty="0"/>
              <a:t>: Reduce the demand on web server.</a:t>
            </a:r>
          </a:p>
          <a:p>
            <a:r>
              <a:rPr lang="en-US" altLang="en-US" sz="2800" dirty="0"/>
              <a:t>Cons</a:t>
            </a:r>
          </a:p>
          <a:p>
            <a:pPr lvl="1"/>
            <a:r>
              <a:rPr lang="en-US" altLang="en-US" sz="2400" dirty="0"/>
              <a:t>Security: </a:t>
            </a:r>
            <a:r>
              <a:rPr lang="en-US" sz="2400" dirty="0"/>
              <a:t>can be exploited for malicious purpose.</a:t>
            </a:r>
          </a:p>
          <a:p>
            <a:pPr lvl="1"/>
            <a:r>
              <a:rPr lang="en-US" altLang="en-US" sz="2400" dirty="0"/>
              <a:t>Render Varies: may rendered differently in old browser engines.</a:t>
            </a:r>
          </a:p>
          <a:p>
            <a:pPr marL="457200" lvl="1" indent="0">
              <a:buNone/>
            </a:pPr>
            <a:endParaRPr lang="en-US" altLang="en-US" sz="2400" dirty="0"/>
          </a:p>
          <a:p>
            <a:pPr>
              <a:buFontTx/>
              <a:buChar char="-"/>
            </a:pPr>
            <a:endParaRPr lang="en-US" altLang="en-US" sz="2800" dirty="0"/>
          </a:p>
          <a:p>
            <a:endParaRPr lang="en-US" sz="2800" dirty="0"/>
          </a:p>
        </p:txBody>
      </p:sp>
    </p:spTree>
    <p:extLst>
      <p:ext uri="{BB962C8B-B14F-4D97-AF65-F5344CB8AC3E}">
        <p14:creationId xmlns:p14="http://schemas.microsoft.com/office/powerpoint/2010/main" val="326321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sz="4800" dirty="0"/>
              <a:t>Thank you!</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1041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Location of JS in html</a:t>
            </a:r>
          </a:p>
        </p:txBody>
      </p:sp>
      <p:sp>
        <p:nvSpPr>
          <p:cNvPr id="3" name="Content Placeholder 2">
            <a:extLst>
              <a:ext uri="{FF2B5EF4-FFF2-40B4-BE49-F238E27FC236}">
                <a16:creationId xmlns:a16="http://schemas.microsoft.com/office/drawing/2014/main" id="{D6F65DC9-4B80-417A-8640-5FB39698086B}"/>
              </a:ext>
            </a:extLst>
          </p:cNvPr>
          <p:cNvSpPr>
            <a:spLocks noGrp="1"/>
          </p:cNvSpPr>
          <p:nvPr>
            <p:ph idx="1"/>
          </p:nvPr>
        </p:nvSpPr>
        <p:spPr>
          <a:xfrm>
            <a:off x="571500" y="1714501"/>
            <a:ext cx="10196347" cy="4267729"/>
          </a:xfrm>
        </p:spPr>
        <p:txBody>
          <a:bodyPr/>
          <a:lstStyle/>
          <a:p>
            <a:r>
              <a:rPr lang="en-US" dirty="0"/>
              <a:t>JavaScript is put inside HTML between &lt;script&gt; </a:t>
            </a:r>
          </a:p>
          <a:p>
            <a:r>
              <a:rPr lang="en-US" dirty="0"/>
              <a:t>&lt;script&gt; tag could be put in any places inside a html page (at &lt;head&gt;, &lt;body&gt;…)</a:t>
            </a:r>
          </a:p>
          <a:p>
            <a:r>
              <a:rPr lang="en-US" dirty="0"/>
              <a:t>Can be kept in an external JavaScript file and referenced in HTML code</a:t>
            </a:r>
          </a:p>
          <a:p>
            <a:endParaRPr lang="en-US" dirty="0"/>
          </a:p>
          <a:p>
            <a:endParaRPr lang="en-US" dirty="0"/>
          </a:p>
        </p:txBody>
      </p:sp>
      <p:pic>
        <p:nvPicPr>
          <p:cNvPr id="2" name="Picture 1"/>
          <p:cNvPicPr>
            <a:picLocks noChangeAspect="1"/>
          </p:cNvPicPr>
          <p:nvPr/>
        </p:nvPicPr>
        <p:blipFill>
          <a:blip r:embed="rId2"/>
          <a:stretch>
            <a:fillRect/>
          </a:stretch>
        </p:blipFill>
        <p:spPr>
          <a:xfrm>
            <a:off x="571500" y="3626036"/>
            <a:ext cx="9727520" cy="1608115"/>
          </a:xfrm>
          <a:prstGeom prst="rect">
            <a:avLst/>
          </a:prstGeom>
        </p:spPr>
      </p:pic>
    </p:spTree>
    <p:extLst>
      <p:ext uri="{BB962C8B-B14F-4D97-AF65-F5344CB8AC3E}">
        <p14:creationId xmlns:p14="http://schemas.microsoft.com/office/powerpoint/2010/main" val="97414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Location of JS (example):</a:t>
            </a:r>
          </a:p>
        </p:txBody>
      </p:sp>
      <p:sp>
        <p:nvSpPr>
          <p:cNvPr id="4" name="Rectangle 3"/>
          <p:cNvSpPr txBox="1">
            <a:spLocks noChangeArrowheads="1"/>
          </p:cNvSpPr>
          <p:nvPr/>
        </p:nvSpPr>
        <p:spPr>
          <a:xfrm>
            <a:off x="571500" y="1453913"/>
            <a:ext cx="8455025" cy="4463716"/>
          </a:xfrm>
          <a:prstGeom prst="rect">
            <a:avLst/>
          </a:prstGeom>
          <a:noFill/>
          <a:ln w="15875">
            <a:solidFill>
              <a:srgbClr val="008080"/>
            </a:solidFill>
            <a:miter lim="800000"/>
            <a:headEnd/>
            <a:tailEnd/>
          </a:ln>
        </p:spPr>
        <p:txBody>
          <a:bodyPr vert="horz" lIns="182880" tIns="182880" rIns="182880" bIns="18288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Tx/>
              <a:buNone/>
            </a:pPr>
            <a:r>
              <a:rPr lang="en-US" altLang="en-US" sz="1300" dirty="0">
                <a:latin typeface="Courier New" panose="02070309020205020404" pitchFamily="49" charset="0"/>
                <a:cs typeface="Courier New" panose="02070309020205020404" pitchFamily="49" charset="0"/>
              </a:rPr>
              <a:t>&lt;!</a:t>
            </a:r>
            <a:r>
              <a:rPr lang="en-US" altLang="en-US" sz="1300" dirty="0" err="1">
                <a:latin typeface="Courier New" panose="02070309020205020404" pitchFamily="49" charset="0"/>
                <a:cs typeface="Courier New" panose="02070309020205020404" pitchFamily="49" charset="0"/>
              </a:rPr>
              <a:t>DOCTYPE</a:t>
            </a:r>
            <a:r>
              <a:rPr lang="en-US" altLang="en-US" sz="1300" dirty="0">
                <a:latin typeface="Courier New" panose="02070309020205020404" pitchFamily="49" charset="0"/>
                <a:cs typeface="Courier New" panose="02070309020205020404" pitchFamily="49" charset="0"/>
              </a:rPr>
              <a:t> </a:t>
            </a:r>
            <a:r>
              <a:rPr lang="en-US" altLang="en-US" sz="1300" b="1" dirty="0">
                <a:solidFill>
                  <a:srgbClr val="0066FF"/>
                </a:solidFill>
                <a:latin typeface="Courier New" panose="02070309020205020404" pitchFamily="49" charset="0"/>
                <a:cs typeface="Courier New" panose="02070309020205020404" pitchFamily="49" charset="0"/>
              </a:rPr>
              <a:t>HTML</a:t>
            </a:r>
            <a:r>
              <a:rPr lang="en-US" altLang="en-US" sz="1300" dirty="0">
                <a:latin typeface="Courier New" panose="02070309020205020404" pitchFamily="49" charset="0"/>
                <a:cs typeface="Courier New" panose="02070309020205020404" pitchFamily="49" charset="0"/>
              </a:rPr>
              <a:t> PUBLIC </a:t>
            </a:r>
            <a:r>
              <a:rPr lang="en-US" altLang="en-US" sz="1300" b="1" dirty="0">
                <a:solidFill>
                  <a:srgbClr val="008000"/>
                </a:solidFill>
                <a:latin typeface="Courier New" panose="02070309020205020404" pitchFamily="49" charset="0"/>
                <a:cs typeface="Courier New" panose="02070309020205020404" pitchFamily="49" charset="0"/>
              </a:rPr>
              <a:t>"-//</a:t>
            </a:r>
            <a:r>
              <a:rPr lang="en-US" altLang="en-US" sz="1300" b="1" dirty="0" err="1">
                <a:solidFill>
                  <a:srgbClr val="008000"/>
                </a:solidFill>
                <a:latin typeface="Courier New" panose="02070309020205020404" pitchFamily="49" charset="0"/>
                <a:cs typeface="Courier New" panose="02070309020205020404" pitchFamily="49" charset="0"/>
              </a:rPr>
              <a:t>W3C</a:t>
            </a:r>
            <a:r>
              <a:rPr lang="en-US" altLang="en-US" sz="1300" b="1" dirty="0">
                <a:solidFill>
                  <a:srgbClr val="008000"/>
                </a:solidFill>
                <a:latin typeface="Courier New" panose="02070309020205020404" pitchFamily="49" charset="0"/>
                <a:cs typeface="Courier New" panose="02070309020205020404" pitchFamily="49" charset="0"/>
              </a:rPr>
              <a:t>//DTD HTML 4.01 Transitional//</a:t>
            </a:r>
            <a:r>
              <a:rPr lang="en-US" altLang="en-US" sz="1300" b="1" dirty="0" err="1">
                <a:solidFill>
                  <a:srgbClr val="008000"/>
                </a:solidFill>
                <a:latin typeface="Courier New" panose="02070309020205020404" pitchFamily="49" charset="0"/>
                <a:cs typeface="Courier New" panose="02070309020205020404" pitchFamily="49" charset="0"/>
              </a:rPr>
              <a:t>EN</a:t>
            </a:r>
            <a:r>
              <a:rPr lang="en-US" altLang="en-US" sz="1300" b="1" dirty="0">
                <a:solidFill>
                  <a:srgbClr val="008000"/>
                </a:solidFill>
                <a:latin typeface="Courier New" panose="02070309020205020404" pitchFamily="49" charset="0"/>
                <a:cs typeface="Courier New" panose="02070309020205020404" pitchFamily="49" charset="0"/>
              </a:rPr>
              <a:t>"</a:t>
            </a:r>
          </a:p>
          <a:p>
            <a:pPr>
              <a:buFontTx/>
              <a:buNone/>
            </a:pPr>
            <a:r>
              <a:rPr lang="en-US" altLang="en-US" sz="1300" b="1" dirty="0">
                <a:solidFill>
                  <a:srgbClr val="008000"/>
                </a:solidFill>
                <a:latin typeface="Courier New" panose="02070309020205020404" pitchFamily="49" charset="0"/>
                <a:cs typeface="Courier New" panose="02070309020205020404" pitchFamily="49" charset="0"/>
              </a:rPr>
              <a:t>        "http://</a:t>
            </a:r>
            <a:r>
              <a:rPr lang="en-US" altLang="en-US" sz="1300" b="1" dirty="0" err="1">
                <a:solidFill>
                  <a:srgbClr val="008000"/>
                </a:solidFill>
                <a:latin typeface="Courier New" panose="02070309020205020404" pitchFamily="49" charset="0"/>
                <a:cs typeface="Courier New" panose="02070309020205020404" pitchFamily="49" charset="0"/>
              </a:rPr>
              <a:t>www.w3.org</a:t>
            </a:r>
            <a:r>
              <a:rPr lang="en-US" altLang="en-US" sz="1300" b="1" dirty="0">
                <a:solidFill>
                  <a:srgbClr val="008000"/>
                </a:solidFill>
                <a:latin typeface="Courier New" panose="02070309020205020404" pitchFamily="49" charset="0"/>
                <a:cs typeface="Courier New" panose="02070309020205020404" pitchFamily="49" charset="0"/>
              </a:rPr>
              <a:t>/</a:t>
            </a:r>
            <a:r>
              <a:rPr lang="en-US" altLang="en-US" sz="1300" b="1" dirty="0" err="1">
                <a:solidFill>
                  <a:srgbClr val="008000"/>
                </a:solidFill>
                <a:latin typeface="Courier New" panose="02070309020205020404" pitchFamily="49" charset="0"/>
                <a:cs typeface="Courier New" panose="02070309020205020404" pitchFamily="49" charset="0"/>
              </a:rPr>
              <a:t>TR</a:t>
            </a:r>
            <a:r>
              <a:rPr lang="en-US" altLang="en-US" sz="1300" b="1" dirty="0">
                <a:solidFill>
                  <a:srgbClr val="008000"/>
                </a:solidFill>
                <a:latin typeface="Courier New" panose="02070309020205020404" pitchFamily="49" charset="0"/>
                <a:cs typeface="Courier New" panose="02070309020205020404" pitchFamily="49" charset="0"/>
              </a:rPr>
              <a:t>/</a:t>
            </a:r>
            <a:r>
              <a:rPr lang="en-US" altLang="en-US" sz="1300" b="1" dirty="0" err="1">
                <a:solidFill>
                  <a:srgbClr val="008000"/>
                </a:solidFill>
                <a:latin typeface="Courier New" panose="02070309020205020404" pitchFamily="49" charset="0"/>
                <a:cs typeface="Courier New" panose="02070309020205020404" pitchFamily="49" charset="0"/>
              </a:rPr>
              <a:t>html4</a:t>
            </a:r>
            <a:r>
              <a:rPr lang="en-US" altLang="en-US" sz="1300" b="1" dirty="0">
                <a:solidFill>
                  <a:srgbClr val="008000"/>
                </a:solidFill>
                <a:latin typeface="Courier New" panose="02070309020205020404" pitchFamily="49" charset="0"/>
                <a:cs typeface="Courier New" panose="02070309020205020404" pitchFamily="49" charset="0"/>
              </a:rPr>
              <a:t>/</a:t>
            </a:r>
            <a:r>
              <a:rPr lang="en-US" altLang="en-US" sz="1300" b="1" dirty="0" err="1">
                <a:solidFill>
                  <a:srgbClr val="008000"/>
                </a:solidFill>
                <a:latin typeface="Courier New" panose="02070309020205020404" pitchFamily="49" charset="0"/>
                <a:cs typeface="Courier New" panose="02070309020205020404" pitchFamily="49" charset="0"/>
              </a:rPr>
              <a:t>loose.dtd</a:t>
            </a:r>
            <a:r>
              <a:rPr lang="en-US" altLang="en-US" sz="1300" b="1" dirty="0">
                <a:solidFill>
                  <a:srgbClr val="008000"/>
                </a:solidFill>
                <a:latin typeface="Courier New" panose="02070309020205020404" pitchFamily="49" charset="0"/>
                <a:cs typeface="Courier New" panose="02070309020205020404" pitchFamily="49" charset="0"/>
              </a:rPr>
              <a:t>"</a:t>
            </a:r>
            <a:r>
              <a:rPr lang="en-US" altLang="en-US" sz="1300" dirty="0">
                <a:latin typeface="Courier New" panose="02070309020205020404" pitchFamily="49" charset="0"/>
                <a:cs typeface="Courier New" panose="02070309020205020404" pitchFamily="49" charset="0"/>
              </a:rPr>
              <a:t>&gt;</a:t>
            </a:r>
          </a:p>
          <a:p>
            <a:pPr>
              <a:buFontTx/>
              <a:buNone/>
            </a:pPr>
            <a:r>
              <a:rPr lang="en-US" altLang="en-US" sz="1300" b="1" dirty="0">
                <a:solidFill>
                  <a:srgbClr val="000099"/>
                </a:solidFill>
                <a:latin typeface="Courier New" panose="02070309020205020404" pitchFamily="49" charset="0"/>
                <a:cs typeface="Courier New" panose="02070309020205020404" pitchFamily="49" charset="0"/>
              </a:rPr>
              <a:t>&lt;html&gt;</a:t>
            </a:r>
          </a:p>
          <a:p>
            <a:pPr>
              <a:buFontTx/>
              <a:buNone/>
            </a:pPr>
            <a:r>
              <a:rPr lang="en-US" altLang="en-US" sz="1300" b="1" dirty="0">
                <a:solidFill>
                  <a:srgbClr val="000099"/>
                </a:solidFill>
                <a:latin typeface="Courier New" panose="02070309020205020404" pitchFamily="49" charset="0"/>
                <a:cs typeface="Courier New" panose="02070309020205020404" pitchFamily="49" charset="0"/>
              </a:rPr>
              <a:t>&lt;head&gt;</a:t>
            </a:r>
          </a:p>
          <a:p>
            <a:pPr>
              <a:buFontTx/>
              <a:buNone/>
            </a:pPr>
            <a:r>
              <a:rPr lang="en-US" altLang="en-US" sz="1300" b="1" dirty="0">
                <a:solidFill>
                  <a:srgbClr val="000099"/>
                </a:solidFill>
                <a:latin typeface="Courier New" panose="02070309020205020404" pitchFamily="49" charset="0"/>
                <a:cs typeface="Courier New" panose="02070309020205020404" pitchFamily="49" charset="0"/>
              </a:rPr>
              <a:t>    &lt;title&gt;</a:t>
            </a:r>
            <a:r>
              <a:rPr lang="en-US" altLang="en-US" sz="1300" dirty="0">
                <a:latin typeface="Courier New" panose="02070309020205020404" pitchFamily="49" charset="0"/>
                <a:cs typeface="Courier New" panose="02070309020205020404" pitchFamily="49" charset="0"/>
              </a:rPr>
              <a:t>JavaScript Location Example</a:t>
            </a:r>
            <a:r>
              <a:rPr lang="en-US" altLang="en-US" sz="1300" b="1" dirty="0">
                <a:solidFill>
                  <a:srgbClr val="000099"/>
                </a:solidFill>
                <a:latin typeface="Courier New" panose="02070309020205020404" pitchFamily="49" charset="0"/>
                <a:cs typeface="Courier New" panose="02070309020205020404" pitchFamily="49" charset="0"/>
              </a:rPr>
              <a:t>&lt;/title&gt;</a:t>
            </a:r>
          </a:p>
          <a:p>
            <a:pPr>
              <a:buFontTx/>
              <a:buNone/>
            </a:pPr>
            <a:r>
              <a:rPr lang="en-US" altLang="en-US" sz="1300" b="1" dirty="0">
                <a:solidFill>
                  <a:srgbClr val="000099"/>
                </a:solidFill>
                <a:latin typeface="Courier New" panose="02070309020205020404" pitchFamily="49" charset="0"/>
                <a:cs typeface="Courier New" panose="02070309020205020404" pitchFamily="49" charset="0"/>
              </a:rPr>
              <a:t>    &lt;script </a:t>
            </a:r>
            <a:r>
              <a:rPr lang="en-US" altLang="en-US" sz="1300" b="1" dirty="0">
                <a:solidFill>
                  <a:srgbClr val="0066FF"/>
                </a:solidFill>
                <a:latin typeface="Courier New" panose="02070309020205020404" pitchFamily="49" charset="0"/>
                <a:cs typeface="Courier New" panose="02070309020205020404" pitchFamily="49" charset="0"/>
              </a:rPr>
              <a:t>type</a:t>
            </a:r>
            <a:r>
              <a:rPr lang="en-US" altLang="en-US" sz="1300" b="1" dirty="0">
                <a:solidFill>
                  <a:srgbClr val="000099"/>
                </a:solidFill>
                <a:latin typeface="Courier New" panose="02070309020205020404" pitchFamily="49" charset="0"/>
                <a:cs typeface="Courier New" panose="02070309020205020404" pitchFamily="49" charset="0"/>
              </a:rPr>
              <a:t>=</a:t>
            </a:r>
            <a:r>
              <a:rPr lang="en-US" altLang="en-US" sz="1300" b="1" dirty="0">
                <a:solidFill>
                  <a:srgbClr val="008000"/>
                </a:solidFill>
                <a:latin typeface="Courier New" panose="02070309020205020404" pitchFamily="49" charset="0"/>
                <a:cs typeface="Courier New" panose="02070309020205020404" pitchFamily="49" charset="0"/>
              </a:rPr>
              <a:t>"text/</a:t>
            </a:r>
            <a:r>
              <a:rPr lang="en-US" altLang="en-US" sz="1300" b="1" dirty="0" err="1">
                <a:solidFill>
                  <a:srgbClr val="008000"/>
                </a:solidFill>
                <a:latin typeface="Courier New" panose="02070309020205020404" pitchFamily="49" charset="0"/>
                <a:cs typeface="Courier New" panose="02070309020205020404" pitchFamily="49" charset="0"/>
              </a:rPr>
              <a:t>javascript</a:t>
            </a:r>
            <a:r>
              <a:rPr lang="en-US" altLang="en-US" sz="1300" b="1" dirty="0">
                <a:solidFill>
                  <a:srgbClr val="008000"/>
                </a:solidFill>
                <a:latin typeface="Courier New" panose="02070309020205020404" pitchFamily="49" charset="0"/>
                <a:cs typeface="Courier New" panose="02070309020205020404" pitchFamily="49" charset="0"/>
              </a:rPr>
              <a:t>“ </a:t>
            </a:r>
            <a:r>
              <a:rPr lang="en-US" altLang="en-US" sz="1300" b="1" dirty="0" err="1">
                <a:solidFill>
                  <a:srgbClr val="0066FF"/>
                </a:solidFill>
                <a:latin typeface="Courier New" panose="02070309020205020404" pitchFamily="49" charset="0"/>
                <a:cs typeface="Courier New" panose="02070309020205020404" pitchFamily="49" charset="0"/>
              </a:rPr>
              <a:t>src</a:t>
            </a:r>
            <a:r>
              <a:rPr lang="en-US" altLang="en-US" sz="1300" b="1" dirty="0">
                <a:latin typeface="Courier New" panose="02070309020205020404" pitchFamily="49" charset="0"/>
                <a:cs typeface="Courier New" panose="02070309020205020404" pitchFamily="49" charset="0"/>
              </a:rPr>
              <a:t>=</a:t>
            </a:r>
            <a:r>
              <a:rPr lang="en-US" altLang="en-US" sz="1300" b="1" dirty="0">
                <a:solidFill>
                  <a:srgbClr val="008000"/>
                </a:solidFill>
                <a:latin typeface="Courier New" panose="02070309020205020404" pitchFamily="49" charset="0"/>
                <a:cs typeface="Courier New" panose="02070309020205020404" pitchFamily="49" charset="0"/>
              </a:rPr>
              <a:t>“</a:t>
            </a:r>
            <a:r>
              <a:rPr lang="en-US" altLang="en-US" sz="1300" b="1" dirty="0" err="1">
                <a:solidFill>
                  <a:srgbClr val="008000"/>
                </a:solidFill>
                <a:latin typeface="Courier New" panose="02070309020205020404" pitchFamily="49" charset="0"/>
                <a:cs typeface="Courier New" panose="02070309020205020404" pitchFamily="49" charset="0"/>
              </a:rPr>
              <a:t>js</a:t>
            </a:r>
            <a:r>
              <a:rPr lang="en-US" altLang="en-US" sz="1300" b="1" dirty="0">
                <a:solidFill>
                  <a:srgbClr val="008000"/>
                </a:solidFill>
                <a:latin typeface="Courier New" panose="02070309020205020404" pitchFamily="49" charset="0"/>
                <a:cs typeface="Courier New" panose="02070309020205020404" pitchFamily="49" charset="0"/>
              </a:rPr>
              <a:t>/</a:t>
            </a:r>
            <a:r>
              <a:rPr lang="en-US" altLang="en-US" sz="1300" b="1" dirty="0" err="1">
                <a:solidFill>
                  <a:srgbClr val="008000"/>
                </a:solidFill>
                <a:latin typeface="Courier New" panose="02070309020205020404" pitchFamily="49" charset="0"/>
                <a:cs typeface="Courier New" panose="02070309020205020404" pitchFamily="49" charset="0"/>
              </a:rPr>
              <a:t>script.js</a:t>
            </a:r>
            <a:r>
              <a:rPr lang="en-US" altLang="en-US" sz="1300" b="1" dirty="0">
                <a:solidFill>
                  <a:srgbClr val="008000"/>
                </a:solidFill>
                <a:latin typeface="Courier New" panose="02070309020205020404" pitchFamily="49" charset="0"/>
                <a:cs typeface="Courier New" panose="02070309020205020404" pitchFamily="49" charset="0"/>
              </a:rPr>
              <a:t>”</a:t>
            </a:r>
            <a:r>
              <a:rPr lang="en-US" altLang="en-US" sz="1300" b="1" dirty="0">
                <a:solidFill>
                  <a:srgbClr val="000099"/>
                </a:solidFill>
                <a:latin typeface="Courier New" panose="02070309020205020404" pitchFamily="49" charset="0"/>
                <a:cs typeface="Courier New" panose="02070309020205020404" pitchFamily="49" charset="0"/>
              </a:rPr>
              <a:t>&gt;&lt;/script&gt;</a:t>
            </a:r>
          </a:p>
          <a:p>
            <a:pPr>
              <a:buFontTx/>
              <a:buNone/>
            </a:pPr>
            <a:r>
              <a:rPr lang="en-US" altLang="en-US" sz="1300" b="1" dirty="0">
                <a:solidFill>
                  <a:srgbClr val="000099"/>
                </a:solidFill>
                <a:latin typeface="Courier New" panose="02070309020205020404" pitchFamily="49" charset="0"/>
                <a:cs typeface="Courier New" panose="02070309020205020404" pitchFamily="49" charset="0"/>
              </a:rPr>
              <a:t>    &lt;script </a:t>
            </a:r>
            <a:r>
              <a:rPr lang="en-US" altLang="en-US" sz="1300" b="1" dirty="0">
                <a:solidFill>
                  <a:srgbClr val="0066FF"/>
                </a:solidFill>
                <a:latin typeface="Courier New" panose="02070309020205020404" pitchFamily="49" charset="0"/>
                <a:cs typeface="Courier New" panose="02070309020205020404" pitchFamily="49" charset="0"/>
              </a:rPr>
              <a:t>type</a:t>
            </a:r>
            <a:r>
              <a:rPr lang="en-US" altLang="en-US" sz="1300" b="1" dirty="0">
                <a:solidFill>
                  <a:srgbClr val="000099"/>
                </a:solidFill>
                <a:latin typeface="Courier New" panose="02070309020205020404" pitchFamily="49" charset="0"/>
                <a:cs typeface="Courier New" panose="02070309020205020404" pitchFamily="49" charset="0"/>
              </a:rPr>
              <a:t>=</a:t>
            </a:r>
            <a:r>
              <a:rPr lang="en-US" altLang="en-US" sz="1300" b="1" dirty="0">
                <a:solidFill>
                  <a:srgbClr val="008000"/>
                </a:solidFill>
                <a:latin typeface="Courier New" panose="02070309020205020404" pitchFamily="49" charset="0"/>
                <a:cs typeface="Courier New" panose="02070309020205020404" pitchFamily="49" charset="0"/>
              </a:rPr>
              <a:t>"text/</a:t>
            </a:r>
            <a:r>
              <a:rPr lang="en-US" altLang="en-US" sz="1300" b="1" dirty="0" err="1">
                <a:solidFill>
                  <a:srgbClr val="008000"/>
                </a:solidFill>
                <a:latin typeface="Courier New" panose="02070309020205020404" pitchFamily="49" charset="0"/>
                <a:cs typeface="Courier New" panose="02070309020205020404" pitchFamily="49" charset="0"/>
              </a:rPr>
              <a:t>javascript</a:t>
            </a:r>
            <a:r>
              <a:rPr lang="en-US" altLang="en-US" sz="1300" b="1" dirty="0">
                <a:solidFill>
                  <a:srgbClr val="008000"/>
                </a:solidFill>
                <a:latin typeface="Courier New" panose="02070309020205020404" pitchFamily="49" charset="0"/>
                <a:cs typeface="Courier New" panose="02070309020205020404" pitchFamily="49" charset="0"/>
              </a:rPr>
              <a:t>"</a:t>
            </a:r>
            <a:r>
              <a:rPr lang="en-US" altLang="en-US" sz="1300" b="1" dirty="0">
                <a:solidFill>
                  <a:srgbClr val="000099"/>
                </a:solidFill>
                <a:latin typeface="Courier New" panose="02070309020205020404" pitchFamily="49" charset="0"/>
                <a:cs typeface="Courier New" panose="02070309020205020404" pitchFamily="49" charset="0"/>
              </a:rPr>
              <a:t>&gt;</a:t>
            </a:r>
          </a:p>
          <a:p>
            <a:pPr>
              <a:buFontTx/>
              <a:buNone/>
            </a:pPr>
            <a:r>
              <a:rPr lang="en-US" altLang="en-US" sz="1300" b="1" dirty="0">
                <a:solidFill>
                  <a:srgbClr val="000099"/>
                </a:solidFill>
                <a:latin typeface="Courier New" panose="02070309020205020404" pitchFamily="49" charset="0"/>
                <a:cs typeface="Courier New" panose="02070309020205020404" pitchFamily="49" charset="0"/>
              </a:rPr>
              <a:t>        </a:t>
            </a:r>
            <a:r>
              <a:rPr lang="en-US" altLang="en-US" sz="1300" dirty="0">
                <a:latin typeface="Courier New" panose="02070309020205020404" pitchFamily="49" charset="0"/>
                <a:cs typeface="Courier New" panose="02070309020205020404" pitchFamily="49" charset="0"/>
              </a:rPr>
              <a:t>alert</a:t>
            </a:r>
            <a:r>
              <a:rPr lang="en-US" altLang="en-US" sz="1300" b="1" dirty="0">
                <a:solidFill>
                  <a:srgbClr val="000099"/>
                </a:solidFill>
                <a:latin typeface="Courier New" panose="02070309020205020404" pitchFamily="49" charset="0"/>
                <a:cs typeface="Courier New" panose="02070309020205020404" pitchFamily="49" charset="0"/>
              </a:rPr>
              <a:t>(</a:t>
            </a:r>
            <a:r>
              <a:rPr lang="en-US" altLang="en-US" sz="1300" b="1" dirty="0">
                <a:solidFill>
                  <a:srgbClr val="008000"/>
                </a:solidFill>
                <a:latin typeface="Courier New" panose="02070309020205020404" pitchFamily="49" charset="0"/>
                <a:cs typeface="Courier New" panose="02070309020205020404" pitchFamily="49" charset="0"/>
              </a:rPr>
              <a:t>“This is inline JavaScript in &lt;head&gt; tag."</a:t>
            </a:r>
            <a:r>
              <a:rPr lang="en-US" altLang="en-US" sz="1300" b="1" dirty="0">
                <a:solidFill>
                  <a:srgbClr val="000099"/>
                </a:solidFill>
                <a:latin typeface="Courier New" panose="02070309020205020404" pitchFamily="49" charset="0"/>
                <a:cs typeface="Courier New" panose="02070309020205020404" pitchFamily="49" charset="0"/>
              </a:rPr>
              <a:t>);</a:t>
            </a:r>
          </a:p>
          <a:p>
            <a:pPr>
              <a:buFontTx/>
              <a:buNone/>
            </a:pPr>
            <a:r>
              <a:rPr lang="en-US" altLang="en-US" sz="1300" b="1" dirty="0">
                <a:solidFill>
                  <a:srgbClr val="000099"/>
                </a:solidFill>
                <a:latin typeface="Courier New" panose="02070309020205020404" pitchFamily="49" charset="0"/>
                <a:cs typeface="Courier New" panose="02070309020205020404" pitchFamily="49" charset="0"/>
              </a:rPr>
              <a:t>    &lt;/script&gt;</a:t>
            </a:r>
          </a:p>
          <a:p>
            <a:pPr>
              <a:buFontTx/>
              <a:buNone/>
            </a:pPr>
            <a:r>
              <a:rPr lang="en-US" altLang="en-US" sz="1300" b="1" dirty="0">
                <a:solidFill>
                  <a:srgbClr val="000099"/>
                </a:solidFill>
                <a:latin typeface="Courier New" panose="02070309020205020404" pitchFamily="49" charset="0"/>
                <a:cs typeface="Courier New" panose="02070309020205020404" pitchFamily="49" charset="0"/>
              </a:rPr>
              <a:t>&lt;/head&gt;</a:t>
            </a:r>
          </a:p>
          <a:p>
            <a:pPr>
              <a:buFontTx/>
              <a:buNone/>
            </a:pPr>
            <a:r>
              <a:rPr lang="en-US" altLang="en-US" sz="1300" b="1" dirty="0">
                <a:solidFill>
                  <a:srgbClr val="000099"/>
                </a:solidFill>
                <a:latin typeface="Courier New" panose="02070309020205020404" pitchFamily="49" charset="0"/>
                <a:cs typeface="Courier New" panose="02070309020205020404" pitchFamily="49" charset="0"/>
              </a:rPr>
              <a:t>&lt;body&gt;</a:t>
            </a:r>
          </a:p>
          <a:p>
            <a:pPr>
              <a:buFontTx/>
              <a:buNone/>
            </a:pPr>
            <a:r>
              <a:rPr lang="en-US" altLang="en-US" sz="1300" b="1" dirty="0">
                <a:solidFill>
                  <a:srgbClr val="000099"/>
                </a:solidFill>
                <a:latin typeface="Courier New" panose="02070309020205020404" pitchFamily="49" charset="0"/>
                <a:cs typeface="Courier New" panose="02070309020205020404" pitchFamily="49" charset="0"/>
              </a:rPr>
              <a:t>    &lt;script </a:t>
            </a:r>
            <a:r>
              <a:rPr lang="en-US" altLang="en-US" sz="1300" b="1" dirty="0">
                <a:solidFill>
                  <a:srgbClr val="0066FF"/>
                </a:solidFill>
                <a:latin typeface="Courier New" panose="02070309020205020404" pitchFamily="49" charset="0"/>
                <a:cs typeface="Courier New" panose="02070309020205020404" pitchFamily="49" charset="0"/>
              </a:rPr>
              <a:t>type</a:t>
            </a:r>
            <a:r>
              <a:rPr lang="en-US" altLang="en-US" sz="1300" b="1" dirty="0">
                <a:solidFill>
                  <a:srgbClr val="000099"/>
                </a:solidFill>
                <a:latin typeface="Courier New" panose="02070309020205020404" pitchFamily="49" charset="0"/>
                <a:cs typeface="Courier New" panose="02070309020205020404" pitchFamily="49" charset="0"/>
              </a:rPr>
              <a:t>=</a:t>
            </a:r>
            <a:r>
              <a:rPr lang="en-US" altLang="en-US" sz="1300" b="1" dirty="0">
                <a:solidFill>
                  <a:srgbClr val="008000"/>
                </a:solidFill>
                <a:latin typeface="Courier New" panose="02070309020205020404" pitchFamily="49" charset="0"/>
                <a:cs typeface="Courier New" panose="02070309020205020404" pitchFamily="49" charset="0"/>
              </a:rPr>
              <a:t>"text/</a:t>
            </a:r>
            <a:r>
              <a:rPr lang="en-US" altLang="en-US" sz="1300" b="1" dirty="0" err="1">
                <a:solidFill>
                  <a:srgbClr val="008000"/>
                </a:solidFill>
                <a:latin typeface="Courier New" panose="02070309020205020404" pitchFamily="49" charset="0"/>
                <a:cs typeface="Courier New" panose="02070309020205020404" pitchFamily="49" charset="0"/>
              </a:rPr>
              <a:t>javascript</a:t>
            </a:r>
            <a:r>
              <a:rPr lang="en-US" altLang="en-US" sz="1300" b="1" dirty="0">
                <a:solidFill>
                  <a:srgbClr val="008000"/>
                </a:solidFill>
                <a:latin typeface="Courier New" panose="02070309020205020404" pitchFamily="49" charset="0"/>
                <a:cs typeface="Courier New" panose="02070309020205020404" pitchFamily="49" charset="0"/>
              </a:rPr>
              <a:t>"</a:t>
            </a:r>
            <a:r>
              <a:rPr lang="en-US" altLang="en-US" sz="1300" b="1" dirty="0">
                <a:solidFill>
                  <a:srgbClr val="000099"/>
                </a:solidFill>
                <a:latin typeface="Courier New" panose="02070309020205020404" pitchFamily="49" charset="0"/>
                <a:cs typeface="Courier New" panose="02070309020205020404" pitchFamily="49" charset="0"/>
              </a:rPr>
              <a:t>&gt;</a:t>
            </a:r>
          </a:p>
          <a:p>
            <a:pPr>
              <a:buFontTx/>
              <a:buNone/>
            </a:pPr>
            <a:r>
              <a:rPr lang="en-US" altLang="en-US" sz="1300" b="1" dirty="0">
                <a:solidFill>
                  <a:srgbClr val="000099"/>
                </a:solidFill>
                <a:latin typeface="Courier New" panose="02070309020205020404" pitchFamily="49" charset="0"/>
                <a:cs typeface="Courier New" panose="02070309020205020404" pitchFamily="49" charset="0"/>
              </a:rPr>
              <a:t>        </a:t>
            </a:r>
            <a:r>
              <a:rPr lang="en-US" altLang="en-US" sz="1300" dirty="0">
                <a:latin typeface="Courier New" panose="02070309020205020404" pitchFamily="49" charset="0"/>
                <a:cs typeface="Courier New" panose="02070309020205020404" pitchFamily="49" charset="0"/>
              </a:rPr>
              <a:t>alert</a:t>
            </a:r>
            <a:r>
              <a:rPr lang="en-US" altLang="en-US" sz="1300" b="1" dirty="0">
                <a:solidFill>
                  <a:srgbClr val="000099"/>
                </a:solidFill>
                <a:latin typeface="Courier New" panose="02070309020205020404" pitchFamily="49" charset="0"/>
                <a:cs typeface="Courier New" panose="02070309020205020404" pitchFamily="49" charset="0"/>
              </a:rPr>
              <a:t>(</a:t>
            </a:r>
            <a:r>
              <a:rPr lang="en-US" altLang="en-US" sz="1300" b="1" dirty="0">
                <a:solidFill>
                  <a:srgbClr val="008000"/>
                </a:solidFill>
                <a:latin typeface="Courier New" panose="02070309020205020404" pitchFamily="49" charset="0"/>
                <a:cs typeface="Courier New" panose="02070309020205020404" pitchFamily="49" charset="0"/>
              </a:rPr>
              <a:t>“This is inline JavaScript in &lt;body&gt; tag."</a:t>
            </a:r>
            <a:r>
              <a:rPr lang="en-US" altLang="en-US" sz="1300" b="1" dirty="0">
                <a:solidFill>
                  <a:srgbClr val="000099"/>
                </a:solidFill>
                <a:latin typeface="Courier New" panose="02070309020205020404" pitchFamily="49" charset="0"/>
                <a:cs typeface="Courier New" panose="02070309020205020404" pitchFamily="49" charset="0"/>
              </a:rPr>
              <a:t>);</a:t>
            </a:r>
          </a:p>
          <a:p>
            <a:pPr>
              <a:buFontTx/>
              <a:buNone/>
            </a:pPr>
            <a:r>
              <a:rPr lang="en-US" altLang="en-US" sz="1300" b="1" dirty="0">
                <a:solidFill>
                  <a:srgbClr val="000099"/>
                </a:solidFill>
                <a:latin typeface="Courier New" panose="02070309020205020404" pitchFamily="49" charset="0"/>
                <a:cs typeface="Courier New" panose="02070309020205020404" pitchFamily="49" charset="0"/>
              </a:rPr>
              <a:t>    &lt;/script&gt;</a:t>
            </a:r>
          </a:p>
          <a:p>
            <a:pPr>
              <a:buFontTx/>
              <a:buNone/>
            </a:pPr>
            <a:r>
              <a:rPr lang="en-US" altLang="en-US" sz="1300" b="1" dirty="0">
                <a:solidFill>
                  <a:srgbClr val="000099"/>
                </a:solidFill>
                <a:latin typeface="Courier New" panose="02070309020205020404" pitchFamily="49" charset="0"/>
                <a:cs typeface="Courier New" panose="02070309020205020404" pitchFamily="49" charset="0"/>
              </a:rPr>
              <a:t>    &lt;</a:t>
            </a:r>
            <a:r>
              <a:rPr lang="en-US" altLang="en-US" sz="1300" b="1" dirty="0" err="1">
                <a:solidFill>
                  <a:srgbClr val="000099"/>
                </a:solidFill>
                <a:latin typeface="Courier New" panose="02070309020205020404" pitchFamily="49" charset="0"/>
                <a:cs typeface="Courier New" panose="02070309020205020404" pitchFamily="49" charset="0"/>
              </a:rPr>
              <a:t>h1</a:t>
            </a:r>
            <a:r>
              <a:rPr lang="en-US" altLang="en-US" sz="1300" b="1" dirty="0">
                <a:solidFill>
                  <a:srgbClr val="000099"/>
                </a:solidFill>
                <a:latin typeface="Courier New" panose="02070309020205020404" pitchFamily="49" charset="0"/>
                <a:cs typeface="Courier New" panose="02070309020205020404" pitchFamily="49" charset="0"/>
              </a:rPr>
              <a:t>&gt;</a:t>
            </a:r>
            <a:r>
              <a:rPr lang="en-US" altLang="en-US" sz="1300" dirty="0">
                <a:latin typeface="Courier New" panose="02070309020205020404" pitchFamily="49" charset="0"/>
                <a:cs typeface="Courier New" panose="02070309020205020404" pitchFamily="49" charset="0"/>
              </a:rPr>
              <a:t>This is a JavaScript Location Example</a:t>
            </a:r>
            <a:r>
              <a:rPr lang="en-US" altLang="en-US" sz="1300" b="1" dirty="0">
                <a:solidFill>
                  <a:srgbClr val="000099"/>
                </a:solidFill>
                <a:latin typeface="Courier New" panose="02070309020205020404" pitchFamily="49" charset="0"/>
                <a:cs typeface="Courier New" panose="02070309020205020404" pitchFamily="49" charset="0"/>
              </a:rPr>
              <a:t>&lt;/</a:t>
            </a:r>
            <a:r>
              <a:rPr lang="en-US" altLang="en-US" sz="1300" b="1" dirty="0" err="1">
                <a:solidFill>
                  <a:srgbClr val="000099"/>
                </a:solidFill>
                <a:latin typeface="Courier New" panose="02070309020205020404" pitchFamily="49" charset="0"/>
                <a:cs typeface="Courier New" panose="02070309020205020404" pitchFamily="49" charset="0"/>
              </a:rPr>
              <a:t>h1</a:t>
            </a:r>
            <a:r>
              <a:rPr lang="en-US" altLang="en-US" sz="1300" b="1" dirty="0">
                <a:solidFill>
                  <a:srgbClr val="000099"/>
                </a:solidFill>
                <a:latin typeface="Courier New" panose="02070309020205020404" pitchFamily="49" charset="0"/>
                <a:cs typeface="Courier New" panose="02070309020205020404" pitchFamily="49" charset="0"/>
              </a:rPr>
              <a:t>&gt;</a:t>
            </a:r>
          </a:p>
          <a:p>
            <a:pPr>
              <a:buFontTx/>
              <a:buNone/>
            </a:pPr>
            <a:r>
              <a:rPr lang="en-US" altLang="en-US" sz="1300" b="1" dirty="0">
                <a:solidFill>
                  <a:srgbClr val="000099"/>
                </a:solidFill>
                <a:latin typeface="Courier New" panose="02070309020205020404" pitchFamily="49" charset="0"/>
                <a:cs typeface="Courier New" panose="02070309020205020404" pitchFamily="49" charset="0"/>
              </a:rPr>
              <a:t>&lt;/body&gt;</a:t>
            </a:r>
          </a:p>
          <a:p>
            <a:pPr>
              <a:buFontTx/>
              <a:buNone/>
            </a:pPr>
            <a:r>
              <a:rPr lang="en-US" altLang="en-US" sz="1300" b="1" dirty="0">
                <a:solidFill>
                  <a:srgbClr val="000099"/>
                </a:solidFill>
                <a:latin typeface="Courier New" panose="02070309020205020404" pitchFamily="49" charset="0"/>
                <a:cs typeface="Courier New" panose="02070309020205020404" pitchFamily="49" charset="0"/>
              </a:rPr>
              <a:t>&lt;/html&gt;</a:t>
            </a:r>
          </a:p>
        </p:txBody>
      </p:sp>
      <p:sp>
        <p:nvSpPr>
          <p:cNvPr id="6" name="AutoShape 4"/>
          <p:cNvSpPr>
            <a:spLocks noChangeArrowheads="1"/>
          </p:cNvSpPr>
          <p:nvPr/>
        </p:nvSpPr>
        <p:spPr bwMode="auto">
          <a:xfrm>
            <a:off x="7014985" y="1251644"/>
            <a:ext cx="3505200" cy="1383632"/>
          </a:xfrm>
          <a:prstGeom prst="foldedCorner">
            <a:avLst>
              <a:gd name="adj" fmla="val 12500"/>
            </a:avLst>
          </a:prstGeom>
          <a:solidFill>
            <a:srgbClr val="33CCCC"/>
          </a:solidFill>
          <a:ln w="9525">
            <a:solidFill>
              <a:schemeClr val="tx1"/>
            </a:solidFill>
            <a:round/>
            <a:headEnd/>
            <a:tailEnd/>
          </a:ln>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a:r>
              <a:rPr lang="en-US" altLang="en-US" sz="1200" u="sng" dirty="0"/>
              <a:t>/</a:t>
            </a:r>
            <a:r>
              <a:rPr lang="en-US" altLang="en-US" sz="1200" u="sng" dirty="0" err="1"/>
              <a:t>js</a:t>
            </a:r>
            <a:r>
              <a:rPr lang="en-US" altLang="en-US" sz="1200" u="sng" dirty="0"/>
              <a:t>/</a:t>
            </a:r>
            <a:r>
              <a:rPr lang="en-US" altLang="en-US" sz="1200" u="sng" dirty="0" err="1"/>
              <a:t>script.js</a:t>
            </a:r>
            <a:endParaRPr lang="en-US" altLang="en-US" sz="1200" u="sng" dirty="0"/>
          </a:p>
          <a:p>
            <a:pPr algn="l"/>
            <a:endParaRPr lang="en-US" altLang="en-US" sz="1200" u="sng" dirty="0"/>
          </a:p>
          <a:p>
            <a:pPr algn="l"/>
            <a:r>
              <a:rPr lang="en-US" altLang="en-US" sz="1200" dirty="0">
                <a:latin typeface="Courier New" panose="02070309020205020404" pitchFamily="49" charset="0"/>
                <a:cs typeface="Courier New" panose="02070309020205020404" pitchFamily="49" charset="0"/>
              </a:rPr>
              <a:t>alert("This is external JavaScript");</a:t>
            </a:r>
          </a:p>
        </p:txBody>
      </p:sp>
      <p:sp>
        <p:nvSpPr>
          <p:cNvPr id="8" name="Right Arrow 7"/>
          <p:cNvSpPr/>
          <p:nvPr/>
        </p:nvSpPr>
        <p:spPr>
          <a:xfrm rot="19702715">
            <a:off x="5882222" y="2313395"/>
            <a:ext cx="1103811" cy="188791"/>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dirty="0"/>
              <a:t>Programming with Javascript</a:t>
            </a:r>
          </a:p>
        </p:txBody>
      </p:sp>
      <p:sp>
        <p:nvSpPr>
          <p:cNvPr id="4" name="Subtitle 3">
            <a:extLst>
              <a:ext uri="{FF2B5EF4-FFF2-40B4-BE49-F238E27FC236}">
                <a16:creationId xmlns:a16="http://schemas.microsoft.com/office/drawing/2014/main" id="{E939C557-371E-48EB-AFED-A992BDB89D1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42991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Variables</a:t>
            </a:r>
          </a:p>
        </p:txBody>
      </p:sp>
      <p:sp>
        <p:nvSpPr>
          <p:cNvPr id="3" name="Content Placeholder 2"/>
          <p:cNvSpPr>
            <a:spLocks noGrp="1"/>
          </p:cNvSpPr>
          <p:nvPr>
            <p:ph idx="1"/>
          </p:nvPr>
        </p:nvSpPr>
        <p:spPr>
          <a:xfrm>
            <a:off x="571501" y="1401272"/>
            <a:ext cx="4930665" cy="4267729"/>
          </a:xfrm>
        </p:spPr>
        <p:txBody>
          <a:bodyPr>
            <a:normAutofit/>
          </a:bodyPr>
          <a:lstStyle/>
          <a:p>
            <a:pPr>
              <a:defRPr/>
            </a:pPr>
            <a:r>
              <a:rPr lang="en-US" dirty="0"/>
              <a:t>Begin with a letter or $, _</a:t>
            </a:r>
          </a:p>
          <a:p>
            <a:pPr>
              <a:defRPr/>
            </a:pPr>
            <a:r>
              <a:rPr lang="en-US" dirty="0"/>
              <a:t>Case sensitive</a:t>
            </a:r>
          </a:p>
          <a:p>
            <a:pPr>
              <a:defRPr/>
            </a:pPr>
            <a:r>
              <a:rPr lang="en-US" dirty="0">
                <a:cs typeface="Arial" pitchFamily="34" charset="0"/>
              </a:rPr>
              <a:t>There are global scope and functional (lexical) scope</a:t>
            </a:r>
          </a:p>
          <a:p>
            <a:pPr>
              <a:defRPr/>
            </a:pPr>
            <a:r>
              <a:rPr lang="en-US" dirty="0"/>
              <a:t>Declare with </a:t>
            </a:r>
            <a:r>
              <a:rPr lang="en-US" b="1" i="1" dirty="0">
                <a:solidFill>
                  <a:srgbClr val="FF0000"/>
                </a:solidFill>
              </a:rPr>
              <a:t>var</a:t>
            </a:r>
            <a:r>
              <a:rPr lang="en-US" dirty="0"/>
              <a:t> for global and local variables. </a:t>
            </a:r>
            <a:r>
              <a:rPr lang="nn-NO" dirty="0"/>
              <a:t>No </a:t>
            </a:r>
            <a:r>
              <a:rPr lang="en-US" b="1" i="1" dirty="0" err="1">
                <a:solidFill>
                  <a:srgbClr val="FF0000"/>
                </a:solidFill>
              </a:rPr>
              <a:t>var</a:t>
            </a:r>
            <a:r>
              <a:rPr lang="nn-NO" dirty="0"/>
              <a:t> for function parameters</a:t>
            </a:r>
          </a:p>
          <a:p>
            <a:pPr>
              <a:defRPr/>
            </a:pPr>
            <a:r>
              <a:rPr lang="en-US" dirty="0"/>
              <a:t>No type declaration</a:t>
            </a:r>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061507"/>
            <a:ext cx="4901104" cy="4406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047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Variables Hoisting</a:t>
            </a:r>
          </a:p>
        </p:txBody>
      </p:sp>
      <p:sp>
        <p:nvSpPr>
          <p:cNvPr id="3" name="Content Placeholder 2"/>
          <p:cNvSpPr>
            <a:spLocks noGrp="1"/>
          </p:cNvSpPr>
          <p:nvPr>
            <p:ph idx="1"/>
          </p:nvPr>
        </p:nvSpPr>
        <p:spPr>
          <a:xfrm>
            <a:off x="571500" y="1714501"/>
            <a:ext cx="11048999" cy="4267729"/>
          </a:xfrm>
        </p:spPr>
        <p:txBody>
          <a:bodyPr>
            <a:normAutofit lnSpcReduction="10000"/>
          </a:bodyPr>
          <a:lstStyle/>
          <a:p>
            <a:pPr>
              <a:defRPr/>
            </a:pPr>
            <a:r>
              <a:rPr lang="en-US" dirty="0"/>
              <a:t>A variable can be used before it has been declared</a:t>
            </a:r>
          </a:p>
          <a:p>
            <a:pPr>
              <a:defRPr/>
            </a:pPr>
            <a:r>
              <a:rPr lang="en-US" dirty="0"/>
              <a:t>Hoisting (JS behavior) moves all declarations to the top of current scope.</a:t>
            </a:r>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r>
              <a:rPr lang="en-US" dirty="0"/>
              <a:t>Best practice:</a:t>
            </a:r>
          </a:p>
          <a:p>
            <a:pPr lvl="1">
              <a:defRPr/>
            </a:pPr>
            <a:r>
              <a:rPr lang="en-US" dirty="0"/>
              <a:t>Declare variables on top</a:t>
            </a:r>
          </a:p>
          <a:p>
            <a:pPr marL="0" indent="0">
              <a:buNone/>
              <a:defRPr/>
            </a:pPr>
            <a:r>
              <a:rPr lang="en-US" dirty="0"/>
              <a:t>	</a:t>
            </a:r>
          </a:p>
          <a:p>
            <a:pPr>
              <a:defRPr/>
            </a:pPr>
            <a:endParaRPr lang="en-US" dirty="0"/>
          </a:p>
        </p:txBody>
      </p:sp>
      <p:pic>
        <p:nvPicPr>
          <p:cNvPr id="6" name="Picture 5"/>
          <p:cNvPicPr>
            <a:picLocks noChangeAspect="1"/>
          </p:cNvPicPr>
          <p:nvPr/>
        </p:nvPicPr>
        <p:blipFill>
          <a:blip r:embed="rId2"/>
          <a:stretch>
            <a:fillRect/>
          </a:stretch>
        </p:blipFill>
        <p:spPr>
          <a:xfrm>
            <a:off x="2468262" y="2713092"/>
            <a:ext cx="5964441" cy="1646898"/>
          </a:xfrm>
          <a:prstGeom prst="rect">
            <a:avLst/>
          </a:prstGeom>
        </p:spPr>
      </p:pic>
    </p:spTree>
    <p:extLst>
      <p:ext uri="{BB962C8B-B14F-4D97-AF65-F5344CB8AC3E}">
        <p14:creationId xmlns:p14="http://schemas.microsoft.com/office/powerpoint/2010/main" val="344932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sp>
        <p:nvSpPr>
          <p:cNvPr id="6" name="Content Placeholder 2"/>
          <p:cNvSpPr>
            <a:spLocks noGrp="1"/>
          </p:cNvSpPr>
          <p:nvPr>
            <p:ph idx="1"/>
          </p:nvPr>
        </p:nvSpPr>
        <p:spPr>
          <a:xfrm>
            <a:off x="571501" y="1539946"/>
            <a:ext cx="9334500" cy="4267729"/>
          </a:xfrm>
        </p:spPr>
        <p:txBody>
          <a:bodyPr>
            <a:normAutofit/>
          </a:bodyPr>
          <a:lstStyle/>
          <a:p>
            <a:pPr>
              <a:defRPr/>
            </a:pPr>
            <a:r>
              <a:rPr lang="en-US" dirty="0"/>
              <a:t>Arithmetic Operators</a:t>
            </a:r>
          </a:p>
        </p:txBody>
      </p:sp>
      <p:pic>
        <p:nvPicPr>
          <p:cNvPr id="7" name="Picture 6"/>
          <p:cNvPicPr>
            <a:picLocks noChangeAspect="1"/>
          </p:cNvPicPr>
          <p:nvPr/>
        </p:nvPicPr>
        <p:blipFill>
          <a:blip r:embed="rId2"/>
          <a:stretch>
            <a:fillRect/>
          </a:stretch>
        </p:blipFill>
        <p:spPr>
          <a:xfrm>
            <a:off x="3530663" y="2093159"/>
            <a:ext cx="5130675" cy="3714516"/>
          </a:xfrm>
          <a:prstGeom prst="rect">
            <a:avLst/>
          </a:prstGeom>
        </p:spPr>
      </p:pic>
    </p:spTree>
    <p:extLst>
      <p:ext uri="{BB962C8B-B14F-4D97-AF65-F5344CB8AC3E}">
        <p14:creationId xmlns:p14="http://schemas.microsoft.com/office/powerpoint/2010/main" val="193836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a:t>
            </a:r>
            <a:r>
              <a:rPr lang="en-US" dirty="0" err="1"/>
              <a:t>cont</a:t>
            </a:r>
            <a:r>
              <a:rPr lang="en-US" dirty="0"/>
              <a:t>)</a:t>
            </a:r>
          </a:p>
        </p:txBody>
      </p:sp>
      <p:sp>
        <p:nvSpPr>
          <p:cNvPr id="6" name="Content Placeholder 2"/>
          <p:cNvSpPr>
            <a:spLocks noGrp="1"/>
          </p:cNvSpPr>
          <p:nvPr>
            <p:ph idx="1"/>
          </p:nvPr>
        </p:nvSpPr>
        <p:spPr/>
        <p:txBody>
          <a:bodyPr>
            <a:normAutofit/>
          </a:bodyPr>
          <a:lstStyle/>
          <a:p>
            <a:pPr>
              <a:defRPr/>
            </a:pPr>
            <a:r>
              <a:rPr lang="en-US" dirty="0"/>
              <a:t>Assignment Operators</a:t>
            </a:r>
          </a:p>
        </p:txBody>
      </p:sp>
      <p:pic>
        <p:nvPicPr>
          <p:cNvPr id="3" name="Picture 2"/>
          <p:cNvPicPr>
            <a:picLocks noChangeAspect="1"/>
          </p:cNvPicPr>
          <p:nvPr/>
        </p:nvPicPr>
        <p:blipFill>
          <a:blip r:embed="rId2"/>
          <a:stretch>
            <a:fillRect/>
          </a:stretch>
        </p:blipFill>
        <p:spPr>
          <a:xfrm>
            <a:off x="3276942" y="2172346"/>
            <a:ext cx="5638117" cy="3598259"/>
          </a:xfrm>
          <a:prstGeom prst="rect">
            <a:avLst/>
          </a:prstGeom>
        </p:spPr>
      </p:pic>
    </p:spTree>
    <p:extLst>
      <p:ext uri="{BB962C8B-B14F-4D97-AF65-F5344CB8AC3E}">
        <p14:creationId xmlns:p14="http://schemas.microsoft.com/office/powerpoint/2010/main" val="149098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a:t>
            </a:r>
            <a:r>
              <a:rPr lang="en-US" dirty="0" err="1"/>
              <a:t>cont</a:t>
            </a:r>
            <a:r>
              <a:rPr lang="en-US" dirty="0"/>
              <a:t>)</a:t>
            </a:r>
          </a:p>
        </p:txBody>
      </p:sp>
      <p:sp>
        <p:nvSpPr>
          <p:cNvPr id="6" name="Content Placeholder 2"/>
          <p:cNvSpPr>
            <a:spLocks noGrp="1"/>
          </p:cNvSpPr>
          <p:nvPr>
            <p:ph idx="1"/>
          </p:nvPr>
        </p:nvSpPr>
        <p:spPr>
          <a:xfrm>
            <a:off x="571501" y="1478018"/>
            <a:ext cx="9334500" cy="4267729"/>
          </a:xfrm>
        </p:spPr>
        <p:txBody>
          <a:bodyPr>
            <a:normAutofit/>
          </a:bodyPr>
          <a:lstStyle/>
          <a:p>
            <a:pPr>
              <a:defRPr/>
            </a:pPr>
            <a:r>
              <a:rPr lang="en-US" dirty="0"/>
              <a:t>Comparison Operators</a:t>
            </a:r>
          </a:p>
        </p:txBody>
      </p:sp>
      <p:pic>
        <p:nvPicPr>
          <p:cNvPr id="4" name="Picture 3"/>
          <p:cNvPicPr>
            <a:picLocks noChangeAspect="1"/>
          </p:cNvPicPr>
          <p:nvPr/>
        </p:nvPicPr>
        <p:blipFill>
          <a:blip r:embed="rId2"/>
          <a:stretch>
            <a:fillRect/>
          </a:stretch>
        </p:blipFill>
        <p:spPr>
          <a:xfrm>
            <a:off x="3923811" y="1714500"/>
            <a:ext cx="4911939" cy="4415226"/>
          </a:xfrm>
          <a:prstGeom prst="rect">
            <a:avLst/>
          </a:prstGeom>
        </p:spPr>
      </p:pic>
    </p:spTree>
    <p:extLst>
      <p:ext uri="{BB962C8B-B14F-4D97-AF65-F5344CB8AC3E}">
        <p14:creationId xmlns:p14="http://schemas.microsoft.com/office/powerpoint/2010/main" val="1703236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Conditionals</a:t>
            </a:r>
          </a:p>
        </p:txBody>
      </p:sp>
      <p:sp>
        <p:nvSpPr>
          <p:cNvPr id="4" name="Content Placeholder 3">
            <a:extLst>
              <a:ext uri="{FF2B5EF4-FFF2-40B4-BE49-F238E27FC236}">
                <a16:creationId xmlns:a16="http://schemas.microsoft.com/office/drawing/2014/main" id="{6E3645FE-832B-4404-B08F-2D9B7E94005F}"/>
              </a:ext>
            </a:extLst>
          </p:cNvPr>
          <p:cNvSpPr>
            <a:spLocks noGrp="1"/>
          </p:cNvSpPr>
          <p:nvPr>
            <p:ph idx="1"/>
          </p:nvPr>
        </p:nvSpPr>
        <p:spPr/>
        <p:txBody>
          <a:bodyPr/>
          <a:lstStyle/>
          <a:p>
            <a:pPr marL="168275" lvl="1" indent="0" defTabSz="944563">
              <a:lnSpc>
                <a:spcPct val="90000"/>
              </a:lnSpc>
              <a:spcBef>
                <a:spcPct val="40000"/>
              </a:spcBef>
              <a:buClr>
                <a:schemeClr val="tx2"/>
              </a:buClr>
              <a:buNone/>
              <a:defRPr/>
            </a:pPr>
            <a:r>
              <a:rPr lang="en-US" sz="2400" b="1" kern="0" dirty="0">
                <a:solidFill>
                  <a:srgbClr val="FF0000"/>
                </a:solidFill>
              </a:rPr>
              <a:t>if... </a:t>
            </a:r>
            <a:r>
              <a:rPr lang="en-US" sz="2400" b="1" kern="0" dirty="0"/>
              <a:t>statement</a:t>
            </a:r>
            <a:r>
              <a:rPr lang="en-US" sz="2400" kern="0" dirty="0"/>
              <a:t> </a:t>
            </a:r>
          </a:p>
          <a:p>
            <a:pPr marL="168275" lvl="1" indent="0" defTabSz="944563">
              <a:lnSpc>
                <a:spcPct val="90000"/>
              </a:lnSpc>
              <a:spcBef>
                <a:spcPct val="40000"/>
              </a:spcBef>
              <a:buClr>
                <a:schemeClr val="tx2"/>
              </a:buClr>
              <a:buNone/>
              <a:defRPr/>
            </a:pPr>
            <a:r>
              <a:rPr lang="en-US" sz="2400" b="1" kern="0" dirty="0">
                <a:solidFill>
                  <a:srgbClr val="FF0000"/>
                </a:solidFill>
              </a:rPr>
              <a:t>if...else </a:t>
            </a:r>
            <a:r>
              <a:rPr lang="en-US" sz="2400" b="1" kern="0" dirty="0"/>
              <a:t>statement</a:t>
            </a:r>
            <a:r>
              <a:rPr lang="en-US" sz="2400" kern="0" dirty="0"/>
              <a:t> </a:t>
            </a:r>
          </a:p>
          <a:p>
            <a:pPr marL="168275" lvl="1" indent="0" defTabSz="944563">
              <a:lnSpc>
                <a:spcPct val="90000"/>
              </a:lnSpc>
              <a:spcBef>
                <a:spcPct val="40000"/>
              </a:spcBef>
              <a:buClr>
                <a:schemeClr val="tx2"/>
              </a:buClr>
              <a:buNone/>
              <a:defRPr/>
            </a:pPr>
            <a:r>
              <a:rPr lang="en-US" sz="2400" b="1" kern="0" dirty="0">
                <a:solidFill>
                  <a:srgbClr val="FF0000"/>
                </a:solidFill>
              </a:rPr>
              <a:t>if...else if....else </a:t>
            </a:r>
            <a:r>
              <a:rPr lang="en-US" sz="2400" b="1" kern="0" dirty="0"/>
              <a:t>statement</a:t>
            </a:r>
            <a:endParaRPr lang="en-US" sz="2400" kern="0" dirty="0"/>
          </a:p>
          <a:p>
            <a:endParaRPr lang="en-US" dirty="0"/>
          </a:p>
        </p:txBody>
      </p:sp>
      <p:sp>
        <p:nvSpPr>
          <p:cNvPr id="7" name="Rectangle 3"/>
          <p:cNvSpPr txBox="1">
            <a:spLocks noChangeArrowheads="1"/>
          </p:cNvSpPr>
          <p:nvPr/>
        </p:nvSpPr>
        <p:spPr bwMode="auto">
          <a:xfrm>
            <a:off x="6526098" y="3196388"/>
            <a:ext cx="5206080" cy="1877437"/>
          </a:xfrm>
          <a:prstGeom prst="rect">
            <a:avLst/>
          </a:prstGeom>
          <a:noFill/>
          <a:ln w="12700">
            <a:noFill/>
            <a:miter lim="800000"/>
            <a:headEnd/>
            <a:tailEnd/>
          </a:ln>
        </p:spPr>
        <p:txBody>
          <a:bodyPr wrap="square" lIns="0" tIns="0" rIns="0" bIns="0">
            <a:spAutoFit/>
          </a:bodyPr>
          <a:lstStyle/>
          <a:p>
            <a:pPr marL="166688" indent="-166688" defTabSz="944563">
              <a:lnSpc>
                <a:spcPct val="90000"/>
              </a:lnSpc>
              <a:spcBef>
                <a:spcPct val="40000"/>
              </a:spcBef>
              <a:buClr>
                <a:schemeClr val="tx2"/>
              </a:buClr>
              <a:defRPr/>
            </a:pPr>
            <a:r>
              <a:rPr lang="en-US" sz="2000" b="1" kern="0" dirty="0">
                <a:solidFill>
                  <a:srgbClr val="000099"/>
                </a:solidFill>
                <a:latin typeface="Courier New" pitchFamily="49" charset="0"/>
                <a:cs typeface="Courier New" pitchFamily="49" charset="0"/>
              </a:rPr>
              <a:t>if</a:t>
            </a:r>
            <a:r>
              <a:rPr lang="en-US" sz="2000" b="1" kern="0" dirty="0">
                <a:latin typeface="Courier New" pitchFamily="49" charset="0"/>
                <a:cs typeface="Courier New" pitchFamily="49" charset="0"/>
              </a:rPr>
              <a:t> (condition) {</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conditional code;</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a:t>
            </a:r>
            <a:r>
              <a:rPr lang="en-US" sz="2000" b="1" kern="0" dirty="0">
                <a:solidFill>
                  <a:srgbClr val="000099"/>
                </a:solidFill>
                <a:latin typeface="Courier New" pitchFamily="49" charset="0"/>
                <a:cs typeface="Courier New" pitchFamily="49" charset="0"/>
              </a:rPr>
              <a:t>else</a:t>
            </a:r>
            <a:r>
              <a:rPr lang="en-US" sz="2000" b="1" kern="0" dirty="0">
                <a:latin typeface="Courier New" pitchFamily="49" charset="0"/>
                <a:cs typeface="Courier New" pitchFamily="49" charset="0"/>
              </a:rPr>
              <a:t> {</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alternative conditional code;</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a:t>
            </a:r>
          </a:p>
        </p:txBody>
      </p:sp>
      <p:sp>
        <p:nvSpPr>
          <p:cNvPr id="8" name="Rectangle 3"/>
          <p:cNvSpPr txBox="1">
            <a:spLocks noChangeArrowheads="1"/>
          </p:cNvSpPr>
          <p:nvPr/>
        </p:nvSpPr>
        <p:spPr bwMode="auto">
          <a:xfrm>
            <a:off x="6429915" y="1682009"/>
            <a:ext cx="4717070" cy="1077218"/>
          </a:xfrm>
          <a:prstGeom prst="rect">
            <a:avLst/>
          </a:prstGeom>
          <a:noFill/>
          <a:ln w="12700">
            <a:noFill/>
            <a:miter lim="800000"/>
            <a:headEnd/>
            <a:tailEnd/>
          </a:ln>
        </p:spPr>
        <p:txBody>
          <a:bodyPr wrap="square" lIns="0" tIns="0" rIns="0" bIns="0">
            <a:spAutoFit/>
          </a:bodyPr>
          <a:lstStyle/>
          <a:p>
            <a:pPr marL="166688" indent="-166688" defTabSz="944563">
              <a:lnSpc>
                <a:spcPct val="90000"/>
              </a:lnSpc>
              <a:spcBef>
                <a:spcPct val="40000"/>
              </a:spcBef>
              <a:buClr>
                <a:schemeClr val="tx2"/>
              </a:buClr>
              <a:defRPr/>
            </a:pPr>
            <a:r>
              <a:rPr lang="en-US" sz="2000" b="1" kern="0" dirty="0">
                <a:solidFill>
                  <a:srgbClr val="000099"/>
                </a:solidFill>
                <a:latin typeface="Courier New" pitchFamily="49" charset="0"/>
                <a:cs typeface="Courier New" pitchFamily="49" charset="0"/>
              </a:rPr>
              <a:t>if</a:t>
            </a:r>
            <a:r>
              <a:rPr lang="en-US" sz="2000" b="1" kern="0" dirty="0">
                <a:latin typeface="Courier New" pitchFamily="49" charset="0"/>
                <a:cs typeface="Courier New" pitchFamily="49" charset="0"/>
              </a:rPr>
              <a:t> (condition) {</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conditional code;</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a:t>
            </a:r>
            <a:endParaRPr lang="en-US" sz="1200" b="1" kern="0" dirty="0">
              <a:latin typeface="Courier New" pitchFamily="49" charset="0"/>
              <a:cs typeface="Courier New" pitchFamily="49" charset="0"/>
            </a:endParaRPr>
          </a:p>
        </p:txBody>
      </p:sp>
      <p:sp>
        <p:nvSpPr>
          <p:cNvPr id="9" name="Rectangle 3"/>
          <p:cNvSpPr txBox="1">
            <a:spLocks noChangeArrowheads="1"/>
          </p:cNvSpPr>
          <p:nvPr/>
        </p:nvSpPr>
        <p:spPr bwMode="auto">
          <a:xfrm>
            <a:off x="571501" y="3235893"/>
            <a:ext cx="7397208" cy="2962349"/>
          </a:xfrm>
          <a:prstGeom prst="rect">
            <a:avLst/>
          </a:prstGeom>
          <a:noFill/>
          <a:ln w="12700">
            <a:noFill/>
            <a:miter lim="800000"/>
            <a:headEnd/>
            <a:tailEnd/>
          </a:ln>
        </p:spPr>
        <p:txBody>
          <a:bodyPr wrap="square" lIns="0" tIns="0" rIns="0" bIns="0">
            <a:spAutoFit/>
          </a:bodyPr>
          <a:lstStyle/>
          <a:p>
            <a:pPr marL="166688" indent="-166688" defTabSz="944563">
              <a:lnSpc>
                <a:spcPct val="90000"/>
              </a:lnSpc>
              <a:spcBef>
                <a:spcPct val="40000"/>
              </a:spcBef>
              <a:buClr>
                <a:schemeClr val="tx2"/>
              </a:buClr>
              <a:defRPr/>
            </a:pPr>
            <a:r>
              <a:rPr lang="en-US" sz="2000" b="1" kern="0" dirty="0">
                <a:solidFill>
                  <a:srgbClr val="000099"/>
                </a:solidFill>
                <a:latin typeface="Courier New" pitchFamily="49" charset="0"/>
                <a:cs typeface="Courier New" pitchFamily="49" charset="0"/>
              </a:rPr>
              <a:t>if</a:t>
            </a:r>
            <a:r>
              <a:rPr lang="en-US" sz="2000" b="1" kern="0" dirty="0">
                <a:latin typeface="Courier New" pitchFamily="49" charset="0"/>
                <a:cs typeface="Courier New" pitchFamily="49" charset="0"/>
              </a:rPr>
              <a:t> (condition1) {</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conditional 1 code execute;</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a:t>
            </a:r>
            <a:r>
              <a:rPr lang="en-US" sz="2000" b="1" kern="0" dirty="0">
                <a:solidFill>
                  <a:srgbClr val="000099"/>
                </a:solidFill>
                <a:latin typeface="Courier New" pitchFamily="49" charset="0"/>
                <a:cs typeface="Courier New" pitchFamily="49" charset="0"/>
              </a:rPr>
              <a:t>else if</a:t>
            </a:r>
            <a:r>
              <a:rPr lang="en-US" sz="2000" b="1" kern="0" dirty="0">
                <a:latin typeface="Courier New" pitchFamily="49" charset="0"/>
                <a:cs typeface="Courier New" pitchFamily="49" charset="0"/>
              </a:rPr>
              <a:t> (condition2){</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conditional 2 code execute;</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a:t>
            </a:r>
            <a:r>
              <a:rPr lang="en-US" sz="2000" b="1" kern="0" dirty="0">
                <a:solidFill>
                  <a:srgbClr val="000099"/>
                </a:solidFill>
                <a:latin typeface="Courier New" pitchFamily="49" charset="0"/>
                <a:cs typeface="Courier New" pitchFamily="49" charset="0"/>
              </a:rPr>
              <a:t>else </a:t>
            </a:r>
            <a:r>
              <a:rPr lang="en-US" sz="2000" b="1" kern="0" dirty="0">
                <a:latin typeface="Courier New" pitchFamily="49" charset="0"/>
                <a:cs typeface="Courier New" pitchFamily="49" charset="0"/>
              </a:rPr>
              <a:t>{ </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conditional 3 code execute if 2 above not match; </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a:t>
            </a:r>
          </a:p>
        </p:txBody>
      </p:sp>
      <p:sp>
        <p:nvSpPr>
          <p:cNvPr id="10" name="Rectangle 3"/>
          <p:cNvSpPr txBox="1">
            <a:spLocks noChangeArrowheads="1"/>
          </p:cNvSpPr>
          <p:nvPr/>
        </p:nvSpPr>
        <p:spPr>
          <a:xfrm>
            <a:off x="1905000" y="1308394"/>
            <a:ext cx="8455025" cy="188799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68275" lvl="1" indent="0" defTabSz="944563">
              <a:lnSpc>
                <a:spcPct val="90000"/>
              </a:lnSpc>
              <a:spcBef>
                <a:spcPct val="40000"/>
              </a:spcBef>
              <a:buClr>
                <a:schemeClr val="tx2"/>
              </a:buClr>
              <a:buNone/>
              <a:defRPr/>
            </a:pPr>
            <a:endParaRPr lang="en-US" kern="0" dirty="0"/>
          </a:p>
        </p:txBody>
      </p:sp>
    </p:spTree>
    <p:extLst>
      <p:ext uri="{BB962C8B-B14F-4D97-AF65-F5344CB8AC3E}">
        <p14:creationId xmlns:p14="http://schemas.microsoft.com/office/powerpoint/2010/main" val="161846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6147" name="Content Placeholder 2"/>
          <p:cNvSpPr>
            <a:spLocks noGrp="1"/>
          </p:cNvSpPr>
          <p:nvPr>
            <p:ph idx="1"/>
          </p:nvPr>
        </p:nvSpPr>
        <p:spPr>
          <a:xfrm>
            <a:off x="571501" y="1714501"/>
            <a:ext cx="9334500" cy="4267729"/>
          </a:xfrm>
        </p:spPr>
        <p:txBody>
          <a:bodyPr>
            <a:noAutofit/>
          </a:bodyPr>
          <a:lstStyle/>
          <a:p>
            <a:r>
              <a:rPr lang="en-US" dirty="0"/>
              <a:t>Your role</a:t>
            </a:r>
          </a:p>
          <a:p>
            <a:r>
              <a:rPr lang="en-US" dirty="0"/>
              <a:t>Your background and experience in the subject</a:t>
            </a:r>
          </a:p>
          <a:p>
            <a:r>
              <a:rPr lang="en-US" dirty="0"/>
              <a:t>HTML, CSS, JavaScript</a:t>
            </a:r>
          </a:p>
          <a:p>
            <a:r>
              <a:rPr lang="en-US" dirty="0"/>
              <a:t>What do you want from this course</a:t>
            </a:r>
          </a:p>
          <a:p>
            <a:endParaRPr lang="en-US" sz="2800" dirty="0"/>
          </a:p>
        </p:txBody>
      </p:sp>
    </p:spTree>
    <p:extLst>
      <p:ext uri="{BB962C8B-B14F-4D97-AF65-F5344CB8AC3E}">
        <p14:creationId xmlns:p14="http://schemas.microsoft.com/office/powerpoint/2010/main" val="253744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Conditionals (cont)</a:t>
            </a:r>
          </a:p>
        </p:txBody>
      </p:sp>
      <p:sp>
        <p:nvSpPr>
          <p:cNvPr id="3" name="Content Placeholder 2">
            <a:extLst>
              <a:ext uri="{FF2B5EF4-FFF2-40B4-BE49-F238E27FC236}">
                <a16:creationId xmlns:a16="http://schemas.microsoft.com/office/drawing/2014/main" id="{3FD70F74-4027-4BBF-A569-A53050C323C0}"/>
              </a:ext>
            </a:extLst>
          </p:cNvPr>
          <p:cNvSpPr>
            <a:spLocks noGrp="1"/>
          </p:cNvSpPr>
          <p:nvPr>
            <p:ph idx="1"/>
          </p:nvPr>
        </p:nvSpPr>
        <p:spPr>
          <a:xfrm>
            <a:off x="571501" y="1468852"/>
            <a:ext cx="9334500" cy="4267729"/>
          </a:xfrm>
        </p:spPr>
        <p:txBody>
          <a:bodyPr/>
          <a:lstStyle/>
          <a:p>
            <a:r>
              <a:rPr lang="en-US" altLang="en-US" b="1" dirty="0">
                <a:solidFill>
                  <a:srgbClr val="FF0000"/>
                </a:solidFill>
              </a:rPr>
              <a:t>switch</a:t>
            </a:r>
            <a:r>
              <a:rPr lang="en-US" altLang="en-US" b="1" dirty="0"/>
              <a:t> statement</a:t>
            </a:r>
            <a:endParaRPr lang="en-US" altLang="en-US" dirty="0"/>
          </a:p>
          <a:p>
            <a:endParaRPr lang="en-US" dirty="0"/>
          </a:p>
        </p:txBody>
      </p:sp>
      <p:sp>
        <p:nvSpPr>
          <p:cNvPr id="6" name="Rectangle 3"/>
          <p:cNvSpPr txBox="1">
            <a:spLocks noChangeArrowheads="1"/>
          </p:cNvSpPr>
          <p:nvPr/>
        </p:nvSpPr>
        <p:spPr>
          <a:xfrm>
            <a:off x="1981201" y="1504323"/>
            <a:ext cx="8455025" cy="72152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altLang="en-US" sz="2800" dirty="0"/>
          </a:p>
        </p:txBody>
      </p:sp>
      <p:sp>
        <p:nvSpPr>
          <p:cNvPr id="8" name="Rectangle 3"/>
          <p:cNvSpPr txBox="1">
            <a:spLocks noChangeArrowheads="1"/>
          </p:cNvSpPr>
          <p:nvPr/>
        </p:nvSpPr>
        <p:spPr bwMode="auto">
          <a:xfrm>
            <a:off x="571501" y="2009720"/>
            <a:ext cx="8730154" cy="4278094"/>
          </a:xfrm>
          <a:prstGeom prst="rect">
            <a:avLst/>
          </a:prstGeom>
          <a:noFill/>
          <a:ln w="12700">
            <a:noFill/>
            <a:miter lim="800000"/>
            <a:headEnd/>
            <a:tailEnd/>
          </a:ln>
        </p:spPr>
        <p:txBody>
          <a:bodyPr wrap="square" lIns="0" tIns="0" rIns="0" bIns="0">
            <a:spAutoFit/>
          </a:bodyPr>
          <a:lstStyle/>
          <a:p>
            <a:pPr marL="166688" indent="-166688" defTabSz="944563">
              <a:lnSpc>
                <a:spcPct val="90000"/>
              </a:lnSpc>
              <a:spcBef>
                <a:spcPct val="40000"/>
              </a:spcBef>
              <a:buClr>
                <a:schemeClr val="tx2"/>
              </a:buClr>
              <a:defRPr/>
            </a:pPr>
            <a:r>
              <a:rPr lang="en-US" sz="2000" b="1" kern="0" dirty="0">
                <a:solidFill>
                  <a:srgbClr val="000099"/>
                </a:solidFill>
                <a:latin typeface="Courier New" pitchFamily="49" charset="0"/>
                <a:cs typeface="Courier New" pitchFamily="49" charset="0"/>
              </a:rPr>
              <a:t>switch</a:t>
            </a:r>
            <a:r>
              <a:rPr lang="en-US" sz="2000" b="1" kern="0" dirty="0">
                <a:latin typeface="Courier New" pitchFamily="49" charset="0"/>
                <a:cs typeface="Courier New" pitchFamily="49" charset="0"/>
              </a:rPr>
              <a:t> (n) </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a:t>
            </a:r>
            <a:r>
              <a:rPr lang="en-US" sz="2000" b="1" kern="0" dirty="0">
                <a:solidFill>
                  <a:srgbClr val="000099"/>
                </a:solidFill>
                <a:latin typeface="Courier New" pitchFamily="49" charset="0"/>
                <a:cs typeface="Courier New" pitchFamily="49" charset="0"/>
              </a:rPr>
              <a:t>case</a:t>
            </a:r>
            <a:r>
              <a:rPr lang="en-US" sz="2000" b="1" kern="0" dirty="0">
                <a:latin typeface="Courier New" pitchFamily="49" charset="0"/>
                <a:cs typeface="Courier New" pitchFamily="49" charset="0"/>
              </a:rPr>
              <a:t> 1: </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conditional 1 code execute; </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break;</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a:t>
            </a:r>
            <a:r>
              <a:rPr lang="en-US" sz="2000" b="1" kern="0" dirty="0">
                <a:solidFill>
                  <a:srgbClr val="000099"/>
                </a:solidFill>
                <a:latin typeface="Courier New" pitchFamily="49" charset="0"/>
                <a:cs typeface="Courier New" pitchFamily="49" charset="0"/>
              </a:rPr>
              <a:t>case </a:t>
            </a:r>
            <a:r>
              <a:rPr lang="en-US" sz="2000" b="1" kern="0" dirty="0">
                <a:latin typeface="Courier New" pitchFamily="49" charset="0"/>
                <a:cs typeface="Courier New" pitchFamily="49" charset="0"/>
              </a:rPr>
              <a:t>2:</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conditional 1 code execute; </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break;</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a:t>
            </a:r>
            <a:r>
              <a:rPr lang="en-US" sz="2000" b="1" kern="0" dirty="0">
                <a:solidFill>
                  <a:srgbClr val="000099"/>
                </a:solidFill>
                <a:latin typeface="Courier New" pitchFamily="49" charset="0"/>
                <a:cs typeface="Courier New" pitchFamily="49" charset="0"/>
              </a:rPr>
              <a:t>default</a:t>
            </a:r>
            <a:r>
              <a:rPr lang="en-US" sz="2000" b="1" kern="0" dirty="0">
                <a:latin typeface="Courier New" pitchFamily="49" charset="0"/>
                <a:cs typeface="Courier New" pitchFamily="49" charset="0"/>
              </a:rPr>
              <a:t>:</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code execute if n is different from 1 and 2;</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a:t>
            </a:r>
            <a:endParaRPr lang="en-US" sz="1200" b="1" kern="0" dirty="0">
              <a:latin typeface="Courier New" pitchFamily="49" charset="0"/>
              <a:cs typeface="Courier New" pitchFamily="49" charset="0"/>
            </a:endParaRPr>
          </a:p>
        </p:txBody>
      </p:sp>
    </p:spTree>
    <p:extLst>
      <p:ext uri="{BB962C8B-B14F-4D97-AF65-F5344CB8AC3E}">
        <p14:creationId xmlns:p14="http://schemas.microsoft.com/office/powerpoint/2010/main" val="1611983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95E98F2D-9D4D-45E4-9082-3DB97A1C9AE6}"/>
              </a:ext>
            </a:extLst>
          </p:cNvPr>
          <p:cNvSpPr>
            <a:spLocks noGrp="1"/>
          </p:cNvSpPr>
          <p:nvPr>
            <p:ph idx="1"/>
          </p:nvPr>
        </p:nvSpPr>
        <p:spPr/>
        <p:txBody>
          <a:bodyPr/>
          <a:lstStyle/>
          <a:p>
            <a:r>
              <a:rPr lang="en-US" b="1" dirty="0">
                <a:solidFill>
                  <a:srgbClr val="FF0000"/>
                </a:solidFill>
              </a:rPr>
              <a:t>for</a:t>
            </a:r>
            <a:r>
              <a:rPr lang="en-US" b="1" dirty="0"/>
              <a:t> and </a:t>
            </a:r>
            <a:r>
              <a:rPr lang="en-US" b="1" dirty="0">
                <a:solidFill>
                  <a:srgbClr val="FF0000"/>
                </a:solidFill>
              </a:rPr>
              <a:t>for…in</a:t>
            </a:r>
            <a:r>
              <a:rPr lang="en-US" b="1" dirty="0"/>
              <a:t> loop</a:t>
            </a:r>
            <a:endParaRPr lang="en-US" dirty="0"/>
          </a:p>
        </p:txBody>
      </p:sp>
      <p:sp>
        <p:nvSpPr>
          <p:cNvPr id="4" name="Rectangle 3"/>
          <p:cNvSpPr txBox="1">
            <a:spLocks noChangeArrowheads="1"/>
          </p:cNvSpPr>
          <p:nvPr/>
        </p:nvSpPr>
        <p:spPr>
          <a:xfrm>
            <a:off x="1868489" y="1417639"/>
            <a:ext cx="8455025" cy="73940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defRPr/>
            </a:pPr>
            <a:r>
              <a:rPr lang="en-US" sz="2800" b="1" dirty="0"/>
              <a:t>	</a:t>
            </a:r>
          </a:p>
        </p:txBody>
      </p:sp>
      <p:sp>
        <p:nvSpPr>
          <p:cNvPr id="5" name="Rectangle 3"/>
          <p:cNvSpPr txBox="1">
            <a:spLocks noChangeArrowheads="1"/>
          </p:cNvSpPr>
          <p:nvPr/>
        </p:nvSpPr>
        <p:spPr bwMode="auto">
          <a:xfrm>
            <a:off x="571501" y="2346755"/>
            <a:ext cx="5935579" cy="1084912"/>
          </a:xfrm>
          <a:prstGeom prst="rect">
            <a:avLst/>
          </a:prstGeom>
          <a:noFill/>
          <a:ln w="12700">
            <a:noFill/>
            <a:miter lim="800000"/>
            <a:headEnd/>
            <a:tailEnd/>
          </a:ln>
        </p:spPr>
        <p:txBody>
          <a:bodyPr wrap="square" lIns="0" tIns="0" rIns="0" bIns="0">
            <a:spAutoFit/>
          </a:bodyPr>
          <a:lstStyle/>
          <a:p>
            <a:pPr marL="166688" indent="-166688" defTabSz="944563">
              <a:lnSpc>
                <a:spcPct val="90000"/>
              </a:lnSpc>
              <a:spcBef>
                <a:spcPct val="40000"/>
              </a:spcBef>
              <a:buClr>
                <a:schemeClr val="tx2"/>
              </a:buClr>
              <a:defRPr/>
            </a:pPr>
            <a:r>
              <a:rPr lang="en-US" sz="2000" b="1" kern="0" dirty="0">
                <a:solidFill>
                  <a:srgbClr val="000099"/>
                </a:solidFill>
                <a:latin typeface="Courier New" pitchFamily="49" charset="0"/>
                <a:cs typeface="Courier New" pitchFamily="49" charset="0"/>
              </a:rPr>
              <a:t>for</a:t>
            </a:r>
            <a:r>
              <a:rPr lang="en-US" sz="2000" b="1" kern="0" dirty="0">
                <a:latin typeface="Courier New" pitchFamily="49" charset="0"/>
                <a:cs typeface="Courier New" pitchFamily="49" charset="0"/>
              </a:rPr>
              <a:t> (</a:t>
            </a:r>
            <a:r>
              <a:rPr lang="en-US" sz="2000" b="1" kern="0" dirty="0">
                <a:solidFill>
                  <a:srgbClr val="000099"/>
                </a:solidFill>
                <a:latin typeface="Courier New" pitchFamily="49" charset="0"/>
                <a:cs typeface="Courier New" pitchFamily="49" charset="0"/>
              </a:rPr>
              <a:t>var</a:t>
            </a:r>
            <a:r>
              <a:rPr lang="en-US" sz="2000" b="1" kern="0" dirty="0">
                <a:latin typeface="Courier New" pitchFamily="49" charset="0"/>
                <a:cs typeface="Courier New" pitchFamily="49" charset="0"/>
              </a:rPr>
              <a:t> </a:t>
            </a:r>
            <a:r>
              <a:rPr lang="en-US" sz="2000" b="1" kern="0" dirty="0" err="1">
                <a:latin typeface="Courier New" pitchFamily="49" charset="0"/>
                <a:cs typeface="Courier New" pitchFamily="49" charset="0"/>
              </a:rPr>
              <a:t>i</a:t>
            </a:r>
            <a:r>
              <a:rPr lang="en-US" sz="2000" b="1" kern="0" dirty="0">
                <a:latin typeface="Courier New" pitchFamily="49" charset="0"/>
                <a:cs typeface="Courier New" pitchFamily="49" charset="0"/>
              </a:rPr>
              <a:t>=0; </a:t>
            </a:r>
            <a:r>
              <a:rPr lang="en-US" sz="2000" b="1" kern="0" dirty="0" err="1">
                <a:latin typeface="Courier New" pitchFamily="49" charset="0"/>
                <a:cs typeface="Courier New" pitchFamily="49" charset="0"/>
              </a:rPr>
              <a:t>i</a:t>
            </a:r>
            <a:r>
              <a:rPr lang="en-US" sz="2000" b="1" kern="0" dirty="0">
                <a:latin typeface="Courier New" pitchFamily="49" charset="0"/>
                <a:cs typeface="Courier New" pitchFamily="49" charset="0"/>
              </a:rPr>
              <a:t> &lt;= 8; </a:t>
            </a:r>
            <a:r>
              <a:rPr lang="en-US" sz="2000" b="1" kern="0" dirty="0" err="1">
                <a:latin typeface="Courier New" pitchFamily="49" charset="0"/>
                <a:cs typeface="Courier New" pitchFamily="49" charset="0"/>
              </a:rPr>
              <a:t>i</a:t>
            </a:r>
            <a:r>
              <a:rPr lang="en-US" sz="2000" b="1" kern="0" dirty="0">
                <a:latin typeface="Courier New" pitchFamily="49" charset="0"/>
                <a:cs typeface="Courier New" pitchFamily="49" charset="0"/>
              </a:rPr>
              <a:t>++) {</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code;</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a:t>
            </a:r>
            <a:endParaRPr lang="en-US" sz="1600" b="1" kern="0" dirty="0">
              <a:latin typeface="Courier New" pitchFamily="49" charset="0"/>
              <a:cs typeface="Courier New" pitchFamily="49" charset="0"/>
            </a:endParaRPr>
          </a:p>
        </p:txBody>
      </p:sp>
      <p:sp>
        <p:nvSpPr>
          <p:cNvPr id="7" name="Rectangle 3"/>
          <p:cNvSpPr txBox="1">
            <a:spLocks noChangeArrowheads="1"/>
          </p:cNvSpPr>
          <p:nvPr/>
        </p:nvSpPr>
        <p:spPr bwMode="auto">
          <a:xfrm>
            <a:off x="571501" y="3778299"/>
            <a:ext cx="7768458" cy="2277547"/>
          </a:xfrm>
          <a:prstGeom prst="rect">
            <a:avLst/>
          </a:prstGeom>
          <a:noFill/>
          <a:ln w="12700">
            <a:noFill/>
            <a:miter lim="800000"/>
            <a:headEnd/>
            <a:tailEnd/>
          </a:ln>
        </p:spPr>
        <p:txBody>
          <a:bodyPr wrap="square" lIns="0" tIns="0" rIns="0" bIns="0">
            <a:spAutoFit/>
          </a:bodyPr>
          <a:lstStyle/>
          <a:p>
            <a:pPr marL="166688" indent="-166688" defTabSz="944563">
              <a:lnSpc>
                <a:spcPct val="90000"/>
              </a:lnSpc>
              <a:spcBef>
                <a:spcPct val="40000"/>
              </a:spcBef>
              <a:buClr>
                <a:schemeClr val="tx2"/>
              </a:buClr>
              <a:defRPr/>
            </a:pPr>
            <a:r>
              <a:rPr lang="en-US" sz="2000" b="1" kern="0" dirty="0">
                <a:solidFill>
                  <a:srgbClr val="000099"/>
                </a:solidFill>
                <a:latin typeface="Courier New" pitchFamily="49" charset="0"/>
                <a:cs typeface="Courier New" pitchFamily="49" charset="0"/>
              </a:rPr>
              <a:t>var</a:t>
            </a:r>
            <a:r>
              <a:rPr lang="en-US" sz="2000" b="1" kern="0" dirty="0">
                <a:latin typeface="Courier New" pitchFamily="49" charset="0"/>
                <a:cs typeface="Courier New" pitchFamily="49" charset="0"/>
              </a:rPr>
              <a:t> x;</a:t>
            </a:r>
          </a:p>
          <a:p>
            <a:pPr marL="166688" indent="-166688" defTabSz="944563">
              <a:lnSpc>
                <a:spcPct val="90000"/>
              </a:lnSpc>
              <a:spcBef>
                <a:spcPct val="40000"/>
              </a:spcBef>
              <a:buClr>
                <a:schemeClr val="tx2"/>
              </a:buClr>
              <a:defRPr/>
            </a:pPr>
            <a:r>
              <a:rPr lang="en-US" sz="2000" b="1" kern="0" dirty="0">
                <a:solidFill>
                  <a:srgbClr val="000099"/>
                </a:solidFill>
                <a:latin typeface="Courier New" pitchFamily="49" charset="0"/>
                <a:cs typeface="Courier New" pitchFamily="49" charset="0"/>
              </a:rPr>
              <a:t>var</a:t>
            </a:r>
            <a:r>
              <a:rPr lang="en-US" sz="2000" b="1" kern="0" dirty="0">
                <a:latin typeface="Courier New" pitchFamily="49" charset="0"/>
                <a:cs typeface="Courier New" pitchFamily="49" charset="0"/>
              </a:rPr>
              <a:t> txt="“;</a:t>
            </a:r>
          </a:p>
          <a:p>
            <a:pPr marL="166688" indent="-166688" defTabSz="944563">
              <a:lnSpc>
                <a:spcPct val="90000"/>
              </a:lnSpc>
              <a:spcBef>
                <a:spcPct val="40000"/>
              </a:spcBef>
              <a:buClr>
                <a:schemeClr val="tx2"/>
              </a:buClr>
              <a:defRPr/>
            </a:pPr>
            <a:r>
              <a:rPr lang="en-US" sz="2000" b="1" kern="0" dirty="0">
                <a:solidFill>
                  <a:srgbClr val="000099"/>
                </a:solidFill>
                <a:latin typeface="Courier New" pitchFamily="49" charset="0"/>
                <a:cs typeface="Courier New" pitchFamily="49" charset="0"/>
              </a:rPr>
              <a:t>var</a:t>
            </a:r>
            <a:r>
              <a:rPr lang="en-US" sz="2000" b="1" kern="0" dirty="0">
                <a:latin typeface="Courier New" pitchFamily="49" charset="0"/>
                <a:cs typeface="Courier New" pitchFamily="49" charset="0"/>
              </a:rPr>
              <a:t> person={</a:t>
            </a:r>
            <a:r>
              <a:rPr lang="en-US" sz="2000" b="1" kern="0" dirty="0" err="1">
                <a:latin typeface="Courier New" pitchFamily="49" charset="0"/>
                <a:cs typeface="Courier New" pitchFamily="49" charset="0"/>
              </a:rPr>
              <a:t>fname</a:t>
            </a:r>
            <a:r>
              <a:rPr lang="en-US" sz="2000" b="1" kern="0" dirty="0">
                <a:latin typeface="Courier New" pitchFamily="49" charset="0"/>
                <a:cs typeface="Courier New" pitchFamily="49" charset="0"/>
              </a:rPr>
              <a:t>:"</a:t>
            </a:r>
            <a:r>
              <a:rPr lang="en-US" sz="2000" b="1" kern="0" dirty="0" err="1">
                <a:latin typeface="Courier New" pitchFamily="49" charset="0"/>
                <a:cs typeface="Courier New" pitchFamily="49" charset="0"/>
              </a:rPr>
              <a:t>John",lname</a:t>
            </a:r>
            <a:r>
              <a:rPr lang="en-US" sz="2000" b="1" kern="0" dirty="0">
                <a:latin typeface="Courier New" pitchFamily="49" charset="0"/>
                <a:cs typeface="Courier New" pitchFamily="49" charset="0"/>
              </a:rPr>
              <a:t>:"Doe",age:25};</a:t>
            </a:r>
            <a:endParaRPr lang="en-US" sz="2000" b="1" kern="0" dirty="0">
              <a:solidFill>
                <a:srgbClr val="000099"/>
              </a:solidFill>
              <a:latin typeface="Courier New" pitchFamily="49" charset="0"/>
              <a:cs typeface="Courier New" pitchFamily="49" charset="0"/>
            </a:endParaRPr>
          </a:p>
          <a:p>
            <a:pPr marL="166688" indent="-166688" defTabSz="944563">
              <a:lnSpc>
                <a:spcPct val="90000"/>
              </a:lnSpc>
              <a:spcBef>
                <a:spcPct val="40000"/>
              </a:spcBef>
              <a:buClr>
                <a:schemeClr val="tx2"/>
              </a:buClr>
              <a:defRPr/>
            </a:pPr>
            <a:r>
              <a:rPr lang="en-US" sz="2000" b="1" kern="0" dirty="0">
                <a:solidFill>
                  <a:srgbClr val="000099"/>
                </a:solidFill>
                <a:latin typeface="Courier New" pitchFamily="49" charset="0"/>
                <a:cs typeface="Courier New" pitchFamily="49" charset="0"/>
              </a:rPr>
              <a:t>for</a:t>
            </a:r>
            <a:r>
              <a:rPr lang="en-US" sz="2000" b="1" kern="0" dirty="0">
                <a:latin typeface="Courier New" pitchFamily="49" charset="0"/>
                <a:cs typeface="Courier New" pitchFamily="49" charset="0"/>
              </a:rPr>
              <a:t> (x in person) {</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txt=txt + person[x];</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 (cont)</a:t>
            </a:r>
          </a:p>
        </p:txBody>
      </p:sp>
      <p:sp>
        <p:nvSpPr>
          <p:cNvPr id="3" name="Content Placeholder 2">
            <a:extLst>
              <a:ext uri="{FF2B5EF4-FFF2-40B4-BE49-F238E27FC236}">
                <a16:creationId xmlns:a16="http://schemas.microsoft.com/office/drawing/2014/main" id="{3E052840-F64A-41D2-A69C-B25D5E783B0B}"/>
              </a:ext>
            </a:extLst>
          </p:cNvPr>
          <p:cNvSpPr>
            <a:spLocks noGrp="1"/>
          </p:cNvSpPr>
          <p:nvPr>
            <p:ph idx="1"/>
          </p:nvPr>
        </p:nvSpPr>
        <p:spPr/>
        <p:txBody>
          <a:bodyPr/>
          <a:lstStyle/>
          <a:p>
            <a:r>
              <a:rPr lang="en-US" altLang="en-US" b="1" dirty="0">
                <a:solidFill>
                  <a:srgbClr val="FF0000"/>
                </a:solidFill>
              </a:rPr>
              <a:t>while</a:t>
            </a:r>
            <a:r>
              <a:rPr lang="en-US" altLang="en-US" b="1" dirty="0"/>
              <a:t> and </a:t>
            </a:r>
            <a:r>
              <a:rPr lang="en-US" altLang="en-US" b="1" dirty="0">
                <a:solidFill>
                  <a:srgbClr val="FF0000"/>
                </a:solidFill>
              </a:rPr>
              <a:t>do… while </a:t>
            </a:r>
            <a:r>
              <a:rPr lang="en-US" altLang="en-US" b="1" dirty="0"/>
              <a:t>loop</a:t>
            </a:r>
            <a:endParaRPr lang="en-US" dirty="0"/>
          </a:p>
        </p:txBody>
      </p:sp>
      <p:sp>
        <p:nvSpPr>
          <p:cNvPr id="4" name="Rectangle 3"/>
          <p:cNvSpPr txBox="1">
            <a:spLocks noChangeArrowheads="1"/>
          </p:cNvSpPr>
          <p:nvPr/>
        </p:nvSpPr>
        <p:spPr>
          <a:xfrm>
            <a:off x="1868489" y="1417639"/>
            <a:ext cx="8455025" cy="95042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en-US" sz="2800" b="1" dirty="0"/>
              <a:t>	</a:t>
            </a:r>
          </a:p>
        </p:txBody>
      </p:sp>
      <p:sp>
        <p:nvSpPr>
          <p:cNvPr id="8" name="Rectangle 3"/>
          <p:cNvSpPr txBox="1">
            <a:spLocks noChangeArrowheads="1"/>
          </p:cNvSpPr>
          <p:nvPr/>
        </p:nvSpPr>
        <p:spPr bwMode="auto">
          <a:xfrm>
            <a:off x="571501" y="2436671"/>
            <a:ext cx="6116053" cy="1084912"/>
          </a:xfrm>
          <a:prstGeom prst="rect">
            <a:avLst/>
          </a:prstGeom>
          <a:noFill/>
          <a:ln w="12700">
            <a:noFill/>
            <a:miter lim="800000"/>
            <a:headEnd/>
            <a:tailEnd/>
          </a:ln>
        </p:spPr>
        <p:txBody>
          <a:bodyPr wrap="square" lIns="0" tIns="0" rIns="0" bIns="0">
            <a:spAutoFit/>
          </a:bodyPr>
          <a:lstStyle/>
          <a:p>
            <a:pPr marL="166688" indent="-166688" defTabSz="944563">
              <a:lnSpc>
                <a:spcPct val="90000"/>
              </a:lnSpc>
              <a:spcBef>
                <a:spcPct val="40000"/>
              </a:spcBef>
              <a:buClr>
                <a:schemeClr val="tx2"/>
              </a:buClr>
              <a:defRPr/>
            </a:pPr>
            <a:r>
              <a:rPr lang="en-US" sz="2000" b="1" kern="0" dirty="0">
                <a:solidFill>
                  <a:srgbClr val="000099"/>
                </a:solidFill>
                <a:latin typeface="Courier New" pitchFamily="49" charset="0"/>
                <a:cs typeface="Courier New" pitchFamily="49" charset="0"/>
              </a:rPr>
              <a:t>while</a:t>
            </a:r>
            <a:r>
              <a:rPr lang="en-US" sz="2000" b="1" kern="0" dirty="0">
                <a:latin typeface="Courier New" pitchFamily="49" charset="0"/>
                <a:cs typeface="Courier New" pitchFamily="49" charset="0"/>
              </a:rPr>
              <a:t> (</a:t>
            </a:r>
            <a:r>
              <a:rPr lang="en-US" sz="2000" b="1" kern="0" dirty="0">
                <a:solidFill>
                  <a:srgbClr val="000099"/>
                </a:solidFill>
                <a:latin typeface="Courier New" pitchFamily="49" charset="0"/>
                <a:cs typeface="Courier New" pitchFamily="49" charset="0"/>
              </a:rPr>
              <a:t>var</a:t>
            </a:r>
            <a:r>
              <a:rPr lang="en-US" sz="2000" b="1" kern="0" dirty="0">
                <a:latin typeface="Courier New" pitchFamily="49" charset="0"/>
                <a:cs typeface="Courier New" pitchFamily="49" charset="0"/>
              </a:rPr>
              <a:t> </a:t>
            </a:r>
            <a:r>
              <a:rPr lang="en-US" sz="2000" b="1" kern="0" dirty="0" err="1">
                <a:latin typeface="Courier New" pitchFamily="49" charset="0"/>
                <a:cs typeface="Courier New" pitchFamily="49" charset="0"/>
              </a:rPr>
              <a:t>i</a:t>
            </a:r>
            <a:r>
              <a:rPr lang="en-US" sz="2000" b="1" kern="0" dirty="0">
                <a:latin typeface="Courier New" pitchFamily="49" charset="0"/>
                <a:cs typeface="Courier New" pitchFamily="49" charset="0"/>
              </a:rPr>
              <a:t> &lt; 8) {</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code to be executed;</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a:t>
            </a:r>
          </a:p>
        </p:txBody>
      </p:sp>
      <p:sp>
        <p:nvSpPr>
          <p:cNvPr id="10" name="Rectangle 3"/>
          <p:cNvSpPr txBox="1">
            <a:spLocks noChangeArrowheads="1"/>
          </p:cNvSpPr>
          <p:nvPr/>
        </p:nvSpPr>
        <p:spPr bwMode="auto">
          <a:xfrm>
            <a:off x="571501" y="3744259"/>
            <a:ext cx="4599589" cy="1084912"/>
          </a:xfrm>
          <a:prstGeom prst="rect">
            <a:avLst/>
          </a:prstGeom>
          <a:noFill/>
          <a:ln w="12700">
            <a:noFill/>
            <a:miter lim="800000"/>
            <a:headEnd/>
            <a:tailEnd/>
          </a:ln>
        </p:spPr>
        <p:txBody>
          <a:bodyPr wrap="square" lIns="0" tIns="0" rIns="0" bIns="0">
            <a:spAutoFit/>
          </a:bodyPr>
          <a:lstStyle/>
          <a:p>
            <a:pPr marL="166688" indent="-166688" defTabSz="944563">
              <a:lnSpc>
                <a:spcPct val="90000"/>
              </a:lnSpc>
              <a:spcBef>
                <a:spcPct val="40000"/>
              </a:spcBef>
              <a:buClr>
                <a:schemeClr val="tx2"/>
              </a:buClr>
              <a:defRPr/>
            </a:pPr>
            <a:r>
              <a:rPr lang="en-US" sz="2000" b="1" kern="0" dirty="0">
                <a:solidFill>
                  <a:srgbClr val="000099"/>
                </a:solidFill>
                <a:latin typeface="Courier New" pitchFamily="49" charset="0"/>
                <a:cs typeface="Courier New" pitchFamily="49" charset="0"/>
              </a:rPr>
              <a:t>do </a:t>
            </a:r>
            <a:r>
              <a:rPr lang="en-US" sz="2000" b="1" kern="0" dirty="0">
                <a:latin typeface="Courier New" pitchFamily="49" charset="0"/>
                <a:cs typeface="Courier New" pitchFamily="49" charset="0"/>
              </a:rPr>
              <a:t>{</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code to be executed;</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a:t>
            </a:r>
            <a:r>
              <a:rPr lang="en-US" sz="2000" b="1" kern="0" dirty="0">
                <a:solidFill>
                  <a:srgbClr val="000099"/>
                </a:solidFill>
                <a:latin typeface="Courier New" pitchFamily="49" charset="0"/>
                <a:cs typeface="Courier New" pitchFamily="49" charset="0"/>
              </a:rPr>
              <a:t>while</a:t>
            </a:r>
            <a:r>
              <a:rPr lang="en-US" sz="2000" b="1" kern="0" dirty="0">
                <a:latin typeface="Courier New" pitchFamily="49" charset="0"/>
                <a:cs typeface="Courier New" pitchFamily="49" charset="0"/>
              </a:rPr>
              <a:t> (</a:t>
            </a:r>
            <a:r>
              <a:rPr lang="en-US" sz="2000" b="1" kern="0" dirty="0">
                <a:solidFill>
                  <a:srgbClr val="000099"/>
                </a:solidFill>
                <a:latin typeface="Courier New" pitchFamily="49" charset="0"/>
                <a:cs typeface="Courier New" pitchFamily="49" charset="0"/>
              </a:rPr>
              <a:t>var</a:t>
            </a:r>
            <a:r>
              <a:rPr lang="en-US" sz="2000" b="1" kern="0" dirty="0">
                <a:latin typeface="Courier New" pitchFamily="49" charset="0"/>
                <a:cs typeface="Courier New" pitchFamily="49" charset="0"/>
              </a:rPr>
              <a:t> </a:t>
            </a:r>
            <a:r>
              <a:rPr lang="en-US" sz="2000" b="1" kern="0" dirty="0" err="1">
                <a:latin typeface="Courier New" pitchFamily="49" charset="0"/>
                <a:cs typeface="Courier New" pitchFamily="49" charset="0"/>
              </a:rPr>
              <a:t>i</a:t>
            </a:r>
            <a:r>
              <a:rPr lang="en-US" sz="2000" b="1" kern="0" dirty="0">
                <a:latin typeface="Courier New" pitchFamily="49" charset="0"/>
                <a:cs typeface="Courier New" pitchFamily="49" charset="0"/>
              </a:rPr>
              <a:t> &lt; 8)</a:t>
            </a:r>
          </a:p>
        </p:txBody>
      </p:sp>
    </p:spTree>
    <p:extLst>
      <p:ext uri="{BB962C8B-B14F-4D97-AF65-F5344CB8AC3E}">
        <p14:creationId xmlns:p14="http://schemas.microsoft.com/office/powerpoint/2010/main" val="325084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88411878-AFFF-4B4F-96A1-FD88B4364439}"/>
              </a:ext>
            </a:extLst>
          </p:cNvPr>
          <p:cNvSpPr>
            <a:spLocks noGrp="1"/>
          </p:cNvSpPr>
          <p:nvPr>
            <p:ph idx="1"/>
          </p:nvPr>
        </p:nvSpPr>
        <p:spPr/>
        <p:txBody>
          <a:bodyPr/>
          <a:lstStyle/>
          <a:p>
            <a:r>
              <a:rPr lang="en-US" altLang="en-US" dirty="0"/>
              <a:t>The </a:t>
            </a:r>
            <a:r>
              <a:rPr lang="en-US" altLang="en-US" dirty="0">
                <a:solidFill>
                  <a:srgbClr val="FF0000"/>
                </a:solidFill>
              </a:rPr>
              <a:t>try...catch… </a:t>
            </a:r>
            <a:r>
              <a:rPr lang="en-US" altLang="en-US" dirty="0"/>
              <a:t>statement</a:t>
            </a:r>
          </a:p>
          <a:p>
            <a:pPr lvl="1"/>
            <a:r>
              <a:rPr lang="en-US" altLang="en-US" dirty="0"/>
              <a:t>The </a:t>
            </a:r>
            <a:r>
              <a:rPr lang="en-US" altLang="en-US" dirty="0">
                <a:solidFill>
                  <a:srgbClr val="FF0000"/>
                </a:solidFill>
              </a:rPr>
              <a:t>try</a:t>
            </a:r>
            <a:r>
              <a:rPr lang="en-US" altLang="en-US" dirty="0"/>
              <a:t> block contains the code to be run, and the </a:t>
            </a:r>
            <a:r>
              <a:rPr lang="en-US" altLang="en-US" dirty="0">
                <a:solidFill>
                  <a:srgbClr val="FF0000"/>
                </a:solidFill>
              </a:rPr>
              <a:t>catch</a:t>
            </a:r>
            <a:r>
              <a:rPr lang="en-US" altLang="en-US" dirty="0"/>
              <a:t> block contains the code to be executed if an error occurs.</a:t>
            </a:r>
          </a:p>
          <a:p>
            <a:endParaRPr lang="en-US" dirty="0"/>
          </a:p>
        </p:txBody>
      </p:sp>
      <p:sp>
        <p:nvSpPr>
          <p:cNvPr id="4" name="Rectangle 3"/>
          <p:cNvSpPr txBox="1">
            <a:spLocks noChangeArrowheads="1"/>
          </p:cNvSpPr>
          <p:nvPr/>
        </p:nvSpPr>
        <p:spPr>
          <a:xfrm>
            <a:off x="1905001" y="1447800"/>
            <a:ext cx="8455025" cy="18849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en-US" altLang="en-US" dirty="0"/>
          </a:p>
        </p:txBody>
      </p:sp>
      <p:sp>
        <p:nvSpPr>
          <p:cNvPr id="7" name="Rectangle 3"/>
          <p:cNvSpPr txBox="1">
            <a:spLocks noChangeArrowheads="1"/>
          </p:cNvSpPr>
          <p:nvPr/>
        </p:nvSpPr>
        <p:spPr bwMode="auto">
          <a:xfrm>
            <a:off x="644527" y="3117945"/>
            <a:ext cx="8566240" cy="1885131"/>
          </a:xfrm>
          <a:prstGeom prst="rect">
            <a:avLst/>
          </a:prstGeom>
          <a:noFill/>
          <a:ln w="12700">
            <a:noFill/>
            <a:miter lim="800000"/>
            <a:headEnd/>
            <a:tailEnd/>
          </a:ln>
        </p:spPr>
        <p:txBody>
          <a:bodyPr wrap="square" lIns="0" tIns="0" rIns="0" bIns="0">
            <a:spAutoFit/>
          </a:bodyPr>
          <a:lstStyle/>
          <a:p>
            <a:pPr marL="166688" indent="-166688" defTabSz="944563">
              <a:lnSpc>
                <a:spcPct val="90000"/>
              </a:lnSpc>
              <a:spcBef>
                <a:spcPct val="40000"/>
              </a:spcBef>
              <a:buClr>
                <a:schemeClr val="tx2"/>
              </a:buClr>
              <a:defRPr/>
            </a:pPr>
            <a:r>
              <a:rPr lang="en-US" sz="2000" b="1" kern="0" dirty="0">
                <a:solidFill>
                  <a:srgbClr val="000099"/>
                </a:solidFill>
                <a:latin typeface="Courier New" pitchFamily="49" charset="0"/>
                <a:cs typeface="Courier New" pitchFamily="49" charset="0"/>
              </a:rPr>
              <a:t>try</a:t>
            </a:r>
            <a:r>
              <a:rPr lang="en-US" sz="2000" b="1" i="1" kern="0" dirty="0">
                <a:latin typeface="Courier New" pitchFamily="49" charset="0"/>
                <a:cs typeface="Courier New" pitchFamily="49" charset="0"/>
              </a:rPr>
              <a:t> </a:t>
            </a:r>
            <a:r>
              <a:rPr lang="en-US" sz="2000" b="1" kern="0" dirty="0">
                <a:latin typeface="Courier New" pitchFamily="49" charset="0"/>
                <a:cs typeface="Courier New" pitchFamily="49" charset="0"/>
              </a:rPr>
              <a:t>{</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 code to be executed and can be generated errors;</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a:t>
            </a:r>
            <a:r>
              <a:rPr lang="en-US" sz="2000" b="1" kern="0" dirty="0">
                <a:solidFill>
                  <a:srgbClr val="000099"/>
                </a:solidFill>
                <a:latin typeface="Courier New" pitchFamily="49" charset="0"/>
                <a:cs typeface="Courier New" pitchFamily="49" charset="0"/>
              </a:rPr>
              <a:t>catch </a:t>
            </a:r>
            <a:r>
              <a:rPr lang="en-US" sz="2000" b="1" kern="0" dirty="0">
                <a:latin typeface="Courier New" pitchFamily="49" charset="0"/>
                <a:cs typeface="Courier New" pitchFamily="49" charset="0"/>
              </a:rPr>
              <a:t>(err) {</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 Handle errors here</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a:t>
            </a:r>
          </a:p>
        </p:txBody>
      </p:sp>
    </p:spTree>
    <p:extLst>
      <p:ext uri="{BB962C8B-B14F-4D97-AF65-F5344CB8AC3E}">
        <p14:creationId xmlns:p14="http://schemas.microsoft.com/office/powerpoint/2010/main" val="2930015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dirty="0"/>
              <a:t>Javascript object</a:t>
            </a:r>
          </a:p>
        </p:txBody>
      </p:sp>
      <p:sp>
        <p:nvSpPr>
          <p:cNvPr id="2" name="Subtitle 1">
            <a:extLst>
              <a:ext uri="{FF2B5EF4-FFF2-40B4-BE49-F238E27FC236}">
                <a16:creationId xmlns:a16="http://schemas.microsoft.com/office/drawing/2014/main" id="{4D462D92-2921-4085-B212-D9FC9446A639}"/>
              </a:ext>
            </a:extLst>
          </p:cNvPr>
          <p:cNvSpPr>
            <a:spLocks noGrp="1"/>
          </p:cNvSpPr>
          <p:nvPr>
            <p:ph type="subTitle"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Datatypes</a:t>
            </a:r>
          </a:p>
        </p:txBody>
      </p:sp>
      <p:sp>
        <p:nvSpPr>
          <p:cNvPr id="3" name="Content Placeholder 2">
            <a:extLst>
              <a:ext uri="{FF2B5EF4-FFF2-40B4-BE49-F238E27FC236}">
                <a16:creationId xmlns:a16="http://schemas.microsoft.com/office/drawing/2014/main" id="{DB05BFC1-7932-4DD4-8763-2B42623D1EF6}"/>
              </a:ext>
            </a:extLst>
          </p:cNvPr>
          <p:cNvSpPr>
            <a:spLocks noGrp="1"/>
          </p:cNvSpPr>
          <p:nvPr>
            <p:ph idx="1"/>
          </p:nvPr>
        </p:nvSpPr>
        <p:spPr/>
        <p:txBody>
          <a:bodyPr/>
          <a:lstStyle/>
          <a:p>
            <a:pPr marL="0" indent="0">
              <a:buNone/>
              <a:defRPr/>
            </a:pPr>
            <a:r>
              <a:rPr lang="en-US" b="1" dirty="0">
                <a:solidFill>
                  <a:srgbClr val="FF0000"/>
                </a:solidFill>
              </a:rPr>
              <a:t>Primitives</a:t>
            </a:r>
          </a:p>
          <a:p>
            <a:pPr lvl="1">
              <a:defRPr/>
            </a:pPr>
            <a:r>
              <a:rPr lang="en-US" dirty="0"/>
              <a:t>Number</a:t>
            </a:r>
          </a:p>
          <a:p>
            <a:pPr lvl="1">
              <a:defRPr/>
            </a:pPr>
            <a:r>
              <a:rPr lang="en-US" altLang="en-US" dirty="0"/>
              <a:t>String</a:t>
            </a:r>
          </a:p>
          <a:p>
            <a:pPr lvl="1">
              <a:defRPr/>
            </a:pPr>
            <a:r>
              <a:rPr lang="en-US" altLang="en-US" dirty="0"/>
              <a:t>Boolean</a:t>
            </a:r>
          </a:p>
          <a:p>
            <a:pPr lvl="1">
              <a:defRPr/>
            </a:pPr>
            <a:r>
              <a:rPr lang="en-US" altLang="en-US" dirty="0"/>
              <a:t>Undefined</a:t>
            </a:r>
          </a:p>
          <a:p>
            <a:pPr lvl="1">
              <a:defRPr/>
            </a:pPr>
            <a:r>
              <a:rPr lang="en-US" altLang="en-US" dirty="0"/>
              <a:t>null</a:t>
            </a:r>
            <a:endParaRPr lang="en-US" altLang="en-US" sz="1800" dirty="0"/>
          </a:p>
          <a:p>
            <a:r>
              <a:rPr lang="en-US" sz="2000" b="1" dirty="0">
                <a:solidFill>
                  <a:srgbClr val="FF0000"/>
                </a:solidFill>
              </a:rPr>
              <a:t>Objects</a:t>
            </a:r>
          </a:p>
          <a:p>
            <a:endParaRPr lang="en-US" dirty="0"/>
          </a:p>
        </p:txBody>
      </p:sp>
      <p:sp>
        <p:nvSpPr>
          <p:cNvPr id="6" name="Rectangle 3"/>
          <p:cNvSpPr txBox="1">
            <a:spLocks noChangeArrowheads="1"/>
          </p:cNvSpPr>
          <p:nvPr/>
        </p:nvSpPr>
        <p:spPr>
          <a:xfrm>
            <a:off x="2456830" y="1884406"/>
            <a:ext cx="3226615" cy="37873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en-US" altLang="en-US" dirty="0"/>
          </a:p>
        </p:txBody>
      </p:sp>
      <p:sp>
        <p:nvSpPr>
          <p:cNvPr id="9" name="Rectangle 3"/>
          <p:cNvSpPr txBox="1">
            <a:spLocks noChangeArrowheads="1"/>
          </p:cNvSpPr>
          <p:nvPr/>
        </p:nvSpPr>
        <p:spPr>
          <a:xfrm>
            <a:off x="7441386" y="1890584"/>
            <a:ext cx="3226615" cy="37873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en-US" altLang="en-US" dirty="0"/>
          </a:p>
        </p:txBody>
      </p:sp>
    </p:spTree>
    <p:extLst>
      <p:ext uri="{BB962C8B-B14F-4D97-AF65-F5344CB8AC3E}">
        <p14:creationId xmlns:p14="http://schemas.microsoft.com/office/powerpoint/2010/main" val="547135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object?</a:t>
            </a:r>
          </a:p>
        </p:txBody>
      </p:sp>
      <p:sp>
        <p:nvSpPr>
          <p:cNvPr id="3" name="Content Placeholder 2">
            <a:extLst>
              <a:ext uri="{FF2B5EF4-FFF2-40B4-BE49-F238E27FC236}">
                <a16:creationId xmlns:a16="http://schemas.microsoft.com/office/drawing/2014/main" id="{2726D3D8-DB72-49E8-83EF-09BE8CCF344F}"/>
              </a:ext>
            </a:extLst>
          </p:cNvPr>
          <p:cNvSpPr>
            <a:spLocks noGrp="1"/>
          </p:cNvSpPr>
          <p:nvPr>
            <p:ph idx="1"/>
          </p:nvPr>
        </p:nvSpPr>
        <p:spPr>
          <a:xfrm>
            <a:off x="571501" y="1433546"/>
            <a:ext cx="9334500" cy="4267729"/>
          </a:xfrm>
        </p:spPr>
        <p:txBody>
          <a:bodyPr/>
          <a:lstStyle/>
          <a:p>
            <a:pPr>
              <a:defRPr/>
            </a:pPr>
            <a:r>
              <a:rPr lang="en-US" dirty="0"/>
              <a:t>A hash of (key=&gt;value) pairs</a:t>
            </a:r>
          </a:p>
          <a:p>
            <a:pPr>
              <a:defRPr/>
            </a:pPr>
            <a:r>
              <a:rPr lang="en-US" dirty="0"/>
              <a:t>Collections of properties and methods</a:t>
            </a:r>
          </a:p>
          <a:p>
            <a:pPr>
              <a:defRPr/>
            </a:pPr>
            <a:r>
              <a:rPr lang="en-US" dirty="0"/>
              <a:t>Object literal syntax:</a:t>
            </a:r>
          </a:p>
          <a:p>
            <a:pPr lvl="1"/>
            <a:r>
              <a:rPr lang="en-US" altLang="en-US" dirty="0"/>
              <a:t>{ name1 : value1 , ... , </a:t>
            </a:r>
            <a:r>
              <a:rPr lang="en-US" altLang="en-US" dirty="0" err="1"/>
              <a:t>nameN</a:t>
            </a:r>
            <a:r>
              <a:rPr lang="en-US" altLang="en-US" dirty="0"/>
              <a:t> : </a:t>
            </a:r>
            <a:r>
              <a:rPr lang="en-US" altLang="en-US" dirty="0" err="1"/>
              <a:t>valueN</a:t>
            </a:r>
            <a:r>
              <a:rPr lang="en-US" altLang="en-US" dirty="0"/>
              <a:t> }</a:t>
            </a:r>
          </a:p>
          <a:p>
            <a:pPr>
              <a:defRPr/>
            </a:pPr>
            <a:endParaRPr lang="en-US" altLang="en-US" sz="2000" dirty="0"/>
          </a:p>
          <a:p>
            <a:endParaRPr lang="en-US" dirty="0"/>
          </a:p>
        </p:txBody>
      </p:sp>
      <p:sp>
        <p:nvSpPr>
          <p:cNvPr id="7" name="Rectangle 3"/>
          <p:cNvSpPr txBox="1">
            <a:spLocks noChangeArrowheads="1"/>
          </p:cNvSpPr>
          <p:nvPr/>
        </p:nvSpPr>
        <p:spPr>
          <a:xfrm>
            <a:off x="1868489" y="1600201"/>
            <a:ext cx="8455025" cy="157548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en-US" altLang="en-US" dirty="0"/>
          </a:p>
        </p:txBody>
      </p:sp>
      <p:sp>
        <p:nvSpPr>
          <p:cNvPr id="11" name="Rectangle 3"/>
          <p:cNvSpPr txBox="1">
            <a:spLocks noChangeArrowheads="1"/>
          </p:cNvSpPr>
          <p:nvPr/>
        </p:nvSpPr>
        <p:spPr>
          <a:xfrm>
            <a:off x="571501" y="3346744"/>
            <a:ext cx="6227804" cy="2677083"/>
          </a:xfrm>
          <a:prstGeom prst="rect">
            <a:avLst/>
          </a:prstGeom>
          <a:noFill/>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None/>
            </a:pPr>
            <a:r>
              <a:rPr lang="en-US" altLang="en-US" b="1" dirty="0" err="1">
                <a:solidFill>
                  <a:srgbClr val="2B6F31"/>
                </a:solidFill>
                <a:latin typeface="Courier New" panose="02070309020205020404" pitchFamily="49" charset="0"/>
              </a:rPr>
              <a:t>var</a:t>
            </a:r>
            <a:r>
              <a:rPr lang="en-US" altLang="en-US" b="1" dirty="0">
                <a:latin typeface="Courier New" panose="02070309020205020404" pitchFamily="49" charset="0"/>
              </a:rPr>
              <a:t> </a:t>
            </a:r>
            <a:r>
              <a:rPr lang="en-US" altLang="en-US" b="1" dirty="0" err="1">
                <a:latin typeface="Courier New" panose="02070309020205020404" pitchFamily="49" charset="0"/>
              </a:rPr>
              <a:t>obj</a:t>
            </a:r>
            <a:r>
              <a:rPr lang="en-US" altLang="en-US" b="1" dirty="0">
                <a:latin typeface="Courier New" panose="02070309020205020404" pitchFamily="49" charset="0"/>
              </a:rPr>
              <a:t> = </a:t>
            </a:r>
            <a:r>
              <a:rPr lang="en-US" altLang="en-US" b="1" dirty="0">
                <a:solidFill>
                  <a:srgbClr val="DC422A"/>
                </a:solidFill>
                <a:latin typeface="Courier New" panose="02070309020205020404" pitchFamily="49" charset="0"/>
              </a:rPr>
              <a:t>{</a:t>
            </a:r>
          </a:p>
          <a:p>
            <a:pPr>
              <a:buFont typeface="Arial" panose="020B0604020202020204" pitchFamily="34" charset="0"/>
              <a:buNone/>
            </a:pPr>
            <a:r>
              <a:rPr lang="en-US" altLang="en-US" b="1" dirty="0">
                <a:latin typeface="Courier New" panose="02070309020205020404" pitchFamily="49" charset="0"/>
              </a:rPr>
              <a:t>  shiny: </a:t>
            </a:r>
            <a:r>
              <a:rPr lang="en-US" altLang="en-US" b="1" dirty="0">
                <a:solidFill>
                  <a:srgbClr val="2B6F31"/>
                </a:solidFill>
                <a:latin typeface="Courier New" panose="02070309020205020404" pitchFamily="49" charset="0"/>
              </a:rPr>
              <a:t>true</a:t>
            </a:r>
            <a:r>
              <a:rPr lang="en-US" altLang="en-US" b="1" dirty="0">
                <a:solidFill>
                  <a:srgbClr val="DC422A"/>
                </a:solidFill>
                <a:latin typeface="Courier New" panose="02070309020205020404" pitchFamily="49" charset="0"/>
              </a:rPr>
              <a:t>,</a:t>
            </a:r>
          </a:p>
          <a:p>
            <a:pPr>
              <a:buFont typeface="Arial" panose="020B0604020202020204" pitchFamily="34" charset="0"/>
              <a:buNone/>
            </a:pPr>
            <a:r>
              <a:rPr lang="en-US" altLang="en-US" b="1" dirty="0">
                <a:latin typeface="Courier New" panose="02070309020205020404" pitchFamily="49" charset="0"/>
              </a:rPr>
              <a:t>  </a:t>
            </a:r>
            <a:r>
              <a:rPr lang="en-US" altLang="en-US" b="1" dirty="0" err="1">
                <a:latin typeface="Courier New" panose="02070309020205020404" pitchFamily="49" charset="0"/>
              </a:rPr>
              <a:t>isShiny</a:t>
            </a:r>
            <a:r>
              <a:rPr lang="en-US" altLang="en-US" b="1" dirty="0">
                <a:latin typeface="Courier New" panose="02070309020205020404" pitchFamily="49" charset="0"/>
              </a:rPr>
              <a:t>: </a:t>
            </a:r>
            <a:r>
              <a:rPr lang="en-US" altLang="en-US" b="1" dirty="0">
                <a:solidFill>
                  <a:srgbClr val="2B6F31"/>
                </a:solidFill>
                <a:latin typeface="Courier New" panose="02070309020205020404" pitchFamily="49" charset="0"/>
              </a:rPr>
              <a:t>function</a:t>
            </a:r>
            <a:r>
              <a:rPr lang="en-US" altLang="en-US" b="1" dirty="0">
                <a:latin typeface="Courier New" panose="02070309020205020404" pitchFamily="49" charset="0"/>
              </a:rPr>
              <a:t>() {</a:t>
            </a:r>
          </a:p>
          <a:p>
            <a:pPr>
              <a:buFont typeface="Arial" panose="020B0604020202020204" pitchFamily="34" charset="0"/>
              <a:buNone/>
            </a:pPr>
            <a:r>
              <a:rPr lang="en-US" altLang="en-US" b="1" dirty="0">
                <a:latin typeface="Courier New" panose="02070309020205020404" pitchFamily="49" charset="0"/>
              </a:rPr>
              <a:t>    </a:t>
            </a:r>
            <a:r>
              <a:rPr lang="en-US" altLang="en-US" b="1" dirty="0">
                <a:solidFill>
                  <a:srgbClr val="2B6F31"/>
                </a:solidFill>
                <a:latin typeface="Courier New" panose="02070309020205020404" pitchFamily="49" charset="0"/>
              </a:rPr>
              <a:t>return</a:t>
            </a:r>
            <a:r>
              <a:rPr lang="en-US" altLang="en-US" b="1" dirty="0">
                <a:latin typeface="Courier New" panose="02070309020205020404" pitchFamily="49" charset="0"/>
              </a:rPr>
              <a:t> </a:t>
            </a:r>
            <a:r>
              <a:rPr lang="en-US" altLang="en-US" b="1" dirty="0" err="1">
                <a:solidFill>
                  <a:srgbClr val="2B6F31"/>
                </a:solidFill>
                <a:latin typeface="Courier New" panose="02070309020205020404" pitchFamily="49" charset="0"/>
              </a:rPr>
              <a:t>this</a:t>
            </a:r>
            <a:r>
              <a:rPr lang="en-US" altLang="en-US" b="1" dirty="0" err="1">
                <a:latin typeface="Courier New" panose="02070309020205020404" pitchFamily="49" charset="0"/>
              </a:rPr>
              <a:t>.shiny</a:t>
            </a:r>
            <a:r>
              <a:rPr lang="en-US" altLang="en-US" b="1" dirty="0">
                <a:latin typeface="Courier New" panose="02070309020205020404" pitchFamily="49" charset="0"/>
              </a:rPr>
              <a:t>;</a:t>
            </a:r>
          </a:p>
          <a:p>
            <a:pPr>
              <a:buFont typeface="Arial" panose="020B0604020202020204" pitchFamily="34" charset="0"/>
              <a:buNone/>
            </a:pPr>
            <a:r>
              <a:rPr lang="en-US" altLang="en-US" b="1" dirty="0">
                <a:latin typeface="Courier New" panose="02070309020205020404" pitchFamily="49" charset="0"/>
              </a:rPr>
              <a:t>  }</a:t>
            </a:r>
            <a:endParaRPr lang="en-US" altLang="en-US" b="1" dirty="0">
              <a:solidFill>
                <a:srgbClr val="DC422A"/>
              </a:solidFill>
              <a:latin typeface="Courier New" panose="02070309020205020404" pitchFamily="49" charset="0"/>
            </a:endParaRPr>
          </a:p>
          <a:p>
            <a:pPr>
              <a:buFont typeface="Arial" panose="020B0604020202020204" pitchFamily="34" charset="0"/>
              <a:buNone/>
            </a:pPr>
            <a:r>
              <a:rPr lang="en-US" altLang="en-US" b="1" dirty="0">
                <a:solidFill>
                  <a:srgbClr val="DC422A"/>
                </a:solidFill>
                <a:latin typeface="Courier New" panose="02070309020205020404" pitchFamily="49" charset="0"/>
              </a:rPr>
              <a:t>}</a:t>
            </a:r>
            <a:r>
              <a:rPr lang="en-US" altLang="en-US" b="1" dirty="0">
                <a:latin typeface="Courier New" panose="02070309020205020404" pitchFamily="49" charset="0"/>
              </a:rPr>
              <a:t>;</a:t>
            </a:r>
          </a:p>
          <a:p>
            <a:pPr>
              <a:buFont typeface="Arial" panose="020B0604020202020204" pitchFamily="34" charset="0"/>
              <a:buNone/>
            </a:pPr>
            <a:endParaRPr lang="en-US" altLang="en-US" b="1" dirty="0">
              <a:latin typeface="Courier New" panose="02070309020205020404" pitchFamily="49" charset="0"/>
            </a:endParaRPr>
          </a:p>
          <a:p>
            <a:pPr>
              <a:buFont typeface="Arial" panose="020B0604020202020204" pitchFamily="34" charset="0"/>
              <a:buNone/>
            </a:pPr>
            <a:r>
              <a:rPr lang="en-US" altLang="en-US" b="1" dirty="0" err="1">
                <a:latin typeface="Courier New" panose="02070309020205020404" pitchFamily="49" charset="0"/>
              </a:rPr>
              <a:t>obj.isShiny</a:t>
            </a:r>
            <a:r>
              <a:rPr lang="en-US" altLang="en-US" b="1" dirty="0">
                <a:latin typeface="Courier New" panose="02070309020205020404" pitchFamily="49" charset="0"/>
              </a:rPr>
              <a:t>(); </a:t>
            </a:r>
            <a:r>
              <a:rPr lang="en-US" altLang="en-US" dirty="0">
                <a:latin typeface="Courier New" panose="02070309020205020404" pitchFamily="49" charset="0"/>
              </a:rPr>
              <a:t>// true</a:t>
            </a:r>
          </a:p>
        </p:txBody>
      </p:sp>
    </p:spTree>
    <p:extLst>
      <p:ext uri="{BB962C8B-B14F-4D97-AF65-F5344CB8AC3E}">
        <p14:creationId xmlns:p14="http://schemas.microsoft.com/office/powerpoint/2010/main" val="129163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ways to create object</a:t>
            </a:r>
          </a:p>
        </p:txBody>
      </p:sp>
      <p:sp>
        <p:nvSpPr>
          <p:cNvPr id="3" name="Content Placeholder 2"/>
          <p:cNvSpPr>
            <a:spLocks noGrp="1"/>
          </p:cNvSpPr>
          <p:nvPr>
            <p:ph idx="1"/>
          </p:nvPr>
        </p:nvSpPr>
        <p:spPr>
          <a:xfrm>
            <a:off x="571500" y="1299070"/>
            <a:ext cx="9334500" cy="4267729"/>
          </a:xfrm>
        </p:spPr>
        <p:txBody>
          <a:bodyPr>
            <a:normAutofit/>
          </a:bodyPr>
          <a:lstStyle/>
          <a:p>
            <a:r>
              <a:rPr lang="en-US" dirty="0"/>
              <a:t>Use object literal</a:t>
            </a:r>
            <a:r>
              <a:rPr lang="en-US" altLang="en-US" dirty="0">
                <a:solidFill>
                  <a:srgbClr val="0070C0"/>
                </a:solidFill>
              </a:rPr>
              <a:t>	</a:t>
            </a:r>
          </a:p>
          <a:p>
            <a:endParaRPr lang="en-US" dirty="0">
              <a:solidFill>
                <a:srgbClr val="0070C0"/>
              </a:solidFill>
            </a:endParaRPr>
          </a:p>
          <a:p>
            <a:endParaRPr lang="en-US" dirty="0">
              <a:solidFill>
                <a:srgbClr val="0070C0"/>
              </a:solidFill>
            </a:endParaRPr>
          </a:p>
          <a:p>
            <a:r>
              <a:rPr lang="en-US" dirty="0"/>
              <a:t>Use new to create blank object, then add fields to it later</a:t>
            </a:r>
          </a:p>
          <a:p>
            <a:endParaRPr lang="en-US" dirty="0"/>
          </a:p>
          <a:p>
            <a:endParaRPr lang="en-US" dirty="0"/>
          </a:p>
          <a:p>
            <a:r>
              <a:rPr lang="en-US" dirty="0"/>
              <a:t>Use a constructor</a:t>
            </a:r>
          </a:p>
          <a:p>
            <a:endParaRPr lang="en-US" dirty="0"/>
          </a:p>
          <a:p>
            <a:endParaRPr lang="en-US" sz="2800" dirty="0"/>
          </a:p>
        </p:txBody>
      </p:sp>
      <p:sp>
        <p:nvSpPr>
          <p:cNvPr id="4" name="Rectangle 3"/>
          <p:cNvSpPr txBox="1">
            <a:spLocks noChangeArrowheads="1"/>
          </p:cNvSpPr>
          <p:nvPr/>
        </p:nvSpPr>
        <p:spPr bwMode="auto">
          <a:xfrm>
            <a:off x="8508" y="2054571"/>
            <a:ext cx="7186555" cy="492443"/>
          </a:xfrm>
          <a:prstGeom prst="rect">
            <a:avLst/>
          </a:prstGeom>
          <a:noFill/>
          <a:ln w="12700">
            <a:noFill/>
            <a:miter lim="800000"/>
            <a:headEnd/>
            <a:tailEnd/>
          </a:ln>
        </p:spPr>
        <p:txBody>
          <a:bodyPr wrap="square" lIns="0" tIns="0" rIns="0" bIns="0">
            <a:spAutoFit/>
          </a:bodyPr>
          <a:lstStyle/>
          <a:p>
            <a:pPr lvl="1"/>
            <a:r>
              <a:rPr lang="en-US" altLang="en-US" sz="1600" b="1" kern="0" dirty="0">
                <a:latin typeface="Courier New" pitchFamily="49" charset="0"/>
                <a:cs typeface="Courier New" pitchFamily="49" charset="0"/>
              </a:rPr>
              <a:t>var course = </a:t>
            </a:r>
            <a:r>
              <a:rPr lang="en-US" altLang="en-US" sz="1600" b="1" kern="0" dirty="0">
                <a:solidFill>
                  <a:srgbClr val="000099"/>
                </a:solidFill>
                <a:latin typeface="Courier New" pitchFamily="49" charset="0"/>
                <a:cs typeface="Courier New" pitchFamily="49" charset="0"/>
              </a:rPr>
              <a:t>{</a:t>
            </a:r>
            <a:r>
              <a:rPr lang="en-US" altLang="en-US" sz="1600" b="1" kern="0" dirty="0">
                <a:latin typeface="Courier New" pitchFamily="49" charset="0"/>
                <a:cs typeface="Courier New" pitchFamily="49" charset="0"/>
              </a:rPr>
              <a:t> number: "CIT597", teacher="Dr. Dave" </a:t>
            </a:r>
            <a:r>
              <a:rPr lang="en-US" altLang="en-US" sz="1600" b="1" kern="0" dirty="0">
                <a:solidFill>
                  <a:srgbClr val="000099"/>
                </a:solidFill>
                <a:latin typeface="Courier New" pitchFamily="49" charset="0"/>
                <a:cs typeface="Courier New" pitchFamily="49" charset="0"/>
              </a:rPr>
              <a:t>}</a:t>
            </a:r>
          </a:p>
        </p:txBody>
      </p:sp>
      <p:sp>
        <p:nvSpPr>
          <p:cNvPr id="7" name="Rectangle 3"/>
          <p:cNvSpPr txBox="1">
            <a:spLocks noChangeArrowheads="1"/>
          </p:cNvSpPr>
          <p:nvPr/>
        </p:nvSpPr>
        <p:spPr bwMode="auto">
          <a:xfrm>
            <a:off x="120127" y="3271317"/>
            <a:ext cx="7186555" cy="738664"/>
          </a:xfrm>
          <a:prstGeom prst="rect">
            <a:avLst/>
          </a:prstGeom>
          <a:noFill/>
          <a:ln w="12700">
            <a:noFill/>
            <a:miter lim="800000"/>
            <a:headEnd/>
            <a:tailEnd/>
          </a:ln>
        </p:spPr>
        <p:txBody>
          <a:bodyPr wrap="square" lIns="0" tIns="0" rIns="0" bIns="0">
            <a:spAutoFit/>
          </a:bodyPr>
          <a:lstStyle/>
          <a:p>
            <a:pPr lvl="1"/>
            <a:r>
              <a:rPr lang="en-US" altLang="en-US" sz="1600" b="1" dirty="0">
                <a:latin typeface="Courier New" panose="02070309020205020404" pitchFamily="49" charset="0"/>
                <a:cs typeface="Courier New" panose="02070309020205020404" pitchFamily="49" charset="0"/>
              </a:rPr>
              <a:t>var course = </a:t>
            </a:r>
            <a:r>
              <a:rPr lang="en-US" altLang="en-US" sz="1600" b="1" kern="0" dirty="0">
                <a:solidFill>
                  <a:srgbClr val="000099"/>
                </a:solidFill>
                <a:latin typeface="Courier New" pitchFamily="49" charset="0"/>
                <a:cs typeface="Courier New" pitchFamily="49" charset="0"/>
              </a:rPr>
              <a:t>new Object</a:t>
            </a:r>
            <a:r>
              <a:rPr lang="en-US" altLang="en-US" sz="1600" b="1" dirty="0">
                <a:latin typeface="Courier New" panose="02070309020205020404" pitchFamily="49" charset="0"/>
                <a:cs typeface="Courier New" panose="02070309020205020404" pitchFamily="49" charset="0"/>
              </a:rPr>
              <a:t>();</a:t>
            </a:r>
            <a:br>
              <a:rPr lang="en-US" altLang="en-US" sz="1600" b="1" dirty="0">
                <a:latin typeface="Courier New" panose="02070309020205020404" pitchFamily="49" charset="0"/>
                <a:cs typeface="Courier New" panose="02070309020205020404" pitchFamily="49" charset="0"/>
              </a:rPr>
            </a:br>
            <a:r>
              <a:rPr lang="en-US" altLang="en-US" sz="1600" b="1" dirty="0" err="1">
                <a:latin typeface="Courier New" panose="02070309020205020404" pitchFamily="49" charset="0"/>
                <a:cs typeface="Courier New" panose="02070309020205020404" pitchFamily="49" charset="0"/>
              </a:rPr>
              <a:t>course.number</a:t>
            </a:r>
            <a:r>
              <a:rPr lang="en-US" altLang="en-US" sz="1600" b="1" dirty="0">
                <a:latin typeface="Courier New" panose="02070309020205020404" pitchFamily="49" charset="0"/>
                <a:cs typeface="Courier New" panose="02070309020205020404" pitchFamily="49" charset="0"/>
              </a:rPr>
              <a:t> = "CIT597";</a:t>
            </a:r>
            <a:br>
              <a:rPr lang="en-US" altLang="en-US" sz="1600" b="1" dirty="0">
                <a:latin typeface="Courier New" panose="02070309020205020404" pitchFamily="49" charset="0"/>
                <a:cs typeface="Courier New" panose="02070309020205020404" pitchFamily="49" charset="0"/>
              </a:rPr>
            </a:br>
            <a:r>
              <a:rPr lang="en-US" altLang="en-US" sz="1600" b="1" dirty="0" err="1">
                <a:latin typeface="Courier New" panose="02070309020205020404" pitchFamily="49" charset="0"/>
                <a:cs typeface="Courier New" panose="02070309020205020404" pitchFamily="49" charset="0"/>
              </a:rPr>
              <a:t>course.teacher</a:t>
            </a:r>
            <a:r>
              <a:rPr lang="en-US" altLang="en-US" sz="1600" b="1" dirty="0">
                <a:latin typeface="Courier New" panose="02070309020205020404" pitchFamily="49" charset="0"/>
                <a:cs typeface="Courier New" panose="02070309020205020404" pitchFamily="49" charset="0"/>
              </a:rPr>
              <a:t> = "Dr. Dave";</a:t>
            </a:r>
          </a:p>
        </p:txBody>
      </p:sp>
      <p:sp>
        <p:nvSpPr>
          <p:cNvPr id="8" name="Rectangle 3"/>
          <p:cNvSpPr txBox="1">
            <a:spLocks noChangeArrowheads="1"/>
          </p:cNvSpPr>
          <p:nvPr/>
        </p:nvSpPr>
        <p:spPr bwMode="auto">
          <a:xfrm>
            <a:off x="8508" y="4647440"/>
            <a:ext cx="7186555" cy="1261884"/>
          </a:xfrm>
          <a:prstGeom prst="rect">
            <a:avLst/>
          </a:prstGeom>
          <a:noFill/>
          <a:ln w="12700">
            <a:noFill/>
            <a:miter lim="800000"/>
            <a:headEnd/>
            <a:tailEnd/>
          </a:ln>
        </p:spPr>
        <p:txBody>
          <a:bodyPr wrap="square" lIns="0" tIns="0" rIns="0" bIns="0">
            <a:spAutoFit/>
          </a:bodyPr>
          <a:lstStyle/>
          <a:p>
            <a:pPr lvl="1"/>
            <a:r>
              <a:rPr lang="en-US" altLang="en-US" sz="1600" b="1" kern="0" dirty="0">
                <a:solidFill>
                  <a:srgbClr val="000099"/>
                </a:solidFill>
                <a:latin typeface="Courier New" pitchFamily="49" charset="0"/>
                <a:cs typeface="Courier New" pitchFamily="49" charset="0"/>
              </a:rPr>
              <a:t>function</a:t>
            </a:r>
            <a:r>
              <a:rPr lang="en-US" altLang="en-US" sz="1600" b="1" dirty="0">
                <a:latin typeface="Courier New" panose="02070309020205020404" pitchFamily="49" charset="0"/>
                <a:cs typeface="Courier New" panose="02070309020205020404" pitchFamily="49" charset="0"/>
              </a:rPr>
              <a:t> Course(n, t)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this.number = n;</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this.teacher = t;</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a:t>
            </a:r>
          </a:p>
          <a:p>
            <a:pPr lvl="1"/>
            <a:r>
              <a:rPr lang="en-US" altLang="en-US" sz="1600" b="1" dirty="0">
                <a:latin typeface="Courier New" panose="02070309020205020404" pitchFamily="49" charset="0"/>
                <a:cs typeface="Courier New" panose="02070309020205020404" pitchFamily="49" charset="0"/>
              </a:rPr>
              <a:t>var course = </a:t>
            </a:r>
            <a:r>
              <a:rPr lang="en-US" altLang="en-US" sz="1600" b="1" kern="0" dirty="0">
                <a:solidFill>
                  <a:srgbClr val="000099"/>
                </a:solidFill>
                <a:latin typeface="Courier New" pitchFamily="49" charset="0"/>
                <a:cs typeface="Courier New" pitchFamily="49" charset="0"/>
              </a:rPr>
              <a:t>new</a:t>
            </a:r>
            <a:r>
              <a:rPr lang="en-US" altLang="en-US" sz="1600" b="1" dirty="0">
                <a:latin typeface="Courier New" panose="02070309020205020404" pitchFamily="49" charset="0"/>
                <a:cs typeface="Courier New" panose="02070309020205020404" pitchFamily="49" charset="0"/>
              </a:rPr>
              <a:t> Course("CIT597", "Dr. Dave");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literals</a:t>
            </a:r>
          </a:p>
        </p:txBody>
      </p:sp>
      <p:sp>
        <p:nvSpPr>
          <p:cNvPr id="3" name="Content Placeholder 2">
            <a:extLst>
              <a:ext uri="{FF2B5EF4-FFF2-40B4-BE49-F238E27FC236}">
                <a16:creationId xmlns:a16="http://schemas.microsoft.com/office/drawing/2014/main" id="{34EEF0D7-2B70-4D26-887C-E67E6790142C}"/>
              </a:ext>
            </a:extLst>
          </p:cNvPr>
          <p:cNvSpPr>
            <a:spLocks noGrp="1"/>
          </p:cNvSpPr>
          <p:nvPr>
            <p:ph idx="1"/>
          </p:nvPr>
        </p:nvSpPr>
        <p:spPr>
          <a:xfrm>
            <a:off x="571501" y="1714501"/>
            <a:ext cx="9334500" cy="4267729"/>
          </a:xfrm>
        </p:spPr>
        <p:txBody>
          <a:bodyPr/>
          <a:lstStyle/>
          <a:p>
            <a:pPr>
              <a:defRPr/>
            </a:pPr>
            <a:r>
              <a:rPr lang="en-US" dirty="0"/>
              <a:t>No variable type declaration</a:t>
            </a:r>
          </a:p>
          <a:p>
            <a:pPr>
              <a:defRPr/>
            </a:pPr>
            <a:r>
              <a:rPr lang="en-US" dirty="0"/>
              <a:t>Array literal syntax:</a:t>
            </a:r>
          </a:p>
          <a:p>
            <a:pPr lvl="1"/>
            <a:r>
              <a:rPr lang="en-US" altLang="en-US" dirty="0">
                <a:solidFill>
                  <a:schemeClr val="accent1"/>
                </a:solidFill>
              </a:rPr>
              <a:t>[ value1, ... , </a:t>
            </a:r>
            <a:r>
              <a:rPr lang="en-US" altLang="en-US" dirty="0" err="1">
                <a:solidFill>
                  <a:schemeClr val="accent1"/>
                </a:solidFill>
              </a:rPr>
              <a:t>valueN</a:t>
            </a:r>
            <a:r>
              <a:rPr lang="en-US" altLang="en-US" dirty="0">
                <a:solidFill>
                  <a:schemeClr val="accent1"/>
                </a:solidFill>
              </a:rPr>
              <a:t> ]</a:t>
            </a:r>
          </a:p>
          <a:p>
            <a:pPr marL="342900" lvl="1" indent="-342900">
              <a:buFont typeface="Arial"/>
              <a:buChar char="•"/>
              <a:defRPr/>
            </a:pPr>
            <a:r>
              <a:rPr lang="en-US" altLang="en-US" sz="1800" dirty="0"/>
              <a:t>Arrays are zero-based</a:t>
            </a:r>
          </a:p>
          <a:p>
            <a:endParaRPr lang="en-US" dirty="0"/>
          </a:p>
        </p:txBody>
      </p:sp>
      <p:sp>
        <p:nvSpPr>
          <p:cNvPr id="6" name="Rectangle 3"/>
          <p:cNvSpPr txBox="1">
            <a:spLocks noChangeArrowheads="1"/>
          </p:cNvSpPr>
          <p:nvPr/>
        </p:nvSpPr>
        <p:spPr>
          <a:xfrm>
            <a:off x="5678488" y="1284890"/>
            <a:ext cx="8455025" cy="228013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endParaRPr lang="en-US" altLang="en-US" dirty="0"/>
          </a:p>
          <a:p>
            <a:pPr lvl="1"/>
            <a:endParaRPr lang="en-US" altLang="en-US" dirty="0"/>
          </a:p>
        </p:txBody>
      </p:sp>
      <p:sp>
        <p:nvSpPr>
          <p:cNvPr id="7" name="Rectangle 3"/>
          <p:cNvSpPr txBox="1">
            <a:spLocks noChangeArrowheads="1"/>
          </p:cNvSpPr>
          <p:nvPr/>
        </p:nvSpPr>
        <p:spPr bwMode="auto">
          <a:xfrm>
            <a:off x="571501" y="3672998"/>
            <a:ext cx="5257800" cy="961802"/>
          </a:xfrm>
          <a:prstGeom prst="rect">
            <a:avLst/>
          </a:prstGeom>
          <a:noFill/>
          <a:ln w="12700">
            <a:noFill/>
            <a:miter lim="800000"/>
            <a:headEnd/>
            <a:tailEnd/>
          </a:ln>
        </p:spPr>
        <p:txBody>
          <a:bodyPr lIns="0" tIns="0" rIns="0" bIns="0">
            <a:spAutoFit/>
          </a:bodyPr>
          <a:lstStyle/>
          <a:p>
            <a:pPr marL="166688" indent="-166688" defTabSz="944563">
              <a:lnSpc>
                <a:spcPct val="90000"/>
              </a:lnSpc>
              <a:spcBef>
                <a:spcPct val="40000"/>
              </a:spcBef>
              <a:buClr>
                <a:schemeClr val="tx2"/>
              </a:buClr>
              <a:defRPr/>
            </a:pPr>
            <a:r>
              <a:rPr lang="en-US" sz="2000" b="1" kern="0" dirty="0" err="1">
                <a:solidFill>
                  <a:srgbClr val="000099"/>
                </a:solidFill>
                <a:latin typeface="Courier New" pitchFamily="49" charset="0"/>
                <a:cs typeface="Courier New" pitchFamily="49" charset="0"/>
              </a:rPr>
              <a:t>var</a:t>
            </a:r>
            <a:r>
              <a:rPr lang="en-US" sz="2000" b="1" kern="0" dirty="0">
                <a:solidFill>
                  <a:srgbClr val="000099"/>
                </a:solidFill>
                <a:latin typeface="Courier New" pitchFamily="49" charset="0"/>
                <a:cs typeface="Courier New" pitchFamily="49" charset="0"/>
              </a:rPr>
              <a:t> color= [“red”, , , “blue”, “green”]</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=&gt; Color has 5 elements</a:t>
            </a:r>
          </a:p>
        </p:txBody>
      </p:sp>
    </p:spTree>
    <p:extLst>
      <p:ext uri="{BB962C8B-B14F-4D97-AF65-F5344CB8AC3E}">
        <p14:creationId xmlns:p14="http://schemas.microsoft.com/office/powerpoint/2010/main" val="166790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ways to create array</a:t>
            </a:r>
          </a:p>
        </p:txBody>
      </p:sp>
      <p:sp>
        <p:nvSpPr>
          <p:cNvPr id="3" name="Content Placeholder 2">
            <a:extLst>
              <a:ext uri="{FF2B5EF4-FFF2-40B4-BE49-F238E27FC236}">
                <a16:creationId xmlns:a16="http://schemas.microsoft.com/office/drawing/2014/main" id="{12CA7161-D34C-49AB-B44E-4B98C02664D7}"/>
              </a:ext>
            </a:extLst>
          </p:cNvPr>
          <p:cNvSpPr>
            <a:spLocks noGrp="1"/>
          </p:cNvSpPr>
          <p:nvPr>
            <p:ph idx="1"/>
          </p:nvPr>
        </p:nvSpPr>
        <p:spPr/>
        <p:txBody>
          <a:bodyPr/>
          <a:lstStyle/>
          <a:p>
            <a:r>
              <a:rPr lang="en-US" dirty="0"/>
              <a:t>Use array literals</a:t>
            </a:r>
          </a:p>
          <a:p>
            <a:pPr marL="457200" lvl="1" indent="0">
              <a:buNone/>
            </a:pPr>
            <a:r>
              <a:rPr lang="en-US" sz="1600" b="1" kern="0" dirty="0">
                <a:solidFill>
                  <a:srgbClr val="000099"/>
                </a:solidFill>
                <a:latin typeface="Courier New" pitchFamily="49" charset="0"/>
                <a:cs typeface="Courier New" pitchFamily="49" charset="0"/>
              </a:rPr>
              <a:t>	</a:t>
            </a:r>
            <a:r>
              <a:rPr lang="en-US" sz="1600" b="1" kern="0" dirty="0" err="1">
                <a:solidFill>
                  <a:srgbClr val="000099"/>
                </a:solidFill>
                <a:latin typeface="Courier New" pitchFamily="49" charset="0"/>
                <a:cs typeface="Courier New" pitchFamily="49" charset="0"/>
              </a:rPr>
              <a:t>var</a:t>
            </a:r>
            <a:r>
              <a:rPr lang="en-US" sz="1600" b="1" kern="0" dirty="0">
                <a:solidFill>
                  <a:srgbClr val="000099"/>
                </a:solidFill>
                <a:latin typeface="Courier New" pitchFamily="49" charset="0"/>
                <a:cs typeface="Courier New" pitchFamily="49" charset="0"/>
              </a:rPr>
              <a:t> color = [“red”, “green”, “blue”];</a:t>
            </a:r>
          </a:p>
          <a:p>
            <a:r>
              <a:rPr lang="en-US" dirty="0"/>
              <a:t>Use new Array() to create empty array</a:t>
            </a:r>
          </a:p>
          <a:p>
            <a:pPr marL="142875" lvl="1">
              <a:spcBef>
                <a:spcPts val="750"/>
              </a:spcBef>
              <a:buFont typeface="Arial" pitchFamily="34" charset="0"/>
              <a:buChar char="•"/>
            </a:pPr>
            <a:r>
              <a:rPr lang="en-US" altLang="en-US" sz="2400" dirty="0"/>
              <a:t>	</a:t>
            </a:r>
            <a:r>
              <a:rPr lang="en-US" altLang="en-US" sz="1600" b="1" kern="0" dirty="0" err="1">
                <a:solidFill>
                  <a:srgbClr val="000099"/>
                </a:solidFill>
                <a:latin typeface="Courier New" pitchFamily="49" charset="0"/>
                <a:cs typeface="Courier New" pitchFamily="49" charset="0"/>
              </a:rPr>
              <a:t>var</a:t>
            </a:r>
            <a:r>
              <a:rPr lang="en-US" altLang="en-US" sz="1600" b="1" kern="0" dirty="0">
                <a:solidFill>
                  <a:srgbClr val="000099"/>
                </a:solidFill>
                <a:latin typeface="Courier New" pitchFamily="49" charset="0"/>
                <a:cs typeface="Courier New" pitchFamily="49" charset="0"/>
              </a:rPr>
              <a:t> color = new Array();</a:t>
            </a:r>
          </a:p>
          <a:p>
            <a:pPr marL="457200" lvl="1" indent="0">
              <a:buNone/>
            </a:pPr>
            <a:r>
              <a:rPr lang="en-US" altLang="en-US" sz="1600" b="1" kern="0" dirty="0">
                <a:solidFill>
                  <a:srgbClr val="000099"/>
                </a:solidFill>
                <a:latin typeface="Courier New" pitchFamily="49" charset="0"/>
                <a:cs typeface="Courier New" pitchFamily="49" charset="0"/>
              </a:rPr>
              <a:t>	color[0] = “red”;</a:t>
            </a:r>
          </a:p>
          <a:p>
            <a:r>
              <a:rPr lang="en-US" dirty="0"/>
              <a:t>Use new Array(n)  with numeric argument to create empty array with that size</a:t>
            </a:r>
          </a:p>
          <a:p>
            <a:pPr marL="457200" lvl="1" indent="0">
              <a:buNone/>
            </a:pPr>
            <a:r>
              <a:rPr lang="en-US" dirty="0"/>
              <a:t>	</a:t>
            </a:r>
            <a:r>
              <a:rPr lang="en-US" sz="1600" b="1" kern="0" dirty="0" err="1">
                <a:solidFill>
                  <a:srgbClr val="000099"/>
                </a:solidFill>
                <a:latin typeface="Courier New" pitchFamily="49" charset="0"/>
                <a:cs typeface="Courier New" pitchFamily="49" charset="0"/>
              </a:rPr>
              <a:t>var</a:t>
            </a:r>
            <a:r>
              <a:rPr lang="en-US" sz="1600" b="1" kern="0" dirty="0">
                <a:solidFill>
                  <a:srgbClr val="000099"/>
                </a:solidFill>
                <a:latin typeface="Courier New" pitchFamily="49" charset="0"/>
                <a:cs typeface="Courier New" pitchFamily="49" charset="0"/>
              </a:rPr>
              <a:t> color = new Array(3);</a:t>
            </a:r>
          </a:p>
          <a:p>
            <a:pPr marL="142875" lvl="1">
              <a:spcBef>
                <a:spcPts val="750"/>
              </a:spcBef>
              <a:buFont typeface="Arial" pitchFamily="34" charset="0"/>
              <a:buChar char="•"/>
              <a:defRPr/>
            </a:pPr>
            <a:r>
              <a:rPr lang="en-US" altLang="en-US" sz="2400" dirty="0"/>
              <a:t>Use new Array(…) with initial values</a:t>
            </a:r>
          </a:p>
          <a:p>
            <a:pPr marL="457200" lvl="1" indent="0">
              <a:buNone/>
              <a:defRPr/>
            </a:pPr>
            <a:r>
              <a:rPr lang="en-US" dirty="0">
                <a:solidFill>
                  <a:schemeClr val="accent1"/>
                </a:solidFill>
              </a:rPr>
              <a:t>	</a:t>
            </a:r>
            <a:r>
              <a:rPr lang="en-US" sz="1600" b="1" kern="0" dirty="0" err="1">
                <a:solidFill>
                  <a:srgbClr val="000099"/>
                </a:solidFill>
                <a:latin typeface="Courier New" pitchFamily="49" charset="0"/>
                <a:cs typeface="Courier New" pitchFamily="49" charset="0"/>
              </a:rPr>
              <a:t>var</a:t>
            </a:r>
            <a:r>
              <a:rPr lang="en-US" sz="1600" b="1" kern="0" dirty="0">
                <a:solidFill>
                  <a:srgbClr val="000099"/>
                </a:solidFill>
                <a:latin typeface="Courier New" pitchFamily="49" charset="0"/>
                <a:cs typeface="Courier New" pitchFamily="49" charset="0"/>
              </a:rPr>
              <a:t> color= new Array(“red”, “blue”, “green”);</a:t>
            </a:r>
          </a:p>
          <a:p>
            <a:endParaRPr lang="en-US" dirty="0"/>
          </a:p>
        </p:txBody>
      </p:sp>
      <p:sp>
        <p:nvSpPr>
          <p:cNvPr id="6" name="Rectangle 3"/>
          <p:cNvSpPr txBox="1">
            <a:spLocks noChangeArrowheads="1"/>
          </p:cNvSpPr>
          <p:nvPr/>
        </p:nvSpPr>
        <p:spPr>
          <a:xfrm>
            <a:off x="1868489" y="1600201"/>
            <a:ext cx="8455025" cy="418698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defRPr/>
            </a:pPr>
            <a:endParaRPr lang="en-US" altLang="en-US" dirty="0"/>
          </a:p>
          <a:p>
            <a:pPr marL="457200" lvl="1" indent="0">
              <a:buNone/>
            </a:pPr>
            <a:endParaRPr lang="en-US" altLang="en-US" dirty="0"/>
          </a:p>
          <a:p>
            <a:pPr lvl="1"/>
            <a:endParaRPr lang="en-US" altLang="en-US" dirty="0"/>
          </a:p>
        </p:txBody>
      </p:sp>
    </p:spTree>
    <p:extLst>
      <p:ext uri="{BB962C8B-B14F-4D97-AF65-F5344CB8AC3E}">
        <p14:creationId xmlns:p14="http://schemas.microsoft.com/office/powerpoint/2010/main" val="411579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dirty="0"/>
              <a:t>JavaScript programming</a:t>
            </a:r>
          </a:p>
          <a:p>
            <a:pPr lvl="1"/>
            <a:r>
              <a:rPr lang="en-US" dirty="0"/>
              <a:t>Basic knowledge</a:t>
            </a:r>
          </a:p>
          <a:p>
            <a:pPr lvl="1"/>
            <a:r>
              <a:rPr lang="en-US" dirty="0"/>
              <a:t>Advance knowledge</a:t>
            </a:r>
          </a:p>
          <a:p>
            <a:pPr lvl="1"/>
            <a:r>
              <a:rPr lang="en-US" dirty="0"/>
              <a:t>Ajax</a:t>
            </a:r>
          </a:p>
          <a:p>
            <a:r>
              <a:rPr lang="en-US" dirty="0"/>
              <a:t>jQuery and its features</a:t>
            </a:r>
          </a:p>
          <a:p>
            <a:pPr lvl="1"/>
            <a:r>
              <a:rPr lang="en-US" dirty="0"/>
              <a:t>Basic knowledge</a:t>
            </a:r>
          </a:p>
          <a:p>
            <a:pPr lvl="1"/>
            <a:r>
              <a:rPr lang="en-US" dirty="0"/>
              <a:t>$.ajax, Defer and Promise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and objects</a:t>
            </a:r>
          </a:p>
        </p:txBody>
      </p:sp>
      <p:sp>
        <p:nvSpPr>
          <p:cNvPr id="6" name="Rectangle 3"/>
          <p:cNvSpPr txBox="1">
            <a:spLocks noChangeArrowheads="1"/>
          </p:cNvSpPr>
          <p:nvPr/>
        </p:nvSpPr>
        <p:spPr>
          <a:xfrm>
            <a:off x="1868487" y="1412310"/>
            <a:ext cx="8455025" cy="418698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Arrays are objects.</a:t>
            </a:r>
          </a:p>
          <a:p>
            <a:pPr marL="457200" lvl="1" indent="0">
              <a:buNone/>
            </a:pPr>
            <a:r>
              <a:rPr lang="en-US" dirty="0"/>
              <a:t>	</a:t>
            </a:r>
            <a:r>
              <a:rPr lang="en-US" sz="1600" b="1" kern="0" dirty="0">
                <a:solidFill>
                  <a:srgbClr val="000099"/>
                </a:solidFill>
                <a:latin typeface="Courier New" pitchFamily="49" charset="0"/>
                <a:cs typeface="Courier New" pitchFamily="49" charset="0"/>
              </a:rPr>
              <a:t>var person = {name: “John”, age: 30};</a:t>
            </a:r>
          </a:p>
          <a:p>
            <a:pPr marL="457200" lvl="1" indent="0">
              <a:buNone/>
            </a:pPr>
            <a:r>
              <a:rPr lang="en-US" dirty="0">
                <a:solidFill>
                  <a:schemeClr val="accent1"/>
                </a:solidFill>
              </a:rPr>
              <a:t>	</a:t>
            </a:r>
            <a:r>
              <a:rPr lang="en-US" sz="2400" dirty="0"/>
              <a:t>So, person.name is the same as person[“name”].</a:t>
            </a:r>
          </a:p>
          <a:p>
            <a:r>
              <a:rPr lang="en-US" sz="2800" dirty="0"/>
              <a:t>If you know the name of a property, use dot notation</a:t>
            </a:r>
          </a:p>
          <a:p>
            <a:pPr marL="457200" lvl="1" indent="0">
              <a:buNone/>
            </a:pPr>
            <a:r>
              <a:rPr lang="en-US" altLang="en-US" dirty="0">
                <a:solidFill>
                  <a:schemeClr val="accent1"/>
                </a:solidFill>
              </a:rPr>
              <a:t>	</a:t>
            </a:r>
            <a:r>
              <a:rPr lang="en-US" altLang="en-US" sz="1600" b="1" kern="0" dirty="0">
                <a:solidFill>
                  <a:srgbClr val="000099"/>
                </a:solidFill>
                <a:latin typeface="Courier New" pitchFamily="49" charset="0"/>
                <a:cs typeface="Courier New" pitchFamily="49" charset="0"/>
              </a:rPr>
              <a:t>person.name</a:t>
            </a:r>
          </a:p>
          <a:p>
            <a:r>
              <a:rPr lang="en-US" sz="2800" dirty="0"/>
              <a:t>If you don’t know the name of property, but you have it in variable, you must use array notation.</a:t>
            </a:r>
          </a:p>
          <a:p>
            <a:pPr marL="457200" lvl="1" indent="0">
              <a:buNone/>
            </a:pPr>
            <a:r>
              <a:rPr lang="en-US" dirty="0"/>
              <a:t>	</a:t>
            </a:r>
            <a:r>
              <a:rPr lang="en-US" sz="1600" b="1" kern="0" dirty="0">
                <a:solidFill>
                  <a:srgbClr val="000099"/>
                </a:solidFill>
                <a:latin typeface="Courier New" pitchFamily="49" charset="0"/>
                <a:cs typeface="Courier New" pitchFamily="49" charset="0"/>
              </a:rPr>
              <a:t>var prop= “name”; </a:t>
            </a:r>
            <a:r>
              <a:rPr lang="en-US" sz="1600" b="1" kern="0" dirty="0">
                <a:solidFill>
                  <a:srgbClr val="000099"/>
                </a:solidFill>
                <a:latin typeface="Courier New" pitchFamily="49" charset="0"/>
                <a:cs typeface="Courier New" pitchFamily="49" charset="0"/>
                <a:sym typeface="Wingdings" panose="05000000000000000000" pitchFamily="2" charset="2"/>
              </a:rPr>
              <a:t> </a:t>
            </a:r>
            <a:r>
              <a:rPr lang="en-US" sz="1600" b="1" kern="0" dirty="0">
                <a:solidFill>
                  <a:srgbClr val="000099"/>
                </a:solidFill>
                <a:latin typeface="Courier New" pitchFamily="49" charset="0"/>
                <a:cs typeface="Courier New" pitchFamily="49" charset="0"/>
              </a:rPr>
              <a:t>person[prop]</a:t>
            </a:r>
          </a:p>
          <a:p>
            <a:pPr marL="0" lvl="1" indent="0">
              <a:buNone/>
              <a:defRPr/>
            </a:pPr>
            <a:endParaRPr lang="en-US" altLang="en-US" dirty="0"/>
          </a:p>
          <a:p>
            <a:pPr marL="457200" lvl="1" indent="0">
              <a:buNone/>
            </a:pPr>
            <a:endParaRPr lang="en-US" altLang="en-US" dirty="0"/>
          </a:p>
          <a:p>
            <a:pPr lvl="1"/>
            <a:endParaRPr lang="en-US" altLang="en-US" dirty="0"/>
          </a:p>
        </p:txBody>
      </p:sp>
    </p:spTree>
    <p:extLst>
      <p:ext uri="{BB962C8B-B14F-4D97-AF65-F5344CB8AC3E}">
        <p14:creationId xmlns:p14="http://schemas.microsoft.com/office/powerpoint/2010/main" val="272029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Array functions</a:t>
            </a:r>
          </a:p>
        </p:txBody>
      </p:sp>
      <p:graphicFrame>
        <p:nvGraphicFramePr>
          <p:cNvPr id="4" name="Table 3"/>
          <p:cNvGraphicFramePr>
            <a:graphicFrameLocks noGrp="1"/>
          </p:cNvGraphicFramePr>
          <p:nvPr>
            <p:extLst>
              <p:ext uri="{D42A27DB-BD31-4B8C-83A1-F6EECF244321}">
                <p14:modId xmlns:p14="http://schemas.microsoft.com/office/powerpoint/2010/main" val="216306823"/>
              </p:ext>
            </p:extLst>
          </p:nvPr>
        </p:nvGraphicFramePr>
        <p:xfrm>
          <a:off x="1045276" y="1396999"/>
          <a:ext cx="9743090" cy="4388946"/>
        </p:xfrm>
        <a:graphic>
          <a:graphicData uri="http://schemas.openxmlformats.org/drawingml/2006/table">
            <a:tbl>
              <a:tblPr firstRow="1" bandRow="1">
                <a:tableStyleId>{5C22544A-7EE6-4342-B048-85BDC9FD1C3A}</a:tableStyleId>
              </a:tblPr>
              <a:tblGrid>
                <a:gridCol w="2640711">
                  <a:extLst>
                    <a:ext uri="{9D8B030D-6E8A-4147-A177-3AD203B41FA5}">
                      <a16:colId xmlns:a16="http://schemas.microsoft.com/office/drawing/2014/main" val="20000"/>
                    </a:ext>
                  </a:extLst>
                </a:gridCol>
                <a:gridCol w="7102379">
                  <a:extLst>
                    <a:ext uri="{9D8B030D-6E8A-4147-A177-3AD203B41FA5}">
                      <a16:colId xmlns:a16="http://schemas.microsoft.com/office/drawing/2014/main" val="20001"/>
                    </a:ext>
                  </a:extLst>
                </a:gridCol>
              </a:tblGrid>
              <a:tr h="731491">
                <a:tc>
                  <a:txBody>
                    <a:bodyPr/>
                    <a:lstStyle/>
                    <a:p>
                      <a:r>
                        <a:rPr lang="en-US" sz="2000" dirty="0"/>
                        <a:t>Functions</a:t>
                      </a:r>
                    </a:p>
                  </a:txBody>
                  <a:tcPr/>
                </a:tc>
                <a:tc>
                  <a:txBody>
                    <a:bodyPr/>
                    <a:lstStyle/>
                    <a:p>
                      <a:r>
                        <a:rPr lang="en-US" sz="2000" dirty="0"/>
                        <a:t>Description</a:t>
                      </a:r>
                    </a:p>
                  </a:txBody>
                  <a:tcPr/>
                </a:tc>
                <a:extLst>
                  <a:ext uri="{0D108BD9-81ED-4DB2-BD59-A6C34878D82A}">
                    <a16:rowId xmlns:a16="http://schemas.microsoft.com/office/drawing/2014/main" val="10000"/>
                  </a:ext>
                </a:extLst>
              </a:tr>
              <a:tr h="731491">
                <a:tc>
                  <a:txBody>
                    <a:bodyPr/>
                    <a:lstStyle/>
                    <a:p>
                      <a:r>
                        <a:rPr lang="en-US" sz="2000" dirty="0"/>
                        <a:t>sort()</a:t>
                      </a:r>
                    </a:p>
                  </a:txBody>
                  <a:tcPr/>
                </a:tc>
                <a:tc>
                  <a:txBody>
                    <a:bodyPr/>
                    <a:lstStyle/>
                    <a:p>
                      <a:r>
                        <a:rPr lang="en-US" sz="2000" dirty="0"/>
                        <a:t>Sort the array alphabetically</a:t>
                      </a:r>
                    </a:p>
                  </a:txBody>
                  <a:tcPr/>
                </a:tc>
                <a:extLst>
                  <a:ext uri="{0D108BD9-81ED-4DB2-BD59-A6C34878D82A}">
                    <a16:rowId xmlns:a16="http://schemas.microsoft.com/office/drawing/2014/main" val="10001"/>
                  </a:ext>
                </a:extLst>
              </a:tr>
              <a:tr h="731491">
                <a:tc>
                  <a:txBody>
                    <a:bodyPr/>
                    <a:lstStyle/>
                    <a:p>
                      <a:r>
                        <a:rPr lang="en-US" sz="2000" dirty="0"/>
                        <a:t>reverse()</a:t>
                      </a:r>
                    </a:p>
                  </a:txBody>
                  <a:tcPr/>
                </a:tc>
                <a:tc>
                  <a:txBody>
                    <a:bodyPr/>
                    <a:lstStyle/>
                    <a:p>
                      <a:r>
                        <a:rPr lang="en-US" sz="2000" dirty="0"/>
                        <a:t>Reverse the array elements</a:t>
                      </a:r>
                    </a:p>
                  </a:txBody>
                  <a:tcPr/>
                </a:tc>
                <a:extLst>
                  <a:ext uri="{0D108BD9-81ED-4DB2-BD59-A6C34878D82A}">
                    <a16:rowId xmlns:a16="http://schemas.microsoft.com/office/drawing/2014/main" val="10002"/>
                  </a:ext>
                </a:extLst>
              </a:tr>
              <a:tr h="731491">
                <a:tc>
                  <a:txBody>
                    <a:bodyPr/>
                    <a:lstStyle/>
                    <a:p>
                      <a:r>
                        <a:rPr lang="en-US" sz="2000" dirty="0"/>
                        <a:t>push(object)</a:t>
                      </a:r>
                    </a:p>
                  </a:txBody>
                  <a:tcPr/>
                </a:tc>
                <a:tc>
                  <a:txBody>
                    <a:bodyPr/>
                    <a:lstStyle/>
                    <a:p>
                      <a:r>
                        <a:rPr lang="en-US" sz="2000" dirty="0"/>
                        <a:t>Add any number of new elements to the end of the array, and increase the array’s length</a:t>
                      </a:r>
                    </a:p>
                  </a:txBody>
                  <a:tcPr/>
                </a:tc>
                <a:extLst>
                  <a:ext uri="{0D108BD9-81ED-4DB2-BD59-A6C34878D82A}">
                    <a16:rowId xmlns:a16="http://schemas.microsoft.com/office/drawing/2014/main" val="10003"/>
                  </a:ext>
                </a:extLst>
              </a:tr>
              <a:tr h="731491">
                <a:tc>
                  <a:txBody>
                    <a:bodyPr/>
                    <a:lstStyle/>
                    <a:p>
                      <a:r>
                        <a:rPr lang="en-US" sz="2000" dirty="0"/>
                        <a:t>pop()</a:t>
                      </a:r>
                    </a:p>
                  </a:txBody>
                  <a:tcPr/>
                </a:tc>
                <a:tc>
                  <a:txBody>
                    <a:bodyPr/>
                    <a:lstStyle/>
                    <a:p>
                      <a:r>
                        <a:rPr lang="en-US" sz="2000" dirty="0"/>
                        <a:t>Remove and return the last element</a:t>
                      </a:r>
                      <a:r>
                        <a:rPr lang="en-US" sz="2000" baseline="0" dirty="0"/>
                        <a:t> of the array, and decrease the array’s length</a:t>
                      </a:r>
                      <a:endParaRPr lang="en-US" sz="2000" dirty="0"/>
                    </a:p>
                  </a:txBody>
                  <a:tcPr/>
                </a:tc>
                <a:extLst>
                  <a:ext uri="{0D108BD9-81ED-4DB2-BD59-A6C34878D82A}">
                    <a16:rowId xmlns:a16="http://schemas.microsoft.com/office/drawing/2014/main" val="10004"/>
                  </a:ext>
                </a:extLst>
              </a:tr>
              <a:tr h="731491">
                <a:tc>
                  <a:txBody>
                    <a:bodyPr/>
                    <a:lstStyle/>
                    <a:p>
                      <a:r>
                        <a:rPr lang="en-US" sz="2000" dirty="0" err="1"/>
                        <a:t>toString</a:t>
                      </a:r>
                      <a:r>
                        <a:rPr lang="en-US" sz="2000" dirty="0"/>
                        <a:t>() </a:t>
                      </a:r>
                    </a:p>
                  </a:txBody>
                  <a:tcPr/>
                </a:tc>
                <a:tc>
                  <a:txBody>
                    <a:bodyPr/>
                    <a:lstStyle/>
                    <a:p>
                      <a:r>
                        <a:rPr lang="en-US" sz="2000" dirty="0"/>
                        <a:t>Return a string containing the values of the array elements, separated</a:t>
                      </a:r>
                      <a:r>
                        <a:rPr lang="en-US" sz="2000" baseline="0" dirty="0"/>
                        <a:t> by commas.</a:t>
                      </a:r>
                      <a:endParaRPr lang="en-US" sz="2000" dirty="0"/>
                    </a:p>
                  </a:txBody>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a:t>
            </a:r>
          </a:p>
        </p:txBody>
      </p:sp>
      <p:sp>
        <p:nvSpPr>
          <p:cNvPr id="3" name="Content Placeholder 2"/>
          <p:cNvSpPr>
            <a:spLocks noGrp="1"/>
          </p:cNvSpPr>
          <p:nvPr>
            <p:ph idx="1"/>
          </p:nvPr>
        </p:nvSpPr>
        <p:spPr/>
        <p:txBody>
          <a:bodyPr>
            <a:normAutofit/>
          </a:bodyPr>
          <a:lstStyle/>
          <a:p>
            <a:r>
              <a:rPr lang="en-US" altLang="en-US" dirty="0"/>
              <a:t>JavaScript Object Notation</a:t>
            </a:r>
            <a:r>
              <a:rPr lang="en-US" altLang="en-US" dirty="0">
                <a:solidFill>
                  <a:srgbClr val="0070C0"/>
                </a:solidFill>
              </a:rPr>
              <a:t>	</a:t>
            </a:r>
            <a:endParaRPr lang="en-US" dirty="0"/>
          </a:p>
          <a:p>
            <a:r>
              <a:rPr lang="en-US" dirty="0"/>
              <a:t>Use Object and Array Literals</a:t>
            </a:r>
          </a:p>
          <a:p>
            <a:r>
              <a:rPr lang="en-US" dirty="0"/>
              <a:t>Quotes required for Properties</a:t>
            </a:r>
          </a:p>
          <a:p>
            <a:endParaRPr lang="en-US" dirty="0"/>
          </a:p>
          <a:p>
            <a:endParaRPr lang="en-US" dirty="0"/>
          </a:p>
          <a:p>
            <a:r>
              <a:rPr lang="en-US" dirty="0"/>
              <a:t>Parse JSON to string: </a:t>
            </a:r>
          </a:p>
          <a:p>
            <a:pPr lvl="1"/>
            <a:r>
              <a:rPr lang="en-US" dirty="0"/>
              <a:t> </a:t>
            </a:r>
            <a:r>
              <a:rPr lang="en-US" b="1" dirty="0" err="1"/>
              <a:t>JSON.stringify</a:t>
            </a:r>
            <a:r>
              <a:rPr lang="en-US" b="1" dirty="0"/>
              <a:t>(&lt;</a:t>
            </a:r>
            <a:r>
              <a:rPr lang="en-US" b="1" dirty="0" err="1"/>
              <a:t>json_object</a:t>
            </a:r>
            <a:r>
              <a:rPr lang="en-US" b="1" dirty="0"/>
              <a:t>&gt;)</a:t>
            </a:r>
          </a:p>
          <a:p>
            <a:r>
              <a:rPr lang="en-US" dirty="0"/>
              <a:t>Parse string to JSON:</a:t>
            </a:r>
          </a:p>
          <a:p>
            <a:pPr lvl="1"/>
            <a:r>
              <a:rPr lang="en-US" dirty="0"/>
              <a:t> </a:t>
            </a:r>
            <a:r>
              <a:rPr lang="en-US" b="1" dirty="0" err="1"/>
              <a:t>JSON.parse</a:t>
            </a:r>
            <a:r>
              <a:rPr lang="en-US" b="1" dirty="0"/>
              <a:t>(&lt;string&gt;)</a:t>
            </a:r>
          </a:p>
        </p:txBody>
      </p:sp>
      <p:sp>
        <p:nvSpPr>
          <p:cNvPr id="10" name="Rectangle 3"/>
          <p:cNvSpPr txBox="1">
            <a:spLocks noChangeArrowheads="1"/>
          </p:cNvSpPr>
          <p:nvPr/>
        </p:nvSpPr>
        <p:spPr>
          <a:xfrm>
            <a:off x="571500" y="3213279"/>
            <a:ext cx="8304213" cy="127017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None/>
            </a:pPr>
            <a:r>
              <a:rPr lang="en-US" altLang="en-US" sz="2400" b="1" dirty="0">
                <a:latin typeface="Courier New" panose="02070309020205020404" pitchFamily="49" charset="0"/>
              </a:rPr>
              <a:t>{"</a:t>
            </a:r>
            <a:r>
              <a:rPr lang="en-US" altLang="en-US" sz="2400" b="1" dirty="0" err="1">
                <a:latin typeface="Courier New" panose="02070309020205020404" pitchFamily="49" charset="0"/>
              </a:rPr>
              <a:t>num</a:t>
            </a:r>
            <a:r>
              <a:rPr lang="en-US" altLang="en-US" sz="2400" b="1" dirty="0">
                <a:latin typeface="Courier New" panose="02070309020205020404" pitchFamily="49" charset="0"/>
              </a:rPr>
              <a:t>": </a:t>
            </a:r>
            <a:r>
              <a:rPr lang="en-US" altLang="en-US" sz="2400" b="1" dirty="0">
                <a:solidFill>
                  <a:schemeClr val="hlink"/>
                </a:solidFill>
                <a:latin typeface="Courier New" panose="02070309020205020404" pitchFamily="49" charset="0"/>
              </a:rPr>
              <a:t>1</a:t>
            </a:r>
            <a:r>
              <a:rPr lang="en-US" altLang="en-US" sz="2400" b="1" dirty="0">
                <a:latin typeface="Courier New" panose="02070309020205020404" pitchFamily="49" charset="0"/>
              </a:rPr>
              <a:t>, "</a:t>
            </a:r>
            <a:r>
              <a:rPr lang="en-US" altLang="en-US" sz="2400" b="1" dirty="0" err="1">
                <a:latin typeface="Courier New" panose="02070309020205020404" pitchFamily="49" charset="0"/>
              </a:rPr>
              <a:t>str</a:t>
            </a:r>
            <a:r>
              <a:rPr lang="en-US" altLang="en-US" sz="2400" b="1" dirty="0">
                <a:latin typeface="Courier New" panose="02070309020205020404" pitchFamily="49" charset="0"/>
              </a:rPr>
              <a:t>": </a:t>
            </a:r>
            <a:r>
              <a:rPr lang="en-US" altLang="en-US" sz="2400" b="1" dirty="0">
                <a:solidFill>
                  <a:srgbClr val="DC422A"/>
                </a:solidFill>
                <a:latin typeface="Courier New" panose="02070309020205020404" pitchFamily="49" charset="0"/>
              </a:rPr>
              <a:t>"</a:t>
            </a:r>
            <a:r>
              <a:rPr lang="en-US" altLang="en-US" sz="2400" b="1" dirty="0" err="1">
                <a:solidFill>
                  <a:srgbClr val="DC422A"/>
                </a:solidFill>
                <a:latin typeface="Courier New" panose="02070309020205020404" pitchFamily="49" charset="0"/>
              </a:rPr>
              <a:t>abc</a:t>
            </a:r>
            <a:r>
              <a:rPr lang="en-US" altLang="en-US" sz="2400" b="1" dirty="0">
                <a:solidFill>
                  <a:srgbClr val="DC422A"/>
                </a:solidFill>
                <a:latin typeface="Courier New" panose="02070309020205020404" pitchFamily="49" charset="0"/>
              </a:rPr>
              <a:t>"</a:t>
            </a:r>
            <a:r>
              <a:rPr lang="en-US" altLang="en-US" sz="2400" b="1" dirty="0">
                <a:latin typeface="Courier New" panose="02070309020205020404" pitchFamily="49" charset="0"/>
              </a:rPr>
              <a:t>, "</a:t>
            </a:r>
            <a:r>
              <a:rPr lang="en-US" altLang="en-US" sz="2400" b="1" dirty="0" err="1">
                <a:latin typeface="Courier New" panose="02070309020205020404" pitchFamily="49" charset="0"/>
              </a:rPr>
              <a:t>arr</a:t>
            </a:r>
            <a:r>
              <a:rPr lang="en-US" altLang="en-US" sz="2400" b="1" dirty="0">
                <a:latin typeface="Courier New" panose="02070309020205020404" pitchFamily="49" charset="0"/>
              </a:rPr>
              <a:t>": [</a:t>
            </a:r>
            <a:r>
              <a:rPr lang="en-US" altLang="en-US" sz="2400" b="1" dirty="0">
                <a:solidFill>
                  <a:schemeClr val="hlink"/>
                </a:solidFill>
                <a:latin typeface="Courier New" panose="02070309020205020404" pitchFamily="49" charset="0"/>
              </a:rPr>
              <a:t>1</a:t>
            </a:r>
            <a:r>
              <a:rPr lang="en-US" altLang="en-US" sz="2400" b="1" dirty="0">
                <a:latin typeface="Courier New" panose="02070309020205020404" pitchFamily="49" charset="0"/>
              </a:rPr>
              <a:t>,</a:t>
            </a:r>
            <a:r>
              <a:rPr lang="en-US" altLang="en-US" sz="2400" b="1" dirty="0">
                <a:solidFill>
                  <a:schemeClr val="hlink"/>
                </a:solidFill>
                <a:latin typeface="Courier New" panose="02070309020205020404" pitchFamily="49" charset="0"/>
              </a:rPr>
              <a:t>2</a:t>
            </a:r>
            <a:r>
              <a:rPr lang="en-US" altLang="en-US" sz="2400" b="1" dirty="0">
                <a:latin typeface="Courier New" panose="02070309020205020404" pitchFamily="49" charset="0"/>
              </a:rPr>
              <a:t>,</a:t>
            </a:r>
            <a:r>
              <a:rPr lang="en-US" altLang="en-US" sz="2400" b="1" dirty="0">
                <a:solidFill>
                  <a:schemeClr val="hlink"/>
                </a:solidFill>
                <a:latin typeface="Courier New" panose="02070309020205020404" pitchFamily="49" charset="0"/>
              </a:rPr>
              <a:t>3</a:t>
            </a:r>
            <a:r>
              <a:rPr lang="en-US" altLang="en-US" sz="2400" b="1" dirty="0">
                <a:latin typeface="Courier New" panose="02070309020205020404" pitchFamily="49" charset="0"/>
              </a:rPr>
              <a:t>]}</a:t>
            </a:r>
          </a:p>
        </p:txBody>
      </p:sp>
    </p:spTree>
    <p:extLst>
      <p:ext uri="{BB962C8B-B14F-4D97-AF65-F5344CB8AC3E}">
        <p14:creationId xmlns:p14="http://schemas.microsoft.com/office/powerpoint/2010/main" val="430995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dirty="0"/>
              <a:t>JavaScript Function</a:t>
            </a:r>
          </a:p>
        </p:txBody>
      </p:sp>
      <p:sp>
        <p:nvSpPr>
          <p:cNvPr id="2" name="Subtitle 1">
            <a:extLst>
              <a:ext uri="{FF2B5EF4-FFF2-40B4-BE49-F238E27FC236}">
                <a16:creationId xmlns:a16="http://schemas.microsoft.com/office/drawing/2014/main" id="{4FBE69A9-EBA2-49ED-9761-89111958935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67760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68D457C6-599E-48EE-8837-01E399F080DF}"/>
              </a:ext>
            </a:extLst>
          </p:cNvPr>
          <p:cNvSpPr>
            <a:spLocks noGrp="1"/>
          </p:cNvSpPr>
          <p:nvPr>
            <p:ph idx="1"/>
          </p:nvPr>
        </p:nvSpPr>
        <p:spPr/>
        <p:txBody>
          <a:bodyPr/>
          <a:lstStyle/>
          <a:p>
            <a:r>
              <a:rPr lang="en-US" altLang="en-US" dirty="0"/>
              <a:t>Function is object.</a:t>
            </a:r>
          </a:p>
          <a:p>
            <a:r>
              <a:rPr lang="en-US" altLang="en-US" dirty="0"/>
              <a:t>It has properties and methods.</a:t>
            </a:r>
          </a:p>
          <a:p>
            <a:r>
              <a:rPr lang="en-US" altLang="en-US" dirty="0"/>
              <a:t>It can be copied, deleted, augmented.</a:t>
            </a:r>
          </a:p>
          <a:p>
            <a:endParaRPr lang="en-US" dirty="0"/>
          </a:p>
        </p:txBody>
      </p:sp>
      <p:sp>
        <p:nvSpPr>
          <p:cNvPr id="4" name="Rectangle 3"/>
          <p:cNvSpPr txBox="1">
            <a:spLocks noChangeArrowheads="1"/>
          </p:cNvSpPr>
          <p:nvPr/>
        </p:nvSpPr>
        <p:spPr>
          <a:xfrm>
            <a:off x="1905001" y="1447800"/>
            <a:ext cx="8455025" cy="188494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altLang="en-US" sz="2800" dirty="0"/>
          </a:p>
        </p:txBody>
      </p:sp>
      <p:sp>
        <p:nvSpPr>
          <p:cNvPr id="8" name="Rectangle 3"/>
          <p:cNvSpPr txBox="1">
            <a:spLocks noChangeArrowheads="1"/>
          </p:cNvSpPr>
          <p:nvPr/>
        </p:nvSpPr>
        <p:spPr>
          <a:xfrm>
            <a:off x="644527" y="3332748"/>
            <a:ext cx="5424616" cy="2236573"/>
          </a:xfrm>
          <a:prstGeom prst="rect">
            <a:avLst/>
          </a:prstGeom>
          <a:noFill/>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None/>
            </a:pPr>
            <a:r>
              <a:rPr lang="en-US" altLang="en-US" b="1" dirty="0">
                <a:solidFill>
                  <a:srgbClr val="2B6F31"/>
                </a:solidFill>
                <a:latin typeface="Courier New" panose="02070309020205020404" pitchFamily="49" charset="0"/>
                <a:ea typeface="ＭＳ Ｐゴシック" panose="020B0600070205080204" pitchFamily="34" charset="-128"/>
              </a:rPr>
              <a:t>function</a:t>
            </a:r>
            <a:r>
              <a:rPr lang="en-US" altLang="en-US" b="1" dirty="0">
                <a:latin typeface="Courier New" panose="02070309020205020404" pitchFamily="49" charset="0"/>
                <a:ea typeface="ＭＳ Ｐゴシック" panose="020B0600070205080204" pitchFamily="34" charset="-128"/>
              </a:rPr>
              <a:t> boo(what) {</a:t>
            </a:r>
          </a:p>
          <a:p>
            <a:pPr>
              <a:buFont typeface="Arial" panose="020B0604020202020204" pitchFamily="34" charset="0"/>
              <a:buNone/>
            </a:pPr>
            <a:r>
              <a:rPr lang="en-US" altLang="en-US" b="1" dirty="0">
                <a:latin typeface="Courier New" panose="02070309020205020404" pitchFamily="49" charset="0"/>
                <a:ea typeface="ＭＳ Ｐゴシック" panose="020B0600070205080204" pitchFamily="34" charset="-128"/>
              </a:rPr>
              <a:t>  </a:t>
            </a:r>
            <a:r>
              <a:rPr lang="en-US" altLang="en-US" b="1" dirty="0">
                <a:solidFill>
                  <a:srgbClr val="2B6F31"/>
                </a:solidFill>
                <a:latin typeface="Courier New" panose="02070309020205020404" pitchFamily="49" charset="0"/>
                <a:ea typeface="ＭＳ Ｐゴシック" panose="020B0600070205080204" pitchFamily="34" charset="-128"/>
              </a:rPr>
              <a:t>return</a:t>
            </a:r>
            <a:r>
              <a:rPr lang="en-US" altLang="en-US" b="1" dirty="0">
                <a:latin typeface="Courier New" panose="02070309020205020404" pitchFamily="49" charset="0"/>
                <a:ea typeface="ＭＳ Ｐゴシック" panose="020B0600070205080204" pitchFamily="34" charset="-128"/>
              </a:rPr>
              <a:t> what;</a:t>
            </a:r>
          </a:p>
          <a:p>
            <a:pPr>
              <a:buFont typeface="Arial" panose="020B0604020202020204" pitchFamily="34" charset="0"/>
              <a:buNone/>
            </a:pPr>
            <a:r>
              <a:rPr lang="en-US" altLang="en-US" b="1" dirty="0">
                <a:latin typeface="Courier New" panose="02070309020205020404" pitchFamily="49" charset="0"/>
                <a:ea typeface="ＭＳ Ｐゴシック" panose="020B0600070205080204" pitchFamily="34" charset="-128"/>
              </a:rPr>
              <a:t>}</a:t>
            </a:r>
          </a:p>
          <a:p>
            <a:pPr marL="0" indent="0">
              <a:buNone/>
            </a:pPr>
            <a:r>
              <a:rPr lang="en-US" altLang="en-US" b="1" dirty="0">
                <a:ea typeface="ＭＳ Ｐゴシック" panose="020B0600070205080204" pitchFamily="34" charset="-128"/>
              </a:rPr>
              <a:t>or</a:t>
            </a:r>
          </a:p>
          <a:p>
            <a:pPr>
              <a:buFont typeface="Arial" panose="020B0604020202020204" pitchFamily="34" charset="0"/>
              <a:buNone/>
            </a:pPr>
            <a:r>
              <a:rPr lang="en-US" altLang="en-US" b="1" dirty="0" err="1">
                <a:solidFill>
                  <a:srgbClr val="2B6F31"/>
                </a:solidFill>
                <a:latin typeface="Courier New" panose="02070309020205020404" pitchFamily="49" charset="0"/>
                <a:ea typeface="ＭＳ Ｐゴシック" panose="020B0600070205080204" pitchFamily="34" charset="-128"/>
              </a:rPr>
              <a:t>var</a:t>
            </a:r>
            <a:r>
              <a:rPr lang="en-US" altLang="en-US" b="1" dirty="0">
                <a:latin typeface="Courier New" panose="02070309020205020404" pitchFamily="49" charset="0"/>
                <a:ea typeface="ＭＳ Ｐゴシック" panose="020B0600070205080204" pitchFamily="34" charset="-128"/>
              </a:rPr>
              <a:t> boo = </a:t>
            </a:r>
            <a:r>
              <a:rPr lang="en-US" altLang="en-US" b="1" dirty="0">
                <a:solidFill>
                  <a:srgbClr val="2B6F31"/>
                </a:solidFill>
                <a:latin typeface="Courier New" panose="02070309020205020404" pitchFamily="49" charset="0"/>
                <a:ea typeface="ＭＳ Ｐゴシック" panose="020B0600070205080204" pitchFamily="34" charset="-128"/>
              </a:rPr>
              <a:t>function</a:t>
            </a:r>
            <a:r>
              <a:rPr lang="en-US" altLang="en-US" b="1" dirty="0">
                <a:latin typeface="Courier New" panose="02070309020205020404" pitchFamily="49" charset="0"/>
                <a:ea typeface="ＭＳ Ｐゴシック" panose="020B0600070205080204" pitchFamily="34" charset="-128"/>
              </a:rPr>
              <a:t>(what) {</a:t>
            </a:r>
          </a:p>
          <a:p>
            <a:pPr>
              <a:buFont typeface="Arial" panose="020B0604020202020204" pitchFamily="34" charset="0"/>
              <a:buNone/>
            </a:pPr>
            <a:r>
              <a:rPr lang="en-US" altLang="en-US" b="1" dirty="0">
                <a:latin typeface="Courier New" panose="02070309020205020404" pitchFamily="49" charset="0"/>
                <a:ea typeface="ＭＳ Ｐゴシック" panose="020B0600070205080204" pitchFamily="34" charset="-128"/>
              </a:rPr>
              <a:t>  </a:t>
            </a:r>
            <a:r>
              <a:rPr lang="en-US" altLang="en-US" b="1" dirty="0">
                <a:solidFill>
                  <a:srgbClr val="2B6F31"/>
                </a:solidFill>
                <a:latin typeface="Courier New" panose="02070309020205020404" pitchFamily="49" charset="0"/>
                <a:ea typeface="ＭＳ Ｐゴシック" panose="020B0600070205080204" pitchFamily="34" charset="-128"/>
              </a:rPr>
              <a:t>return</a:t>
            </a:r>
            <a:r>
              <a:rPr lang="en-US" altLang="en-US" b="1" dirty="0">
                <a:latin typeface="Courier New" panose="02070309020205020404" pitchFamily="49" charset="0"/>
                <a:ea typeface="ＭＳ Ｐゴシック" panose="020B0600070205080204" pitchFamily="34" charset="-128"/>
              </a:rPr>
              <a:t> what;</a:t>
            </a:r>
          </a:p>
          <a:p>
            <a:pPr>
              <a:buFont typeface="Arial" panose="020B0604020202020204" pitchFamily="34" charset="0"/>
              <a:buNone/>
            </a:pPr>
            <a:r>
              <a:rPr lang="en-US" altLang="en-US" b="1" dirty="0">
                <a:latin typeface="Courier New" panose="02070309020205020404" pitchFamily="49" charset="0"/>
                <a:ea typeface="ＭＳ Ｐゴシック" panose="020B0600070205080204" pitchFamily="34" charset="-128"/>
              </a:rPr>
              <a:t>}</a:t>
            </a:r>
            <a:r>
              <a:rPr lang="en-US" altLang="en-US" b="1" i="1" dirty="0">
                <a:solidFill>
                  <a:srgbClr val="DC422A"/>
                </a:solidFill>
                <a:latin typeface="Courier New" panose="02070309020205020404" pitchFamily="49" charset="0"/>
                <a:ea typeface="ＭＳ Ｐゴシック" panose="020B0600070205080204" pitchFamily="34" charset="-128"/>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96C0F074-6355-46D5-AAB9-7B1C335E77D2}"/>
              </a:ext>
            </a:extLst>
          </p:cNvPr>
          <p:cNvSpPr>
            <a:spLocks noGrp="1"/>
          </p:cNvSpPr>
          <p:nvPr>
            <p:ph idx="1"/>
          </p:nvPr>
        </p:nvSpPr>
        <p:spPr/>
        <p:txBody>
          <a:bodyPr/>
          <a:lstStyle/>
          <a:p>
            <a:r>
              <a:rPr lang="en-US" altLang="en-US" dirty="0"/>
              <a:t>All functions return a value.</a:t>
            </a:r>
          </a:p>
          <a:p>
            <a:r>
              <a:rPr lang="en-US" altLang="en-US" dirty="0"/>
              <a:t>If they don’t explicitly, they return undefined implicitly.</a:t>
            </a:r>
          </a:p>
          <a:p>
            <a:r>
              <a:rPr lang="en-US" altLang="en-US" dirty="0"/>
              <a:t>Functions can return other functions.</a:t>
            </a:r>
          </a:p>
          <a:p>
            <a:endParaRPr lang="en-US" dirty="0"/>
          </a:p>
        </p:txBody>
      </p:sp>
      <p:sp>
        <p:nvSpPr>
          <p:cNvPr id="4" name="Rectangle 3"/>
          <p:cNvSpPr txBox="1">
            <a:spLocks noChangeArrowheads="1"/>
          </p:cNvSpPr>
          <p:nvPr/>
        </p:nvSpPr>
        <p:spPr>
          <a:xfrm>
            <a:off x="1905001" y="1447800"/>
            <a:ext cx="8455025" cy="188494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altLang="en-US" sz="2800" dirty="0"/>
          </a:p>
        </p:txBody>
      </p:sp>
    </p:spTree>
    <p:extLst>
      <p:ext uri="{BB962C8B-B14F-4D97-AF65-F5344CB8AC3E}">
        <p14:creationId xmlns:p14="http://schemas.microsoft.com/office/powerpoint/2010/main" val="79911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BA58EEA2-22EB-42E4-9CED-42F905EAC632}"/>
              </a:ext>
            </a:extLst>
          </p:cNvPr>
          <p:cNvSpPr>
            <a:spLocks noGrp="1"/>
          </p:cNvSpPr>
          <p:nvPr>
            <p:ph idx="1"/>
          </p:nvPr>
        </p:nvSpPr>
        <p:spPr/>
        <p:txBody>
          <a:bodyPr/>
          <a:lstStyle/>
          <a:p>
            <a:r>
              <a:rPr lang="en-US" altLang="en-US" dirty="0"/>
              <a:t>A function will be executed by an event or by a call to the function.</a:t>
            </a:r>
          </a:p>
          <a:p>
            <a:r>
              <a:rPr lang="en-US" altLang="en-US" dirty="0"/>
              <a:t>A function can be declared nested with child function inside.</a:t>
            </a:r>
          </a:p>
          <a:p>
            <a:endParaRPr lang="en-US" dirty="0"/>
          </a:p>
        </p:txBody>
      </p:sp>
      <p:sp>
        <p:nvSpPr>
          <p:cNvPr id="4" name="Rectangle 3"/>
          <p:cNvSpPr txBox="1">
            <a:spLocks noChangeArrowheads="1"/>
          </p:cNvSpPr>
          <p:nvPr/>
        </p:nvSpPr>
        <p:spPr>
          <a:xfrm>
            <a:off x="1905001" y="1447800"/>
            <a:ext cx="8455025" cy="188494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altLang="en-US" sz="2800" dirty="0"/>
          </a:p>
        </p:txBody>
      </p:sp>
      <p:sp>
        <p:nvSpPr>
          <p:cNvPr id="5" name="Rectangle 3"/>
          <p:cNvSpPr txBox="1">
            <a:spLocks noChangeArrowheads="1"/>
          </p:cNvSpPr>
          <p:nvPr/>
        </p:nvSpPr>
        <p:spPr bwMode="auto">
          <a:xfrm>
            <a:off x="644527" y="2955721"/>
            <a:ext cx="8215694" cy="1077218"/>
          </a:xfrm>
          <a:prstGeom prst="rect">
            <a:avLst/>
          </a:prstGeom>
          <a:noFill/>
          <a:ln w="12700">
            <a:noFill/>
            <a:miter lim="800000"/>
            <a:headEnd/>
            <a:tailEnd/>
          </a:ln>
        </p:spPr>
        <p:txBody>
          <a:bodyPr wrap="square" lIns="0" tIns="0" rIns="0" bIns="0">
            <a:spAutoFit/>
          </a:bodyPr>
          <a:lstStyle/>
          <a:p>
            <a:pPr marL="166688" indent="-166688" defTabSz="944563">
              <a:lnSpc>
                <a:spcPct val="90000"/>
              </a:lnSpc>
              <a:spcBef>
                <a:spcPct val="40000"/>
              </a:spcBef>
              <a:buClr>
                <a:schemeClr val="tx2"/>
              </a:buClr>
              <a:defRPr/>
            </a:pPr>
            <a:r>
              <a:rPr lang="en-US" sz="2000" b="1" kern="0" dirty="0">
                <a:solidFill>
                  <a:srgbClr val="000099"/>
                </a:solidFill>
                <a:latin typeface="Courier New" pitchFamily="49" charset="0"/>
                <a:cs typeface="Courier New" pitchFamily="49" charset="0"/>
              </a:rPr>
              <a:t>function</a:t>
            </a:r>
            <a:r>
              <a:rPr lang="en-US" sz="2000" b="1" kern="0" dirty="0">
                <a:latin typeface="Courier New" pitchFamily="49" charset="0"/>
                <a:cs typeface="Courier New" pitchFamily="49" charset="0"/>
              </a:rPr>
              <a:t> </a:t>
            </a:r>
            <a:r>
              <a:rPr lang="en-US" sz="2000" b="1" i="1" kern="0" dirty="0">
                <a:latin typeface="Courier New" pitchFamily="49" charset="0"/>
                <a:cs typeface="Courier New" pitchFamily="49" charset="0"/>
              </a:rPr>
              <a:t>function_name</a:t>
            </a:r>
            <a:r>
              <a:rPr lang="en-US" sz="2000" b="1" kern="0" dirty="0">
                <a:latin typeface="Courier New" pitchFamily="49" charset="0"/>
                <a:cs typeface="Courier New" pitchFamily="49" charset="0"/>
              </a:rPr>
              <a:t>(</a:t>
            </a:r>
            <a:r>
              <a:rPr lang="en-US" sz="2000" b="1" kern="0" dirty="0">
                <a:solidFill>
                  <a:srgbClr val="000099"/>
                </a:solidFill>
                <a:latin typeface="Courier New" pitchFamily="49" charset="0"/>
                <a:cs typeface="Courier New" pitchFamily="49" charset="0"/>
              </a:rPr>
              <a:t>var1, var2,…, varN</a:t>
            </a:r>
            <a:r>
              <a:rPr lang="en-US" sz="2000" b="1" kern="0" dirty="0">
                <a:latin typeface="Courier New" pitchFamily="49" charset="0"/>
                <a:cs typeface="Courier New" pitchFamily="49" charset="0"/>
              </a:rPr>
              <a:t>) {</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 code to be executed inside function;</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a:t>
            </a:r>
          </a:p>
        </p:txBody>
      </p:sp>
      <p:sp>
        <p:nvSpPr>
          <p:cNvPr id="6" name="Rectangle 3"/>
          <p:cNvSpPr txBox="1">
            <a:spLocks noChangeArrowheads="1"/>
          </p:cNvSpPr>
          <p:nvPr/>
        </p:nvSpPr>
        <p:spPr bwMode="auto">
          <a:xfrm>
            <a:off x="644526" y="4220315"/>
            <a:ext cx="9715499" cy="2277547"/>
          </a:xfrm>
          <a:prstGeom prst="rect">
            <a:avLst/>
          </a:prstGeom>
          <a:noFill/>
          <a:ln w="12700">
            <a:noFill/>
            <a:miter lim="800000"/>
            <a:headEnd/>
            <a:tailEnd/>
          </a:ln>
        </p:spPr>
        <p:txBody>
          <a:bodyPr wrap="square" lIns="0" tIns="0" rIns="0" bIns="0">
            <a:spAutoFit/>
          </a:bodyPr>
          <a:lstStyle/>
          <a:p>
            <a:pPr marL="166688" indent="-166688" defTabSz="944563">
              <a:lnSpc>
                <a:spcPct val="90000"/>
              </a:lnSpc>
              <a:spcBef>
                <a:spcPct val="40000"/>
              </a:spcBef>
              <a:buClr>
                <a:schemeClr val="tx2"/>
              </a:buClr>
              <a:defRPr/>
            </a:pPr>
            <a:r>
              <a:rPr lang="en-US" sz="2000" b="1" kern="0" dirty="0">
                <a:solidFill>
                  <a:srgbClr val="000099"/>
                </a:solidFill>
                <a:latin typeface="Courier New" pitchFamily="49" charset="0"/>
                <a:cs typeface="Courier New" pitchFamily="49" charset="0"/>
              </a:rPr>
              <a:t>function</a:t>
            </a:r>
            <a:r>
              <a:rPr lang="en-US" sz="2000" b="1" kern="0" dirty="0">
                <a:latin typeface="Courier New" pitchFamily="49" charset="0"/>
                <a:cs typeface="Courier New" pitchFamily="49" charset="0"/>
              </a:rPr>
              <a:t> </a:t>
            </a:r>
            <a:r>
              <a:rPr lang="en-US" sz="2000" b="1" i="1" kern="0" dirty="0">
                <a:latin typeface="Courier New" pitchFamily="49" charset="0"/>
                <a:cs typeface="Courier New" pitchFamily="49" charset="0"/>
              </a:rPr>
              <a:t>function_name</a:t>
            </a:r>
            <a:r>
              <a:rPr lang="en-US" sz="2000" b="1" kern="0" dirty="0">
                <a:latin typeface="Courier New" pitchFamily="49" charset="0"/>
                <a:cs typeface="Courier New" pitchFamily="49" charset="0"/>
              </a:rPr>
              <a:t>(</a:t>
            </a:r>
            <a:r>
              <a:rPr lang="en-US" sz="2000" b="1" kern="0" dirty="0">
                <a:solidFill>
                  <a:srgbClr val="000099"/>
                </a:solidFill>
                <a:latin typeface="Courier New" pitchFamily="49" charset="0"/>
                <a:cs typeface="Courier New" pitchFamily="49" charset="0"/>
              </a:rPr>
              <a:t>var1, var2,…, varN</a:t>
            </a:r>
            <a:r>
              <a:rPr lang="en-US" sz="2000" b="1" kern="0" dirty="0">
                <a:latin typeface="Courier New" pitchFamily="49" charset="0"/>
                <a:cs typeface="Courier New" pitchFamily="49" charset="0"/>
              </a:rPr>
              <a:t>) {</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 code to be executed inside function;</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a:t>
            </a:r>
            <a:r>
              <a:rPr lang="en-US" sz="2000" b="1" kern="0" dirty="0">
                <a:solidFill>
                  <a:srgbClr val="000099"/>
                </a:solidFill>
                <a:latin typeface="Courier New" pitchFamily="49" charset="0"/>
                <a:cs typeface="Courier New" pitchFamily="49" charset="0"/>
              </a:rPr>
              <a:t>function</a:t>
            </a:r>
            <a:r>
              <a:rPr lang="en-US" sz="2000" b="1" kern="0" dirty="0">
                <a:latin typeface="Courier New" pitchFamily="49" charset="0"/>
                <a:cs typeface="Courier New" pitchFamily="49" charset="0"/>
              </a:rPr>
              <a:t> </a:t>
            </a:r>
            <a:r>
              <a:rPr lang="en-US" sz="2000" b="1" i="1" kern="0" dirty="0">
                <a:latin typeface="Courier New" pitchFamily="49" charset="0"/>
                <a:cs typeface="Courier New" pitchFamily="49" charset="0"/>
              </a:rPr>
              <a:t>sub_function_name</a:t>
            </a:r>
            <a:r>
              <a:rPr lang="en-US" sz="2000" b="1" kern="0" dirty="0">
                <a:latin typeface="Courier New" pitchFamily="49" charset="0"/>
                <a:cs typeface="Courier New" pitchFamily="49" charset="0"/>
              </a:rPr>
              <a:t>(</a:t>
            </a:r>
            <a:r>
              <a:rPr lang="en-US" sz="2000" b="1" kern="0" dirty="0">
                <a:solidFill>
                  <a:srgbClr val="000099"/>
                </a:solidFill>
                <a:latin typeface="Courier New" pitchFamily="49" charset="0"/>
                <a:cs typeface="Courier New" pitchFamily="49" charset="0"/>
              </a:rPr>
              <a:t>…</a:t>
            </a:r>
            <a:r>
              <a:rPr lang="en-US" sz="2000" b="1" kern="0" dirty="0">
                <a:latin typeface="Courier New" pitchFamily="49" charset="0"/>
                <a:cs typeface="Courier New" pitchFamily="49" charset="0"/>
              </a:rPr>
              <a:t>) {</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 code to be executed inside function;</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  }</a:t>
            </a:r>
          </a:p>
          <a:p>
            <a:pPr marL="166688" indent="-166688" defTabSz="944563">
              <a:lnSpc>
                <a:spcPct val="90000"/>
              </a:lnSpc>
              <a:spcBef>
                <a:spcPct val="40000"/>
              </a:spcBef>
              <a:buClr>
                <a:schemeClr val="tx2"/>
              </a:buClr>
              <a:defRPr/>
            </a:pPr>
            <a:r>
              <a:rPr lang="en-US" sz="2000" b="1" kern="0" dirty="0">
                <a:latin typeface="Courier New" pitchFamily="49" charset="0"/>
                <a:cs typeface="Courier New" pitchFamily="49" charset="0"/>
              </a:rPr>
              <a:t>}</a:t>
            </a:r>
          </a:p>
        </p:txBody>
      </p:sp>
    </p:spTree>
    <p:extLst>
      <p:ext uri="{BB962C8B-B14F-4D97-AF65-F5344CB8AC3E}">
        <p14:creationId xmlns:p14="http://schemas.microsoft.com/office/powerpoint/2010/main" val="1234974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 Hoisting</a:t>
            </a:r>
          </a:p>
        </p:txBody>
      </p:sp>
      <p:sp>
        <p:nvSpPr>
          <p:cNvPr id="3" name="Content Placeholder 2"/>
          <p:cNvSpPr>
            <a:spLocks noGrp="1"/>
          </p:cNvSpPr>
          <p:nvPr>
            <p:ph idx="1"/>
          </p:nvPr>
        </p:nvSpPr>
        <p:spPr/>
        <p:txBody>
          <a:bodyPr>
            <a:normAutofit/>
          </a:bodyPr>
          <a:lstStyle/>
          <a:p>
            <a:pPr>
              <a:defRPr/>
            </a:pPr>
            <a:r>
              <a:rPr lang="en-US" dirty="0"/>
              <a:t>A function can be used before it is declared</a:t>
            </a:r>
          </a:p>
          <a:p>
            <a:pPr>
              <a:defRPr/>
            </a:pPr>
            <a:r>
              <a:rPr lang="en-US" dirty="0"/>
              <a:t>Hoisting (JS behavior) moves all declarations to the top of current scope.</a:t>
            </a:r>
          </a:p>
        </p:txBody>
      </p:sp>
      <p:pic>
        <p:nvPicPr>
          <p:cNvPr id="4" name="Picture 3"/>
          <p:cNvPicPr>
            <a:picLocks noChangeAspect="1"/>
          </p:cNvPicPr>
          <p:nvPr/>
        </p:nvPicPr>
        <p:blipFill>
          <a:blip r:embed="rId2"/>
          <a:stretch>
            <a:fillRect/>
          </a:stretch>
        </p:blipFill>
        <p:spPr>
          <a:xfrm>
            <a:off x="700043" y="3271752"/>
            <a:ext cx="4092532" cy="2120826"/>
          </a:xfrm>
          <a:prstGeom prst="rect">
            <a:avLst/>
          </a:prstGeom>
        </p:spPr>
      </p:pic>
    </p:spTree>
    <p:extLst>
      <p:ext uri="{BB962C8B-B14F-4D97-AF65-F5344CB8AC3E}">
        <p14:creationId xmlns:p14="http://schemas.microsoft.com/office/powerpoint/2010/main" val="404952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Self-invoked Function</a:t>
            </a:r>
          </a:p>
        </p:txBody>
      </p:sp>
      <p:sp>
        <p:nvSpPr>
          <p:cNvPr id="5" name="Content Placeholder 2"/>
          <p:cNvSpPr>
            <a:spLocks noGrp="1"/>
          </p:cNvSpPr>
          <p:nvPr>
            <p:ph idx="1"/>
          </p:nvPr>
        </p:nvSpPr>
        <p:spPr/>
        <p:txBody>
          <a:bodyPr>
            <a:normAutofit/>
          </a:bodyPr>
          <a:lstStyle/>
          <a:p>
            <a:r>
              <a:rPr lang="en-US" dirty="0"/>
              <a:t>Immediately Invoked Function Expression (IIFE)</a:t>
            </a:r>
            <a:endParaRPr lang="en-US" sz="2000" dirty="0"/>
          </a:p>
          <a:p>
            <a:pPr lvl="1"/>
            <a:r>
              <a:rPr lang="en-US" dirty="0"/>
              <a:t>Is invoked automatically, without being called.</a:t>
            </a:r>
          </a:p>
          <a:p>
            <a:pPr lvl="1"/>
            <a:r>
              <a:rPr lang="en-US" dirty="0"/>
              <a:t>Will execute automatically if the expression is followed by ().</a:t>
            </a:r>
          </a:p>
          <a:p>
            <a:pPr marL="457200" lvl="1" indent="0">
              <a:buNone/>
            </a:pPr>
            <a:endParaRPr lang="en-US" dirty="0"/>
          </a:p>
        </p:txBody>
      </p:sp>
      <p:pic>
        <p:nvPicPr>
          <p:cNvPr id="6" name="Picture 5"/>
          <p:cNvPicPr>
            <a:picLocks noChangeAspect="1"/>
          </p:cNvPicPr>
          <p:nvPr/>
        </p:nvPicPr>
        <p:blipFill>
          <a:blip r:embed="rId2"/>
          <a:stretch>
            <a:fillRect/>
          </a:stretch>
        </p:blipFill>
        <p:spPr>
          <a:xfrm>
            <a:off x="571501" y="3246037"/>
            <a:ext cx="6807032" cy="1204656"/>
          </a:xfrm>
          <a:prstGeom prst="rect">
            <a:avLst/>
          </a:prstGeom>
        </p:spPr>
      </p:pic>
    </p:spTree>
    <p:extLst>
      <p:ext uri="{BB962C8B-B14F-4D97-AF65-F5344CB8AC3E}">
        <p14:creationId xmlns:p14="http://schemas.microsoft.com/office/powerpoint/2010/main" val="71612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Function</a:t>
            </a:r>
          </a:p>
        </p:txBody>
      </p:sp>
      <p:sp>
        <p:nvSpPr>
          <p:cNvPr id="6" name="Content Placeholder 2"/>
          <p:cNvSpPr>
            <a:spLocks noGrp="1"/>
          </p:cNvSpPr>
          <p:nvPr>
            <p:ph type="subTitle" idx="1"/>
          </p:nvPr>
        </p:nvSpPr>
        <p:spPr/>
        <p:txBody>
          <a:bodyPr>
            <a:normAutofit/>
          </a:bodyPr>
          <a:lstStyle/>
          <a:p>
            <a:r>
              <a:rPr lang="en-US" sz="2800" dirty="0"/>
              <a:t>Demo</a:t>
            </a:r>
            <a:endParaRPr lang="en-US" sz="2400" dirty="0"/>
          </a:p>
          <a:p>
            <a:pPr marL="457200" lvl="1" indent="0">
              <a:buNone/>
            </a:pPr>
            <a:endParaRPr lang="en-US" sz="2400" dirty="0"/>
          </a:p>
          <a:p>
            <a:pPr marL="457200" lvl="1" indent="0">
              <a:buNone/>
            </a:pPr>
            <a:endParaRPr lang="en-US" dirty="0"/>
          </a:p>
        </p:txBody>
      </p:sp>
    </p:spTree>
    <p:extLst>
      <p:ext uri="{BB962C8B-B14F-4D97-AF65-F5344CB8AC3E}">
        <p14:creationId xmlns:p14="http://schemas.microsoft.com/office/powerpoint/2010/main" val="2418813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2" y="3524155"/>
            <a:ext cx="5339519" cy="2988594"/>
          </a:xfrm>
          <a:prstGeom prst="rect">
            <a:avLst/>
          </a:prstGeom>
        </p:spPr>
      </p:pic>
      <p:sp>
        <p:nvSpPr>
          <p:cNvPr id="2" name="Title 1"/>
          <p:cNvSpPr>
            <a:spLocks noGrp="1"/>
          </p:cNvSpPr>
          <p:nvPr>
            <p:ph type="title"/>
          </p:nvPr>
        </p:nvSpPr>
        <p:spPr/>
        <p:txBody>
          <a:bodyPr/>
          <a:lstStyle/>
          <a:p>
            <a:r>
              <a:rPr lang="en-US" dirty="0"/>
              <a:t>Prerequisite</a:t>
            </a:r>
          </a:p>
        </p:txBody>
      </p:sp>
      <p:sp>
        <p:nvSpPr>
          <p:cNvPr id="5" name="Content Placeholder 4">
            <a:extLst>
              <a:ext uri="{FF2B5EF4-FFF2-40B4-BE49-F238E27FC236}">
                <a16:creationId xmlns:a16="http://schemas.microsoft.com/office/drawing/2014/main" id="{E3FF9910-8239-4976-BD7E-4C4E42AC8BCE}"/>
              </a:ext>
            </a:extLst>
          </p:cNvPr>
          <p:cNvSpPr>
            <a:spLocks noGrp="1"/>
          </p:cNvSpPr>
          <p:nvPr>
            <p:ph idx="1"/>
          </p:nvPr>
        </p:nvSpPr>
        <p:spPr/>
        <p:txBody>
          <a:bodyPr/>
          <a:lstStyle/>
          <a:p>
            <a:r>
              <a:rPr lang="en-US" dirty="0"/>
              <a:t>Have knowledge </a:t>
            </a:r>
            <a:endParaRPr lang="en-US" sz="2000" dirty="0"/>
          </a:p>
          <a:p>
            <a:pPr lvl="1"/>
            <a:r>
              <a:rPr lang="en-US" dirty="0"/>
              <a:t>Html(5), </a:t>
            </a:r>
            <a:r>
              <a:rPr lang="en-US" dirty="0" err="1"/>
              <a:t>Css</a:t>
            </a:r>
            <a:r>
              <a:rPr lang="en-US" dirty="0"/>
              <a:t>(3)</a:t>
            </a:r>
          </a:p>
          <a:p>
            <a:pPr marL="342900" lvl="1" indent="-342900">
              <a:buFont typeface="Arial"/>
              <a:buChar char="•"/>
            </a:pPr>
            <a:r>
              <a:rPr lang="en-US" sz="1800" dirty="0"/>
              <a:t>Editor: </a:t>
            </a:r>
          </a:p>
          <a:p>
            <a:pPr lvl="1"/>
            <a:r>
              <a:rPr lang="en-US" sz="1800" dirty="0"/>
              <a:t>	</a:t>
            </a:r>
            <a:r>
              <a:rPr lang="en-US" dirty="0"/>
              <a:t>VS Code, Eclipse, Notepad++, Brackets, Sublime Text …</a:t>
            </a:r>
          </a:p>
          <a:p>
            <a:pPr marL="342900" lvl="1" indent="-342900">
              <a:buFont typeface="Arial"/>
              <a:buChar char="•"/>
            </a:pPr>
            <a:r>
              <a:rPr lang="en-US" sz="1800" dirty="0"/>
              <a:t>Developer tool: </a:t>
            </a:r>
          </a:p>
          <a:p>
            <a:pPr lvl="1"/>
            <a:r>
              <a:rPr lang="en-US" sz="1800" dirty="0"/>
              <a:t>Chrome developer tool…</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sp>
        <p:nvSpPr>
          <p:cNvPr id="5" name="Content Placeholder 4">
            <a:extLst>
              <a:ext uri="{FF2B5EF4-FFF2-40B4-BE49-F238E27FC236}">
                <a16:creationId xmlns:a16="http://schemas.microsoft.com/office/drawing/2014/main" id="{3812EADA-35D3-4F4B-968D-C0B86938F4CF}"/>
              </a:ext>
            </a:extLst>
          </p:cNvPr>
          <p:cNvSpPr>
            <a:spLocks noGrp="1"/>
          </p:cNvSpPr>
          <p:nvPr>
            <p:ph idx="1"/>
          </p:nvPr>
        </p:nvSpPr>
        <p:spPr>
          <a:xfrm>
            <a:off x="571501" y="1187769"/>
            <a:ext cx="11048999" cy="4267729"/>
          </a:xfrm>
        </p:spPr>
        <p:txBody>
          <a:bodyPr/>
          <a:lstStyle/>
          <a:p>
            <a:r>
              <a:rPr lang="en-US" altLang="en-US" dirty="0"/>
              <a:t>Html event can be something browser does, or something user does.</a:t>
            </a:r>
          </a:p>
          <a:p>
            <a:r>
              <a:rPr lang="en-US" dirty="0"/>
              <a:t>Syntax: </a:t>
            </a:r>
          </a:p>
          <a:p>
            <a:endParaRPr lang="en-US" dirty="0"/>
          </a:p>
        </p:txBody>
      </p:sp>
      <p:sp>
        <p:nvSpPr>
          <p:cNvPr id="4" name="Rectangle 3"/>
          <p:cNvSpPr txBox="1">
            <a:spLocks noChangeArrowheads="1"/>
          </p:cNvSpPr>
          <p:nvPr/>
        </p:nvSpPr>
        <p:spPr>
          <a:xfrm>
            <a:off x="1941179" y="1299390"/>
            <a:ext cx="8455025" cy="168444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800" dirty="0"/>
          </a:p>
          <a:p>
            <a:pPr marL="0" indent="0">
              <a:buNone/>
            </a:pPr>
            <a:endParaRPr lang="en-US" altLang="en-US" sz="2800" dirty="0"/>
          </a:p>
        </p:txBody>
      </p:sp>
      <p:sp>
        <p:nvSpPr>
          <p:cNvPr id="6" name="Rectangle 3"/>
          <p:cNvSpPr txBox="1">
            <a:spLocks noChangeArrowheads="1"/>
          </p:cNvSpPr>
          <p:nvPr/>
        </p:nvSpPr>
        <p:spPr bwMode="auto">
          <a:xfrm>
            <a:off x="716882" y="2493483"/>
            <a:ext cx="5714666" cy="560603"/>
          </a:xfrm>
          <a:prstGeom prst="rect">
            <a:avLst/>
          </a:prstGeom>
          <a:noFill/>
          <a:ln w="12700">
            <a:noFill/>
            <a:miter lim="800000"/>
            <a:headEnd/>
            <a:tailEnd/>
          </a:ln>
        </p:spPr>
        <p:txBody>
          <a:bodyPr wrap="square" lIns="0" tIns="0" rIns="0" bIns="0">
            <a:spAutoFit/>
          </a:bodyPr>
          <a:lstStyle/>
          <a:p>
            <a:pPr marL="166688" indent="-166688" defTabSz="944563">
              <a:lnSpc>
                <a:spcPct val="90000"/>
              </a:lnSpc>
              <a:spcBef>
                <a:spcPct val="40000"/>
              </a:spcBef>
              <a:buClr>
                <a:schemeClr val="tx2"/>
              </a:buClr>
              <a:defRPr/>
            </a:pPr>
            <a:r>
              <a:rPr lang="en-US" sz="2000" dirty="0"/>
              <a:t>&lt;button </a:t>
            </a:r>
            <a:r>
              <a:rPr lang="en-US" sz="2000" dirty="0" err="1">
                <a:solidFill>
                  <a:srgbClr val="FF0000"/>
                </a:solidFill>
              </a:rPr>
              <a:t>onclick</a:t>
            </a:r>
            <a:r>
              <a:rPr lang="en-US" sz="2000" dirty="0"/>
              <a:t>="</a:t>
            </a:r>
            <a:r>
              <a:rPr lang="en-US" sz="2000" dirty="0" err="1"/>
              <a:t>displayDate</a:t>
            </a:r>
            <a:r>
              <a:rPr lang="en-US" sz="2000" dirty="0"/>
              <a:t>()"&gt;The time is?&lt;/button&gt;</a:t>
            </a:r>
            <a:endParaRPr lang="en-US" sz="2000" b="1" kern="0" dirty="0">
              <a:latin typeface="Courier New" pitchFamily="49" charset="0"/>
              <a:cs typeface="Courier New" pitchFamily="49" charset="0"/>
            </a:endParaRPr>
          </a:p>
        </p:txBody>
      </p:sp>
      <p:pic>
        <p:nvPicPr>
          <p:cNvPr id="3" name="Picture 2"/>
          <p:cNvPicPr>
            <a:picLocks noChangeAspect="1"/>
          </p:cNvPicPr>
          <p:nvPr/>
        </p:nvPicPr>
        <p:blipFill>
          <a:blip r:embed="rId2"/>
          <a:stretch>
            <a:fillRect/>
          </a:stretch>
        </p:blipFill>
        <p:spPr>
          <a:xfrm>
            <a:off x="2563685" y="1821878"/>
            <a:ext cx="5629778" cy="460845"/>
          </a:xfrm>
          <a:prstGeom prst="rect">
            <a:avLst/>
          </a:prstGeom>
        </p:spPr>
      </p:pic>
      <p:pic>
        <p:nvPicPr>
          <p:cNvPr id="7" name="Picture 6"/>
          <p:cNvPicPr>
            <a:picLocks noChangeAspect="1"/>
          </p:cNvPicPr>
          <p:nvPr/>
        </p:nvPicPr>
        <p:blipFill>
          <a:blip r:embed="rId3"/>
          <a:stretch>
            <a:fillRect/>
          </a:stretch>
        </p:blipFill>
        <p:spPr>
          <a:xfrm>
            <a:off x="716882" y="3194593"/>
            <a:ext cx="6315075" cy="2742336"/>
          </a:xfrm>
          <a:prstGeom prst="rect">
            <a:avLst/>
          </a:prstGeom>
        </p:spPr>
      </p:pic>
    </p:spTree>
    <p:extLst>
      <p:ext uri="{BB962C8B-B14F-4D97-AF65-F5344CB8AC3E}">
        <p14:creationId xmlns:p14="http://schemas.microsoft.com/office/powerpoint/2010/main" val="41271281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Function</a:t>
            </a:r>
          </a:p>
        </p:txBody>
      </p:sp>
      <p:sp>
        <p:nvSpPr>
          <p:cNvPr id="3" name="Content Placeholder 2">
            <a:extLst>
              <a:ext uri="{FF2B5EF4-FFF2-40B4-BE49-F238E27FC236}">
                <a16:creationId xmlns:a16="http://schemas.microsoft.com/office/drawing/2014/main" id="{549FC393-92D1-4C95-81B0-22E403D45338}"/>
              </a:ext>
            </a:extLst>
          </p:cNvPr>
          <p:cNvSpPr>
            <a:spLocks noGrp="1"/>
          </p:cNvSpPr>
          <p:nvPr>
            <p:ph idx="1"/>
          </p:nvPr>
        </p:nvSpPr>
        <p:spPr>
          <a:xfrm>
            <a:off x="571501" y="1714501"/>
            <a:ext cx="10637782" cy="4267729"/>
          </a:xfrm>
        </p:spPr>
        <p:txBody>
          <a:bodyPr/>
          <a:lstStyle/>
          <a:p>
            <a:r>
              <a:rPr lang="en-US" altLang="en-US" dirty="0"/>
              <a:t>When invoked with </a:t>
            </a:r>
            <a:r>
              <a:rPr lang="en-US" altLang="en-US" b="1" dirty="0">
                <a:solidFill>
                  <a:schemeClr val="accent3">
                    <a:lumMod val="75000"/>
                  </a:schemeClr>
                </a:solidFill>
              </a:rPr>
              <a:t>new</a:t>
            </a:r>
            <a:r>
              <a:rPr lang="en-US" altLang="en-US" dirty="0">
                <a:solidFill>
                  <a:schemeClr val="accent3">
                    <a:lumMod val="75000"/>
                  </a:schemeClr>
                </a:solidFill>
              </a:rPr>
              <a:t> </a:t>
            </a:r>
            <a:r>
              <a:rPr lang="en-US" altLang="en-US" dirty="0"/>
              <a:t>keyword, function returns an object known as </a:t>
            </a:r>
            <a:r>
              <a:rPr lang="en-US" altLang="en-US" b="1" dirty="0">
                <a:solidFill>
                  <a:schemeClr val="accent3">
                    <a:lumMod val="75000"/>
                  </a:schemeClr>
                </a:solidFill>
              </a:rPr>
              <a:t>this</a:t>
            </a:r>
            <a:r>
              <a:rPr lang="en-US" altLang="en-US" dirty="0"/>
              <a:t>.</a:t>
            </a:r>
          </a:p>
          <a:p>
            <a:r>
              <a:rPr lang="en-US" altLang="en-US" dirty="0"/>
              <a:t>We can modify properties and methods of </a:t>
            </a:r>
            <a:r>
              <a:rPr lang="en-US" altLang="en-US" b="1" dirty="0">
                <a:solidFill>
                  <a:schemeClr val="accent3">
                    <a:lumMod val="75000"/>
                  </a:schemeClr>
                </a:solidFill>
              </a:rPr>
              <a:t>this</a:t>
            </a:r>
            <a:r>
              <a:rPr lang="en-US" altLang="en-US" dirty="0"/>
              <a:t> before it’s returned.</a:t>
            </a:r>
          </a:p>
          <a:p>
            <a:endParaRPr lang="en-US" dirty="0"/>
          </a:p>
        </p:txBody>
      </p:sp>
      <p:sp>
        <p:nvSpPr>
          <p:cNvPr id="4" name="Rectangle 3"/>
          <p:cNvSpPr txBox="1">
            <a:spLocks noChangeArrowheads="1"/>
          </p:cNvSpPr>
          <p:nvPr/>
        </p:nvSpPr>
        <p:spPr>
          <a:xfrm>
            <a:off x="1905001" y="1447800"/>
            <a:ext cx="8455025" cy="188494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altLang="en-US" sz="2800" dirty="0"/>
          </a:p>
        </p:txBody>
      </p:sp>
      <p:sp>
        <p:nvSpPr>
          <p:cNvPr id="8" name="Rectangle 3"/>
          <p:cNvSpPr txBox="1">
            <a:spLocks noChangeArrowheads="1"/>
          </p:cNvSpPr>
          <p:nvPr/>
        </p:nvSpPr>
        <p:spPr>
          <a:xfrm>
            <a:off x="666194" y="2862655"/>
            <a:ext cx="6882713" cy="2769511"/>
          </a:xfrm>
          <a:prstGeom prst="rect">
            <a:avLst/>
          </a:prstGeom>
          <a:no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15000"/>
              </a:lnSpc>
              <a:buFont typeface="Arial" panose="020B0604020202020204" pitchFamily="34" charset="0"/>
              <a:buNone/>
            </a:pPr>
            <a:r>
              <a:rPr lang="en-US" altLang="en-US" sz="2000" b="1" dirty="0" err="1">
                <a:solidFill>
                  <a:srgbClr val="2B6F31"/>
                </a:solidFill>
                <a:latin typeface="Courier New" panose="02070309020205020404" pitchFamily="49" charset="0"/>
                <a:ea typeface="ＭＳ Ｐゴシック" panose="020B0600070205080204" pitchFamily="34" charset="-128"/>
              </a:rPr>
              <a:t>var</a:t>
            </a:r>
            <a:r>
              <a:rPr lang="en-US" altLang="en-US" sz="2000" b="1" dirty="0">
                <a:latin typeface="Courier New" panose="02070309020205020404" pitchFamily="49" charset="0"/>
                <a:ea typeface="ＭＳ Ｐゴシック" panose="020B0600070205080204" pitchFamily="34" charset="-128"/>
              </a:rPr>
              <a:t> Person = </a:t>
            </a:r>
            <a:r>
              <a:rPr lang="en-US" altLang="en-US" sz="2000" b="1" dirty="0">
                <a:solidFill>
                  <a:srgbClr val="2B6F31"/>
                </a:solidFill>
                <a:latin typeface="Courier New" panose="02070309020205020404" pitchFamily="49" charset="0"/>
                <a:ea typeface="ＭＳ Ｐゴシック" panose="020B0600070205080204" pitchFamily="34" charset="-128"/>
              </a:rPr>
              <a:t>function</a:t>
            </a:r>
            <a:r>
              <a:rPr lang="en-US" altLang="en-US" sz="2000" b="1" dirty="0">
                <a:latin typeface="Courier New" panose="02070309020205020404" pitchFamily="49" charset="0"/>
                <a:ea typeface="ＭＳ Ｐゴシック" panose="020B0600070205080204" pitchFamily="34" charset="-128"/>
              </a:rPr>
              <a:t>(name) {</a:t>
            </a:r>
          </a:p>
          <a:p>
            <a:pPr>
              <a:lnSpc>
                <a:spcPct val="115000"/>
              </a:lnSpc>
              <a:buFont typeface="Arial" panose="020B0604020202020204" pitchFamily="34" charset="0"/>
              <a:buNone/>
            </a:pPr>
            <a:r>
              <a:rPr lang="en-US" altLang="en-US" sz="2000" b="1" dirty="0">
                <a:latin typeface="Courier New" panose="02070309020205020404" pitchFamily="49" charset="0"/>
                <a:ea typeface="ＭＳ Ｐゴシック" panose="020B0600070205080204" pitchFamily="34" charset="-128"/>
              </a:rPr>
              <a:t>  </a:t>
            </a:r>
            <a:r>
              <a:rPr lang="en-US" altLang="en-US" sz="2000" b="1" dirty="0">
                <a:solidFill>
                  <a:srgbClr val="2B6F31"/>
                </a:solidFill>
                <a:latin typeface="Courier New" panose="02070309020205020404" pitchFamily="49" charset="0"/>
                <a:ea typeface="ＭＳ Ｐゴシック" panose="020B0600070205080204" pitchFamily="34" charset="-128"/>
              </a:rPr>
              <a:t>this</a:t>
            </a:r>
            <a:r>
              <a:rPr lang="en-US" altLang="en-US" sz="2000" b="1" dirty="0">
                <a:latin typeface="Courier New" panose="02070309020205020404" pitchFamily="49" charset="0"/>
                <a:ea typeface="ＭＳ Ｐゴシック" panose="020B0600070205080204" pitchFamily="34" charset="-128"/>
              </a:rPr>
              <a:t>.name = name;</a:t>
            </a:r>
          </a:p>
          <a:p>
            <a:pPr>
              <a:lnSpc>
                <a:spcPct val="115000"/>
              </a:lnSpc>
              <a:buFont typeface="Arial" panose="020B0604020202020204" pitchFamily="34" charset="0"/>
              <a:buNone/>
            </a:pPr>
            <a:r>
              <a:rPr lang="en-US" altLang="en-US" sz="2000" b="1" dirty="0">
                <a:latin typeface="Courier New" panose="02070309020205020404" pitchFamily="49" charset="0"/>
                <a:ea typeface="ＭＳ Ｐゴシック" panose="020B0600070205080204" pitchFamily="34" charset="-128"/>
              </a:rPr>
              <a:t>  </a:t>
            </a:r>
            <a:r>
              <a:rPr lang="en-US" altLang="en-US" sz="2000" b="1" dirty="0" err="1">
                <a:solidFill>
                  <a:srgbClr val="2B6F31"/>
                </a:solidFill>
                <a:latin typeface="Courier New" panose="02070309020205020404" pitchFamily="49" charset="0"/>
                <a:ea typeface="ＭＳ Ｐゴシック" panose="020B0600070205080204" pitchFamily="34" charset="-128"/>
              </a:rPr>
              <a:t>this</a:t>
            </a:r>
            <a:r>
              <a:rPr lang="en-US" altLang="en-US" sz="2000" b="1" dirty="0" err="1">
                <a:latin typeface="Courier New" panose="02070309020205020404" pitchFamily="49" charset="0"/>
                <a:ea typeface="ＭＳ Ｐゴシック" panose="020B0600070205080204" pitchFamily="34" charset="-128"/>
              </a:rPr>
              <a:t>.speaks</a:t>
            </a:r>
            <a:r>
              <a:rPr lang="en-US" altLang="en-US" sz="2000" b="1" dirty="0">
                <a:latin typeface="Courier New" panose="02070309020205020404" pitchFamily="49" charset="0"/>
                <a:ea typeface="ＭＳ Ｐゴシック" panose="020B0600070205080204" pitchFamily="34" charset="-128"/>
              </a:rPr>
              <a:t> = </a:t>
            </a:r>
            <a:r>
              <a:rPr lang="en-US" altLang="en-US" sz="2000" b="1" dirty="0">
                <a:solidFill>
                  <a:srgbClr val="DC422A"/>
                </a:solidFill>
                <a:latin typeface="Courier New" panose="02070309020205020404" pitchFamily="49" charset="0"/>
                <a:ea typeface="ＭＳ Ｐゴシック" panose="020B0600070205080204" pitchFamily="34" charset="-128"/>
              </a:rPr>
              <a:t>'</a:t>
            </a:r>
            <a:r>
              <a:rPr lang="en-US" altLang="en-US" sz="2000" b="1" dirty="0" err="1">
                <a:solidFill>
                  <a:srgbClr val="DC422A"/>
                </a:solidFill>
                <a:latin typeface="Courier New" panose="02070309020205020404" pitchFamily="49" charset="0"/>
                <a:ea typeface="ＭＳ Ｐゴシック" panose="020B0600070205080204" pitchFamily="34" charset="-128"/>
              </a:rPr>
              <a:t>fr</a:t>
            </a:r>
            <a:r>
              <a:rPr lang="en-US" altLang="en-US" sz="2000" b="1" dirty="0">
                <a:solidFill>
                  <a:srgbClr val="DC422A"/>
                </a:solidFill>
                <a:latin typeface="Courier New" panose="02070309020205020404" pitchFamily="49" charset="0"/>
                <a:ea typeface="ＭＳ Ｐゴシック" panose="020B0600070205080204" pitchFamily="34" charset="-128"/>
              </a:rPr>
              <a:t>'</a:t>
            </a:r>
            <a:r>
              <a:rPr lang="en-US" altLang="en-US" sz="2000" b="1" dirty="0">
                <a:latin typeface="Courier New" panose="02070309020205020404" pitchFamily="49" charset="0"/>
                <a:ea typeface="ＭＳ Ｐゴシック" panose="020B0600070205080204" pitchFamily="34" charset="-128"/>
              </a:rPr>
              <a:t>;</a:t>
            </a:r>
          </a:p>
          <a:p>
            <a:pPr>
              <a:lnSpc>
                <a:spcPct val="115000"/>
              </a:lnSpc>
              <a:buFont typeface="Arial" panose="020B0604020202020204" pitchFamily="34" charset="0"/>
              <a:buNone/>
            </a:pPr>
            <a:r>
              <a:rPr lang="en-US" altLang="en-US" sz="2000" b="1" dirty="0">
                <a:latin typeface="Courier New" panose="02070309020205020404" pitchFamily="49" charset="0"/>
                <a:ea typeface="ＭＳ Ｐゴシック" panose="020B0600070205080204" pitchFamily="34" charset="-128"/>
              </a:rPr>
              <a:t>  </a:t>
            </a:r>
            <a:r>
              <a:rPr lang="en-US" altLang="en-US" sz="2000" b="1" dirty="0" err="1">
                <a:solidFill>
                  <a:srgbClr val="2B6F31"/>
                </a:solidFill>
                <a:latin typeface="Courier New" panose="02070309020205020404" pitchFamily="49" charset="0"/>
                <a:ea typeface="ＭＳ Ｐゴシック" panose="020B0600070205080204" pitchFamily="34" charset="-128"/>
              </a:rPr>
              <a:t>this</a:t>
            </a:r>
            <a:r>
              <a:rPr lang="en-US" altLang="en-US" sz="2000" b="1" dirty="0" err="1">
                <a:latin typeface="Courier New" panose="02070309020205020404" pitchFamily="49" charset="0"/>
                <a:ea typeface="ＭＳ Ｐゴシック" panose="020B0600070205080204" pitchFamily="34" charset="-128"/>
              </a:rPr>
              <a:t>.say</a:t>
            </a:r>
            <a:r>
              <a:rPr lang="en-US" altLang="en-US" sz="2000" b="1" dirty="0">
                <a:latin typeface="Courier New" panose="02070309020205020404" pitchFamily="49" charset="0"/>
                <a:ea typeface="ＭＳ Ｐゴシック" panose="020B0600070205080204" pitchFamily="34" charset="-128"/>
              </a:rPr>
              <a:t> = function() {</a:t>
            </a:r>
          </a:p>
          <a:p>
            <a:pPr>
              <a:lnSpc>
                <a:spcPct val="115000"/>
              </a:lnSpc>
              <a:buFont typeface="Arial" panose="020B0604020202020204" pitchFamily="34" charset="0"/>
              <a:buNone/>
            </a:pPr>
            <a:r>
              <a:rPr lang="en-US" altLang="en-US" sz="2000" b="1" dirty="0">
                <a:latin typeface="Courier New" panose="02070309020205020404" pitchFamily="49" charset="0"/>
                <a:ea typeface="ＭＳ Ｐゴシック" panose="020B0600070205080204" pitchFamily="34" charset="-128"/>
              </a:rPr>
              <a:t>    return </a:t>
            </a:r>
            <a:r>
              <a:rPr lang="en-US" altLang="en-US" sz="2000" b="1" dirty="0">
                <a:solidFill>
                  <a:srgbClr val="DC422A"/>
                </a:solidFill>
                <a:latin typeface="Courier New" panose="02070309020205020404" pitchFamily="49" charset="0"/>
                <a:ea typeface="ＭＳ Ｐゴシック" panose="020B0600070205080204" pitchFamily="34" charset="-128"/>
              </a:rPr>
              <a:t>"Je </a:t>
            </a:r>
            <a:r>
              <a:rPr lang="en-US" altLang="en-US" sz="2000" b="1" dirty="0" err="1">
                <a:solidFill>
                  <a:srgbClr val="DC422A"/>
                </a:solidFill>
                <a:latin typeface="Courier New" panose="02070309020205020404" pitchFamily="49" charset="0"/>
                <a:ea typeface="ＭＳ Ｐゴシック" panose="020B0600070205080204" pitchFamily="34" charset="-128"/>
              </a:rPr>
              <a:t>m'appelle</a:t>
            </a:r>
            <a:r>
              <a:rPr lang="en-US" altLang="en-US" sz="2000" b="1" dirty="0">
                <a:solidFill>
                  <a:srgbClr val="DC422A"/>
                </a:solidFill>
                <a:latin typeface="Courier New" panose="02070309020205020404" pitchFamily="49" charset="0"/>
                <a:ea typeface="ＭＳ Ｐゴシック" panose="020B0600070205080204" pitchFamily="34" charset="-128"/>
              </a:rPr>
              <a:t> "</a:t>
            </a:r>
            <a:r>
              <a:rPr lang="en-US" altLang="en-US" sz="2000" b="1" dirty="0">
                <a:latin typeface="Courier New" panose="02070309020205020404" pitchFamily="49" charset="0"/>
                <a:ea typeface="ＭＳ Ｐゴシック" panose="020B0600070205080204" pitchFamily="34" charset="-128"/>
              </a:rPr>
              <a:t> + </a:t>
            </a:r>
            <a:r>
              <a:rPr lang="en-US" altLang="en-US" sz="2000" b="1" dirty="0">
                <a:solidFill>
                  <a:srgbClr val="2B6F31"/>
                </a:solidFill>
                <a:latin typeface="Courier New" panose="02070309020205020404" pitchFamily="49" charset="0"/>
                <a:ea typeface="ＭＳ Ｐゴシック" panose="020B0600070205080204" pitchFamily="34" charset="-128"/>
              </a:rPr>
              <a:t>this</a:t>
            </a:r>
            <a:r>
              <a:rPr lang="en-US" altLang="en-US" sz="2000" b="1" dirty="0">
                <a:latin typeface="Courier New" panose="02070309020205020404" pitchFamily="49" charset="0"/>
                <a:ea typeface="ＭＳ Ｐゴシック" panose="020B0600070205080204" pitchFamily="34" charset="-128"/>
              </a:rPr>
              <a:t>.name;</a:t>
            </a:r>
          </a:p>
          <a:p>
            <a:pPr>
              <a:lnSpc>
                <a:spcPct val="115000"/>
              </a:lnSpc>
              <a:buFont typeface="Arial" panose="020B0604020202020204" pitchFamily="34" charset="0"/>
              <a:buNone/>
            </a:pPr>
            <a:r>
              <a:rPr lang="en-US" altLang="en-US" sz="2000" b="1" dirty="0">
                <a:latin typeface="Courier New" panose="02070309020205020404" pitchFamily="49" charset="0"/>
                <a:ea typeface="ＭＳ Ｐゴシック" panose="020B0600070205080204" pitchFamily="34" charset="-128"/>
              </a:rPr>
              <a:t>  };</a:t>
            </a:r>
          </a:p>
          <a:p>
            <a:pPr>
              <a:lnSpc>
                <a:spcPct val="115000"/>
              </a:lnSpc>
              <a:buFont typeface="Arial" panose="020B0604020202020204" pitchFamily="34" charset="0"/>
              <a:buNone/>
            </a:pPr>
            <a:r>
              <a:rPr lang="en-US" altLang="en-US" sz="2000" b="1" dirty="0">
                <a:latin typeface="Courier New" panose="02070309020205020404" pitchFamily="49" charset="0"/>
                <a:ea typeface="ＭＳ Ｐゴシック" panose="020B0600070205080204" pitchFamily="34" charset="-128"/>
              </a:rPr>
              <a:t>};</a:t>
            </a:r>
          </a:p>
        </p:txBody>
      </p:sp>
    </p:spTree>
    <p:extLst>
      <p:ext uri="{BB962C8B-B14F-4D97-AF65-F5344CB8AC3E}">
        <p14:creationId xmlns:p14="http://schemas.microsoft.com/office/powerpoint/2010/main" val="1342505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Function</a:t>
            </a:r>
          </a:p>
        </p:txBody>
      </p:sp>
      <p:sp>
        <p:nvSpPr>
          <p:cNvPr id="3" name="Content Placeholder 2">
            <a:extLst>
              <a:ext uri="{FF2B5EF4-FFF2-40B4-BE49-F238E27FC236}">
                <a16:creationId xmlns:a16="http://schemas.microsoft.com/office/drawing/2014/main" id="{96CE0324-AC7D-4EE4-A89D-D875DEFC616D}"/>
              </a:ext>
            </a:extLst>
          </p:cNvPr>
          <p:cNvSpPr>
            <a:spLocks noGrp="1"/>
          </p:cNvSpPr>
          <p:nvPr>
            <p:ph idx="1"/>
          </p:nvPr>
        </p:nvSpPr>
        <p:spPr/>
        <p:txBody>
          <a:bodyPr/>
          <a:lstStyle/>
          <a:p>
            <a:r>
              <a:rPr lang="en-US" altLang="en-US" dirty="0"/>
              <a:t>An object created with Constructor.</a:t>
            </a:r>
          </a:p>
          <a:p>
            <a:endParaRPr lang="en-US" dirty="0"/>
          </a:p>
        </p:txBody>
      </p:sp>
      <p:sp>
        <p:nvSpPr>
          <p:cNvPr id="4" name="Rectangle 3"/>
          <p:cNvSpPr txBox="1">
            <a:spLocks noChangeArrowheads="1"/>
          </p:cNvSpPr>
          <p:nvPr/>
        </p:nvSpPr>
        <p:spPr>
          <a:xfrm>
            <a:off x="1905001" y="1447800"/>
            <a:ext cx="8455025" cy="78773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altLang="en-US" sz="2800" dirty="0"/>
          </a:p>
        </p:txBody>
      </p:sp>
      <p:sp>
        <p:nvSpPr>
          <p:cNvPr id="6" name="Rectangle 3"/>
          <p:cNvSpPr txBox="1">
            <a:spLocks noChangeArrowheads="1"/>
          </p:cNvSpPr>
          <p:nvPr/>
        </p:nvSpPr>
        <p:spPr>
          <a:xfrm>
            <a:off x="571501" y="2498399"/>
            <a:ext cx="8156402" cy="1070629"/>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None/>
            </a:pPr>
            <a:r>
              <a:rPr lang="en-US" altLang="en-US" sz="2900" b="1" dirty="0">
                <a:latin typeface="Courier New" panose="02070309020205020404" pitchFamily="49" charset="0"/>
                <a:ea typeface="ＭＳ Ｐゴシック" panose="020B0600070205080204" pitchFamily="34" charset="-128"/>
              </a:rPr>
              <a:t>&gt;&gt;&gt; </a:t>
            </a:r>
            <a:r>
              <a:rPr lang="en-US" altLang="en-US" sz="2900" b="1" dirty="0" err="1">
                <a:solidFill>
                  <a:srgbClr val="2B6F31"/>
                </a:solidFill>
                <a:latin typeface="Courier New" panose="02070309020205020404" pitchFamily="49" charset="0"/>
                <a:ea typeface="ＭＳ Ｐゴシック" panose="020B0600070205080204" pitchFamily="34" charset="-128"/>
              </a:rPr>
              <a:t>var</a:t>
            </a:r>
            <a:r>
              <a:rPr lang="en-US" altLang="en-US" sz="2900" b="1" dirty="0">
                <a:latin typeface="Courier New" panose="02070309020205020404" pitchFamily="49" charset="0"/>
                <a:ea typeface="ＭＳ Ｐゴシック" panose="020B0600070205080204" pitchFamily="34" charset="-128"/>
              </a:rPr>
              <a:t> </a:t>
            </a:r>
            <a:r>
              <a:rPr lang="en-US" altLang="en-US" sz="2900" b="1" dirty="0" err="1">
                <a:latin typeface="Courier New" panose="02070309020205020404" pitchFamily="49" charset="0"/>
                <a:ea typeface="ＭＳ Ｐゴシック" panose="020B0600070205080204" pitchFamily="34" charset="-128"/>
              </a:rPr>
              <a:t>julien</a:t>
            </a:r>
            <a:r>
              <a:rPr lang="en-US" altLang="en-US" sz="2900" b="1" dirty="0">
                <a:latin typeface="Courier New" panose="02070309020205020404" pitchFamily="49" charset="0"/>
                <a:ea typeface="ＭＳ Ｐゴシック" panose="020B0600070205080204" pitchFamily="34" charset="-128"/>
              </a:rPr>
              <a:t> = </a:t>
            </a:r>
            <a:r>
              <a:rPr lang="en-US" altLang="en-US" sz="2900" b="1" dirty="0">
                <a:solidFill>
                  <a:srgbClr val="2B6F31"/>
                </a:solidFill>
                <a:latin typeface="Courier New" panose="02070309020205020404" pitchFamily="49" charset="0"/>
                <a:ea typeface="ＭＳ Ｐゴシック" panose="020B0600070205080204" pitchFamily="34" charset="-128"/>
              </a:rPr>
              <a:t>new</a:t>
            </a:r>
            <a:r>
              <a:rPr lang="en-US" altLang="en-US" sz="2900" b="1" dirty="0">
                <a:latin typeface="Courier New" panose="02070309020205020404" pitchFamily="49" charset="0"/>
                <a:ea typeface="ＭＳ Ｐゴシック" panose="020B0600070205080204" pitchFamily="34" charset="-128"/>
              </a:rPr>
              <a:t> Person(</a:t>
            </a:r>
            <a:r>
              <a:rPr lang="en-US" altLang="en-US" sz="2900" b="1" dirty="0">
                <a:solidFill>
                  <a:srgbClr val="DC422A"/>
                </a:solidFill>
                <a:latin typeface="Courier New" panose="02070309020205020404" pitchFamily="49" charset="0"/>
                <a:ea typeface="ＭＳ Ｐゴシック" panose="020B0600070205080204" pitchFamily="34" charset="-128"/>
              </a:rPr>
              <a:t>"Julien"</a:t>
            </a:r>
            <a:r>
              <a:rPr lang="en-US" altLang="en-US" sz="2900" b="1" dirty="0">
                <a:latin typeface="Courier New" panose="02070309020205020404" pitchFamily="49" charset="0"/>
                <a:ea typeface="ＭＳ Ｐゴシック" panose="020B0600070205080204" pitchFamily="34" charset="-128"/>
              </a:rPr>
              <a:t>);</a:t>
            </a:r>
          </a:p>
          <a:p>
            <a:pPr>
              <a:buFont typeface="Arial" panose="020B0604020202020204" pitchFamily="34" charset="0"/>
              <a:buNone/>
            </a:pPr>
            <a:r>
              <a:rPr lang="en-US" altLang="en-US" sz="2900" b="1" dirty="0">
                <a:latin typeface="Courier New" panose="02070309020205020404" pitchFamily="49" charset="0"/>
                <a:ea typeface="ＭＳ Ｐゴシック" panose="020B0600070205080204" pitchFamily="34" charset="-128"/>
              </a:rPr>
              <a:t>&gt;&gt;&gt; </a:t>
            </a:r>
            <a:r>
              <a:rPr lang="en-US" altLang="en-US" sz="2900" b="1" dirty="0" err="1">
                <a:latin typeface="Courier New" panose="02070309020205020404" pitchFamily="49" charset="0"/>
                <a:ea typeface="ＭＳ Ｐゴシック" panose="020B0600070205080204" pitchFamily="34" charset="-128"/>
              </a:rPr>
              <a:t>julien.say</a:t>
            </a:r>
            <a:r>
              <a:rPr lang="en-US" altLang="en-US" sz="2900" b="1" dirty="0">
                <a:latin typeface="Courier New" panose="02070309020205020404" pitchFamily="49" charset="0"/>
                <a:ea typeface="ＭＳ Ｐゴシック" panose="020B0600070205080204" pitchFamily="34" charset="-128"/>
              </a:rPr>
              <a:t>();</a:t>
            </a:r>
          </a:p>
          <a:p>
            <a:pPr>
              <a:buFont typeface="Arial" panose="020B0604020202020204" pitchFamily="34" charset="0"/>
              <a:buNone/>
            </a:pPr>
            <a:r>
              <a:rPr lang="en-US" altLang="en-US" sz="2900" b="1" dirty="0">
                <a:solidFill>
                  <a:srgbClr val="DC422A"/>
                </a:solidFill>
                <a:latin typeface="Courier New" panose="02070309020205020404" pitchFamily="49" charset="0"/>
                <a:ea typeface="ＭＳ Ｐゴシック" panose="020B0600070205080204" pitchFamily="34" charset="-128"/>
              </a:rPr>
              <a:t>"Je </a:t>
            </a:r>
            <a:r>
              <a:rPr lang="en-US" altLang="en-US" sz="2900" b="1" dirty="0" err="1">
                <a:solidFill>
                  <a:srgbClr val="DC422A"/>
                </a:solidFill>
                <a:latin typeface="Courier New" panose="02070309020205020404" pitchFamily="49" charset="0"/>
                <a:ea typeface="ＭＳ Ｐゴシック" panose="020B0600070205080204" pitchFamily="34" charset="-128"/>
              </a:rPr>
              <a:t>m'appelle</a:t>
            </a:r>
            <a:r>
              <a:rPr lang="en-US" altLang="en-US" sz="2900" b="1" dirty="0">
                <a:solidFill>
                  <a:srgbClr val="DC422A"/>
                </a:solidFill>
                <a:latin typeface="Courier New" panose="02070309020205020404" pitchFamily="49" charset="0"/>
                <a:ea typeface="ＭＳ Ｐゴシック" panose="020B0600070205080204" pitchFamily="34" charset="-128"/>
              </a:rPr>
              <a:t> Julien"</a:t>
            </a:r>
          </a:p>
          <a:p>
            <a:pPr>
              <a:buFont typeface="Arial" panose="020B0604020202020204" pitchFamily="34" charset="0"/>
              <a:buNone/>
            </a:pPr>
            <a:endParaRPr lang="en-US" altLang="en-US" dirty="0">
              <a:solidFill>
                <a:srgbClr val="DC422A"/>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321460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Function</a:t>
            </a:r>
          </a:p>
        </p:txBody>
      </p:sp>
      <p:sp>
        <p:nvSpPr>
          <p:cNvPr id="3" name="Content Placeholder 2">
            <a:extLst>
              <a:ext uri="{FF2B5EF4-FFF2-40B4-BE49-F238E27FC236}">
                <a16:creationId xmlns:a16="http://schemas.microsoft.com/office/drawing/2014/main" id="{00F3046C-E4B2-4698-A721-C0F4F8D2FA16}"/>
              </a:ext>
            </a:extLst>
          </p:cNvPr>
          <p:cNvSpPr>
            <a:spLocks noGrp="1"/>
          </p:cNvSpPr>
          <p:nvPr>
            <p:ph idx="1"/>
          </p:nvPr>
        </p:nvSpPr>
        <p:spPr/>
        <p:txBody>
          <a:bodyPr/>
          <a:lstStyle/>
          <a:p>
            <a:r>
              <a:rPr lang="en-US" altLang="en-US" dirty="0"/>
              <a:t>Built-in constructor functions</a:t>
            </a:r>
          </a:p>
          <a:p>
            <a:endParaRPr lang="en-US" dirty="0"/>
          </a:p>
        </p:txBody>
      </p:sp>
      <p:sp>
        <p:nvSpPr>
          <p:cNvPr id="4" name="Rectangle 3"/>
          <p:cNvSpPr txBox="1">
            <a:spLocks noChangeArrowheads="1"/>
          </p:cNvSpPr>
          <p:nvPr/>
        </p:nvSpPr>
        <p:spPr>
          <a:xfrm>
            <a:off x="1905001" y="1447800"/>
            <a:ext cx="8455025" cy="78773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altLang="en-US" sz="2800" dirty="0"/>
          </a:p>
        </p:txBody>
      </p:sp>
      <p:sp>
        <p:nvSpPr>
          <p:cNvPr id="10" name="Rectangle 3"/>
          <p:cNvSpPr txBox="1">
            <a:spLocks noChangeArrowheads="1"/>
          </p:cNvSpPr>
          <p:nvPr/>
        </p:nvSpPr>
        <p:spPr>
          <a:xfrm>
            <a:off x="571500" y="2248126"/>
            <a:ext cx="6551141" cy="392246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05000"/>
              </a:lnSpc>
            </a:pPr>
            <a:r>
              <a:rPr lang="en-US" altLang="en-US" sz="2000" dirty="0">
                <a:solidFill>
                  <a:srgbClr val="2B6F31"/>
                </a:solidFill>
                <a:ea typeface="ＭＳ Ｐゴシック" panose="020B0600070205080204" pitchFamily="34" charset="-128"/>
              </a:rPr>
              <a:t>Object</a:t>
            </a:r>
          </a:p>
          <a:p>
            <a:pPr>
              <a:lnSpc>
                <a:spcPct val="105000"/>
              </a:lnSpc>
            </a:pPr>
            <a:r>
              <a:rPr lang="en-US" altLang="en-US" sz="2000" dirty="0">
                <a:solidFill>
                  <a:srgbClr val="2B6F31"/>
                </a:solidFill>
                <a:ea typeface="ＭＳ Ｐゴシック" panose="020B0600070205080204" pitchFamily="34" charset="-128"/>
              </a:rPr>
              <a:t>Array</a:t>
            </a:r>
          </a:p>
          <a:p>
            <a:pPr>
              <a:lnSpc>
                <a:spcPct val="105000"/>
              </a:lnSpc>
            </a:pPr>
            <a:r>
              <a:rPr lang="en-US" altLang="en-US" sz="2000" dirty="0">
                <a:solidFill>
                  <a:srgbClr val="2B6F31"/>
                </a:solidFill>
                <a:ea typeface="ＭＳ Ｐゴシック" panose="020B0600070205080204" pitchFamily="34" charset="-128"/>
              </a:rPr>
              <a:t>Function</a:t>
            </a:r>
          </a:p>
          <a:p>
            <a:pPr>
              <a:lnSpc>
                <a:spcPct val="105000"/>
              </a:lnSpc>
            </a:pPr>
            <a:r>
              <a:rPr lang="en-US" altLang="en-US" sz="2000" dirty="0" err="1">
                <a:solidFill>
                  <a:srgbClr val="2B6F31"/>
                </a:solidFill>
                <a:ea typeface="ＭＳ Ｐゴシック" panose="020B0600070205080204" pitchFamily="34" charset="-128"/>
              </a:rPr>
              <a:t>RegExp</a:t>
            </a:r>
            <a:endParaRPr lang="en-US" altLang="en-US" sz="2000" dirty="0">
              <a:solidFill>
                <a:srgbClr val="2B6F31"/>
              </a:solidFill>
              <a:ea typeface="ＭＳ Ｐゴシック" panose="020B0600070205080204" pitchFamily="34" charset="-128"/>
            </a:endParaRPr>
          </a:p>
          <a:p>
            <a:pPr>
              <a:lnSpc>
                <a:spcPct val="105000"/>
              </a:lnSpc>
            </a:pPr>
            <a:r>
              <a:rPr lang="en-US" altLang="en-US" sz="2000" dirty="0">
                <a:solidFill>
                  <a:srgbClr val="DC422A"/>
                </a:solidFill>
                <a:ea typeface="ＭＳ Ｐゴシック" panose="020B0600070205080204" pitchFamily="34" charset="-128"/>
              </a:rPr>
              <a:t>Number</a:t>
            </a:r>
            <a:endParaRPr lang="en-US" altLang="en-US" sz="2000" dirty="0">
              <a:solidFill>
                <a:schemeClr val="bg2"/>
              </a:solidFill>
              <a:ea typeface="ＭＳ Ｐゴシック" panose="020B0600070205080204" pitchFamily="34" charset="-128"/>
            </a:endParaRPr>
          </a:p>
          <a:p>
            <a:pPr>
              <a:lnSpc>
                <a:spcPct val="105000"/>
              </a:lnSpc>
            </a:pPr>
            <a:r>
              <a:rPr lang="en-US" altLang="en-US" sz="2000" dirty="0">
                <a:solidFill>
                  <a:srgbClr val="DC422A"/>
                </a:solidFill>
                <a:ea typeface="ＭＳ Ｐゴシック" panose="020B0600070205080204" pitchFamily="34" charset="-128"/>
              </a:rPr>
              <a:t>String</a:t>
            </a:r>
          </a:p>
          <a:p>
            <a:pPr>
              <a:lnSpc>
                <a:spcPct val="105000"/>
              </a:lnSpc>
            </a:pPr>
            <a:r>
              <a:rPr lang="en-US" altLang="en-US" sz="2000" dirty="0">
                <a:solidFill>
                  <a:srgbClr val="DC422A"/>
                </a:solidFill>
                <a:ea typeface="ＭＳ Ｐゴシック" panose="020B0600070205080204" pitchFamily="34" charset="-128"/>
              </a:rPr>
              <a:t>Boolean</a:t>
            </a:r>
          </a:p>
          <a:p>
            <a:pPr>
              <a:lnSpc>
                <a:spcPct val="105000"/>
              </a:lnSpc>
            </a:pPr>
            <a:r>
              <a:rPr lang="en-US" altLang="en-US" sz="2000" dirty="0">
                <a:ea typeface="ＭＳ Ｐゴシック" panose="020B0600070205080204" pitchFamily="34" charset="-128"/>
              </a:rPr>
              <a:t>Date</a:t>
            </a:r>
          </a:p>
          <a:p>
            <a:pPr>
              <a:lnSpc>
                <a:spcPct val="105000"/>
              </a:lnSpc>
            </a:pPr>
            <a:r>
              <a:rPr lang="en-US" altLang="en-US" sz="2000" dirty="0">
                <a:solidFill>
                  <a:schemeClr val="hlink"/>
                </a:solidFill>
                <a:ea typeface="ＭＳ Ｐゴシック" panose="020B0600070205080204" pitchFamily="34" charset="-128"/>
              </a:rPr>
              <a:t>Error, </a:t>
            </a:r>
            <a:r>
              <a:rPr lang="en-US" altLang="en-US" sz="2000" dirty="0" err="1">
                <a:solidFill>
                  <a:schemeClr val="hlink"/>
                </a:solidFill>
                <a:ea typeface="ＭＳ Ｐゴシック" panose="020B0600070205080204" pitchFamily="34" charset="-128"/>
              </a:rPr>
              <a:t>SyntaxError</a:t>
            </a:r>
            <a:r>
              <a:rPr lang="en-US" altLang="en-US" sz="2000" dirty="0">
                <a:solidFill>
                  <a:schemeClr val="hlink"/>
                </a:solidFill>
                <a:ea typeface="ＭＳ Ｐゴシック" panose="020B0600070205080204" pitchFamily="34" charset="-128"/>
              </a:rPr>
              <a:t>, </a:t>
            </a:r>
            <a:r>
              <a:rPr lang="en-US" altLang="en-US" sz="2000" dirty="0" err="1">
                <a:solidFill>
                  <a:schemeClr val="hlink"/>
                </a:solidFill>
                <a:ea typeface="ＭＳ Ｐゴシック" panose="020B0600070205080204" pitchFamily="34" charset="-128"/>
              </a:rPr>
              <a:t>ReferenceError</a:t>
            </a:r>
            <a:r>
              <a:rPr lang="en-US" altLang="en-US" sz="2000" dirty="0">
                <a:solidFill>
                  <a:schemeClr val="hlink"/>
                </a:solidFill>
                <a:ea typeface="ＭＳ Ｐゴシック" panose="020B0600070205080204" pitchFamily="34" charset="-128"/>
              </a:rPr>
              <a:t>…</a:t>
            </a:r>
          </a:p>
        </p:txBody>
      </p:sp>
    </p:spTree>
    <p:extLst>
      <p:ext uri="{BB962C8B-B14F-4D97-AF65-F5344CB8AC3E}">
        <p14:creationId xmlns:p14="http://schemas.microsoft.com/office/powerpoint/2010/main" val="3590184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a:t>
            </a:r>
          </a:p>
        </p:txBody>
      </p:sp>
      <p:graphicFrame>
        <p:nvGraphicFramePr>
          <p:cNvPr id="6" name="Group 34"/>
          <p:cNvGraphicFramePr>
            <a:graphicFrameLocks noGrp="1"/>
          </p:cNvGraphicFramePr>
          <p:nvPr>
            <p:ph idx="1"/>
            <p:extLst>
              <p:ext uri="{D42A27DB-BD31-4B8C-83A1-F6EECF244321}">
                <p14:modId xmlns:p14="http://schemas.microsoft.com/office/powerpoint/2010/main" val="3877666831"/>
              </p:ext>
            </p:extLst>
          </p:nvPr>
        </p:nvGraphicFramePr>
        <p:xfrm>
          <a:off x="571500" y="1353059"/>
          <a:ext cx="9334047" cy="4769314"/>
        </p:xfrm>
        <a:graphic>
          <a:graphicData uri="http://schemas.openxmlformats.org/drawingml/2006/table">
            <a:tbl>
              <a:tblPr/>
              <a:tblGrid>
                <a:gridCol w="4710740">
                  <a:extLst>
                    <a:ext uri="{9D8B030D-6E8A-4147-A177-3AD203B41FA5}">
                      <a16:colId xmlns:a16="http://schemas.microsoft.com/office/drawing/2014/main" val="20000"/>
                    </a:ext>
                  </a:extLst>
                </a:gridCol>
                <a:gridCol w="4623307">
                  <a:extLst>
                    <a:ext uri="{9D8B030D-6E8A-4147-A177-3AD203B41FA5}">
                      <a16:colId xmlns:a16="http://schemas.microsoft.com/office/drawing/2014/main" val="20001"/>
                    </a:ext>
                  </a:extLst>
                </a:gridCol>
              </a:tblGrid>
              <a:tr h="370270">
                <a:tc>
                  <a:txBody>
                    <a:bodyPr/>
                    <a:lstStyle>
                      <a:lvl1pPr marL="53975">
                        <a:lnSpc>
                          <a:spcPct val="125000"/>
                        </a:lnSpc>
                        <a:spcBef>
                          <a:spcPct val="50000"/>
                        </a:spcBef>
                        <a:buClr>
                          <a:srgbClr val="2B6F31"/>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1pPr>
                      <a:lvl2pPr marL="461963">
                        <a:lnSpc>
                          <a:spcPct val="125000"/>
                        </a:lnSpc>
                        <a:spcBef>
                          <a:spcPct val="25000"/>
                        </a:spcBef>
                        <a:buClr>
                          <a:srgbClr val="F16E22"/>
                        </a:buClr>
                        <a:buSzPct val="130000"/>
                        <a:buFont typeface="Arial" panose="020B0604020202020204" pitchFamily="34" charset="0"/>
                        <a:defRPr sz="2400" b="1">
                          <a:solidFill>
                            <a:schemeClr val="tx1"/>
                          </a:solidFill>
                          <a:latin typeface="Verdana" panose="020B0604030504040204" pitchFamily="34" charset="0"/>
                          <a:ea typeface="ＭＳ Ｐゴシック" panose="020B0600070205080204" pitchFamily="34" charset="-128"/>
                        </a:defRPr>
                      </a:lvl2pPr>
                      <a:lvl3pPr marL="862013">
                        <a:lnSpc>
                          <a:spcPct val="125000"/>
                        </a:lnSpc>
                        <a:spcBef>
                          <a:spcPct val="10000"/>
                        </a:spcBef>
                        <a:buClr>
                          <a:srgbClr val="285A2E"/>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3pPr>
                      <a:lvl4pPr marL="1204913">
                        <a:lnSpc>
                          <a:spcPct val="125000"/>
                        </a:lnSpc>
                        <a:spcBef>
                          <a:spcPct val="10000"/>
                        </a:spcBef>
                        <a:buClr>
                          <a:schemeClr val="tx1"/>
                        </a:buClr>
                        <a:buFont typeface="Times" panose="02020603050405020304" pitchFamily="18" charset="0"/>
                        <a:defRPr b="1">
                          <a:solidFill>
                            <a:schemeClr val="tx1"/>
                          </a:solidFill>
                          <a:latin typeface="Verdana" panose="020B0604030504040204" pitchFamily="34" charset="0"/>
                          <a:ea typeface="ＭＳ Ｐゴシック" panose="020B0600070205080204" pitchFamily="34" charset="-128"/>
                        </a:defRPr>
                      </a:lvl4pPr>
                      <a:lvl5pPr marL="1547813">
                        <a:lnSpc>
                          <a:spcPct val="125000"/>
                        </a:lnSpc>
                        <a:spcBef>
                          <a:spcPct val="10000"/>
                        </a:spcBef>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5pPr>
                      <a:lvl6pPr marL="20050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6pPr>
                      <a:lvl7pPr marL="24622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7pPr>
                      <a:lvl8pPr marL="29194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8pPr>
                      <a:lvl9pPr marL="33766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9pPr>
                    </a:lstStyle>
                    <a:p>
                      <a:pPr marL="53975" marR="0" lvl="0" indent="0" algn="ctr" defTabSz="914400" rtl="0" eaLnBrk="0" fontAlgn="base" latinLnBrk="0" hangingPunct="0">
                        <a:lnSpc>
                          <a:spcPct val="125000"/>
                        </a:lnSpc>
                        <a:spcBef>
                          <a:spcPct val="50000"/>
                        </a:spcBef>
                        <a:spcAft>
                          <a:spcPct val="0"/>
                        </a:spcAft>
                        <a:buClr>
                          <a:srgbClr val="2B6F31"/>
                        </a:buClr>
                        <a:buSzTx/>
                        <a:buFont typeface="Arial" panose="020B0604020202020204" pitchFamily="34" charset="0"/>
                        <a:buNone/>
                        <a:tabLst/>
                      </a:pPr>
                      <a:r>
                        <a:rPr kumimoji="0" lang="en-US" altLang="en-US" sz="2000" b="1" i="0" u="none" strike="noStrike" cap="none" normalizeH="0" baseline="0" dirty="0">
                          <a:ln>
                            <a:noFill/>
                          </a:ln>
                          <a:solidFill>
                            <a:srgbClr val="2B6F31"/>
                          </a:solidFill>
                          <a:effectLst/>
                          <a:latin typeface="Verdana" panose="020B0604030504040204" pitchFamily="34" charset="0"/>
                          <a:ea typeface="ＭＳ Ｐゴシック" panose="020B0600070205080204" pitchFamily="34" charset="-128"/>
                        </a:rPr>
                        <a:t>Use this</a:t>
                      </a:r>
                    </a:p>
                  </a:txBody>
                  <a:tcPr marL="53638" marR="536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53975">
                        <a:lnSpc>
                          <a:spcPct val="125000"/>
                        </a:lnSpc>
                        <a:spcBef>
                          <a:spcPct val="50000"/>
                        </a:spcBef>
                        <a:buClr>
                          <a:srgbClr val="2B6F31"/>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1pPr>
                      <a:lvl2pPr marL="461963">
                        <a:lnSpc>
                          <a:spcPct val="125000"/>
                        </a:lnSpc>
                        <a:spcBef>
                          <a:spcPct val="25000"/>
                        </a:spcBef>
                        <a:buClr>
                          <a:srgbClr val="F16E22"/>
                        </a:buClr>
                        <a:buSzPct val="130000"/>
                        <a:buFont typeface="Arial" panose="020B0604020202020204" pitchFamily="34" charset="0"/>
                        <a:defRPr sz="2400" b="1">
                          <a:solidFill>
                            <a:schemeClr val="tx1"/>
                          </a:solidFill>
                          <a:latin typeface="Verdana" panose="020B0604030504040204" pitchFamily="34" charset="0"/>
                          <a:ea typeface="ＭＳ Ｐゴシック" panose="020B0600070205080204" pitchFamily="34" charset="-128"/>
                        </a:defRPr>
                      </a:lvl2pPr>
                      <a:lvl3pPr marL="862013">
                        <a:lnSpc>
                          <a:spcPct val="125000"/>
                        </a:lnSpc>
                        <a:spcBef>
                          <a:spcPct val="10000"/>
                        </a:spcBef>
                        <a:buClr>
                          <a:srgbClr val="285A2E"/>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3pPr>
                      <a:lvl4pPr marL="1204913">
                        <a:lnSpc>
                          <a:spcPct val="125000"/>
                        </a:lnSpc>
                        <a:spcBef>
                          <a:spcPct val="10000"/>
                        </a:spcBef>
                        <a:buClr>
                          <a:schemeClr val="tx1"/>
                        </a:buClr>
                        <a:buFont typeface="Times" panose="02020603050405020304" pitchFamily="18" charset="0"/>
                        <a:defRPr b="1">
                          <a:solidFill>
                            <a:schemeClr val="tx1"/>
                          </a:solidFill>
                          <a:latin typeface="Verdana" panose="020B0604030504040204" pitchFamily="34" charset="0"/>
                          <a:ea typeface="ＭＳ Ｐゴシック" panose="020B0600070205080204" pitchFamily="34" charset="-128"/>
                        </a:defRPr>
                      </a:lvl4pPr>
                      <a:lvl5pPr marL="1547813">
                        <a:lnSpc>
                          <a:spcPct val="125000"/>
                        </a:lnSpc>
                        <a:spcBef>
                          <a:spcPct val="10000"/>
                        </a:spcBef>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5pPr>
                      <a:lvl6pPr marL="20050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6pPr>
                      <a:lvl7pPr marL="24622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7pPr>
                      <a:lvl8pPr marL="29194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8pPr>
                      <a:lvl9pPr marL="33766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9pPr>
                    </a:lstStyle>
                    <a:p>
                      <a:pPr marL="53975" marR="0" lvl="0" indent="0" algn="ctr" defTabSz="914400" rtl="0" eaLnBrk="0" fontAlgn="base" latinLnBrk="0" hangingPunct="0">
                        <a:lnSpc>
                          <a:spcPct val="125000"/>
                        </a:lnSpc>
                        <a:spcBef>
                          <a:spcPct val="50000"/>
                        </a:spcBef>
                        <a:spcAft>
                          <a:spcPct val="0"/>
                        </a:spcAft>
                        <a:buClr>
                          <a:srgbClr val="2B6F31"/>
                        </a:buClr>
                        <a:buSzTx/>
                        <a:buFont typeface="Arial" panose="020B0604020202020204" pitchFamily="34" charset="0"/>
                        <a:buNone/>
                        <a:tabLst/>
                      </a:pPr>
                      <a:r>
                        <a:rPr kumimoji="0" lang="en-US" altLang="en-US" sz="2000" b="1" i="0" u="none" strike="noStrike" cap="none" normalizeH="0" baseline="0" dirty="0">
                          <a:ln>
                            <a:noFill/>
                          </a:ln>
                          <a:solidFill>
                            <a:srgbClr val="DC422A"/>
                          </a:solidFill>
                          <a:effectLst/>
                          <a:latin typeface="Verdana" panose="020B0604030504040204" pitchFamily="34" charset="0"/>
                          <a:ea typeface="ＭＳ Ｐゴシック" panose="020B0600070205080204" pitchFamily="34" charset="-128"/>
                        </a:rPr>
                        <a:t>Not that</a:t>
                      </a:r>
                    </a:p>
                  </a:txBody>
                  <a:tcPr marL="53638" marR="536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876581">
                <a:tc>
                  <a:txBody>
                    <a:bodyPr/>
                    <a:lstStyle>
                      <a:lvl1pPr marL="53975">
                        <a:lnSpc>
                          <a:spcPct val="125000"/>
                        </a:lnSpc>
                        <a:spcBef>
                          <a:spcPct val="50000"/>
                        </a:spcBef>
                        <a:buClr>
                          <a:srgbClr val="2B6F31"/>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1pPr>
                      <a:lvl2pPr marL="461963">
                        <a:lnSpc>
                          <a:spcPct val="125000"/>
                        </a:lnSpc>
                        <a:spcBef>
                          <a:spcPct val="25000"/>
                        </a:spcBef>
                        <a:buClr>
                          <a:srgbClr val="F16E22"/>
                        </a:buClr>
                        <a:buSzPct val="130000"/>
                        <a:buFont typeface="Arial" panose="020B0604020202020204" pitchFamily="34" charset="0"/>
                        <a:defRPr sz="2400" b="1">
                          <a:solidFill>
                            <a:schemeClr val="tx1"/>
                          </a:solidFill>
                          <a:latin typeface="Verdana" panose="020B0604030504040204" pitchFamily="34" charset="0"/>
                          <a:ea typeface="ＭＳ Ｐゴシック" panose="020B0600070205080204" pitchFamily="34" charset="-128"/>
                        </a:defRPr>
                      </a:lvl2pPr>
                      <a:lvl3pPr marL="862013">
                        <a:lnSpc>
                          <a:spcPct val="125000"/>
                        </a:lnSpc>
                        <a:spcBef>
                          <a:spcPct val="10000"/>
                        </a:spcBef>
                        <a:buClr>
                          <a:srgbClr val="285A2E"/>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3pPr>
                      <a:lvl4pPr marL="1204913">
                        <a:lnSpc>
                          <a:spcPct val="125000"/>
                        </a:lnSpc>
                        <a:spcBef>
                          <a:spcPct val="10000"/>
                        </a:spcBef>
                        <a:buClr>
                          <a:schemeClr val="tx1"/>
                        </a:buClr>
                        <a:buFont typeface="Times" panose="02020603050405020304" pitchFamily="18" charset="0"/>
                        <a:defRPr b="1">
                          <a:solidFill>
                            <a:schemeClr val="tx1"/>
                          </a:solidFill>
                          <a:latin typeface="Verdana" panose="020B0604030504040204" pitchFamily="34" charset="0"/>
                          <a:ea typeface="ＭＳ Ｐゴシック" panose="020B0600070205080204" pitchFamily="34" charset="-128"/>
                        </a:defRPr>
                      </a:lvl4pPr>
                      <a:lvl5pPr marL="1547813">
                        <a:lnSpc>
                          <a:spcPct val="125000"/>
                        </a:lnSpc>
                        <a:spcBef>
                          <a:spcPct val="10000"/>
                        </a:spcBef>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5pPr>
                      <a:lvl6pPr marL="20050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6pPr>
                      <a:lvl7pPr marL="24622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7pPr>
                      <a:lvl8pPr marL="29194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8pPr>
                      <a:lvl9pPr marL="33766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9pPr>
                    </a:lstStyle>
                    <a:p>
                      <a:pPr marL="53975" marR="0" lvl="0" indent="0" algn="l" defTabSz="914400" rtl="0" eaLnBrk="0" fontAlgn="base" latinLnBrk="0" hangingPunct="0">
                        <a:lnSpc>
                          <a:spcPct val="125000"/>
                        </a:lnSpc>
                        <a:spcBef>
                          <a:spcPct val="50000"/>
                        </a:spcBef>
                        <a:spcAft>
                          <a:spcPct val="0"/>
                        </a:spcAft>
                        <a:buClr>
                          <a:srgbClr val="2B6F31"/>
                        </a:buClr>
                        <a:buSzTx/>
                        <a:buFont typeface="Arial" panose="020B0604020202020204" pitchFamily="34" charset="0"/>
                        <a:buNone/>
                        <a:tabLst/>
                      </a:pPr>
                      <a:r>
                        <a:rPr kumimoji="0" lang="en-US" altLang="en-US" sz="2000" b="1"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var o = {};</a:t>
                      </a:r>
                    </a:p>
                  </a:txBody>
                  <a:tcPr marL="53638" marR="536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53975">
                        <a:lnSpc>
                          <a:spcPct val="125000"/>
                        </a:lnSpc>
                        <a:spcBef>
                          <a:spcPct val="50000"/>
                        </a:spcBef>
                        <a:buClr>
                          <a:srgbClr val="2B6F31"/>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1pPr>
                      <a:lvl2pPr marL="461963">
                        <a:lnSpc>
                          <a:spcPct val="125000"/>
                        </a:lnSpc>
                        <a:spcBef>
                          <a:spcPct val="25000"/>
                        </a:spcBef>
                        <a:buClr>
                          <a:srgbClr val="F16E22"/>
                        </a:buClr>
                        <a:buSzPct val="130000"/>
                        <a:buFont typeface="Arial" panose="020B0604020202020204" pitchFamily="34" charset="0"/>
                        <a:defRPr sz="2400" b="1">
                          <a:solidFill>
                            <a:schemeClr val="tx1"/>
                          </a:solidFill>
                          <a:latin typeface="Verdana" panose="020B0604030504040204" pitchFamily="34" charset="0"/>
                          <a:ea typeface="ＭＳ Ｐゴシック" panose="020B0600070205080204" pitchFamily="34" charset="-128"/>
                        </a:defRPr>
                      </a:lvl2pPr>
                      <a:lvl3pPr marL="862013">
                        <a:lnSpc>
                          <a:spcPct val="125000"/>
                        </a:lnSpc>
                        <a:spcBef>
                          <a:spcPct val="10000"/>
                        </a:spcBef>
                        <a:buClr>
                          <a:srgbClr val="285A2E"/>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3pPr>
                      <a:lvl4pPr marL="1204913">
                        <a:lnSpc>
                          <a:spcPct val="125000"/>
                        </a:lnSpc>
                        <a:spcBef>
                          <a:spcPct val="10000"/>
                        </a:spcBef>
                        <a:buClr>
                          <a:schemeClr val="tx1"/>
                        </a:buClr>
                        <a:buFont typeface="Times" panose="02020603050405020304" pitchFamily="18" charset="0"/>
                        <a:defRPr b="1">
                          <a:solidFill>
                            <a:schemeClr val="tx1"/>
                          </a:solidFill>
                          <a:latin typeface="Verdana" panose="020B0604030504040204" pitchFamily="34" charset="0"/>
                          <a:ea typeface="ＭＳ Ｐゴシック" panose="020B0600070205080204" pitchFamily="34" charset="-128"/>
                        </a:defRPr>
                      </a:lvl4pPr>
                      <a:lvl5pPr marL="1547813">
                        <a:lnSpc>
                          <a:spcPct val="125000"/>
                        </a:lnSpc>
                        <a:spcBef>
                          <a:spcPct val="10000"/>
                        </a:spcBef>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5pPr>
                      <a:lvl6pPr marL="20050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6pPr>
                      <a:lvl7pPr marL="24622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7pPr>
                      <a:lvl8pPr marL="29194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8pPr>
                      <a:lvl9pPr marL="33766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9pPr>
                    </a:lstStyle>
                    <a:p>
                      <a:pPr marL="53975" marR="0" lvl="0" indent="0" algn="l" defTabSz="914400" rtl="0" eaLnBrk="0" fontAlgn="base" latinLnBrk="0" hangingPunct="0">
                        <a:lnSpc>
                          <a:spcPct val="125000"/>
                        </a:lnSpc>
                        <a:spcBef>
                          <a:spcPct val="50000"/>
                        </a:spcBef>
                        <a:spcAft>
                          <a:spcPct val="0"/>
                        </a:spcAft>
                        <a:buClr>
                          <a:srgbClr val="2B6F31"/>
                        </a:buClr>
                        <a:buSzTx/>
                        <a:buFont typeface="Arial" panose="020B0604020202020204" pitchFamily="34" charset="0"/>
                        <a:buNone/>
                        <a:tabLst/>
                      </a:pPr>
                      <a:r>
                        <a:rPr kumimoji="0" lang="en-US" altLang="en-US" sz="2000" b="1" i="0" u="none" strike="noStrike" cap="none" normalizeH="0" baseline="0" dirty="0" err="1">
                          <a:ln>
                            <a:noFill/>
                          </a:ln>
                          <a:solidFill>
                            <a:schemeClr val="tx1"/>
                          </a:solidFill>
                          <a:effectLst/>
                          <a:latin typeface="Verdana" panose="020B0604030504040204" pitchFamily="34" charset="0"/>
                          <a:ea typeface="ＭＳ Ｐゴシック" panose="020B0600070205080204" pitchFamily="34" charset="-128"/>
                        </a:rPr>
                        <a:t>var</a:t>
                      </a:r>
                      <a:r>
                        <a:rPr kumimoji="0" lang="en-US" altLang="en-US" sz="20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 o = new Object();</a:t>
                      </a:r>
                    </a:p>
                  </a:txBody>
                  <a:tcPr marL="53638" marR="536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1"/>
                  </a:ext>
                </a:extLst>
              </a:tr>
              <a:tr h="875213">
                <a:tc>
                  <a:txBody>
                    <a:bodyPr/>
                    <a:lstStyle>
                      <a:lvl1pPr marL="53975">
                        <a:lnSpc>
                          <a:spcPct val="125000"/>
                        </a:lnSpc>
                        <a:spcBef>
                          <a:spcPct val="50000"/>
                        </a:spcBef>
                        <a:buClr>
                          <a:srgbClr val="2B6F31"/>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1pPr>
                      <a:lvl2pPr marL="461963">
                        <a:lnSpc>
                          <a:spcPct val="125000"/>
                        </a:lnSpc>
                        <a:spcBef>
                          <a:spcPct val="25000"/>
                        </a:spcBef>
                        <a:buClr>
                          <a:srgbClr val="F16E22"/>
                        </a:buClr>
                        <a:buSzPct val="130000"/>
                        <a:buFont typeface="Arial" panose="020B0604020202020204" pitchFamily="34" charset="0"/>
                        <a:defRPr sz="2400" b="1">
                          <a:solidFill>
                            <a:schemeClr val="tx1"/>
                          </a:solidFill>
                          <a:latin typeface="Verdana" panose="020B0604030504040204" pitchFamily="34" charset="0"/>
                          <a:ea typeface="ＭＳ Ｐゴシック" panose="020B0600070205080204" pitchFamily="34" charset="-128"/>
                        </a:defRPr>
                      </a:lvl2pPr>
                      <a:lvl3pPr marL="862013">
                        <a:lnSpc>
                          <a:spcPct val="125000"/>
                        </a:lnSpc>
                        <a:spcBef>
                          <a:spcPct val="10000"/>
                        </a:spcBef>
                        <a:buClr>
                          <a:srgbClr val="285A2E"/>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3pPr>
                      <a:lvl4pPr marL="1204913">
                        <a:lnSpc>
                          <a:spcPct val="125000"/>
                        </a:lnSpc>
                        <a:spcBef>
                          <a:spcPct val="10000"/>
                        </a:spcBef>
                        <a:buClr>
                          <a:schemeClr val="tx1"/>
                        </a:buClr>
                        <a:buFont typeface="Times" panose="02020603050405020304" pitchFamily="18" charset="0"/>
                        <a:defRPr b="1">
                          <a:solidFill>
                            <a:schemeClr val="tx1"/>
                          </a:solidFill>
                          <a:latin typeface="Verdana" panose="020B0604030504040204" pitchFamily="34" charset="0"/>
                          <a:ea typeface="ＭＳ Ｐゴシック" panose="020B0600070205080204" pitchFamily="34" charset="-128"/>
                        </a:defRPr>
                      </a:lvl4pPr>
                      <a:lvl5pPr marL="1547813">
                        <a:lnSpc>
                          <a:spcPct val="125000"/>
                        </a:lnSpc>
                        <a:spcBef>
                          <a:spcPct val="10000"/>
                        </a:spcBef>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5pPr>
                      <a:lvl6pPr marL="20050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6pPr>
                      <a:lvl7pPr marL="24622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7pPr>
                      <a:lvl8pPr marL="29194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8pPr>
                      <a:lvl9pPr marL="33766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9pPr>
                    </a:lstStyle>
                    <a:p>
                      <a:pPr marL="53975" marR="0" lvl="0" indent="0" algn="l" defTabSz="914400" rtl="0" eaLnBrk="0" fontAlgn="base" latinLnBrk="0" hangingPunct="0">
                        <a:lnSpc>
                          <a:spcPct val="125000"/>
                        </a:lnSpc>
                        <a:spcBef>
                          <a:spcPct val="50000"/>
                        </a:spcBef>
                        <a:spcAft>
                          <a:spcPct val="0"/>
                        </a:spcAft>
                        <a:buClr>
                          <a:srgbClr val="2B6F31"/>
                        </a:buClr>
                        <a:buSzTx/>
                        <a:buFont typeface="Arial" panose="020B0604020202020204" pitchFamily="34" charset="0"/>
                        <a:buNone/>
                        <a:tabLst/>
                      </a:pPr>
                      <a:r>
                        <a:rPr kumimoji="0" lang="en-US" altLang="en-US" sz="2000" b="1"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var a = [];</a:t>
                      </a:r>
                    </a:p>
                  </a:txBody>
                  <a:tcPr marL="53638" marR="536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53975">
                        <a:lnSpc>
                          <a:spcPct val="125000"/>
                        </a:lnSpc>
                        <a:spcBef>
                          <a:spcPct val="50000"/>
                        </a:spcBef>
                        <a:buClr>
                          <a:srgbClr val="2B6F31"/>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1pPr>
                      <a:lvl2pPr marL="461963">
                        <a:lnSpc>
                          <a:spcPct val="125000"/>
                        </a:lnSpc>
                        <a:spcBef>
                          <a:spcPct val="25000"/>
                        </a:spcBef>
                        <a:buClr>
                          <a:srgbClr val="F16E22"/>
                        </a:buClr>
                        <a:buSzPct val="130000"/>
                        <a:buFont typeface="Arial" panose="020B0604020202020204" pitchFamily="34" charset="0"/>
                        <a:defRPr sz="2400" b="1">
                          <a:solidFill>
                            <a:schemeClr val="tx1"/>
                          </a:solidFill>
                          <a:latin typeface="Verdana" panose="020B0604030504040204" pitchFamily="34" charset="0"/>
                          <a:ea typeface="ＭＳ Ｐゴシック" panose="020B0600070205080204" pitchFamily="34" charset="-128"/>
                        </a:defRPr>
                      </a:lvl2pPr>
                      <a:lvl3pPr marL="862013">
                        <a:lnSpc>
                          <a:spcPct val="125000"/>
                        </a:lnSpc>
                        <a:spcBef>
                          <a:spcPct val="10000"/>
                        </a:spcBef>
                        <a:buClr>
                          <a:srgbClr val="285A2E"/>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3pPr>
                      <a:lvl4pPr marL="1204913">
                        <a:lnSpc>
                          <a:spcPct val="125000"/>
                        </a:lnSpc>
                        <a:spcBef>
                          <a:spcPct val="10000"/>
                        </a:spcBef>
                        <a:buClr>
                          <a:schemeClr val="tx1"/>
                        </a:buClr>
                        <a:buFont typeface="Times" panose="02020603050405020304" pitchFamily="18" charset="0"/>
                        <a:defRPr b="1">
                          <a:solidFill>
                            <a:schemeClr val="tx1"/>
                          </a:solidFill>
                          <a:latin typeface="Verdana" panose="020B0604030504040204" pitchFamily="34" charset="0"/>
                          <a:ea typeface="ＭＳ Ｐゴシック" panose="020B0600070205080204" pitchFamily="34" charset="-128"/>
                        </a:defRPr>
                      </a:lvl4pPr>
                      <a:lvl5pPr marL="1547813">
                        <a:lnSpc>
                          <a:spcPct val="125000"/>
                        </a:lnSpc>
                        <a:spcBef>
                          <a:spcPct val="10000"/>
                        </a:spcBef>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5pPr>
                      <a:lvl6pPr marL="20050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6pPr>
                      <a:lvl7pPr marL="24622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7pPr>
                      <a:lvl8pPr marL="29194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8pPr>
                      <a:lvl9pPr marL="33766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9pPr>
                    </a:lstStyle>
                    <a:p>
                      <a:pPr marL="53975" marR="0" lvl="0" indent="0" algn="l" defTabSz="914400" rtl="0" eaLnBrk="0" fontAlgn="base" latinLnBrk="0" hangingPunct="0">
                        <a:lnSpc>
                          <a:spcPct val="125000"/>
                        </a:lnSpc>
                        <a:spcBef>
                          <a:spcPct val="50000"/>
                        </a:spcBef>
                        <a:spcAft>
                          <a:spcPct val="0"/>
                        </a:spcAft>
                        <a:buClr>
                          <a:srgbClr val="2B6F31"/>
                        </a:buClr>
                        <a:buSzTx/>
                        <a:buFont typeface="Arial" panose="020B0604020202020204" pitchFamily="34" charset="0"/>
                        <a:buNone/>
                        <a:tabLst/>
                      </a:pPr>
                      <a:r>
                        <a:rPr kumimoji="0" lang="en-US" altLang="en-US" sz="2000" b="1" i="0" u="none" strike="noStrike" cap="none" normalizeH="0" baseline="0" dirty="0" err="1">
                          <a:ln>
                            <a:noFill/>
                          </a:ln>
                          <a:solidFill>
                            <a:schemeClr val="tx1"/>
                          </a:solidFill>
                          <a:effectLst/>
                          <a:latin typeface="Verdana" panose="020B0604030504040204" pitchFamily="34" charset="0"/>
                          <a:ea typeface="ＭＳ Ｐゴシック" panose="020B0600070205080204" pitchFamily="34" charset="-128"/>
                        </a:rPr>
                        <a:t>var</a:t>
                      </a:r>
                      <a:r>
                        <a:rPr kumimoji="0" lang="en-US" altLang="en-US" sz="20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 a = new Array();</a:t>
                      </a:r>
                    </a:p>
                  </a:txBody>
                  <a:tcPr marL="53638" marR="536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2"/>
                  </a:ext>
                </a:extLst>
              </a:tr>
              <a:tr h="876581">
                <a:tc>
                  <a:txBody>
                    <a:bodyPr/>
                    <a:lstStyle>
                      <a:lvl1pPr marL="53975">
                        <a:lnSpc>
                          <a:spcPct val="125000"/>
                        </a:lnSpc>
                        <a:spcBef>
                          <a:spcPct val="50000"/>
                        </a:spcBef>
                        <a:buClr>
                          <a:srgbClr val="2B6F31"/>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1pPr>
                      <a:lvl2pPr marL="461963">
                        <a:lnSpc>
                          <a:spcPct val="125000"/>
                        </a:lnSpc>
                        <a:spcBef>
                          <a:spcPct val="25000"/>
                        </a:spcBef>
                        <a:buClr>
                          <a:srgbClr val="F16E22"/>
                        </a:buClr>
                        <a:buSzPct val="130000"/>
                        <a:buFont typeface="Arial" panose="020B0604020202020204" pitchFamily="34" charset="0"/>
                        <a:defRPr sz="2400" b="1">
                          <a:solidFill>
                            <a:schemeClr val="tx1"/>
                          </a:solidFill>
                          <a:latin typeface="Verdana" panose="020B0604030504040204" pitchFamily="34" charset="0"/>
                          <a:ea typeface="ＭＳ Ｐゴシック" panose="020B0600070205080204" pitchFamily="34" charset="-128"/>
                        </a:defRPr>
                      </a:lvl2pPr>
                      <a:lvl3pPr marL="862013">
                        <a:lnSpc>
                          <a:spcPct val="125000"/>
                        </a:lnSpc>
                        <a:spcBef>
                          <a:spcPct val="10000"/>
                        </a:spcBef>
                        <a:buClr>
                          <a:srgbClr val="285A2E"/>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3pPr>
                      <a:lvl4pPr marL="1204913">
                        <a:lnSpc>
                          <a:spcPct val="125000"/>
                        </a:lnSpc>
                        <a:spcBef>
                          <a:spcPct val="10000"/>
                        </a:spcBef>
                        <a:buClr>
                          <a:schemeClr val="tx1"/>
                        </a:buClr>
                        <a:buFont typeface="Times" panose="02020603050405020304" pitchFamily="18" charset="0"/>
                        <a:defRPr b="1">
                          <a:solidFill>
                            <a:schemeClr val="tx1"/>
                          </a:solidFill>
                          <a:latin typeface="Verdana" panose="020B0604030504040204" pitchFamily="34" charset="0"/>
                          <a:ea typeface="ＭＳ Ｐゴシック" panose="020B0600070205080204" pitchFamily="34" charset="-128"/>
                        </a:defRPr>
                      </a:lvl4pPr>
                      <a:lvl5pPr marL="1547813">
                        <a:lnSpc>
                          <a:spcPct val="125000"/>
                        </a:lnSpc>
                        <a:spcBef>
                          <a:spcPct val="10000"/>
                        </a:spcBef>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5pPr>
                      <a:lvl6pPr marL="20050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6pPr>
                      <a:lvl7pPr marL="24622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7pPr>
                      <a:lvl8pPr marL="29194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8pPr>
                      <a:lvl9pPr marL="33766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9pPr>
                    </a:lstStyle>
                    <a:p>
                      <a:pPr marL="53975" marR="0" lvl="0" indent="0" algn="l" defTabSz="914400" rtl="0" eaLnBrk="0" fontAlgn="base" latinLnBrk="0" hangingPunct="0">
                        <a:lnSpc>
                          <a:spcPct val="125000"/>
                        </a:lnSpc>
                        <a:spcBef>
                          <a:spcPct val="50000"/>
                        </a:spcBef>
                        <a:spcAft>
                          <a:spcPct val="0"/>
                        </a:spcAft>
                        <a:buClr>
                          <a:srgbClr val="2B6F31"/>
                        </a:buClr>
                        <a:buSzTx/>
                        <a:buFont typeface="Arial" panose="020B0604020202020204" pitchFamily="34" charset="0"/>
                        <a:buNone/>
                        <a:tabLst/>
                      </a:pPr>
                      <a:r>
                        <a:rPr kumimoji="0" lang="en-US" altLang="en-US" sz="2000" b="1"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var re = /[a-z]/gmi;</a:t>
                      </a:r>
                    </a:p>
                  </a:txBody>
                  <a:tcPr marL="53638" marR="536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53975">
                        <a:lnSpc>
                          <a:spcPct val="125000"/>
                        </a:lnSpc>
                        <a:spcBef>
                          <a:spcPct val="50000"/>
                        </a:spcBef>
                        <a:buClr>
                          <a:srgbClr val="2B6F31"/>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1pPr>
                      <a:lvl2pPr marL="461963">
                        <a:lnSpc>
                          <a:spcPct val="125000"/>
                        </a:lnSpc>
                        <a:spcBef>
                          <a:spcPct val="25000"/>
                        </a:spcBef>
                        <a:buClr>
                          <a:srgbClr val="F16E22"/>
                        </a:buClr>
                        <a:buSzPct val="130000"/>
                        <a:buFont typeface="Arial" panose="020B0604020202020204" pitchFamily="34" charset="0"/>
                        <a:defRPr sz="2400" b="1">
                          <a:solidFill>
                            <a:schemeClr val="tx1"/>
                          </a:solidFill>
                          <a:latin typeface="Verdana" panose="020B0604030504040204" pitchFamily="34" charset="0"/>
                          <a:ea typeface="ＭＳ Ｐゴシック" panose="020B0600070205080204" pitchFamily="34" charset="-128"/>
                        </a:defRPr>
                      </a:lvl2pPr>
                      <a:lvl3pPr marL="862013">
                        <a:lnSpc>
                          <a:spcPct val="125000"/>
                        </a:lnSpc>
                        <a:spcBef>
                          <a:spcPct val="10000"/>
                        </a:spcBef>
                        <a:buClr>
                          <a:srgbClr val="285A2E"/>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3pPr>
                      <a:lvl4pPr marL="1204913">
                        <a:lnSpc>
                          <a:spcPct val="125000"/>
                        </a:lnSpc>
                        <a:spcBef>
                          <a:spcPct val="10000"/>
                        </a:spcBef>
                        <a:buClr>
                          <a:schemeClr val="tx1"/>
                        </a:buClr>
                        <a:buFont typeface="Times" panose="02020603050405020304" pitchFamily="18" charset="0"/>
                        <a:defRPr b="1">
                          <a:solidFill>
                            <a:schemeClr val="tx1"/>
                          </a:solidFill>
                          <a:latin typeface="Verdana" panose="020B0604030504040204" pitchFamily="34" charset="0"/>
                          <a:ea typeface="ＭＳ Ｐゴシック" panose="020B0600070205080204" pitchFamily="34" charset="-128"/>
                        </a:defRPr>
                      </a:lvl4pPr>
                      <a:lvl5pPr marL="1547813">
                        <a:lnSpc>
                          <a:spcPct val="125000"/>
                        </a:lnSpc>
                        <a:spcBef>
                          <a:spcPct val="10000"/>
                        </a:spcBef>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5pPr>
                      <a:lvl6pPr marL="20050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6pPr>
                      <a:lvl7pPr marL="24622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7pPr>
                      <a:lvl8pPr marL="29194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8pPr>
                      <a:lvl9pPr marL="33766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9pPr>
                    </a:lstStyle>
                    <a:p>
                      <a:pPr marL="53975" marR="0" lvl="0" indent="0" algn="l" defTabSz="914400" rtl="0" eaLnBrk="0" fontAlgn="base" latinLnBrk="0" hangingPunct="0">
                        <a:lnSpc>
                          <a:spcPct val="125000"/>
                        </a:lnSpc>
                        <a:spcBef>
                          <a:spcPct val="50000"/>
                        </a:spcBef>
                        <a:spcAft>
                          <a:spcPct val="0"/>
                        </a:spcAft>
                        <a:buClr>
                          <a:srgbClr val="2B6F31"/>
                        </a:buClr>
                        <a:buSzTx/>
                        <a:buFont typeface="Arial" panose="020B0604020202020204" pitchFamily="34" charset="0"/>
                        <a:buNone/>
                        <a:tabLst/>
                      </a:pPr>
                      <a:r>
                        <a:rPr kumimoji="0" lang="en-US" altLang="en-US" sz="2000" b="1" i="0" u="none" strike="noStrike" cap="none" normalizeH="0" baseline="0" dirty="0" err="1">
                          <a:ln>
                            <a:noFill/>
                          </a:ln>
                          <a:solidFill>
                            <a:schemeClr val="tx1"/>
                          </a:solidFill>
                          <a:effectLst/>
                          <a:latin typeface="Verdana" panose="020B0604030504040204" pitchFamily="34" charset="0"/>
                          <a:ea typeface="ＭＳ Ｐゴシック" panose="020B0600070205080204" pitchFamily="34" charset="-128"/>
                        </a:rPr>
                        <a:t>var</a:t>
                      </a:r>
                      <a:r>
                        <a:rPr kumimoji="0" lang="en-US" altLang="en-US" sz="20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 re = new </a:t>
                      </a:r>
                      <a:r>
                        <a:rPr kumimoji="0" lang="en-US" altLang="en-US" sz="2000" b="1" i="0" u="none" strike="noStrike" cap="none" normalizeH="0" baseline="0" dirty="0" err="1">
                          <a:ln>
                            <a:noFill/>
                          </a:ln>
                          <a:solidFill>
                            <a:schemeClr val="tx1"/>
                          </a:solidFill>
                          <a:effectLst/>
                          <a:latin typeface="Verdana" panose="020B0604030504040204" pitchFamily="34" charset="0"/>
                          <a:ea typeface="ＭＳ Ｐゴシック" panose="020B0600070205080204" pitchFamily="34" charset="-128"/>
                        </a:rPr>
                        <a:t>RegExp</a:t>
                      </a:r>
                      <a:r>
                        <a:rPr kumimoji="0" lang="en-US" altLang="en-US" sz="20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a:t>
                      </a:r>
                    </a:p>
                    <a:p>
                      <a:pPr marL="53975" marR="0" lvl="0" indent="0" algn="l" defTabSz="914400" rtl="0" eaLnBrk="0" fontAlgn="base" latinLnBrk="0" hangingPunct="0">
                        <a:lnSpc>
                          <a:spcPct val="125000"/>
                        </a:lnSpc>
                        <a:spcBef>
                          <a:spcPct val="50000"/>
                        </a:spcBef>
                        <a:spcAft>
                          <a:spcPct val="0"/>
                        </a:spcAft>
                        <a:buClr>
                          <a:srgbClr val="2B6F31"/>
                        </a:buClr>
                        <a:buSzTx/>
                        <a:buFont typeface="Arial" panose="020B0604020202020204" pitchFamily="34" charset="0"/>
                        <a:buNone/>
                        <a:tabLst/>
                      </a:pPr>
                      <a:r>
                        <a:rPr kumimoji="0" lang="en-US" altLang="en-US" sz="20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    '[a-z]', '</a:t>
                      </a:r>
                      <a:r>
                        <a:rPr kumimoji="0" lang="en-US" altLang="en-US" sz="2000" b="1" i="0" u="none" strike="noStrike" cap="none" normalizeH="0" baseline="0" dirty="0" err="1">
                          <a:ln>
                            <a:noFill/>
                          </a:ln>
                          <a:solidFill>
                            <a:schemeClr val="tx1"/>
                          </a:solidFill>
                          <a:effectLst/>
                          <a:latin typeface="Verdana" panose="020B0604030504040204" pitchFamily="34" charset="0"/>
                          <a:ea typeface="ＭＳ Ｐゴシック" panose="020B0600070205080204" pitchFamily="34" charset="-128"/>
                        </a:rPr>
                        <a:t>gmi</a:t>
                      </a:r>
                      <a:r>
                        <a:rPr kumimoji="0" lang="en-US" altLang="en-US" sz="20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a:t>
                      </a:r>
                    </a:p>
                  </a:txBody>
                  <a:tcPr marL="53638" marR="536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3"/>
                  </a:ext>
                </a:extLst>
              </a:tr>
              <a:tr h="1325947">
                <a:tc>
                  <a:txBody>
                    <a:bodyPr/>
                    <a:lstStyle>
                      <a:lvl1pPr marL="53975">
                        <a:lnSpc>
                          <a:spcPct val="125000"/>
                        </a:lnSpc>
                        <a:spcBef>
                          <a:spcPct val="50000"/>
                        </a:spcBef>
                        <a:buClr>
                          <a:srgbClr val="2B6F31"/>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1pPr>
                      <a:lvl2pPr marL="461963">
                        <a:lnSpc>
                          <a:spcPct val="125000"/>
                        </a:lnSpc>
                        <a:spcBef>
                          <a:spcPct val="25000"/>
                        </a:spcBef>
                        <a:buClr>
                          <a:srgbClr val="F16E22"/>
                        </a:buClr>
                        <a:buSzPct val="130000"/>
                        <a:buFont typeface="Arial" panose="020B0604020202020204" pitchFamily="34" charset="0"/>
                        <a:defRPr sz="2400" b="1">
                          <a:solidFill>
                            <a:schemeClr val="tx1"/>
                          </a:solidFill>
                          <a:latin typeface="Verdana" panose="020B0604030504040204" pitchFamily="34" charset="0"/>
                          <a:ea typeface="ＭＳ Ｐゴシック" panose="020B0600070205080204" pitchFamily="34" charset="-128"/>
                        </a:defRPr>
                      </a:lvl2pPr>
                      <a:lvl3pPr marL="862013">
                        <a:lnSpc>
                          <a:spcPct val="125000"/>
                        </a:lnSpc>
                        <a:spcBef>
                          <a:spcPct val="10000"/>
                        </a:spcBef>
                        <a:buClr>
                          <a:srgbClr val="285A2E"/>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3pPr>
                      <a:lvl4pPr marL="1204913">
                        <a:lnSpc>
                          <a:spcPct val="125000"/>
                        </a:lnSpc>
                        <a:spcBef>
                          <a:spcPct val="10000"/>
                        </a:spcBef>
                        <a:buClr>
                          <a:schemeClr val="tx1"/>
                        </a:buClr>
                        <a:buFont typeface="Times" panose="02020603050405020304" pitchFamily="18" charset="0"/>
                        <a:defRPr b="1">
                          <a:solidFill>
                            <a:schemeClr val="tx1"/>
                          </a:solidFill>
                          <a:latin typeface="Verdana" panose="020B0604030504040204" pitchFamily="34" charset="0"/>
                          <a:ea typeface="ＭＳ Ｐゴシック" panose="020B0600070205080204" pitchFamily="34" charset="-128"/>
                        </a:defRPr>
                      </a:lvl4pPr>
                      <a:lvl5pPr marL="1547813">
                        <a:lnSpc>
                          <a:spcPct val="125000"/>
                        </a:lnSpc>
                        <a:spcBef>
                          <a:spcPct val="10000"/>
                        </a:spcBef>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5pPr>
                      <a:lvl6pPr marL="20050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6pPr>
                      <a:lvl7pPr marL="24622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7pPr>
                      <a:lvl8pPr marL="29194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8pPr>
                      <a:lvl9pPr marL="33766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9pPr>
                    </a:lstStyle>
                    <a:p>
                      <a:pPr marL="53975" marR="0" lvl="0" indent="0" algn="l" defTabSz="914400" rtl="0" eaLnBrk="0" fontAlgn="base" latinLnBrk="0" hangingPunct="0">
                        <a:lnSpc>
                          <a:spcPct val="125000"/>
                        </a:lnSpc>
                        <a:spcBef>
                          <a:spcPct val="50000"/>
                        </a:spcBef>
                        <a:spcAft>
                          <a:spcPct val="0"/>
                        </a:spcAft>
                        <a:buClr>
                          <a:srgbClr val="2B6F31"/>
                        </a:buClr>
                        <a:buSzTx/>
                        <a:buFont typeface="Arial" panose="020B0604020202020204" pitchFamily="34" charset="0"/>
                        <a:buNone/>
                        <a:tabLst/>
                      </a:pPr>
                      <a:r>
                        <a:rPr kumimoji="0" lang="en-US" altLang="en-US" sz="2000" b="1"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var fn = function(a, b){</a:t>
                      </a:r>
                    </a:p>
                    <a:p>
                      <a:pPr marL="53975" marR="0" lvl="0" indent="0" algn="l" defTabSz="914400" rtl="0" eaLnBrk="0" fontAlgn="base" latinLnBrk="0" hangingPunct="0">
                        <a:lnSpc>
                          <a:spcPct val="125000"/>
                        </a:lnSpc>
                        <a:spcBef>
                          <a:spcPct val="50000"/>
                        </a:spcBef>
                        <a:spcAft>
                          <a:spcPct val="0"/>
                        </a:spcAft>
                        <a:buClr>
                          <a:srgbClr val="2B6F31"/>
                        </a:buClr>
                        <a:buSzTx/>
                        <a:buFont typeface="Arial" panose="020B0604020202020204" pitchFamily="34" charset="0"/>
                        <a:buNone/>
                        <a:tabLst/>
                      </a:pPr>
                      <a:r>
                        <a:rPr kumimoji="0" lang="en-US" altLang="en-US" sz="2000" b="1"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  return a + b;</a:t>
                      </a:r>
                    </a:p>
                    <a:p>
                      <a:pPr marL="53975" marR="0" lvl="0" indent="0" algn="l" defTabSz="914400" rtl="0" eaLnBrk="0" fontAlgn="base" latinLnBrk="0" hangingPunct="0">
                        <a:lnSpc>
                          <a:spcPct val="125000"/>
                        </a:lnSpc>
                        <a:spcBef>
                          <a:spcPct val="50000"/>
                        </a:spcBef>
                        <a:spcAft>
                          <a:spcPct val="0"/>
                        </a:spcAft>
                        <a:buClr>
                          <a:srgbClr val="2B6F31"/>
                        </a:buClr>
                        <a:buSzTx/>
                        <a:buFont typeface="Arial" panose="020B0604020202020204" pitchFamily="34" charset="0"/>
                        <a:buNone/>
                        <a:tabLst/>
                      </a:pPr>
                      <a:r>
                        <a:rPr kumimoji="0" lang="en-US" altLang="en-US" sz="2000" b="1"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rPr>
                        <a:t>}</a:t>
                      </a:r>
                    </a:p>
                  </a:txBody>
                  <a:tcPr marL="53638" marR="536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53975">
                        <a:lnSpc>
                          <a:spcPct val="125000"/>
                        </a:lnSpc>
                        <a:spcBef>
                          <a:spcPct val="50000"/>
                        </a:spcBef>
                        <a:buClr>
                          <a:srgbClr val="2B6F31"/>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1pPr>
                      <a:lvl2pPr marL="461963">
                        <a:lnSpc>
                          <a:spcPct val="125000"/>
                        </a:lnSpc>
                        <a:spcBef>
                          <a:spcPct val="25000"/>
                        </a:spcBef>
                        <a:buClr>
                          <a:srgbClr val="F16E22"/>
                        </a:buClr>
                        <a:buSzPct val="130000"/>
                        <a:buFont typeface="Arial" panose="020B0604020202020204" pitchFamily="34" charset="0"/>
                        <a:defRPr sz="2400" b="1">
                          <a:solidFill>
                            <a:schemeClr val="tx1"/>
                          </a:solidFill>
                          <a:latin typeface="Verdana" panose="020B0604030504040204" pitchFamily="34" charset="0"/>
                          <a:ea typeface="ＭＳ Ｐゴシック" panose="020B0600070205080204" pitchFamily="34" charset="-128"/>
                        </a:defRPr>
                      </a:lvl2pPr>
                      <a:lvl3pPr marL="862013">
                        <a:lnSpc>
                          <a:spcPct val="125000"/>
                        </a:lnSpc>
                        <a:spcBef>
                          <a:spcPct val="10000"/>
                        </a:spcBef>
                        <a:buClr>
                          <a:srgbClr val="285A2E"/>
                        </a:buClr>
                        <a:buFont typeface="Arial" panose="020B0604020202020204" pitchFamily="34" charset="0"/>
                        <a:defRPr sz="2000" b="1">
                          <a:solidFill>
                            <a:schemeClr val="tx1"/>
                          </a:solidFill>
                          <a:latin typeface="Verdana" panose="020B0604030504040204" pitchFamily="34" charset="0"/>
                          <a:ea typeface="ＭＳ Ｐゴシック" panose="020B0600070205080204" pitchFamily="34" charset="-128"/>
                        </a:defRPr>
                      </a:lvl3pPr>
                      <a:lvl4pPr marL="1204913">
                        <a:lnSpc>
                          <a:spcPct val="125000"/>
                        </a:lnSpc>
                        <a:spcBef>
                          <a:spcPct val="10000"/>
                        </a:spcBef>
                        <a:buClr>
                          <a:schemeClr val="tx1"/>
                        </a:buClr>
                        <a:buFont typeface="Times" panose="02020603050405020304" pitchFamily="18" charset="0"/>
                        <a:defRPr b="1">
                          <a:solidFill>
                            <a:schemeClr val="tx1"/>
                          </a:solidFill>
                          <a:latin typeface="Verdana" panose="020B0604030504040204" pitchFamily="34" charset="0"/>
                          <a:ea typeface="ＭＳ Ｐゴシック" panose="020B0600070205080204" pitchFamily="34" charset="-128"/>
                        </a:defRPr>
                      </a:lvl4pPr>
                      <a:lvl5pPr marL="1547813">
                        <a:lnSpc>
                          <a:spcPct val="125000"/>
                        </a:lnSpc>
                        <a:spcBef>
                          <a:spcPct val="10000"/>
                        </a:spcBef>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5pPr>
                      <a:lvl6pPr marL="20050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6pPr>
                      <a:lvl7pPr marL="24622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7pPr>
                      <a:lvl8pPr marL="29194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8pPr>
                      <a:lvl9pPr marL="3376613" eaLnBrk="0" fontAlgn="base" hangingPunct="0">
                        <a:lnSpc>
                          <a:spcPct val="125000"/>
                        </a:lnSpc>
                        <a:spcBef>
                          <a:spcPct val="10000"/>
                        </a:spcBef>
                        <a:spcAft>
                          <a:spcPct val="0"/>
                        </a:spcAft>
                        <a:buClr>
                          <a:srgbClr val="F16E22"/>
                        </a:buClr>
                        <a:buFont typeface="Arial" panose="020B0604020202020204" pitchFamily="34" charset="0"/>
                        <a:defRPr b="1">
                          <a:solidFill>
                            <a:schemeClr val="tx1"/>
                          </a:solidFill>
                          <a:latin typeface="Verdana" panose="020B0604030504040204" pitchFamily="34" charset="0"/>
                          <a:ea typeface="ＭＳ Ｐゴシック" panose="020B0600070205080204" pitchFamily="34" charset="-128"/>
                        </a:defRPr>
                      </a:lvl9pPr>
                    </a:lstStyle>
                    <a:p>
                      <a:pPr marL="53975" marR="0" lvl="0" indent="0" algn="l" defTabSz="914400" rtl="0" eaLnBrk="0" fontAlgn="base" latinLnBrk="0" hangingPunct="0">
                        <a:lnSpc>
                          <a:spcPct val="125000"/>
                        </a:lnSpc>
                        <a:spcBef>
                          <a:spcPct val="50000"/>
                        </a:spcBef>
                        <a:spcAft>
                          <a:spcPct val="0"/>
                        </a:spcAft>
                        <a:buClr>
                          <a:srgbClr val="2B6F31"/>
                        </a:buClr>
                        <a:buSzTx/>
                        <a:buFont typeface="Arial" panose="020B0604020202020204" pitchFamily="34" charset="0"/>
                        <a:buNone/>
                        <a:tabLst/>
                      </a:pPr>
                      <a:r>
                        <a:rPr kumimoji="0" lang="en-US" altLang="en-US" sz="2000" b="1" i="0" u="none" strike="noStrike" cap="none" normalizeH="0" baseline="0" dirty="0" err="1">
                          <a:ln>
                            <a:noFill/>
                          </a:ln>
                          <a:solidFill>
                            <a:schemeClr val="tx1"/>
                          </a:solidFill>
                          <a:effectLst/>
                          <a:latin typeface="Verdana" panose="020B0604030504040204" pitchFamily="34" charset="0"/>
                          <a:ea typeface="ＭＳ Ｐゴシック" panose="020B0600070205080204" pitchFamily="34" charset="-128"/>
                        </a:rPr>
                        <a:t>var</a:t>
                      </a:r>
                      <a:r>
                        <a:rPr kumimoji="0" lang="en-US" altLang="en-US" sz="20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 </a:t>
                      </a:r>
                      <a:r>
                        <a:rPr kumimoji="0" lang="en-US" altLang="en-US" sz="2000" b="1" i="0" u="none" strike="noStrike" cap="none" normalizeH="0" baseline="0" dirty="0" err="1">
                          <a:ln>
                            <a:noFill/>
                          </a:ln>
                          <a:solidFill>
                            <a:schemeClr val="tx1"/>
                          </a:solidFill>
                          <a:effectLst/>
                          <a:latin typeface="Verdana" panose="020B0604030504040204" pitchFamily="34" charset="0"/>
                          <a:ea typeface="ＭＳ Ｐゴシック" panose="020B0600070205080204" pitchFamily="34" charset="-128"/>
                        </a:rPr>
                        <a:t>fn</a:t>
                      </a:r>
                      <a:r>
                        <a:rPr kumimoji="0" lang="en-US" altLang="en-US" sz="20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 = new Function(</a:t>
                      </a:r>
                    </a:p>
                    <a:p>
                      <a:pPr marL="53975" marR="0" lvl="0" indent="0" algn="l" defTabSz="914400" rtl="0" eaLnBrk="0" fontAlgn="base" latinLnBrk="0" hangingPunct="0">
                        <a:lnSpc>
                          <a:spcPct val="125000"/>
                        </a:lnSpc>
                        <a:spcBef>
                          <a:spcPct val="50000"/>
                        </a:spcBef>
                        <a:spcAft>
                          <a:spcPct val="0"/>
                        </a:spcAft>
                        <a:buClr>
                          <a:srgbClr val="2B6F31"/>
                        </a:buClr>
                        <a:buSzTx/>
                        <a:buFont typeface="Arial" panose="020B0604020202020204" pitchFamily="34" charset="0"/>
                        <a:buNone/>
                        <a:tabLst/>
                      </a:pPr>
                      <a:r>
                        <a:rPr kumimoji="0" lang="en-US" altLang="en-US" sz="20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'a, </a:t>
                      </a:r>
                      <a:r>
                        <a:rPr kumimoji="0" lang="en-US" altLang="en-US" sz="2000" b="1" i="0" u="none" strike="noStrike" cap="none" normalizeH="0" baseline="0" dirty="0" err="1">
                          <a:ln>
                            <a:noFill/>
                          </a:ln>
                          <a:solidFill>
                            <a:schemeClr val="tx1"/>
                          </a:solidFill>
                          <a:effectLst/>
                          <a:latin typeface="Verdana" panose="020B0604030504040204" pitchFamily="34" charset="0"/>
                          <a:ea typeface="ＭＳ Ｐゴシック" panose="020B0600070205080204" pitchFamily="34" charset="-128"/>
                        </a:rPr>
                        <a:t>b','return</a:t>
                      </a:r>
                      <a:r>
                        <a:rPr kumimoji="0" lang="en-US" altLang="en-US" sz="20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 </a:t>
                      </a:r>
                      <a:r>
                        <a:rPr kumimoji="0" lang="en-US" altLang="en-US" sz="2000" b="1" i="0" u="none" strike="noStrike" cap="none" normalizeH="0" baseline="0" dirty="0" err="1">
                          <a:ln>
                            <a:noFill/>
                          </a:ln>
                          <a:solidFill>
                            <a:schemeClr val="tx1"/>
                          </a:solidFill>
                          <a:effectLst/>
                          <a:latin typeface="Verdana" panose="020B0604030504040204" pitchFamily="34" charset="0"/>
                          <a:ea typeface="ＭＳ Ｐゴシック" panose="020B0600070205080204" pitchFamily="34" charset="-128"/>
                        </a:rPr>
                        <a:t>a+b</a:t>
                      </a:r>
                      <a:r>
                        <a:rPr kumimoji="0" lang="en-US" altLang="en-US" sz="2000" b="1" i="0" u="none" strike="noStrike" cap="none" normalizeH="0" baseline="0" dirty="0">
                          <a:ln>
                            <a:noFill/>
                          </a:ln>
                          <a:solidFill>
                            <a:schemeClr val="tx1"/>
                          </a:solidFill>
                          <a:effectLst/>
                          <a:latin typeface="Verdana" panose="020B0604030504040204" pitchFamily="34" charset="0"/>
                          <a:ea typeface="ＭＳ Ｐゴシック" panose="020B0600070205080204" pitchFamily="34" charset="-128"/>
                        </a:rPr>
                        <a:t>');</a:t>
                      </a:r>
                    </a:p>
                  </a:txBody>
                  <a:tcPr marL="53638" marR="536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4"/>
                  </a:ext>
                </a:extLst>
              </a:tr>
            </a:tbl>
          </a:graphicData>
        </a:graphic>
      </p:graphicFrame>
      <p:sp>
        <p:nvSpPr>
          <p:cNvPr id="4" name="Rectangle 3"/>
          <p:cNvSpPr txBox="1">
            <a:spLocks noChangeArrowheads="1"/>
          </p:cNvSpPr>
          <p:nvPr/>
        </p:nvSpPr>
        <p:spPr>
          <a:xfrm>
            <a:off x="1905001" y="1447800"/>
            <a:ext cx="8455025" cy="78773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altLang="en-US" sz="2800" dirty="0"/>
          </a:p>
        </p:txBody>
      </p:sp>
      <p:pic>
        <p:nvPicPr>
          <p:cNvPr id="7" name="Picture 6"/>
          <p:cNvPicPr>
            <a:picLocks noChangeAspect="1"/>
          </p:cNvPicPr>
          <p:nvPr/>
        </p:nvPicPr>
        <p:blipFill>
          <a:blip r:embed="rId2"/>
          <a:stretch>
            <a:fillRect/>
          </a:stretch>
        </p:blipFill>
        <p:spPr>
          <a:xfrm>
            <a:off x="10547131" y="112470"/>
            <a:ext cx="1462123" cy="1240589"/>
          </a:xfrm>
          <a:prstGeom prst="rect">
            <a:avLst/>
          </a:prstGeom>
        </p:spPr>
      </p:pic>
    </p:spTree>
    <p:extLst>
      <p:ext uri="{BB962C8B-B14F-4D97-AF65-F5344CB8AC3E}">
        <p14:creationId xmlns:p14="http://schemas.microsoft.com/office/powerpoint/2010/main" val="408403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dirty="0"/>
              <a:t>JavaScript Prototype</a:t>
            </a:r>
          </a:p>
        </p:txBody>
      </p:sp>
      <p:sp>
        <p:nvSpPr>
          <p:cNvPr id="2" name="Subtitle 1">
            <a:extLst>
              <a:ext uri="{FF2B5EF4-FFF2-40B4-BE49-F238E27FC236}">
                <a16:creationId xmlns:a16="http://schemas.microsoft.com/office/drawing/2014/main" id="{BC9F4E0B-7B8F-4D45-B37F-3E63C03EF482}"/>
              </a:ext>
            </a:extLst>
          </p:cNvPr>
          <p:cNvSpPr>
            <a:spLocks noGrp="1"/>
          </p:cNvSpPr>
          <p:nvPr>
            <p:ph type="subTitle"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a:t>
            </a:r>
          </a:p>
        </p:txBody>
      </p:sp>
      <p:sp>
        <p:nvSpPr>
          <p:cNvPr id="3" name="Content Placeholder 2">
            <a:extLst>
              <a:ext uri="{FF2B5EF4-FFF2-40B4-BE49-F238E27FC236}">
                <a16:creationId xmlns:a16="http://schemas.microsoft.com/office/drawing/2014/main" id="{A03A0CF1-52F6-4E87-BCA6-D7023CF1794D}"/>
              </a:ext>
            </a:extLst>
          </p:cNvPr>
          <p:cNvSpPr>
            <a:spLocks noGrp="1"/>
          </p:cNvSpPr>
          <p:nvPr>
            <p:ph idx="1"/>
          </p:nvPr>
        </p:nvSpPr>
        <p:spPr>
          <a:xfrm>
            <a:off x="571501" y="1714501"/>
            <a:ext cx="10622016" cy="4267729"/>
          </a:xfrm>
        </p:spPr>
        <p:txBody>
          <a:bodyPr/>
          <a:lstStyle/>
          <a:p>
            <a:r>
              <a:rPr lang="en-US" altLang="en-US" dirty="0"/>
              <a:t>Every JavaScript object has a prototype.</a:t>
            </a:r>
          </a:p>
          <a:p>
            <a:r>
              <a:rPr lang="en-US" altLang="en-US" dirty="0"/>
              <a:t>Prototype is also an object.</a:t>
            </a:r>
          </a:p>
          <a:p>
            <a:r>
              <a:rPr lang="en-US" altLang="en-US" dirty="0"/>
              <a:t>All JavaScript objects inherit the properties and methods from their prototype.</a:t>
            </a:r>
          </a:p>
          <a:p>
            <a:r>
              <a:rPr lang="en-US" altLang="en-US" dirty="0"/>
              <a:t>Objects created using an object literal, or with new Object(), inherit from a prototype called </a:t>
            </a:r>
            <a:r>
              <a:rPr lang="en-US" altLang="en-US" dirty="0" err="1"/>
              <a:t>Object.prototype</a:t>
            </a:r>
            <a:r>
              <a:rPr lang="en-US" altLang="en-US" dirty="0"/>
              <a:t>.</a:t>
            </a:r>
          </a:p>
          <a:p>
            <a:r>
              <a:rPr lang="en-US" altLang="en-US" dirty="0"/>
              <a:t>The </a:t>
            </a:r>
            <a:r>
              <a:rPr lang="en-US" altLang="en-US" dirty="0" err="1"/>
              <a:t>Object.prototype</a:t>
            </a:r>
            <a:r>
              <a:rPr lang="en-US" altLang="en-US" dirty="0"/>
              <a:t> is on the top of </a:t>
            </a:r>
          </a:p>
          <a:p>
            <a:pPr marL="0" indent="0">
              <a:buNone/>
            </a:pPr>
            <a:r>
              <a:rPr lang="en-US" altLang="en-US" dirty="0"/>
              <a:t>    prototype chain.</a:t>
            </a:r>
          </a:p>
          <a:p>
            <a:endParaRPr lang="en-US" dirty="0"/>
          </a:p>
        </p:txBody>
      </p:sp>
      <p:sp>
        <p:nvSpPr>
          <p:cNvPr id="4" name="Rectangle 3"/>
          <p:cNvSpPr txBox="1">
            <a:spLocks noChangeArrowheads="1"/>
          </p:cNvSpPr>
          <p:nvPr/>
        </p:nvSpPr>
        <p:spPr>
          <a:xfrm>
            <a:off x="1905001" y="1447800"/>
            <a:ext cx="8455025" cy="78773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altLang="en-US" sz="2800" dirty="0"/>
          </a:p>
        </p:txBody>
      </p:sp>
    </p:spTree>
    <p:extLst>
      <p:ext uri="{BB962C8B-B14F-4D97-AF65-F5344CB8AC3E}">
        <p14:creationId xmlns:p14="http://schemas.microsoft.com/office/powerpoint/2010/main" val="3368355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Prototype</a:t>
            </a:r>
          </a:p>
        </p:txBody>
      </p:sp>
      <p:sp>
        <p:nvSpPr>
          <p:cNvPr id="7" name="Content Placeholder 6">
            <a:extLst>
              <a:ext uri="{FF2B5EF4-FFF2-40B4-BE49-F238E27FC236}">
                <a16:creationId xmlns:a16="http://schemas.microsoft.com/office/drawing/2014/main" id="{7511E075-7313-4F16-AED4-E324887A193B}"/>
              </a:ext>
            </a:extLst>
          </p:cNvPr>
          <p:cNvSpPr>
            <a:spLocks noGrp="1"/>
          </p:cNvSpPr>
          <p:nvPr>
            <p:ph idx="1"/>
          </p:nvPr>
        </p:nvSpPr>
        <p:spPr/>
        <p:txBody>
          <a:bodyPr/>
          <a:lstStyle/>
          <a:p>
            <a:r>
              <a:rPr lang="en-US" altLang="en-US" dirty="0"/>
              <a:t>Create prototype using constructor function</a:t>
            </a:r>
          </a:p>
          <a:p>
            <a:endParaRPr lang="en-US" altLang="en-US" dirty="0"/>
          </a:p>
          <a:p>
            <a:endParaRPr lang="en-US" altLang="en-US" dirty="0"/>
          </a:p>
          <a:p>
            <a:endParaRPr lang="en-US" altLang="en-US" dirty="0"/>
          </a:p>
          <a:p>
            <a:endParaRPr lang="en-US" altLang="en-US" dirty="0"/>
          </a:p>
          <a:p>
            <a:endParaRPr lang="en-US" altLang="en-US" dirty="0"/>
          </a:p>
          <a:p>
            <a:r>
              <a:rPr lang="en-US" altLang="en-US" dirty="0"/>
              <a:t>Create new objects from same prototype</a:t>
            </a:r>
          </a:p>
          <a:p>
            <a:endParaRPr lang="en-US" dirty="0"/>
          </a:p>
        </p:txBody>
      </p:sp>
      <p:sp>
        <p:nvSpPr>
          <p:cNvPr id="4" name="Rectangle 3"/>
          <p:cNvSpPr txBox="1">
            <a:spLocks noChangeArrowheads="1"/>
          </p:cNvSpPr>
          <p:nvPr/>
        </p:nvSpPr>
        <p:spPr>
          <a:xfrm>
            <a:off x="1905001" y="1447800"/>
            <a:ext cx="8455025" cy="71463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altLang="en-US" sz="2800" dirty="0"/>
          </a:p>
        </p:txBody>
      </p:sp>
      <p:pic>
        <p:nvPicPr>
          <p:cNvPr id="3" name="Picture 2"/>
          <p:cNvPicPr>
            <a:picLocks noChangeAspect="1"/>
          </p:cNvPicPr>
          <p:nvPr/>
        </p:nvPicPr>
        <p:blipFill>
          <a:blip r:embed="rId3"/>
          <a:stretch>
            <a:fillRect/>
          </a:stretch>
        </p:blipFill>
        <p:spPr>
          <a:xfrm>
            <a:off x="732499" y="2107181"/>
            <a:ext cx="5476214" cy="1965149"/>
          </a:xfrm>
          <a:prstGeom prst="rect">
            <a:avLst/>
          </a:prstGeom>
        </p:spPr>
      </p:pic>
      <p:sp>
        <p:nvSpPr>
          <p:cNvPr id="6" name="Rectangle 3"/>
          <p:cNvSpPr txBox="1">
            <a:spLocks noChangeArrowheads="1"/>
          </p:cNvSpPr>
          <p:nvPr/>
        </p:nvSpPr>
        <p:spPr>
          <a:xfrm>
            <a:off x="1981201" y="3965398"/>
            <a:ext cx="8455025" cy="71463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altLang="en-US" sz="2800" dirty="0"/>
          </a:p>
        </p:txBody>
      </p:sp>
      <p:pic>
        <p:nvPicPr>
          <p:cNvPr id="5" name="Picture 4"/>
          <p:cNvPicPr>
            <a:picLocks noChangeAspect="1"/>
          </p:cNvPicPr>
          <p:nvPr/>
        </p:nvPicPr>
        <p:blipFill>
          <a:blip r:embed="rId4"/>
          <a:stretch>
            <a:fillRect/>
          </a:stretch>
        </p:blipFill>
        <p:spPr>
          <a:xfrm>
            <a:off x="714107" y="5019693"/>
            <a:ext cx="6618341" cy="855603"/>
          </a:xfrm>
          <a:prstGeom prst="rect">
            <a:avLst/>
          </a:prstGeom>
        </p:spPr>
      </p:pic>
    </p:spTree>
    <p:extLst>
      <p:ext uri="{BB962C8B-B14F-4D97-AF65-F5344CB8AC3E}">
        <p14:creationId xmlns:p14="http://schemas.microsoft.com/office/powerpoint/2010/main" val="68402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prototype Property</a:t>
            </a:r>
          </a:p>
        </p:txBody>
      </p:sp>
      <p:sp>
        <p:nvSpPr>
          <p:cNvPr id="3" name="Content Placeholder 2">
            <a:extLst>
              <a:ext uri="{FF2B5EF4-FFF2-40B4-BE49-F238E27FC236}">
                <a16:creationId xmlns:a16="http://schemas.microsoft.com/office/drawing/2014/main" id="{C8DB539D-8BD0-4424-BB80-9E003D5AA4BF}"/>
              </a:ext>
            </a:extLst>
          </p:cNvPr>
          <p:cNvSpPr>
            <a:spLocks noGrp="1"/>
          </p:cNvSpPr>
          <p:nvPr>
            <p:ph idx="1"/>
          </p:nvPr>
        </p:nvSpPr>
        <p:spPr/>
        <p:txBody>
          <a:bodyPr/>
          <a:lstStyle/>
          <a:p>
            <a:r>
              <a:rPr lang="en-US" altLang="en-US" dirty="0"/>
              <a:t>Add new properties to existing prototype</a:t>
            </a:r>
          </a:p>
          <a:p>
            <a:endParaRPr lang="en-US" dirty="0"/>
          </a:p>
        </p:txBody>
      </p:sp>
      <p:sp>
        <p:nvSpPr>
          <p:cNvPr id="4" name="Rectangle 3"/>
          <p:cNvSpPr txBox="1">
            <a:spLocks noChangeArrowheads="1"/>
          </p:cNvSpPr>
          <p:nvPr/>
        </p:nvSpPr>
        <p:spPr>
          <a:xfrm>
            <a:off x="1905001" y="1447800"/>
            <a:ext cx="8455025" cy="71463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altLang="en-US" sz="2800" dirty="0"/>
          </a:p>
        </p:txBody>
      </p:sp>
      <p:pic>
        <p:nvPicPr>
          <p:cNvPr id="8" name="Picture 7"/>
          <p:cNvPicPr>
            <a:picLocks noChangeAspect="1"/>
          </p:cNvPicPr>
          <p:nvPr/>
        </p:nvPicPr>
        <p:blipFill>
          <a:blip r:embed="rId3"/>
          <a:stretch>
            <a:fillRect/>
          </a:stretch>
        </p:blipFill>
        <p:spPr>
          <a:xfrm>
            <a:off x="571501" y="2339963"/>
            <a:ext cx="5867198" cy="2431706"/>
          </a:xfrm>
          <a:prstGeom prst="rect">
            <a:avLst/>
          </a:prstGeom>
        </p:spPr>
      </p:pic>
    </p:spTree>
    <p:extLst>
      <p:ext uri="{BB962C8B-B14F-4D97-AF65-F5344CB8AC3E}">
        <p14:creationId xmlns:p14="http://schemas.microsoft.com/office/powerpoint/2010/main" val="248092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prototype Property</a:t>
            </a:r>
          </a:p>
        </p:txBody>
      </p:sp>
      <p:sp>
        <p:nvSpPr>
          <p:cNvPr id="5" name="Content Placeholder 4">
            <a:extLst>
              <a:ext uri="{FF2B5EF4-FFF2-40B4-BE49-F238E27FC236}">
                <a16:creationId xmlns:a16="http://schemas.microsoft.com/office/drawing/2014/main" id="{1B7E6D9D-714A-42DF-864F-83E341286906}"/>
              </a:ext>
            </a:extLst>
          </p:cNvPr>
          <p:cNvSpPr>
            <a:spLocks noGrp="1"/>
          </p:cNvSpPr>
          <p:nvPr>
            <p:ph idx="1"/>
          </p:nvPr>
        </p:nvSpPr>
        <p:spPr/>
        <p:txBody>
          <a:bodyPr/>
          <a:lstStyle/>
          <a:p>
            <a:r>
              <a:rPr lang="en-US" altLang="en-US" dirty="0"/>
              <a:t>Add new methods to existing prototype</a:t>
            </a:r>
          </a:p>
          <a:p>
            <a:endParaRPr lang="en-US" dirty="0"/>
          </a:p>
        </p:txBody>
      </p:sp>
      <p:sp>
        <p:nvSpPr>
          <p:cNvPr id="4" name="Rectangle 3"/>
          <p:cNvSpPr txBox="1">
            <a:spLocks noChangeArrowheads="1"/>
          </p:cNvSpPr>
          <p:nvPr/>
        </p:nvSpPr>
        <p:spPr>
          <a:xfrm>
            <a:off x="1905001" y="1447800"/>
            <a:ext cx="8455025" cy="71463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altLang="en-US" sz="2800" dirty="0"/>
          </a:p>
        </p:txBody>
      </p:sp>
      <p:pic>
        <p:nvPicPr>
          <p:cNvPr id="3" name="Picture 2"/>
          <p:cNvPicPr>
            <a:picLocks noChangeAspect="1"/>
          </p:cNvPicPr>
          <p:nvPr/>
        </p:nvPicPr>
        <p:blipFill>
          <a:blip r:embed="rId3"/>
          <a:stretch>
            <a:fillRect/>
          </a:stretch>
        </p:blipFill>
        <p:spPr>
          <a:xfrm>
            <a:off x="571501" y="2431263"/>
            <a:ext cx="5945235" cy="2834203"/>
          </a:xfrm>
          <a:prstGeom prst="rect">
            <a:avLst/>
          </a:prstGeom>
        </p:spPr>
      </p:pic>
    </p:spTree>
    <p:extLst>
      <p:ext uri="{BB962C8B-B14F-4D97-AF65-F5344CB8AC3E}">
        <p14:creationId xmlns:p14="http://schemas.microsoft.com/office/powerpoint/2010/main" val="2568450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Assessment Disciplines &amp; Timetable</a:t>
            </a:r>
          </a:p>
        </p:txBody>
      </p:sp>
      <p:sp>
        <p:nvSpPr>
          <p:cNvPr id="3" name="Content Placeholder 2"/>
          <p:cNvSpPr>
            <a:spLocks noGrp="1"/>
          </p:cNvSpPr>
          <p:nvPr>
            <p:ph idx="1"/>
          </p:nvPr>
        </p:nvSpPr>
        <p:spPr/>
        <p:txBody>
          <a:bodyPr>
            <a:normAutofit/>
          </a:bodyPr>
          <a:lstStyle/>
          <a:p>
            <a:r>
              <a:rPr lang="en-US" b="1" dirty="0"/>
              <a:t>Assessment Disciplines</a:t>
            </a:r>
          </a:p>
          <a:p>
            <a:pPr lvl="1"/>
            <a:r>
              <a:rPr lang="en-US" dirty="0"/>
              <a:t>Class Participation : Required</a:t>
            </a:r>
          </a:p>
          <a:p>
            <a:pPr lvl="1"/>
            <a:r>
              <a:rPr lang="en-US" dirty="0"/>
              <a:t>Assignment Completion : 100%</a:t>
            </a:r>
          </a:p>
          <a:p>
            <a:pPr lvl="1"/>
            <a:r>
              <a:rPr lang="en-US" dirty="0"/>
              <a:t>Pass Criteria: &gt;=70%</a:t>
            </a:r>
          </a:p>
          <a:p>
            <a:r>
              <a:rPr lang="en-US" b="1" dirty="0"/>
              <a:t>Course Timetable</a:t>
            </a:r>
          </a:p>
          <a:p>
            <a:pPr lvl="1"/>
            <a:r>
              <a:rPr lang="en-US" dirty="0"/>
              <a:t>Lecture Duration: 4 hours</a:t>
            </a:r>
          </a:p>
          <a:p>
            <a:pPr lvl="1"/>
            <a:r>
              <a:rPr lang="en-US" dirty="0"/>
              <a:t>Demo &amp; Practice: 2 hours</a:t>
            </a:r>
          </a:p>
          <a:p>
            <a:pPr lvl="1"/>
            <a:r>
              <a:rPr lang="en-US" dirty="0"/>
              <a:t>Assignment Duration : Optional</a:t>
            </a:r>
          </a:p>
          <a:p>
            <a:pPr lvl="1"/>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Prototype</a:t>
            </a:r>
          </a:p>
        </p:txBody>
      </p:sp>
      <p:sp>
        <p:nvSpPr>
          <p:cNvPr id="6" name="Content Placeholder 2"/>
          <p:cNvSpPr>
            <a:spLocks noGrp="1"/>
          </p:cNvSpPr>
          <p:nvPr>
            <p:ph type="subTitle" idx="1"/>
          </p:nvPr>
        </p:nvSpPr>
        <p:spPr/>
        <p:txBody>
          <a:bodyPr>
            <a:normAutofit/>
          </a:bodyPr>
          <a:lstStyle/>
          <a:p>
            <a:r>
              <a:rPr lang="en-US" sz="2800" dirty="0"/>
              <a:t>Demo</a:t>
            </a:r>
            <a:endParaRPr lang="en-US" sz="2400" dirty="0"/>
          </a:p>
          <a:p>
            <a:pPr marL="457200" lvl="1" indent="0">
              <a:buNone/>
            </a:pPr>
            <a:endParaRPr lang="en-US" sz="2400" dirty="0"/>
          </a:p>
          <a:p>
            <a:pPr marL="457200" lvl="1" indent="0">
              <a:buNone/>
            </a:pPr>
            <a:endParaRPr lang="en-US" dirty="0"/>
          </a:p>
        </p:txBody>
      </p:sp>
    </p:spTree>
    <p:extLst>
      <p:ext uri="{BB962C8B-B14F-4D97-AF65-F5344CB8AC3E}">
        <p14:creationId xmlns:p14="http://schemas.microsoft.com/office/powerpoint/2010/main" val="1760257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dirty="0"/>
              <a:t>JavaScript Closure</a:t>
            </a:r>
          </a:p>
        </p:txBody>
      </p:sp>
      <p:sp>
        <p:nvSpPr>
          <p:cNvPr id="2" name="Subtitle 1">
            <a:extLst>
              <a:ext uri="{FF2B5EF4-FFF2-40B4-BE49-F238E27FC236}">
                <a16:creationId xmlns:a16="http://schemas.microsoft.com/office/drawing/2014/main" id="{2DF2B6D5-8109-4BCF-A066-5C755D8ED8F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1912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Scope</a:t>
            </a:r>
          </a:p>
        </p:txBody>
      </p:sp>
      <p:sp>
        <p:nvSpPr>
          <p:cNvPr id="6" name="Content Placeholder 2"/>
          <p:cNvSpPr>
            <a:spLocks noGrp="1"/>
          </p:cNvSpPr>
          <p:nvPr>
            <p:ph idx="1"/>
          </p:nvPr>
        </p:nvSpPr>
        <p:spPr/>
        <p:txBody>
          <a:bodyPr>
            <a:normAutofit/>
          </a:bodyPr>
          <a:lstStyle/>
          <a:p>
            <a:r>
              <a:rPr lang="en-US" dirty="0"/>
              <a:t>Local variable </a:t>
            </a:r>
            <a:endParaRPr lang="en-US" sz="2000" dirty="0"/>
          </a:p>
          <a:p>
            <a:pPr lvl="1"/>
            <a:r>
              <a:rPr lang="en-US" dirty="0"/>
              <a:t>Can only be  accessible from inside a function where it is defined.</a:t>
            </a:r>
          </a:p>
          <a:p>
            <a:pPr lvl="1"/>
            <a:r>
              <a:rPr lang="en-US" dirty="0"/>
              <a:t>Is hidden from other functions and other scripting code.</a:t>
            </a:r>
          </a:p>
          <a:p>
            <a:pPr marL="457200" lvl="1" indent="0">
              <a:buNone/>
            </a:pPr>
            <a:endParaRPr lang="en-US" dirty="0"/>
          </a:p>
        </p:txBody>
      </p:sp>
      <p:pic>
        <p:nvPicPr>
          <p:cNvPr id="5" name="Picture 4"/>
          <p:cNvPicPr>
            <a:picLocks noChangeAspect="1"/>
          </p:cNvPicPr>
          <p:nvPr/>
        </p:nvPicPr>
        <p:blipFill>
          <a:blip r:embed="rId3"/>
          <a:stretch>
            <a:fillRect/>
          </a:stretch>
        </p:blipFill>
        <p:spPr>
          <a:xfrm>
            <a:off x="571501" y="3113477"/>
            <a:ext cx="3623332" cy="1698437"/>
          </a:xfrm>
          <a:prstGeom prst="rect">
            <a:avLst/>
          </a:prstGeom>
        </p:spPr>
      </p:pic>
    </p:spTree>
    <p:extLst>
      <p:ext uri="{BB962C8B-B14F-4D97-AF65-F5344CB8AC3E}">
        <p14:creationId xmlns:p14="http://schemas.microsoft.com/office/powerpoint/2010/main" val="406552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Scope</a:t>
            </a:r>
          </a:p>
        </p:txBody>
      </p:sp>
      <p:sp>
        <p:nvSpPr>
          <p:cNvPr id="6" name="Content Placeholder 2"/>
          <p:cNvSpPr>
            <a:spLocks noGrp="1"/>
          </p:cNvSpPr>
          <p:nvPr>
            <p:ph idx="1"/>
          </p:nvPr>
        </p:nvSpPr>
        <p:spPr>
          <a:xfrm>
            <a:off x="571501" y="1714501"/>
            <a:ext cx="10054458" cy="4267729"/>
          </a:xfrm>
        </p:spPr>
        <p:txBody>
          <a:bodyPr>
            <a:normAutofit/>
          </a:bodyPr>
          <a:lstStyle/>
          <a:p>
            <a:r>
              <a:rPr lang="en-US" dirty="0"/>
              <a:t>Global variable </a:t>
            </a:r>
            <a:endParaRPr lang="en-US" sz="2000" dirty="0"/>
          </a:p>
          <a:p>
            <a:pPr lvl="1"/>
            <a:r>
              <a:rPr lang="en-US" dirty="0"/>
              <a:t>Can be  accessible and changed from everywhere in the page.</a:t>
            </a:r>
          </a:p>
          <a:p>
            <a:pPr lvl="1"/>
            <a:r>
              <a:rPr lang="en-US" dirty="0"/>
              <a:t>Belongs to the window object in the web page.</a:t>
            </a:r>
          </a:p>
          <a:p>
            <a:pPr lvl="1"/>
            <a:endParaRPr lang="en-US" dirty="0"/>
          </a:p>
          <a:p>
            <a:pPr lvl="1"/>
            <a:endParaRPr lang="en-US" dirty="0"/>
          </a:p>
          <a:p>
            <a:pPr lvl="1"/>
            <a:endParaRPr lang="en-US" dirty="0"/>
          </a:p>
          <a:p>
            <a:pPr lvl="1"/>
            <a:endParaRPr lang="en-US" dirty="0"/>
          </a:p>
          <a:p>
            <a:pPr lvl="1"/>
            <a:endParaRPr lang="en-US" dirty="0"/>
          </a:p>
          <a:p>
            <a:r>
              <a:rPr lang="en-US" altLang="en-US" dirty="0"/>
              <a:t>Notes:</a:t>
            </a:r>
          </a:p>
          <a:p>
            <a:pPr lvl="1"/>
            <a:r>
              <a:rPr lang="en-US" altLang="en-US" dirty="0"/>
              <a:t> Variables created without the keyword </a:t>
            </a:r>
            <a:r>
              <a:rPr lang="en-US" altLang="en-US" b="1" dirty="0" err="1"/>
              <a:t>var</a:t>
            </a:r>
            <a:r>
              <a:rPr lang="en-US" altLang="en-US" dirty="0"/>
              <a:t>, are always global, even if they are created inside a function.</a:t>
            </a:r>
          </a:p>
          <a:p>
            <a:endParaRPr lang="en-US" dirty="0"/>
          </a:p>
          <a:p>
            <a:pPr marL="457200" lvl="1" indent="0">
              <a:buNone/>
            </a:pPr>
            <a:endParaRPr lang="en-US" dirty="0"/>
          </a:p>
        </p:txBody>
      </p:sp>
      <p:pic>
        <p:nvPicPr>
          <p:cNvPr id="3" name="Picture 2"/>
          <p:cNvPicPr>
            <a:picLocks noChangeAspect="1"/>
          </p:cNvPicPr>
          <p:nvPr/>
        </p:nvPicPr>
        <p:blipFill>
          <a:blip r:embed="rId3"/>
          <a:stretch>
            <a:fillRect/>
          </a:stretch>
        </p:blipFill>
        <p:spPr>
          <a:xfrm>
            <a:off x="571501" y="2863827"/>
            <a:ext cx="3619886" cy="1688198"/>
          </a:xfrm>
          <a:prstGeom prst="rect">
            <a:avLst/>
          </a:prstGeom>
        </p:spPr>
      </p:pic>
      <p:sp>
        <p:nvSpPr>
          <p:cNvPr id="8" name="Rectangle 3"/>
          <p:cNvSpPr txBox="1">
            <a:spLocks noChangeArrowheads="1"/>
          </p:cNvSpPr>
          <p:nvPr/>
        </p:nvSpPr>
        <p:spPr>
          <a:xfrm>
            <a:off x="1981201" y="4804273"/>
            <a:ext cx="8455025" cy="71463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altLang="en-US" sz="2800" dirty="0"/>
          </a:p>
        </p:txBody>
      </p:sp>
    </p:spTree>
    <p:extLst>
      <p:ext uri="{BB962C8B-B14F-4D97-AF65-F5344CB8AC3E}">
        <p14:creationId xmlns:p14="http://schemas.microsoft.com/office/powerpoint/2010/main" val="3491425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a:t>
            </a:r>
          </a:p>
        </p:txBody>
      </p:sp>
      <p:sp>
        <p:nvSpPr>
          <p:cNvPr id="6" name="Content Placeholder 2"/>
          <p:cNvSpPr>
            <a:spLocks noGrp="1"/>
          </p:cNvSpPr>
          <p:nvPr>
            <p:ph idx="1"/>
          </p:nvPr>
        </p:nvSpPr>
        <p:spPr>
          <a:xfrm>
            <a:off x="571500" y="1367660"/>
            <a:ext cx="9334500" cy="4267729"/>
          </a:xfrm>
        </p:spPr>
        <p:txBody>
          <a:bodyPr>
            <a:normAutofit/>
          </a:bodyPr>
          <a:lstStyle/>
          <a:p>
            <a:r>
              <a:rPr lang="en-US" dirty="0"/>
              <a:t>What is Closure?</a:t>
            </a:r>
            <a:endParaRPr lang="en-US" sz="2000" dirty="0"/>
          </a:p>
          <a:p>
            <a:pPr lvl="1"/>
            <a:r>
              <a:rPr lang="en-US" dirty="0"/>
              <a:t>A closure is an inner function that has access to outer function’s variables</a:t>
            </a:r>
          </a:p>
          <a:p>
            <a:pPr lvl="1"/>
            <a:r>
              <a:rPr lang="en-US" dirty="0"/>
              <a:t>Three scope chain:</a:t>
            </a:r>
          </a:p>
          <a:p>
            <a:pPr lvl="2"/>
            <a:r>
              <a:rPr lang="en-US" dirty="0"/>
              <a:t>Access to its own scope</a:t>
            </a:r>
          </a:p>
          <a:p>
            <a:pPr lvl="2"/>
            <a:r>
              <a:rPr lang="en-US" dirty="0"/>
              <a:t>Access to outer function’s variables</a:t>
            </a:r>
          </a:p>
          <a:p>
            <a:pPr lvl="2"/>
            <a:r>
              <a:rPr lang="en-US" dirty="0"/>
              <a:t>Access to global variables</a:t>
            </a:r>
          </a:p>
          <a:p>
            <a:pPr marL="457200" lvl="1" indent="0">
              <a:buNone/>
            </a:pPr>
            <a:endParaRPr lang="en-US" dirty="0"/>
          </a:p>
        </p:txBody>
      </p:sp>
      <p:pic>
        <p:nvPicPr>
          <p:cNvPr id="9" name="Picture 8"/>
          <p:cNvPicPr>
            <a:picLocks noChangeAspect="1"/>
          </p:cNvPicPr>
          <p:nvPr/>
        </p:nvPicPr>
        <p:blipFill>
          <a:blip r:embed="rId3"/>
          <a:stretch>
            <a:fillRect/>
          </a:stretch>
        </p:blipFill>
        <p:spPr>
          <a:xfrm>
            <a:off x="733047" y="3629904"/>
            <a:ext cx="6755574" cy="2502064"/>
          </a:xfrm>
          <a:prstGeom prst="rect">
            <a:avLst/>
          </a:prstGeom>
        </p:spPr>
      </p:pic>
    </p:spTree>
    <p:extLst>
      <p:ext uri="{BB962C8B-B14F-4D97-AF65-F5344CB8AC3E}">
        <p14:creationId xmlns:p14="http://schemas.microsoft.com/office/powerpoint/2010/main" val="3072477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a:t>
            </a:r>
          </a:p>
        </p:txBody>
      </p:sp>
      <p:sp>
        <p:nvSpPr>
          <p:cNvPr id="6" name="Content Placeholder 2"/>
          <p:cNvSpPr>
            <a:spLocks noGrp="1"/>
          </p:cNvSpPr>
          <p:nvPr>
            <p:ph idx="1"/>
          </p:nvPr>
        </p:nvSpPr>
        <p:spPr>
          <a:xfrm>
            <a:off x="571499" y="1428736"/>
            <a:ext cx="10748141" cy="4267729"/>
          </a:xfrm>
        </p:spPr>
        <p:txBody>
          <a:bodyPr>
            <a:normAutofit/>
          </a:bodyPr>
          <a:lstStyle/>
          <a:p>
            <a:r>
              <a:rPr lang="en-US" dirty="0"/>
              <a:t>Closure Effects</a:t>
            </a:r>
            <a:endParaRPr lang="en-US" sz="2000" dirty="0"/>
          </a:p>
          <a:p>
            <a:pPr lvl="1"/>
            <a:r>
              <a:rPr lang="en-US" dirty="0"/>
              <a:t>Closures have access to the outer function’s variable even after the outer function returns.</a:t>
            </a:r>
          </a:p>
          <a:p>
            <a:pPr marL="457200" lvl="1" indent="0">
              <a:buNone/>
            </a:pPr>
            <a:endParaRPr lang="en-US" dirty="0"/>
          </a:p>
        </p:txBody>
      </p:sp>
      <p:pic>
        <p:nvPicPr>
          <p:cNvPr id="3" name="Picture 2"/>
          <p:cNvPicPr>
            <a:picLocks noChangeAspect="1"/>
          </p:cNvPicPr>
          <p:nvPr/>
        </p:nvPicPr>
        <p:blipFill>
          <a:blip r:embed="rId3"/>
          <a:stretch>
            <a:fillRect/>
          </a:stretch>
        </p:blipFill>
        <p:spPr>
          <a:xfrm>
            <a:off x="571498" y="2487672"/>
            <a:ext cx="8358409" cy="2972310"/>
          </a:xfrm>
          <a:prstGeom prst="rect">
            <a:avLst/>
          </a:prstGeom>
        </p:spPr>
      </p:pic>
    </p:spTree>
    <p:extLst>
      <p:ext uri="{BB962C8B-B14F-4D97-AF65-F5344CB8AC3E}">
        <p14:creationId xmlns:p14="http://schemas.microsoft.com/office/powerpoint/2010/main" val="377635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a:t>
            </a:r>
          </a:p>
        </p:txBody>
      </p:sp>
      <p:sp>
        <p:nvSpPr>
          <p:cNvPr id="6" name="Content Placeholder 2"/>
          <p:cNvSpPr>
            <a:spLocks noGrp="1"/>
          </p:cNvSpPr>
          <p:nvPr>
            <p:ph idx="1"/>
          </p:nvPr>
        </p:nvSpPr>
        <p:spPr>
          <a:xfrm>
            <a:off x="571501" y="1383425"/>
            <a:ext cx="9334500" cy="4267729"/>
          </a:xfrm>
        </p:spPr>
        <p:txBody>
          <a:bodyPr>
            <a:normAutofit/>
          </a:bodyPr>
          <a:lstStyle/>
          <a:p>
            <a:r>
              <a:rPr lang="en-US" dirty="0"/>
              <a:t>Closure Effects</a:t>
            </a:r>
            <a:endParaRPr lang="en-US" sz="2000" dirty="0"/>
          </a:p>
          <a:p>
            <a:pPr lvl="1"/>
            <a:r>
              <a:rPr lang="en-US" dirty="0"/>
              <a:t>Closures store references to the outer function’s variables.</a:t>
            </a:r>
          </a:p>
          <a:p>
            <a:pPr marL="457200" lvl="1" indent="0">
              <a:buNone/>
            </a:pPr>
            <a:endParaRPr lang="en-US" dirty="0"/>
          </a:p>
        </p:txBody>
      </p:sp>
      <p:pic>
        <p:nvPicPr>
          <p:cNvPr id="4" name="Picture 3"/>
          <p:cNvPicPr>
            <a:picLocks noChangeAspect="1"/>
          </p:cNvPicPr>
          <p:nvPr/>
        </p:nvPicPr>
        <p:blipFill>
          <a:blip r:embed="rId3"/>
          <a:stretch>
            <a:fillRect/>
          </a:stretch>
        </p:blipFill>
        <p:spPr>
          <a:xfrm>
            <a:off x="571500" y="2217508"/>
            <a:ext cx="8662352" cy="3796399"/>
          </a:xfrm>
          <a:prstGeom prst="rect">
            <a:avLst/>
          </a:prstGeom>
        </p:spPr>
      </p:pic>
    </p:spTree>
    <p:extLst>
      <p:ext uri="{BB962C8B-B14F-4D97-AF65-F5344CB8AC3E}">
        <p14:creationId xmlns:p14="http://schemas.microsoft.com/office/powerpoint/2010/main" val="179429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Closure</a:t>
            </a:r>
          </a:p>
        </p:txBody>
      </p:sp>
      <p:sp>
        <p:nvSpPr>
          <p:cNvPr id="6" name="Content Placeholder 2"/>
          <p:cNvSpPr>
            <a:spLocks noGrp="1"/>
          </p:cNvSpPr>
          <p:nvPr>
            <p:ph type="subTitle" idx="1"/>
          </p:nvPr>
        </p:nvSpPr>
        <p:spPr/>
        <p:txBody>
          <a:bodyPr>
            <a:normAutofit/>
          </a:bodyPr>
          <a:lstStyle/>
          <a:p>
            <a:r>
              <a:rPr lang="en-US" sz="2800" dirty="0"/>
              <a:t>Demo</a:t>
            </a:r>
            <a:endParaRPr lang="en-US" sz="2400" dirty="0"/>
          </a:p>
          <a:p>
            <a:pPr marL="457200" lvl="1" indent="0">
              <a:buNone/>
            </a:pPr>
            <a:endParaRPr lang="en-US" sz="2400" dirty="0"/>
          </a:p>
          <a:p>
            <a:pPr marL="457200" lvl="1" indent="0">
              <a:buNone/>
            </a:pPr>
            <a:endParaRPr lang="en-US" dirty="0"/>
          </a:p>
        </p:txBody>
      </p:sp>
    </p:spTree>
    <p:extLst>
      <p:ext uri="{BB962C8B-B14F-4D97-AF65-F5344CB8AC3E}">
        <p14:creationId xmlns:p14="http://schemas.microsoft.com/office/powerpoint/2010/main" val="354747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dirty="0"/>
              <a:t>Ajax</a:t>
            </a:r>
            <a:endParaRPr lang="en-US" sz="4400" dirty="0"/>
          </a:p>
        </p:txBody>
      </p:sp>
      <p:sp>
        <p:nvSpPr>
          <p:cNvPr id="3" name="Subtitle 2">
            <a:extLst>
              <a:ext uri="{FF2B5EF4-FFF2-40B4-BE49-F238E27FC236}">
                <a16:creationId xmlns:a16="http://schemas.microsoft.com/office/drawing/2014/main" id="{72EAD514-A343-4F6E-81B7-14EE8B562C9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7169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Problem with traditional web?</a:t>
            </a:r>
          </a:p>
        </p:txBody>
      </p:sp>
      <p:sp>
        <p:nvSpPr>
          <p:cNvPr id="5" name="Content Placeholder 4"/>
          <p:cNvSpPr>
            <a:spLocks noGrp="1"/>
          </p:cNvSpPr>
          <p:nvPr>
            <p:ph idx="1"/>
          </p:nvPr>
        </p:nvSpPr>
        <p:spPr/>
        <p:txBody>
          <a:bodyPr>
            <a:normAutofit/>
          </a:bodyPr>
          <a:lstStyle/>
          <a:p>
            <a:r>
              <a:rPr lang="en-US" dirty="0"/>
              <a:t>In traditional web, to get information from server:</a:t>
            </a:r>
          </a:p>
          <a:p>
            <a:pPr lvl="1"/>
            <a:r>
              <a:rPr lang="en-US" dirty="0"/>
              <a:t>Make html form</a:t>
            </a:r>
          </a:p>
          <a:p>
            <a:pPr lvl="1"/>
            <a:r>
              <a:rPr lang="en-US" dirty="0"/>
              <a:t>GET or POST data to the server (like Submit button)</a:t>
            </a:r>
          </a:p>
          <a:p>
            <a:pPr lvl="1"/>
            <a:r>
              <a:rPr lang="en-US" dirty="0"/>
              <a:t>The browser loads a result page.</a:t>
            </a:r>
          </a:p>
          <a:p>
            <a:endParaRPr lang="en-US" dirty="0"/>
          </a:p>
          <a:p>
            <a:r>
              <a:rPr lang="en-US" dirty="0"/>
              <a:t>Traditional web app run slowly  and tend to be less user friendly.</a:t>
            </a:r>
          </a:p>
          <a:p>
            <a:endParaRPr 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571501" y="1273067"/>
            <a:ext cx="9334500" cy="4267729"/>
          </a:xfrm>
        </p:spPr>
        <p:txBody>
          <a:bodyPr>
            <a:noAutofit/>
          </a:bodyPr>
          <a:lstStyle/>
          <a:p>
            <a:r>
              <a:rPr lang="en-US" dirty="0"/>
              <a:t>JavaScript (JS)</a:t>
            </a:r>
          </a:p>
          <a:p>
            <a:pPr lvl="1"/>
            <a:r>
              <a:rPr lang="en-US" dirty="0"/>
              <a:t>Basic JS (operation, conditional, object, functions, </a:t>
            </a:r>
            <a:r>
              <a:rPr lang="en-US" dirty="0" err="1"/>
              <a:t>etc</a:t>
            </a:r>
            <a:r>
              <a:rPr lang="en-US" dirty="0"/>
              <a:t>)</a:t>
            </a:r>
          </a:p>
          <a:p>
            <a:pPr lvl="1"/>
            <a:r>
              <a:rPr lang="en-US" dirty="0"/>
              <a:t>Advance JS (Prototype, Inheritance, Scope)</a:t>
            </a:r>
          </a:p>
          <a:p>
            <a:pPr lvl="1"/>
            <a:r>
              <a:rPr lang="en-US" dirty="0"/>
              <a:t>Ajax</a:t>
            </a:r>
          </a:p>
          <a:p>
            <a:r>
              <a:rPr lang="en-US" dirty="0"/>
              <a:t>jQuery</a:t>
            </a:r>
          </a:p>
          <a:p>
            <a:pPr lvl="1"/>
            <a:r>
              <a:rPr lang="en-US" dirty="0"/>
              <a:t>Selector</a:t>
            </a:r>
          </a:p>
          <a:p>
            <a:pPr lvl="1"/>
            <a:r>
              <a:rPr lang="en-US" dirty="0"/>
              <a:t>Events, Effects</a:t>
            </a:r>
          </a:p>
          <a:p>
            <a:pPr lvl="1"/>
            <a:r>
              <a:rPr lang="en-US" dirty="0"/>
              <a:t>DOM Manipulation</a:t>
            </a:r>
          </a:p>
          <a:p>
            <a:pPr lvl="1"/>
            <a:r>
              <a:rPr lang="en-US" dirty="0"/>
              <a:t>$.ajax()</a:t>
            </a:r>
          </a:p>
          <a:p>
            <a:pPr lvl="1"/>
            <a:r>
              <a:rPr lang="en-US" dirty="0"/>
              <a:t>Defer and Promise</a:t>
            </a:r>
            <a:endParaRPr lang="en-US" sz="2800" dirty="0"/>
          </a:p>
        </p:txBody>
      </p:sp>
      <p:pic>
        <p:nvPicPr>
          <p:cNvPr id="5" name="Picture 4"/>
          <p:cNvPicPr>
            <a:picLocks noChangeAspect="1"/>
          </p:cNvPicPr>
          <p:nvPr/>
        </p:nvPicPr>
        <p:blipFill>
          <a:blip r:embed="rId3"/>
          <a:stretch>
            <a:fillRect/>
          </a:stretch>
        </p:blipFill>
        <p:spPr>
          <a:xfrm>
            <a:off x="5588070" y="4284908"/>
            <a:ext cx="4622730" cy="18412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Why Ajax come in?</a:t>
            </a:r>
          </a:p>
        </p:txBody>
      </p:sp>
      <p:sp>
        <p:nvSpPr>
          <p:cNvPr id="5" name="Content Placeholder 4"/>
          <p:cNvSpPr>
            <a:spLocks noGrp="1"/>
          </p:cNvSpPr>
          <p:nvPr>
            <p:ph idx="1"/>
          </p:nvPr>
        </p:nvSpPr>
        <p:spPr/>
        <p:txBody>
          <a:bodyPr>
            <a:noAutofit/>
          </a:bodyPr>
          <a:lstStyle/>
          <a:p>
            <a:r>
              <a:rPr lang="en-US" dirty="0"/>
              <a:t>AJAX = Asynchronous JavaScript and XML</a:t>
            </a:r>
          </a:p>
          <a:p>
            <a:r>
              <a:rPr lang="en-US" dirty="0"/>
              <a:t>Ajax does not require the page to be reloaded.</a:t>
            </a:r>
          </a:p>
          <a:p>
            <a:pPr lvl="1"/>
            <a:r>
              <a:rPr lang="en-US" dirty="0"/>
              <a:t>Use XmlHttpRequest object</a:t>
            </a:r>
          </a:p>
          <a:p>
            <a:pPr lvl="1"/>
            <a:r>
              <a:rPr lang="en-US" dirty="0"/>
              <a:t>The scripts requested to the server are executed asynchronously in the background.</a:t>
            </a:r>
          </a:p>
          <a:p>
            <a:endParaRPr lang="en-US" dirty="0"/>
          </a:p>
          <a:p>
            <a:r>
              <a:rPr lang="en-US" dirty="0"/>
              <a:t>Ajax call is asynchronous, </a:t>
            </a:r>
          </a:p>
          <a:p>
            <a:pPr lvl="1"/>
            <a:r>
              <a:rPr lang="en-US" dirty="0"/>
              <a:t>The browser is not locked up.</a:t>
            </a:r>
          </a:p>
          <a:p>
            <a:pPr lvl="1"/>
            <a:r>
              <a:rPr lang="en-US" dirty="0"/>
              <a:t> The page is reloaded partially.</a:t>
            </a:r>
          </a:p>
          <a:p>
            <a:endParaRPr lang="en-US" sz="2800" dirty="0"/>
          </a:p>
        </p:txBody>
      </p:sp>
      <p:pic>
        <p:nvPicPr>
          <p:cNvPr id="2" name="Picture 1"/>
          <p:cNvPicPr>
            <a:picLocks noChangeAspect="1"/>
          </p:cNvPicPr>
          <p:nvPr/>
        </p:nvPicPr>
        <p:blipFill>
          <a:blip r:embed="rId3"/>
          <a:stretch>
            <a:fillRect/>
          </a:stretch>
        </p:blipFill>
        <p:spPr>
          <a:xfrm>
            <a:off x="8833994" y="239262"/>
            <a:ext cx="3004805" cy="1417760"/>
          </a:xfrm>
          <a:prstGeom prst="rect">
            <a:avLst/>
          </a:prstGeom>
        </p:spPr>
      </p:pic>
    </p:spTree>
    <p:extLst>
      <p:ext uri="{BB962C8B-B14F-4D97-AF65-F5344CB8AC3E}">
        <p14:creationId xmlns:p14="http://schemas.microsoft.com/office/powerpoint/2010/main" val="402582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How Ajax works?</a:t>
            </a:r>
          </a:p>
        </p:txBody>
      </p:sp>
      <p:sp>
        <p:nvSpPr>
          <p:cNvPr id="3" name="Content Placeholder 2">
            <a:extLst>
              <a:ext uri="{FF2B5EF4-FFF2-40B4-BE49-F238E27FC236}">
                <a16:creationId xmlns:a16="http://schemas.microsoft.com/office/drawing/2014/main" id="{32062B79-F289-436F-9BBC-B4389DC7672F}"/>
              </a:ext>
            </a:extLst>
          </p:cNvPr>
          <p:cNvSpPr>
            <a:spLocks noGrp="1"/>
          </p:cNvSpPr>
          <p:nvPr>
            <p:ph idx="1"/>
          </p:nvPr>
        </p:nvSpPr>
        <p:spPr/>
        <p:txBody>
          <a:bodyPr/>
          <a:lstStyle/>
          <a:p>
            <a:endParaRPr lang="en-US"/>
          </a:p>
        </p:txBody>
      </p:sp>
      <p:pic>
        <p:nvPicPr>
          <p:cNvPr id="2" name="Picture 1"/>
          <p:cNvPicPr>
            <a:picLocks noChangeAspect="1"/>
          </p:cNvPicPr>
          <p:nvPr/>
        </p:nvPicPr>
        <p:blipFill>
          <a:blip r:embed="rId3"/>
          <a:stretch>
            <a:fillRect/>
          </a:stretch>
        </p:blipFill>
        <p:spPr>
          <a:xfrm>
            <a:off x="1981200" y="1417638"/>
            <a:ext cx="7952874" cy="4422772"/>
          </a:xfrm>
          <a:prstGeom prst="rect">
            <a:avLst/>
          </a:prstGeom>
        </p:spPr>
      </p:pic>
    </p:spTree>
    <p:extLst>
      <p:ext uri="{BB962C8B-B14F-4D97-AF65-F5344CB8AC3E}">
        <p14:creationId xmlns:p14="http://schemas.microsoft.com/office/powerpoint/2010/main" val="2649402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Ajax – send request</a:t>
            </a:r>
          </a:p>
        </p:txBody>
      </p:sp>
      <p:sp>
        <p:nvSpPr>
          <p:cNvPr id="3" name="Content Placeholder 2"/>
          <p:cNvSpPr>
            <a:spLocks noGrp="1"/>
          </p:cNvSpPr>
          <p:nvPr>
            <p:ph idx="1"/>
          </p:nvPr>
        </p:nvSpPr>
        <p:spPr/>
        <p:txBody>
          <a:bodyPr>
            <a:normAutofit/>
          </a:bodyPr>
          <a:lstStyle/>
          <a:p>
            <a:r>
              <a:rPr lang="en-US" dirty="0"/>
              <a:t>Create </a:t>
            </a:r>
            <a:r>
              <a:rPr lang="en-US" dirty="0" err="1"/>
              <a:t>XmlHttpRequest</a:t>
            </a:r>
            <a:r>
              <a:rPr lang="en-US" dirty="0"/>
              <a:t> object</a:t>
            </a:r>
          </a:p>
          <a:p>
            <a:endParaRPr lang="en-US" dirty="0"/>
          </a:p>
          <a:p>
            <a:endParaRPr lang="en-US" dirty="0"/>
          </a:p>
          <a:p>
            <a:r>
              <a:rPr lang="en-US" dirty="0"/>
              <a:t>Send request to server</a:t>
            </a:r>
          </a:p>
          <a:p>
            <a:endParaRPr lang="en-US" dirty="0"/>
          </a:p>
        </p:txBody>
      </p:sp>
      <p:pic>
        <p:nvPicPr>
          <p:cNvPr id="6" name="Picture 5"/>
          <p:cNvPicPr>
            <a:picLocks noChangeAspect="1"/>
          </p:cNvPicPr>
          <p:nvPr/>
        </p:nvPicPr>
        <p:blipFill>
          <a:blip r:embed="rId3"/>
          <a:stretch>
            <a:fillRect/>
          </a:stretch>
        </p:blipFill>
        <p:spPr>
          <a:xfrm>
            <a:off x="515353" y="2272657"/>
            <a:ext cx="4723398" cy="666833"/>
          </a:xfrm>
          <a:prstGeom prst="rect">
            <a:avLst/>
          </a:prstGeom>
        </p:spPr>
      </p:pic>
      <p:pic>
        <p:nvPicPr>
          <p:cNvPr id="8" name="Picture 7"/>
          <p:cNvPicPr>
            <a:picLocks noChangeAspect="1"/>
          </p:cNvPicPr>
          <p:nvPr/>
        </p:nvPicPr>
        <p:blipFill>
          <a:blip r:embed="rId4"/>
          <a:stretch>
            <a:fillRect/>
          </a:stretch>
        </p:blipFill>
        <p:spPr>
          <a:xfrm>
            <a:off x="571501" y="3674925"/>
            <a:ext cx="7183179" cy="25524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Ajax – get or post ?</a:t>
            </a:r>
          </a:p>
        </p:txBody>
      </p:sp>
      <p:sp>
        <p:nvSpPr>
          <p:cNvPr id="3" name="Content Placeholder 2"/>
          <p:cNvSpPr>
            <a:spLocks noGrp="1"/>
          </p:cNvSpPr>
          <p:nvPr>
            <p:ph idx="1"/>
          </p:nvPr>
        </p:nvSpPr>
        <p:spPr/>
        <p:txBody>
          <a:bodyPr>
            <a:normAutofit/>
          </a:bodyPr>
          <a:lstStyle/>
          <a:p>
            <a:r>
              <a:rPr lang="en-US" dirty="0"/>
              <a:t>Get is simpler and faster than POST	</a:t>
            </a:r>
          </a:p>
          <a:p>
            <a:endParaRPr lang="en-US" dirty="0"/>
          </a:p>
          <a:p>
            <a:endParaRPr lang="en-US" dirty="0"/>
          </a:p>
          <a:p>
            <a:endParaRPr lang="en-US" dirty="0"/>
          </a:p>
          <a:p>
            <a:r>
              <a:rPr lang="en-US" dirty="0"/>
              <a:t>Use POST when</a:t>
            </a:r>
          </a:p>
          <a:p>
            <a:pPr lvl="1"/>
            <a:r>
              <a:rPr lang="en-US" dirty="0"/>
              <a:t>Send large amount of data to server (no size limit)</a:t>
            </a:r>
          </a:p>
          <a:p>
            <a:pPr lvl="1"/>
            <a:r>
              <a:rPr lang="en-US" dirty="0"/>
              <a:t>Sending user input (robust and secure than GET)</a:t>
            </a:r>
          </a:p>
          <a:p>
            <a:endParaRPr lang="en-US" sz="2800" dirty="0"/>
          </a:p>
          <a:p>
            <a:endParaRPr lang="en-US" sz="2800" dirty="0"/>
          </a:p>
          <a:p>
            <a:endParaRPr lang="en-US" sz="2800" dirty="0"/>
          </a:p>
        </p:txBody>
      </p:sp>
      <p:pic>
        <p:nvPicPr>
          <p:cNvPr id="4" name="Picture 3"/>
          <p:cNvPicPr>
            <a:picLocks noChangeAspect="1"/>
          </p:cNvPicPr>
          <p:nvPr/>
        </p:nvPicPr>
        <p:blipFill>
          <a:blip r:embed="rId3"/>
          <a:stretch>
            <a:fillRect/>
          </a:stretch>
        </p:blipFill>
        <p:spPr>
          <a:xfrm>
            <a:off x="571501" y="2223441"/>
            <a:ext cx="5279563" cy="966286"/>
          </a:xfrm>
          <a:prstGeom prst="rect">
            <a:avLst/>
          </a:prstGeom>
        </p:spPr>
      </p:pic>
      <p:pic>
        <p:nvPicPr>
          <p:cNvPr id="5" name="Picture 4"/>
          <p:cNvPicPr>
            <a:picLocks noChangeAspect="1"/>
          </p:cNvPicPr>
          <p:nvPr/>
        </p:nvPicPr>
        <p:blipFill>
          <a:blip r:embed="rId4"/>
          <a:stretch>
            <a:fillRect/>
          </a:stretch>
        </p:blipFill>
        <p:spPr>
          <a:xfrm>
            <a:off x="571500" y="4901438"/>
            <a:ext cx="8291837" cy="121502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Ajax – server response</a:t>
            </a:r>
          </a:p>
        </p:txBody>
      </p:sp>
      <p:sp>
        <p:nvSpPr>
          <p:cNvPr id="3" name="Content Placeholder 2"/>
          <p:cNvSpPr>
            <a:spLocks noGrp="1"/>
          </p:cNvSpPr>
          <p:nvPr>
            <p:ph idx="1"/>
          </p:nvPr>
        </p:nvSpPr>
        <p:spPr>
          <a:xfrm>
            <a:off x="571501" y="1714501"/>
            <a:ext cx="10164816" cy="4267729"/>
          </a:xfrm>
        </p:spPr>
        <p:txBody>
          <a:bodyPr>
            <a:noAutofit/>
          </a:bodyPr>
          <a:lstStyle/>
          <a:p>
            <a:r>
              <a:rPr lang="en-US" dirty="0"/>
              <a:t>Use responseText or responseXML property of XMLHttpRequest object.	</a:t>
            </a:r>
          </a:p>
          <a:p>
            <a:endParaRPr lang="en-US" dirty="0"/>
          </a:p>
          <a:p>
            <a:pPr marL="0" indent="0">
              <a:buNone/>
            </a:pPr>
            <a:endParaRPr lang="en-US" sz="2800" dirty="0"/>
          </a:p>
        </p:txBody>
      </p:sp>
      <p:pic>
        <p:nvPicPr>
          <p:cNvPr id="6" name="Picture 5"/>
          <p:cNvPicPr>
            <a:picLocks noChangeAspect="1"/>
          </p:cNvPicPr>
          <p:nvPr/>
        </p:nvPicPr>
        <p:blipFill>
          <a:blip r:embed="rId3"/>
          <a:stretch>
            <a:fillRect/>
          </a:stretch>
        </p:blipFill>
        <p:spPr>
          <a:xfrm>
            <a:off x="563636" y="2182666"/>
            <a:ext cx="7076515" cy="1812632"/>
          </a:xfrm>
          <a:prstGeom prst="rect">
            <a:avLst/>
          </a:prstGeom>
        </p:spPr>
      </p:pic>
      <p:pic>
        <p:nvPicPr>
          <p:cNvPr id="7" name="Picture 6"/>
          <p:cNvPicPr>
            <a:picLocks noChangeAspect="1"/>
          </p:cNvPicPr>
          <p:nvPr/>
        </p:nvPicPr>
        <p:blipFill>
          <a:blip r:embed="rId4"/>
          <a:stretch>
            <a:fillRect/>
          </a:stretch>
        </p:blipFill>
        <p:spPr>
          <a:xfrm>
            <a:off x="563636" y="4463463"/>
            <a:ext cx="8355458" cy="669006"/>
          </a:xfrm>
          <a:prstGeom prst="rect">
            <a:avLst/>
          </a:prstGeom>
        </p:spPr>
      </p:pic>
    </p:spTree>
    <p:extLst>
      <p:ext uri="{BB962C8B-B14F-4D97-AF65-F5344CB8AC3E}">
        <p14:creationId xmlns:p14="http://schemas.microsoft.com/office/powerpoint/2010/main" val="3372284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Ajax – event &amp; callback</a:t>
            </a:r>
          </a:p>
        </p:txBody>
      </p:sp>
      <p:sp>
        <p:nvSpPr>
          <p:cNvPr id="3" name="Content Placeholder 2"/>
          <p:cNvSpPr>
            <a:spLocks noGrp="1"/>
          </p:cNvSpPr>
          <p:nvPr>
            <p:ph idx="1"/>
          </p:nvPr>
        </p:nvSpPr>
        <p:spPr>
          <a:xfrm>
            <a:off x="571500" y="1714501"/>
            <a:ext cx="11189575" cy="4267729"/>
          </a:xfrm>
        </p:spPr>
        <p:txBody>
          <a:bodyPr>
            <a:noAutofit/>
          </a:bodyPr>
          <a:lstStyle/>
          <a:p>
            <a:r>
              <a:rPr lang="en-US" dirty="0"/>
              <a:t>When a request to server is sent, perform some actions based on the response.	</a:t>
            </a:r>
          </a:p>
          <a:p>
            <a:endParaRPr lang="en-US" dirty="0"/>
          </a:p>
          <a:p>
            <a:pPr marL="0" indent="0">
              <a:buNone/>
            </a:pPr>
            <a:endParaRPr lang="en-US" sz="2800" dirty="0"/>
          </a:p>
        </p:txBody>
      </p:sp>
      <p:pic>
        <p:nvPicPr>
          <p:cNvPr id="5" name="Picture 4"/>
          <p:cNvPicPr>
            <a:picLocks noChangeAspect="1"/>
          </p:cNvPicPr>
          <p:nvPr/>
        </p:nvPicPr>
        <p:blipFill>
          <a:blip r:embed="rId3"/>
          <a:stretch>
            <a:fillRect/>
          </a:stretch>
        </p:blipFill>
        <p:spPr>
          <a:xfrm>
            <a:off x="2763252" y="2267572"/>
            <a:ext cx="6665496" cy="4217307"/>
          </a:xfrm>
          <a:prstGeom prst="rect">
            <a:avLst/>
          </a:prstGeom>
        </p:spPr>
      </p:pic>
    </p:spTree>
    <p:extLst>
      <p:ext uri="{BB962C8B-B14F-4D97-AF65-F5344CB8AC3E}">
        <p14:creationId xmlns:p14="http://schemas.microsoft.com/office/powerpoint/2010/main" val="269423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 example</a:t>
            </a:r>
          </a:p>
        </p:txBody>
      </p:sp>
      <p:pic>
        <p:nvPicPr>
          <p:cNvPr id="4" name="Picture 3"/>
          <p:cNvPicPr>
            <a:picLocks noChangeAspect="1"/>
          </p:cNvPicPr>
          <p:nvPr/>
        </p:nvPicPr>
        <p:blipFill>
          <a:blip r:embed="rId3"/>
          <a:stretch>
            <a:fillRect/>
          </a:stretch>
        </p:blipFill>
        <p:spPr>
          <a:xfrm>
            <a:off x="2489033" y="3049407"/>
            <a:ext cx="7052890" cy="2737783"/>
          </a:xfrm>
          <a:prstGeom prst="rect">
            <a:avLst/>
          </a:prstGeom>
        </p:spPr>
      </p:pic>
      <p:pic>
        <p:nvPicPr>
          <p:cNvPr id="6" name="Picture 5"/>
          <p:cNvPicPr>
            <a:picLocks noChangeAspect="1"/>
          </p:cNvPicPr>
          <p:nvPr/>
        </p:nvPicPr>
        <p:blipFill>
          <a:blip r:embed="rId4"/>
          <a:stretch>
            <a:fillRect/>
          </a:stretch>
        </p:blipFill>
        <p:spPr>
          <a:xfrm>
            <a:off x="2489033" y="1558842"/>
            <a:ext cx="6959615" cy="10159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Ajax</a:t>
            </a:r>
          </a:p>
        </p:txBody>
      </p:sp>
      <p:sp>
        <p:nvSpPr>
          <p:cNvPr id="6" name="Content Placeholder 2"/>
          <p:cNvSpPr>
            <a:spLocks noGrp="1"/>
          </p:cNvSpPr>
          <p:nvPr>
            <p:ph type="subTitle" idx="1"/>
          </p:nvPr>
        </p:nvSpPr>
        <p:spPr/>
        <p:txBody>
          <a:bodyPr>
            <a:normAutofit/>
          </a:bodyPr>
          <a:lstStyle/>
          <a:p>
            <a:r>
              <a:rPr lang="en-US" sz="2800" dirty="0"/>
              <a:t>Demo</a:t>
            </a:r>
            <a:endParaRPr lang="en-US" sz="2400" dirty="0"/>
          </a:p>
          <a:p>
            <a:pPr marL="457200" lvl="1" indent="0">
              <a:buNone/>
            </a:pPr>
            <a:endParaRPr lang="en-US" sz="2400" dirty="0"/>
          </a:p>
          <a:p>
            <a:pPr marL="457200" lvl="1" indent="0">
              <a:buNone/>
            </a:pPr>
            <a:endParaRPr lang="en-US" dirty="0"/>
          </a:p>
        </p:txBody>
      </p:sp>
    </p:spTree>
    <p:extLst>
      <p:ext uri="{BB962C8B-B14F-4D97-AF65-F5344CB8AC3E}">
        <p14:creationId xmlns:p14="http://schemas.microsoft.com/office/powerpoint/2010/main" val="3508162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dirty="0" err="1"/>
              <a:t>JQuery</a:t>
            </a:r>
            <a:endParaRPr lang="en-US" dirty="0"/>
          </a:p>
        </p:txBody>
      </p:sp>
      <p:sp>
        <p:nvSpPr>
          <p:cNvPr id="2" name="Subtitle 1">
            <a:extLst>
              <a:ext uri="{FF2B5EF4-FFF2-40B4-BE49-F238E27FC236}">
                <a16:creationId xmlns:a16="http://schemas.microsoft.com/office/drawing/2014/main" id="{5BA43680-735A-465B-B3F7-42F02F382348}"/>
              </a:ext>
            </a:extLst>
          </p:cNvPr>
          <p:cNvSpPr>
            <a:spLocks noGrp="1"/>
          </p:cNvSpPr>
          <p:nvPr>
            <p:ph type="subTitle"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jQuery?</a:t>
            </a:r>
          </a:p>
        </p:txBody>
      </p:sp>
      <p:sp>
        <p:nvSpPr>
          <p:cNvPr id="5" name="Content Placeholder 4"/>
          <p:cNvSpPr>
            <a:spLocks noGrp="1"/>
          </p:cNvSpPr>
          <p:nvPr>
            <p:ph idx="1"/>
          </p:nvPr>
        </p:nvSpPr>
        <p:spPr/>
        <p:txBody>
          <a:bodyPr>
            <a:normAutofit/>
          </a:bodyPr>
          <a:lstStyle/>
          <a:p>
            <a:r>
              <a:rPr lang="en-US" altLang="en-US" dirty="0"/>
              <a:t>jQuery is a fast and concise JavaScript Library </a:t>
            </a:r>
          </a:p>
          <a:p>
            <a:r>
              <a:rPr lang="en-US" altLang="en-US" dirty="0"/>
              <a:t>Features: </a:t>
            </a:r>
          </a:p>
          <a:p>
            <a:pPr lvl="1"/>
            <a:r>
              <a:rPr lang="en-US" altLang="en-US" dirty="0"/>
              <a:t>that simplifies DOM traversing, event handling, animating, and Ajax interactions for rapid web development. </a:t>
            </a:r>
          </a:p>
          <a:p>
            <a:r>
              <a:rPr lang="en-US" altLang="en-US" dirty="0"/>
              <a:t>jQuery is designed to change the way that you write JavaScript</a:t>
            </a:r>
          </a:p>
          <a:p>
            <a:r>
              <a:rPr lang="en-US" dirty="0"/>
              <a:t>References:</a:t>
            </a:r>
          </a:p>
          <a:p>
            <a:pPr lvl="1"/>
            <a:r>
              <a:rPr lang="en-US" altLang="en-US" u="sng" dirty="0">
                <a:hlinkClick r:id="rId2"/>
              </a:rPr>
              <a:t>api.jquery.com/</a:t>
            </a:r>
            <a:r>
              <a:rPr lang="en-US" altLang="en-US" u="sng" dirty="0" err="1">
                <a:hlinkClick r:id="rId2"/>
              </a:rPr>
              <a:t>jQuery.ajax</a:t>
            </a:r>
            <a:endParaRPr lang="en-US" dirty="0"/>
          </a:p>
          <a:p>
            <a:pPr marL="0" indent="0">
              <a:buNone/>
            </a:pPr>
            <a:endParaRPr lang="en-US" sz="2800" dirty="0"/>
          </a:p>
        </p:txBody>
      </p:sp>
      <p:pic>
        <p:nvPicPr>
          <p:cNvPr id="3" name="Picture 2"/>
          <p:cNvPicPr>
            <a:picLocks noChangeAspect="1"/>
          </p:cNvPicPr>
          <p:nvPr/>
        </p:nvPicPr>
        <p:blipFill>
          <a:blip r:embed="rId3"/>
          <a:stretch>
            <a:fillRect/>
          </a:stretch>
        </p:blipFill>
        <p:spPr>
          <a:xfrm>
            <a:off x="9236648" y="285751"/>
            <a:ext cx="2533650" cy="952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400" dirty="0"/>
              <a:t> </a:t>
            </a:r>
            <a:r>
              <a:rPr lang="en-US" dirty="0"/>
              <a:t>JavaScript Overview</a:t>
            </a:r>
            <a:endParaRPr lang="en-US" sz="4400" dirty="0"/>
          </a:p>
        </p:txBody>
      </p:sp>
      <p:sp>
        <p:nvSpPr>
          <p:cNvPr id="3" name="Subtitle 2">
            <a:extLst>
              <a:ext uri="{FF2B5EF4-FFF2-40B4-BE49-F238E27FC236}">
                <a16:creationId xmlns:a16="http://schemas.microsoft.com/office/drawing/2014/main" id="{4D5E3ED7-17E1-444A-968E-0D6AD6F6739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8453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jQuery features</a:t>
            </a:r>
          </a:p>
        </p:txBody>
      </p:sp>
      <p:sp>
        <p:nvSpPr>
          <p:cNvPr id="5" name="Content Placeholder 4"/>
          <p:cNvSpPr>
            <a:spLocks noGrp="1"/>
          </p:cNvSpPr>
          <p:nvPr>
            <p:ph idx="1"/>
          </p:nvPr>
        </p:nvSpPr>
        <p:spPr/>
        <p:txBody>
          <a:bodyPr>
            <a:noAutofit/>
          </a:bodyPr>
          <a:lstStyle/>
          <a:p>
            <a:r>
              <a:rPr lang="en-US" altLang="en-US" dirty="0"/>
              <a:t>jQuery is a library of JavaScript functions</a:t>
            </a:r>
          </a:p>
          <a:p>
            <a:r>
              <a:rPr lang="en-US" altLang="en-US" dirty="0"/>
              <a:t>Write less, do more</a:t>
            </a:r>
          </a:p>
          <a:p>
            <a:r>
              <a:rPr lang="en-US" altLang="en-US" dirty="0"/>
              <a:t>Awesome features:</a:t>
            </a:r>
          </a:p>
          <a:p>
            <a:pPr lvl="1"/>
            <a:r>
              <a:rPr lang="en-US" altLang="en-US" dirty="0"/>
              <a:t>HTML element selections</a:t>
            </a:r>
          </a:p>
          <a:p>
            <a:pPr lvl="1"/>
            <a:r>
              <a:rPr lang="en-US" altLang="en-US" dirty="0"/>
              <a:t>HTML element manipulation</a:t>
            </a:r>
          </a:p>
          <a:p>
            <a:pPr lvl="1"/>
            <a:r>
              <a:rPr lang="en-US" altLang="en-US" dirty="0"/>
              <a:t>CSS manipulation</a:t>
            </a:r>
          </a:p>
          <a:p>
            <a:pPr lvl="1"/>
            <a:r>
              <a:rPr lang="en-US" altLang="en-US" dirty="0"/>
              <a:t>HTML event functions</a:t>
            </a:r>
          </a:p>
          <a:p>
            <a:pPr lvl="1"/>
            <a:r>
              <a:rPr lang="en-US" altLang="en-US" dirty="0"/>
              <a:t>JavaScript Effects and animations</a:t>
            </a:r>
          </a:p>
          <a:p>
            <a:pPr lvl="1"/>
            <a:r>
              <a:rPr lang="en-US" altLang="en-US" dirty="0"/>
              <a:t>HTML DOM traversal and modification</a:t>
            </a:r>
          </a:p>
          <a:p>
            <a:pPr lvl="1"/>
            <a:r>
              <a:rPr lang="en-US" altLang="en-US" dirty="0"/>
              <a:t>AJAX</a:t>
            </a:r>
          </a:p>
        </p:txBody>
      </p:sp>
    </p:spTree>
    <p:extLst>
      <p:ext uri="{BB962C8B-B14F-4D97-AF65-F5344CB8AC3E}">
        <p14:creationId xmlns:p14="http://schemas.microsoft.com/office/powerpoint/2010/main" val="1433364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 How to use?	</a:t>
            </a:r>
          </a:p>
        </p:txBody>
      </p:sp>
      <p:sp>
        <p:nvSpPr>
          <p:cNvPr id="3" name="Content Placeholder 2"/>
          <p:cNvSpPr>
            <a:spLocks noGrp="1"/>
          </p:cNvSpPr>
          <p:nvPr>
            <p:ph idx="1"/>
          </p:nvPr>
        </p:nvSpPr>
        <p:spPr/>
        <p:txBody>
          <a:bodyPr>
            <a:normAutofit/>
          </a:bodyPr>
          <a:lstStyle/>
          <a:p>
            <a:r>
              <a:rPr lang="en-US" altLang="en-US" dirty="0"/>
              <a:t>The jQuery library is stored as a single JavaScript file, containing all the jQuery methods.</a:t>
            </a:r>
          </a:p>
          <a:p>
            <a:r>
              <a:rPr lang="en-US" altLang="en-US" dirty="0"/>
              <a:t>It can be added to a web page with the following mark-up:</a:t>
            </a:r>
          </a:p>
          <a:p>
            <a:pPr marL="457200" lvl="1" indent="0">
              <a:buNone/>
            </a:pPr>
            <a:r>
              <a:rPr lang="en-US" altLang="en-US" sz="1800" dirty="0"/>
              <a:t>   </a:t>
            </a:r>
            <a:r>
              <a:rPr lang="en-US" altLang="en-US" sz="1600" b="1" kern="0" dirty="0">
                <a:solidFill>
                  <a:srgbClr val="000099"/>
                </a:solidFill>
                <a:latin typeface="Courier New" pitchFamily="49" charset="0"/>
                <a:cs typeface="Courier New" pitchFamily="49" charset="0"/>
              </a:rPr>
              <a:t>&lt;head&gt;</a:t>
            </a:r>
          </a:p>
          <a:p>
            <a:pPr marL="457200" lvl="1" indent="0">
              <a:buNone/>
            </a:pPr>
            <a:r>
              <a:rPr lang="en-US" altLang="en-US" sz="1600" b="1" kern="0" dirty="0">
                <a:solidFill>
                  <a:srgbClr val="000099"/>
                </a:solidFill>
                <a:latin typeface="Courier New" pitchFamily="49" charset="0"/>
                <a:cs typeface="Courier New" pitchFamily="49" charset="0"/>
              </a:rPr>
              <a:t>      	&lt;script type="text/</a:t>
            </a:r>
            <a:r>
              <a:rPr lang="en-US" altLang="en-US" sz="1600" b="1" kern="0" dirty="0" err="1">
                <a:solidFill>
                  <a:srgbClr val="000099"/>
                </a:solidFill>
                <a:latin typeface="Courier New" pitchFamily="49" charset="0"/>
                <a:cs typeface="Courier New" pitchFamily="49" charset="0"/>
              </a:rPr>
              <a:t>javascript</a:t>
            </a:r>
            <a:r>
              <a:rPr lang="en-US" altLang="en-US" sz="1600" b="1" kern="0" dirty="0">
                <a:solidFill>
                  <a:srgbClr val="000099"/>
                </a:solidFill>
                <a:latin typeface="Courier New" pitchFamily="49" charset="0"/>
                <a:cs typeface="Courier New" pitchFamily="49" charset="0"/>
              </a:rPr>
              <a:t>" </a:t>
            </a:r>
            <a:r>
              <a:rPr lang="en-US" altLang="en-US" sz="1600" b="1" kern="0" dirty="0" err="1">
                <a:solidFill>
                  <a:srgbClr val="000099"/>
                </a:solidFill>
                <a:latin typeface="Courier New" pitchFamily="49" charset="0"/>
                <a:cs typeface="Courier New" pitchFamily="49" charset="0"/>
              </a:rPr>
              <a:t>src</a:t>
            </a:r>
            <a:r>
              <a:rPr lang="en-US" altLang="en-US" sz="1600" b="1" kern="0" dirty="0">
                <a:solidFill>
                  <a:srgbClr val="000099"/>
                </a:solidFill>
                <a:latin typeface="Courier New" pitchFamily="49" charset="0"/>
                <a:cs typeface="Courier New" pitchFamily="49" charset="0"/>
              </a:rPr>
              <a:t>="</a:t>
            </a:r>
            <a:r>
              <a:rPr lang="en-US" altLang="en-US" sz="1600" b="1" kern="0" dirty="0" err="1">
                <a:solidFill>
                  <a:srgbClr val="000099"/>
                </a:solidFill>
                <a:latin typeface="Courier New" pitchFamily="49" charset="0"/>
                <a:cs typeface="Courier New" pitchFamily="49" charset="0"/>
              </a:rPr>
              <a:t>jquery.js</a:t>
            </a:r>
            <a:r>
              <a:rPr lang="en-US" altLang="en-US" sz="1600" b="1" kern="0" dirty="0">
                <a:solidFill>
                  <a:srgbClr val="000099"/>
                </a:solidFill>
                <a:latin typeface="Courier New" pitchFamily="49" charset="0"/>
                <a:cs typeface="Courier New" pitchFamily="49" charset="0"/>
              </a:rPr>
              <a:t>"&gt; 			&lt;/script&gt;</a:t>
            </a:r>
          </a:p>
          <a:p>
            <a:pPr marL="457200" lvl="1" indent="0">
              <a:buNone/>
            </a:pPr>
            <a:r>
              <a:rPr lang="en-US" altLang="en-US" sz="1600" b="1" kern="0" dirty="0">
                <a:solidFill>
                  <a:srgbClr val="000099"/>
                </a:solidFill>
                <a:latin typeface="Courier New" pitchFamily="49" charset="0"/>
                <a:cs typeface="Courier New" pitchFamily="49" charset="0"/>
              </a:rPr>
              <a:t>  &lt;/head&gt; </a:t>
            </a:r>
            <a:endParaRPr lang="en-US" altLang="en-US" sz="1700" b="1" kern="0" dirty="0">
              <a:solidFill>
                <a:srgbClr val="000099"/>
              </a:solidFill>
              <a:latin typeface="Courier New" pitchFamily="49" charset="0"/>
              <a:cs typeface="Courier New" pitchFamily="49" charset="0"/>
            </a:endParaRPr>
          </a:p>
        </p:txBody>
      </p:sp>
    </p:spTree>
    <p:extLst>
      <p:ext uri="{BB962C8B-B14F-4D97-AF65-F5344CB8AC3E}">
        <p14:creationId xmlns:p14="http://schemas.microsoft.com/office/powerpoint/2010/main" val="403515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 how to use? (cont)</a:t>
            </a:r>
            <a:br>
              <a:rPr lang="en-US" dirty="0"/>
            </a:br>
            <a:endParaRPr lang="en-US" dirty="0"/>
          </a:p>
        </p:txBody>
      </p:sp>
      <p:sp>
        <p:nvSpPr>
          <p:cNvPr id="6" name="Content Placeholder 2"/>
          <p:cNvSpPr>
            <a:spLocks noGrp="1"/>
          </p:cNvSpPr>
          <p:nvPr>
            <p:ph idx="1"/>
          </p:nvPr>
        </p:nvSpPr>
        <p:spPr/>
        <p:txBody>
          <a:bodyPr>
            <a:noAutofit/>
          </a:bodyPr>
          <a:lstStyle/>
          <a:p>
            <a:r>
              <a:rPr lang="en-US" altLang="en-US" dirty="0"/>
              <a:t>Basic syntax is: </a:t>
            </a:r>
            <a:r>
              <a:rPr lang="en-US" altLang="en-US" b="1" dirty="0"/>
              <a:t>$(selector).action()</a:t>
            </a:r>
            <a:endParaRPr lang="en-US" altLang="en-US" dirty="0"/>
          </a:p>
          <a:p>
            <a:pPr lvl="1"/>
            <a:r>
              <a:rPr lang="en-US" altLang="en-US" dirty="0"/>
              <a:t>A dollar sign ($) to define jQuery</a:t>
            </a:r>
          </a:p>
          <a:p>
            <a:pPr lvl="1"/>
            <a:r>
              <a:rPr lang="en-US" altLang="en-US" dirty="0"/>
              <a:t>A (selector) to query (or find) elements</a:t>
            </a:r>
          </a:p>
          <a:p>
            <a:pPr lvl="1"/>
            <a:r>
              <a:rPr lang="en-US" altLang="en-US" dirty="0"/>
              <a:t>A jQuery action() to be performed on the element(s)</a:t>
            </a:r>
          </a:p>
          <a:p>
            <a:pPr>
              <a:buFontTx/>
              <a:buNone/>
            </a:pPr>
            <a:r>
              <a:rPr lang="en-US" altLang="en-US" sz="1600" b="1" kern="0" dirty="0">
                <a:solidFill>
                  <a:srgbClr val="000099"/>
                </a:solidFill>
                <a:latin typeface="Courier New" pitchFamily="49" charset="0"/>
                <a:cs typeface="Courier New" pitchFamily="49" charset="0"/>
              </a:rPr>
              <a:t>		$("p").hide()</a:t>
            </a:r>
          </a:p>
          <a:p>
            <a:pPr>
              <a:buFontTx/>
              <a:buNone/>
            </a:pPr>
            <a:endParaRPr lang="en-US" altLang="en-US" sz="1600" b="1" kern="0" dirty="0">
              <a:solidFill>
                <a:srgbClr val="000099"/>
              </a:solidFill>
              <a:latin typeface="Courier New" pitchFamily="49" charset="0"/>
              <a:cs typeface="Courier New" pitchFamily="49" charset="0"/>
            </a:endParaRPr>
          </a:p>
          <a:p>
            <a:r>
              <a:rPr lang="en-US" altLang="en-US" dirty="0"/>
              <a:t> Entry point </a:t>
            </a:r>
            <a:r>
              <a:rPr lang="en-US" altLang="en-US" b="1" dirty="0"/>
              <a:t>ready()</a:t>
            </a:r>
            <a:r>
              <a:rPr lang="en-US" altLang="en-US" dirty="0"/>
              <a:t> function</a:t>
            </a:r>
          </a:p>
          <a:p>
            <a:pPr>
              <a:buFontTx/>
              <a:buNone/>
            </a:pPr>
            <a:r>
              <a:rPr lang="en-US" altLang="en-US" sz="2800" dirty="0">
                <a:solidFill>
                  <a:srgbClr val="0070C0"/>
                </a:solidFill>
              </a:rPr>
              <a:t>   		</a:t>
            </a:r>
            <a:r>
              <a:rPr lang="en-US" altLang="en-US" sz="1700" b="1" kern="0" dirty="0">
                <a:solidFill>
                  <a:srgbClr val="000099"/>
                </a:solidFill>
                <a:latin typeface="Courier New" pitchFamily="49" charset="0"/>
                <a:cs typeface="Courier New" pitchFamily="49" charset="0"/>
              </a:rPr>
              <a:t>$(document).ready(function() { </a:t>
            </a:r>
          </a:p>
          <a:p>
            <a:pPr>
              <a:buFontTx/>
              <a:buNone/>
            </a:pPr>
            <a:r>
              <a:rPr lang="en-US" altLang="en-US" sz="1700" b="1" kern="0" dirty="0">
                <a:solidFill>
                  <a:srgbClr val="000099"/>
                </a:solidFill>
                <a:latin typeface="Courier New" pitchFamily="49" charset="0"/>
                <a:cs typeface="Courier New" pitchFamily="49" charset="0"/>
              </a:rPr>
              <a:t>      // Handler for .ready() called. </a:t>
            </a:r>
          </a:p>
          <a:p>
            <a:pPr>
              <a:buFontTx/>
              <a:buNone/>
            </a:pPr>
            <a:r>
              <a:rPr lang="en-US" altLang="en-US" sz="1700" b="1" kern="0" dirty="0">
                <a:solidFill>
                  <a:srgbClr val="000099"/>
                </a:solidFill>
                <a:latin typeface="Courier New" pitchFamily="49" charset="0"/>
                <a:cs typeface="Courier New" pitchFamily="49"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 selector</a:t>
            </a:r>
          </a:p>
        </p:txBody>
      </p:sp>
      <p:sp>
        <p:nvSpPr>
          <p:cNvPr id="3" name="Content Placeholder 2"/>
          <p:cNvSpPr>
            <a:spLocks noGrp="1"/>
          </p:cNvSpPr>
          <p:nvPr>
            <p:ph idx="1"/>
          </p:nvPr>
        </p:nvSpPr>
        <p:spPr>
          <a:xfrm>
            <a:off x="571500" y="1320363"/>
            <a:ext cx="9334500" cy="4267729"/>
          </a:xfrm>
        </p:spPr>
        <p:txBody>
          <a:bodyPr>
            <a:normAutofit/>
          </a:bodyPr>
          <a:lstStyle/>
          <a:p>
            <a:r>
              <a:rPr lang="en-US" altLang="en-US" dirty="0"/>
              <a:t>Start with </a:t>
            </a:r>
            <a:r>
              <a:rPr lang="en-US" altLang="en-US" b="1" dirty="0"/>
              <a:t>$()</a:t>
            </a:r>
          </a:p>
          <a:p>
            <a:pPr marL="457200" lvl="1" indent="0">
              <a:buNone/>
            </a:pPr>
            <a:endParaRPr lang="en-US" altLang="en-US" dirty="0"/>
          </a:p>
        </p:txBody>
      </p:sp>
      <p:graphicFrame>
        <p:nvGraphicFramePr>
          <p:cNvPr id="4" name="Table 3"/>
          <p:cNvGraphicFramePr>
            <a:graphicFrameLocks noGrp="1"/>
          </p:cNvGraphicFramePr>
          <p:nvPr>
            <p:extLst>
              <p:ext uri="{D42A27DB-BD31-4B8C-83A1-F6EECF244321}">
                <p14:modId xmlns:p14="http://schemas.microsoft.com/office/powerpoint/2010/main" val="3229091299"/>
              </p:ext>
            </p:extLst>
          </p:nvPr>
        </p:nvGraphicFramePr>
        <p:xfrm>
          <a:off x="1387366" y="1996900"/>
          <a:ext cx="9317420" cy="4346382"/>
        </p:xfrm>
        <a:graphic>
          <a:graphicData uri="http://schemas.openxmlformats.org/drawingml/2006/table">
            <a:tbl>
              <a:tblPr firstRow="1" bandRow="1">
                <a:tableStyleId>{5C22544A-7EE6-4342-B048-85BDC9FD1C3A}</a:tableStyleId>
              </a:tblPr>
              <a:tblGrid>
                <a:gridCol w="2633963">
                  <a:extLst>
                    <a:ext uri="{9D8B030D-6E8A-4147-A177-3AD203B41FA5}">
                      <a16:colId xmlns:a16="http://schemas.microsoft.com/office/drawing/2014/main" val="20000"/>
                    </a:ext>
                  </a:extLst>
                </a:gridCol>
                <a:gridCol w="6683457">
                  <a:extLst>
                    <a:ext uri="{9D8B030D-6E8A-4147-A177-3AD203B41FA5}">
                      <a16:colId xmlns:a16="http://schemas.microsoft.com/office/drawing/2014/main" val="20001"/>
                    </a:ext>
                  </a:extLst>
                </a:gridCol>
              </a:tblGrid>
              <a:tr h="490717">
                <a:tc>
                  <a:txBody>
                    <a:bodyPr/>
                    <a:lstStyle/>
                    <a:p>
                      <a:r>
                        <a:rPr lang="en-US" sz="2000" dirty="0"/>
                        <a:t>Selectors</a:t>
                      </a:r>
                    </a:p>
                  </a:txBody>
                  <a:tcPr/>
                </a:tc>
                <a:tc>
                  <a:txBody>
                    <a:bodyPr/>
                    <a:lstStyle/>
                    <a:p>
                      <a:r>
                        <a:rPr lang="en-US" sz="2000" dirty="0"/>
                        <a:t>Descriptions</a:t>
                      </a:r>
                    </a:p>
                  </a:txBody>
                  <a:tcPr/>
                </a:tc>
                <a:extLst>
                  <a:ext uri="{0D108BD9-81ED-4DB2-BD59-A6C34878D82A}">
                    <a16:rowId xmlns:a16="http://schemas.microsoft.com/office/drawing/2014/main" val="10000"/>
                  </a:ext>
                </a:extLst>
              </a:tr>
              <a:tr h="490717">
                <a:tc>
                  <a:txBody>
                    <a:bodyPr/>
                    <a:lstStyle/>
                    <a:p>
                      <a:r>
                        <a:rPr lang="en-US" altLang="en-US" sz="2000" dirty="0"/>
                        <a:t>$(“*") </a:t>
                      </a:r>
                      <a:endParaRPr lang="en-US" sz="20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en-US" sz="2000" dirty="0"/>
                        <a:t>selects all elements.</a:t>
                      </a:r>
                    </a:p>
                  </a:txBody>
                  <a:tcPr/>
                </a:tc>
                <a:extLst>
                  <a:ext uri="{0D108BD9-81ED-4DB2-BD59-A6C34878D82A}">
                    <a16:rowId xmlns:a16="http://schemas.microsoft.com/office/drawing/2014/main" val="10001"/>
                  </a:ext>
                </a:extLst>
              </a:tr>
              <a:tr h="490717">
                <a:tc>
                  <a:txBody>
                    <a:bodyPr/>
                    <a:lstStyle/>
                    <a:p>
                      <a:r>
                        <a:rPr lang="en-US" altLang="en-US" sz="2000" dirty="0"/>
                        <a:t>$(“p") </a:t>
                      </a:r>
                      <a:endParaRPr lang="en-US" sz="20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en-US" sz="2000" dirty="0"/>
                        <a:t>selects all &lt;p&gt; elements.</a:t>
                      </a:r>
                    </a:p>
                  </a:txBody>
                  <a:tcPr/>
                </a:tc>
                <a:extLst>
                  <a:ext uri="{0D108BD9-81ED-4DB2-BD59-A6C34878D82A}">
                    <a16:rowId xmlns:a16="http://schemas.microsoft.com/office/drawing/2014/main" val="10002"/>
                  </a:ext>
                </a:extLst>
              </a:tr>
              <a:tr h="490717">
                <a:tc>
                  <a:txBody>
                    <a:bodyPr/>
                    <a:lstStyle/>
                    <a:p>
                      <a:r>
                        <a:rPr lang="en-US" altLang="en-US" sz="2000" dirty="0"/>
                        <a:t>$("p.intro") </a:t>
                      </a:r>
                      <a:endParaRPr lang="en-US" sz="2000" dirty="0"/>
                    </a:p>
                  </a:txBody>
                  <a:tcPr/>
                </a:tc>
                <a:tc>
                  <a:txBody>
                    <a:bodyPr/>
                    <a:lstStyle/>
                    <a:p>
                      <a:r>
                        <a:rPr lang="en-US" altLang="en-US" sz="2000" dirty="0"/>
                        <a:t>selects all &lt;p&gt; elements with class="intro".</a:t>
                      </a:r>
                      <a:endParaRPr lang="en-US" sz="2000" dirty="0"/>
                    </a:p>
                  </a:txBody>
                  <a:tcPr/>
                </a:tc>
                <a:extLst>
                  <a:ext uri="{0D108BD9-81ED-4DB2-BD59-A6C34878D82A}">
                    <a16:rowId xmlns:a16="http://schemas.microsoft.com/office/drawing/2014/main" val="10003"/>
                  </a:ext>
                </a:extLst>
              </a:tr>
              <a:tr h="490717">
                <a:tc>
                  <a:txBody>
                    <a:bodyPr/>
                    <a:lstStyle/>
                    <a:p>
                      <a:r>
                        <a:rPr lang="en-US" altLang="en-US" sz="2000" dirty="0"/>
                        <a:t>$("p#intro") </a:t>
                      </a:r>
                      <a:endParaRPr lang="en-US" sz="20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en-US" sz="2000" dirty="0"/>
                        <a:t>selects the first &lt;p&gt; elements with id="intro".</a:t>
                      </a:r>
                    </a:p>
                  </a:txBody>
                  <a:tcPr/>
                </a:tc>
                <a:extLst>
                  <a:ext uri="{0D108BD9-81ED-4DB2-BD59-A6C34878D82A}">
                    <a16:rowId xmlns:a16="http://schemas.microsoft.com/office/drawing/2014/main" val="10004"/>
                  </a:ext>
                </a:extLst>
              </a:tr>
              <a:tr h="490717">
                <a:tc>
                  <a:txBody>
                    <a:bodyPr/>
                    <a:lstStyle/>
                    <a:p>
                      <a:r>
                        <a:rPr lang="en-US" altLang="en-US" sz="2000" dirty="0"/>
                        <a:t>$(":button") </a:t>
                      </a:r>
                      <a:endParaRPr lang="en-US" sz="2000" dirty="0"/>
                    </a:p>
                  </a:txBody>
                  <a:tcPr/>
                </a:tc>
                <a:tc>
                  <a:txBody>
                    <a:bodyPr/>
                    <a:lstStyle/>
                    <a:p>
                      <a:r>
                        <a:rPr lang="en-US" altLang="en-US" sz="2000" dirty="0"/>
                        <a:t>selects all &lt;button&gt; and &lt;input&gt; elements of type="button".</a:t>
                      </a:r>
                      <a:endParaRPr lang="en-US" sz="2000" dirty="0"/>
                    </a:p>
                  </a:txBody>
                  <a:tcPr/>
                </a:tc>
                <a:extLst>
                  <a:ext uri="{0D108BD9-81ED-4DB2-BD59-A6C34878D82A}">
                    <a16:rowId xmlns:a16="http://schemas.microsoft.com/office/drawing/2014/main" val="10005"/>
                  </a:ext>
                </a:extLst>
              </a:tr>
              <a:tr h="490717">
                <a:tc>
                  <a:txBody>
                    <a:bodyPr/>
                    <a:lstStyle/>
                    <a:p>
                      <a:r>
                        <a:rPr lang="en-US" altLang="en-US" sz="2000" dirty="0"/>
                        <a:t>$(":even") </a:t>
                      </a:r>
                      <a:endParaRPr lang="en-US" sz="2000" dirty="0"/>
                    </a:p>
                  </a:txBody>
                  <a:tcPr/>
                </a:tc>
                <a:tc>
                  <a:txBody>
                    <a:bodyPr/>
                    <a:lstStyle/>
                    <a:p>
                      <a:r>
                        <a:rPr lang="en-US" altLang="en-US" sz="2000" dirty="0"/>
                        <a:t>selects even elements</a:t>
                      </a:r>
                      <a:endParaRPr lang="en-US" sz="2000" dirty="0"/>
                    </a:p>
                  </a:txBody>
                  <a:tcPr/>
                </a:tc>
                <a:extLst>
                  <a:ext uri="{0D108BD9-81ED-4DB2-BD59-A6C34878D82A}">
                    <a16:rowId xmlns:a16="http://schemas.microsoft.com/office/drawing/2014/main" val="10006"/>
                  </a:ext>
                </a:extLst>
              </a:tr>
              <a:tr h="574744">
                <a:tc>
                  <a:txBody>
                    <a:bodyPr/>
                    <a:lstStyle/>
                    <a:p>
                      <a:r>
                        <a:rPr lang="en-US" altLang="en-US" sz="2000" dirty="0"/>
                        <a:t>$(":odd") </a:t>
                      </a:r>
                      <a:endParaRPr lang="en-US" sz="20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en-US" sz="2000" dirty="0"/>
                        <a:t>selects odd elements.</a:t>
                      </a:r>
                    </a:p>
                    <a:p>
                      <a:endParaRPr lang="en-US" sz="20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97038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 event</a:t>
            </a:r>
          </a:p>
        </p:txBody>
      </p:sp>
      <p:sp>
        <p:nvSpPr>
          <p:cNvPr id="3" name="Content Placeholder 2"/>
          <p:cNvSpPr>
            <a:spLocks noGrp="1"/>
          </p:cNvSpPr>
          <p:nvPr>
            <p:ph idx="1"/>
          </p:nvPr>
        </p:nvSpPr>
        <p:spPr>
          <a:xfrm>
            <a:off x="571501" y="1714501"/>
            <a:ext cx="10354002" cy="4267729"/>
          </a:xfrm>
        </p:spPr>
        <p:txBody>
          <a:bodyPr>
            <a:normAutofit/>
          </a:bodyPr>
          <a:lstStyle/>
          <a:p>
            <a:pPr>
              <a:defRPr/>
            </a:pPr>
            <a:r>
              <a:rPr lang="en-US" dirty="0"/>
              <a:t>The jQuery event handling methods are core functions in jQuery.</a:t>
            </a:r>
          </a:p>
          <a:p>
            <a:pPr>
              <a:defRPr/>
            </a:pPr>
            <a:r>
              <a:rPr lang="en-US" dirty="0"/>
              <a:t>Event handlers are methods that are called when something happens in HTML. The term </a:t>
            </a:r>
            <a:r>
              <a:rPr lang="en-US" b="1" dirty="0"/>
              <a:t>triggered (or fired) by an event</a:t>
            </a:r>
            <a:r>
              <a:rPr lang="en-US" dirty="0"/>
              <a:t> is often used.</a:t>
            </a:r>
          </a:p>
        </p:txBody>
      </p:sp>
    </p:spTree>
    <p:extLst>
      <p:ext uri="{BB962C8B-B14F-4D97-AF65-F5344CB8AC3E}">
        <p14:creationId xmlns:p14="http://schemas.microsoft.com/office/powerpoint/2010/main" val="3251154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 event (example)</a:t>
            </a:r>
          </a:p>
        </p:txBody>
      </p:sp>
      <p:sp>
        <p:nvSpPr>
          <p:cNvPr id="3" name="Content Placeholder 2"/>
          <p:cNvSpPr>
            <a:spLocks noGrp="1"/>
          </p:cNvSpPr>
          <p:nvPr>
            <p:ph idx="1"/>
          </p:nvPr>
        </p:nvSpPr>
        <p:spPr/>
        <p:txBody>
          <a:bodyPr>
            <a:noAutofit/>
          </a:bodyPr>
          <a:lstStyle/>
          <a:p>
            <a:pPr lvl="1">
              <a:buFontTx/>
              <a:buChar char="-"/>
              <a:defRPr/>
            </a:pPr>
            <a:r>
              <a:rPr lang="en-US" sz="2400" dirty="0"/>
              <a:t>jQuery Submit is triggered whenever a visitor submits a form.</a:t>
            </a:r>
          </a:p>
          <a:p>
            <a:pPr marL="168275" lvl="1" indent="0">
              <a:buNone/>
              <a:defRPr/>
            </a:pPr>
            <a:r>
              <a:rPr lang="en-US" sz="2400" dirty="0"/>
              <a:t>		</a:t>
            </a:r>
            <a:r>
              <a:rPr lang="en-US" sz="1800" b="1" kern="0" dirty="0">
                <a:solidFill>
                  <a:srgbClr val="000099"/>
                </a:solidFill>
                <a:latin typeface="Courier New" pitchFamily="49" charset="0"/>
                <a:cs typeface="Courier New" pitchFamily="49" charset="0"/>
              </a:rPr>
              <a:t>$("form").submit(function(){})</a:t>
            </a:r>
          </a:p>
          <a:p>
            <a:pPr lvl="1">
              <a:buFontTx/>
              <a:buChar char="-"/>
              <a:defRPr/>
            </a:pPr>
            <a:r>
              <a:rPr lang="en-US" sz="2400" dirty="0"/>
              <a:t>jQuery Click is triggered when you click and release the mouse button</a:t>
            </a:r>
          </a:p>
          <a:p>
            <a:pPr marL="168275" lvl="1" indent="0">
              <a:buNone/>
              <a:defRPr/>
            </a:pPr>
            <a:r>
              <a:rPr lang="en-US" sz="2400" dirty="0"/>
              <a:t>		</a:t>
            </a:r>
            <a:r>
              <a:rPr lang="en-US" sz="1800" b="1" kern="0" dirty="0">
                <a:solidFill>
                  <a:srgbClr val="000099"/>
                </a:solidFill>
                <a:latin typeface="Courier New" pitchFamily="49" charset="0"/>
                <a:cs typeface="Courier New" pitchFamily="49" charset="0"/>
              </a:rPr>
              <a:t>$('#</a:t>
            </a:r>
            <a:r>
              <a:rPr lang="en-US" sz="1800" b="1" kern="0" dirty="0" err="1">
                <a:solidFill>
                  <a:srgbClr val="000099"/>
                </a:solidFill>
                <a:latin typeface="Courier New" pitchFamily="49" charset="0"/>
                <a:cs typeface="Courier New" pitchFamily="49" charset="0"/>
              </a:rPr>
              <a:t>id1</a:t>
            </a:r>
            <a:r>
              <a:rPr lang="en-US" sz="1800" b="1" kern="0" dirty="0">
                <a:solidFill>
                  <a:srgbClr val="000099"/>
                </a:solidFill>
                <a:latin typeface="Courier New" pitchFamily="49" charset="0"/>
                <a:cs typeface="Courier New" pitchFamily="49" charset="0"/>
              </a:rPr>
              <a:t>').click(function(){})</a:t>
            </a:r>
          </a:p>
          <a:p>
            <a:pPr lvl="1">
              <a:buFontTx/>
              <a:buChar char="-"/>
              <a:defRPr/>
            </a:pPr>
            <a:r>
              <a:rPr lang="en-US" sz="2400" dirty="0"/>
              <a:t>jQuery </a:t>
            </a:r>
            <a:r>
              <a:rPr lang="en-US" sz="2400" dirty="0" err="1"/>
              <a:t>Mouseup</a:t>
            </a:r>
            <a:r>
              <a:rPr lang="en-US" sz="2400" dirty="0"/>
              <a:t> and </a:t>
            </a:r>
            <a:r>
              <a:rPr lang="en-US" sz="2400" dirty="0" err="1"/>
              <a:t>Mousedown</a:t>
            </a:r>
            <a:r>
              <a:rPr lang="en-US" sz="2400" dirty="0"/>
              <a:t> Event</a:t>
            </a:r>
          </a:p>
          <a:p>
            <a:pPr marL="168275" lvl="1" indent="0">
              <a:buNone/>
              <a:defRPr/>
            </a:pPr>
            <a:r>
              <a:rPr lang="en-US" sz="2400" dirty="0"/>
              <a:t>		</a:t>
            </a:r>
            <a:r>
              <a:rPr lang="en-US" sz="1800" b="1" kern="0" dirty="0">
                <a:solidFill>
                  <a:srgbClr val="000099"/>
                </a:solidFill>
                <a:latin typeface="Courier New" pitchFamily="49" charset="0"/>
                <a:cs typeface="Courier New" pitchFamily="49" charset="0"/>
              </a:rPr>
              <a:t>$('#</a:t>
            </a:r>
            <a:r>
              <a:rPr lang="en-US" sz="1800" b="1" kern="0" dirty="0" err="1">
                <a:solidFill>
                  <a:srgbClr val="000099"/>
                </a:solidFill>
                <a:latin typeface="Courier New" pitchFamily="49" charset="0"/>
                <a:cs typeface="Courier New" pitchFamily="49" charset="0"/>
              </a:rPr>
              <a:t>id1</a:t>
            </a:r>
            <a:r>
              <a:rPr lang="en-US" sz="1800" b="1" kern="0" dirty="0">
                <a:solidFill>
                  <a:srgbClr val="000099"/>
                </a:solidFill>
                <a:latin typeface="Courier New" pitchFamily="49" charset="0"/>
                <a:cs typeface="Courier New" pitchFamily="49" charset="0"/>
              </a:rPr>
              <a:t>').</a:t>
            </a:r>
            <a:r>
              <a:rPr lang="en-US" sz="1800" b="1" kern="0" dirty="0" err="1">
                <a:solidFill>
                  <a:srgbClr val="000099"/>
                </a:solidFill>
                <a:latin typeface="Courier New" pitchFamily="49" charset="0"/>
                <a:cs typeface="Courier New" pitchFamily="49" charset="0"/>
              </a:rPr>
              <a:t>mousedown</a:t>
            </a:r>
            <a:r>
              <a:rPr lang="en-US" sz="1800" b="1" kern="0" dirty="0">
                <a:solidFill>
                  <a:srgbClr val="000099"/>
                </a:solidFill>
                <a:latin typeface="Courier New" pitchFamily="49" charset="0"/>
                <a:cs typeface="Courier New" pitchFamily="49" charset="0"/>
              </a:rPr>
              <a:t>(function(){})</a:t>
            </a:r>
          </a:p>
          <a:p>
            <a:pPr marL="457200" lvl="1" indent="0">
              <a:buNone/>
              <a:defRPr/>
            </a:pPr>
            <a:endParaRPr lang="en-US" sz="1700" b="1" kern="0" dirty="0">
              <a:solidFill>
                <a:srgbClr val="000099"/>
              </a:solidFill>
              <a:latin typeface="Courier New" pitchFamily="49" charset="0"/>
              <a:cs typeface="Courier New" pitchFamily="49" charset="0"/>
            </a:endParaRPr>
          </a:p>
        </p:txBody>
      </p:sp>
    </p:spTree>
    <p:extLst>
      <p:ext uri="{BB962C8B-B14F-4D97-AF65-F5344CB8AC3E}">
        <p14:creationId xmlns:p14="http://schemas.microsoft.com/office/powerpoint/2010/main" val="96409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 effect</a:t>
            </a:r>
          </a:p>
        </p:txBody>
      </p:sp>
      <p:sp>
        <p:nvSpPr>
          <p:cNvPr id="3" name="Content Placeholder 2"/>
          <p:cNvSpPr>
            <a:spLocks noGrp="1"/>
          </p:cNvSpPr>
          <p:nvPr>
            <p:ph idx="1"/>
          </p:nvPr>
        </p:nvSpPr>
        <p:spPr/>
        <p:txBody>
          <a:bodyPr>
            <a:normAutofit/>
          </a:bodyPr>
          <a:lstStyle/>
          <a:p>
            <a:r>
              <a:rPr lang="en-US" altLang="en-US" dirty="0"/>
              <a:t>Hide() and show()</a:t>
            </a:r>
          </a:p>
          <a:p>
            <a:pPr lvl="1"/>
            <a:r>
              <a:rPr lang="en-US" altLang="en-US" dirty="0">
                <a:solidFill>
                  <a:srgbClr val="0000FF"/>
                </a:solidFill>
              </a:rPr>
              <a:t>$(selector).hide(speed, callback)</a:t>
            </a:r>
          </a:p>
          <a:p>
            <a:pPr lvl="1"/>
            <a:r>
              <a:rPr lang="en-US" altLang="en-US" dirty="0">
                <a:solidFill>
                  <a:srgbClr val="0000FF"/>
                </a:solidFill>
              </a:rPr>
              <a:t>$(selector).show(speed, callback)</a:t>
            </a:r>
          </a:p>
          <a:p>
            <a:r>
              <a:rPr lang="en-US" altLang="en-US" dirty="0"/>
              <a:t>The toggle() </a:t>
            </a:r>
          </a:p>
          <a:p>
            <a:pPr lvl="1"/>
            <a:r>
              <a:rPr lang="en-US" altLang="en-US" dirty="0">
                <a:solidFill>
                  <a:srgbClr val="0000FF"/>
                </a:solidFill>
              </a:rPr>
              <a:t>$(selector).toggle(</a:t>
            </a:r>
            <a:r>
              <a:rPr lang="en-US" altLang="en-US" dirty="0" err="1">
                <a:solidFill>
                  <a:srgbClr val="0000FF"/>
                </a:solidFill>
              </a:rPr>
              <a:t>speed,callback</a:t>
            </a:r>
            <a:r>
              <a:rPr lang="en-US" altLang="en-US" dirty="0">
                <a:solidFill>
                  <a:srgbClr val="0000FF"/>
                </a:solidFill>
              </a:rPr>
              <a:t>)</a:t>
            </a:r>
          </a:p>
          <a:p>
            <a:r>
              <a:rPr lang="en-US" altLang="en-US" dirty="0"/>
              <a:t>Slide methods (</a:t>
            </a:r>
            <a:r>
              <a:rPr lang="en-US" altLang="en-US" dirty="0" err="1"/>
              <a:t>slideDown</a:t>
            </a:r>
            <a:r>
              <a:rPr lang="en-US" altLang="en-US" dirty="0"/>
              <a:t>, </a:t>
            </a:r>
            <a:r>
              <a:rPr lang="en-US" altLang="en-US" dirty="0" err="1"/>
              <a:t>slideUp</a:t>
            </a:r>
            <a:r>
              <a:rPr lang="en-US" altLang="en-US" dirty="0"/>
              <a:t>, </a:t>
            </a:r>
            <a:r>
              <a:rPr lang="en-US" altLang="en-US" dirty="0" err="1"/>
              <a:t>slideToggle</a:t>
            </a:r>
            <a:r>
              <a:rPr lang="en-US" altLang="en-US" dirty="0"/>
              <a:t>) </a:t>
            </a:r>
          </a:p>
          <a:p>
            <a:pPr lvl="1"/>
            <a:r>
              <a:rPr lang="en-US" altLang="en-US" dirty="0">
                <a:solidFill>
                  <a:srgbClr val="0000FF"/>
                </a:solidFill>
              </a:rPr>
              <a:t>$(selector).</a:t>
            </a:r>
            <a:r>
              <a:rPr lang="en-US" altLang="en-US" dirty="0" err="1">
                <a:solidFill>
                  <a:srgbClr val="0000FF"/>
                </a:solidFill>
              </a:rPr>
              <a:t>slideUp</a:t>
            </a:r>
            <a:r>
              <a:rPr lang="en-US" altLang="en-US" dirty="0">
                <a:solidFill>
                  <a:srgbClr val="0000FF"/>
                </a:solidFill>
              </a:rPr>
              <a:t>(</a:t>
            </a:r>
            <a:r>
              <a:rPr lang="en-US" altLang="en-US" dirty="0" err="1">
                <a:solidFill>
                  <a:srgbClr val="0000FF"/>
                </a:solidFill>
              </a:rPr>
              <a:t>speed,callback</a:t>
            </a:r>
            <a:r>
              <a:rPr lang="en-US" altLang="en-US" dirty="0">
                <a:solidFill>
                  <a:srgbClr val="0000FF"/>
                </a:solidFill>
              </a:rPr>
              <a:t>)</a:t>
            </a:r>
          </a:p>
          <a:p>
            <a:pPr lvl="1"/>
            <a:r>
              <a:rPr lang="en-US" altLang="en-US" dirty="0">
                <a:solidFill>
                  <a:srgbClr val="0000FF"/>
                </a:solidFill>
              </a:rPr>
              <a:t>$(selector).</a:t>
            </a:r>
            <a:r>
              <a:rPr lang="en-US" altLang="en-US" dirty="0" err="1">
                <a:solidFill>
                  <a:srgbClr val="0000FF"/>
                </a:solidFill>
              </a:rPr>
              <a:t>slideDown</a:t>
            </a:r>
            <a:r>
              <a:rPr lang="en-US" altLang="en-US" dirty="0">
                <a:solidFill>
                  <a:srgbClr val="0000FF"/>
                </a:solidFill>
              </a:rPr>
              <a:t>(</a:t>
            </a:r>
            <a:r>
              <a:rPr lang="en-US" altLang="en-US" dirty="0" err="1">
                <a:solidFill>
                  <a:srgbClr val="0000FF"/>
                </a:solidFill>
              </a:rPr>
              <a:t>speed,callback</a:t>
            </a:r>
            <a:r>
              <a:rPr lang="en-US" altLang="en-US" dirty="0">
                <a:solidFill>
                  <a:srgbClr val="0000FF"/>
                </a:solidFill>
              </a:rPr>
              <a:t>)</a:t>
            </a:r>
          </a:p>
          <a:p>
            <a:pPr lvl="1"/>
            <a:r>
              <a:rPr lang="en-US" altLang="en-US" dirty="0">
                <a:solidFill>
                  <a:srgbClr val="0000FF"/>
                </a:solidFill>
              </a:rPr>
              <a:t>$(selector).</a:t>
            </a:r>
            <a:r>
              <a:rPr lang="en-US" altLang="en-US" dirty="0" err="1">
                <a:solidFill>
                  <a:srgbClr val="0000FF"/>
                </a:solidFill>
              </a:rPr>
              <a:t>slideToggle</a:t>
            </a:r>
            <a:r>
              <a:rPr lang="en-US" altLang="en-US" dirty="0">
                <a:solidFill>
                  <a:srgbClr val="0000FF"/>
                </a:solidFill>
              </a:rPr>
              <a:t>(</a:t>
            </a:r>
            <a:r>
              <a:rPr lang="en-US" altLang="en-US" dirty="0" err="1">
                <a:solidFill>
                  <a:srgbClr val="0000FF"/>
                </a:solidFill>
              </a:rPr>
              <a:t>speed,callback</a:t>
            </a:r>
            <a:r>
              <a:rPr lang="en-US" altLang="en-US" dirty="0">
                <a:solidFill>
                  <a:srgbClr val="0000FF"/>
                </a:solidFill>
              </a:rPr>
              <a:t>)</a:t>
            </a:r>
            <a:endParaRPr lang="en-US" altLang="en-US" b="1" dirty="0"/>
          </a:p>
        </p:txBody>
      </p:sp>
    </p:spTree>
    <p:extLst>
      <p:ext uri="{BB962C8B-B14F-4D97-AF65-F5344CB8AC3E}">
        <p14:creationId xmlns:p14="http://schemas.microsoft.com/office/powerpoint/2010/main" val="45090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 effect (cont)</a:t>
            </a:r>
          </a:p>
        </p:txBody>
      </p:sp>
      <p:sp>
        <p:nvSpPr>
          <p:cNvPr id="3" name="Content Placeholder 2"/>
          <p:cNvSpPr>
            <a:spLocks noGrp="1"/>
          </p:cNvSpPr>
          <p:nvPr>
            <p:ph idx="1"/>
          </p:nvPr>
        </p:nvSpPr>
        <p:spPr/>
        <p:txBody>
          <a:bodyPr>
            <a:normAutofit/>
          </a:bodyPr>
          <a:lstStyle/>
          <a:p>
            <a:r>
              <a:rPr lang="en-US" altLang="en-US" dirty="0"/>
              <a:t>Fade methods (</a:t>
            </a:r>
            <a:r>
              <a:rPr lang="en-US" altLang="en-US" dirty="0" err="1"/>
              <a:t>fadeIn</a:t>
            </a:r>
            <a:r>
              <a:rPr lang="en-US" altLang="en-US" dirty="0"/>
              <a:t>, </a:t>
            </a:r>
            <a:r>
              <a:rPr lang="en-US" altLang="en-US" dirty="0" err="1"/>
              <a:t>fadeOut</a:t>
            </a:r>
            <a:r>
              <a:rPr lang="en-US" altLang="en-US" dirty="0"/>
              <a:t>, </a:t>
            </a:r>
            <a:r>
              <a:rPr lang="en-US" altLang="en-US" dirty="0" err="1"/>
              <a:t>fadeTo</a:t>
            </a:r>
            <a:r>
              <a:rPr lang="en-US" altLang="en-US" dirty="0"/>
              <a:t>).</a:t>
            </a:r>
          </a:p>
          <a:p>
            <a:pPr lvl="1"/>
            <a:r>
              <a:rPr lang="en-US" altLang="en-US" dirty="0">
                <a:solidFill>
                  <a:srgbClr val="0000FF"/>
                </a:solidFill>
              </a:rPr>
              <a:t>$(selector).</a:t>
            </a:r>
            <a:r>
              <a:rPr lang="en-US" altLang="en-US" dirty="0" err="1">
                <a:solidFill>
                  <a:srgbClr val="0000FF"/>
                </a:solidFill>
              </a:rPr>
              <a:t>fadeIn</a:t>
            </a:r>
            <a:r>
              <a:rPr lang="en-US" altLang="en-US" dirty="0">
                <a:solidFill>
                  <a:srgbClr val="0000FF"/>
                </a:solidFill>
              </a:rPr>
              <a:t>(</a:t>
            </a:r>
            <a:r>
              <a:rPr lang="en-US" altLang="en-US" dirty="0" err="1">
                <a:solidFill>
                  <a:srgbClr val="0000FF"/>
                </a:solidFill>
              </a:rPr>
              <a:t>speed,callback</a:t>
            </a:r>
            <a:r>
              <a:rPr lang="en-US" altLang="en-US" dirty="0">
                <a:solidFill>
                  <a:srgbClr val="0000FF"/>
                </a:solidFill>
              </a:rPr>
              <a:t>)</a:t>
            </a:r>
          </a:p>
          <a:p>
            <a:pPr lvl="1"/>
            <a:r>
              <a:rPr lang="en-US" altLang="en-US" dirty="0">
                <a:solidFill>
                  <a:srgbClr val="0000FF"/>
                </a:solidFill>
              </a:rPr>
              <a:t>$(selector).</a:t>
            </a:r>
            <a:r>
              <a:rPr lang="en-US" altLang="en-US" dirty="0" err="1">
                <a:solidFill>
                  <a:srgbClr val="0000FF"/>
                </a:solidFill>
              </a:rPr>
              <a:t>fadeOut</a:t>
            </a:r>
            <a:r>
              <a:rPr lang="en-US" altLang="en-US" dirty="0">
                <a:solidFill>
                  <a:srgbClr val="0000FF"/>
                </a:solidFill>
              </a:rPr>
              <a:t>(</a:t>
            </a:r>
            <a:r>
              <a:rPr lang="en-US" altLang="en-US" dirty="0" err="1">
                <a:solidFill>
                  <a:srgbClr val="0000FF"/>
                </a:solidFill>
              </a:rPr>
              <a:t>speed,callback</a:t>
            </a:r>
            <a:r>
              <a:rPr lang="en-US" altLang="en-US" dirty="0">
                <a:solidFill>
                  <a:srgbClr val="0000FF"/>
                </a:solidFill>
              </a:rPr>
              <a:t>)</a:t>
            </a:r>
          </a:p>
          <a:p>
            <a:pPr lvl="1"/>
            <a:r>
              <a:rPr lang="en-US" altLang="en-US" dirty="0">
                <a:solidFill>
                  <a:srgbClr val="0000FF"/>
                </a:solidFill>
              </a:rPr>
              <a:t>$(selector).</a:t>
            </a:r>
            <a:r>
              <a:rPr lang="en-US" altLang="en-US" dirty="0" err="1">
                <a:solidFill>
                  <a:srgbClr val="0000FF"/>
                </a:solidFill>
              </a:rPr>
              <a:t>fadeTo</a:t>
            </a:r>
            <a:r>
              <a:rPr lang="en-US" altLang="en-US" dirty="0">
                <a:solidFill>
                  <a:srgbClr val="0000FF"/>
                </a:solidFill>
              </a:rPr>
              <a:t>(</a:t>
            </a:r>
            <a:r>
              <a:rPr lang="en-US" altLang="en-US" dirty="0" err="1">
                <a:solidFill>
                  <a:srgbClr val="0000FF"/>
                </a:solidFill>
              </a:rPr>
              <a:t>speed,opacity,callback</a:t>
            </a:r>
            <a:r>
              <a:rPr lang="en-US" altLang="en-US" dirty="0">
                <a:solidFill>
                  <a:srgbClr val="0000FF"/>
                </a:solidFill>
              </a:rPr>
              <a:t>)</a:t>
            </a:r>
          </a:p>
          <a:p>
            <a:r>
              <a:rPr lang="en-US" altLang="en-US" dirty="0"/>
              <a:t>Custom animate() function.</a:t>
            </a:r>
          </a:p>
          <a:p>
            <a:pPr lvl="1"/>
            <a:r>
              <a:rPr lang="en-US" altLang="en-US" dirty="0">
                <a:solidFill>
                  <a:srgbClr val="0000FF"/>
                </a:solidFill>
              </a:rPr>
              <a:t>$(selector).animate({</a:t>
            </a:r>
            <a:r>
              <a:rPr lang="en-US" altLang="en-US" dirty="0" err="1">
                <a:solidFill>
                  <a:srgbClr val="0000FF"/>
                </a:solidFill>
              </a:rPr>
              <a:t>params</a:t>
            </a:r>
            <a:r>
              <a:rPr lang="en-US" altLang="en-US" dirty="0">
                <a:solidFill>
                  <a:srgbClr val="0000FF"/>
                </a:solidFill>
              </a:rPr>
              <a:t>},[duration],[easing],[callback])</a:t>
            </a:r>
          </a:p>
        </p:txBody>
      </p:sp>
    </p:spTree>
    <p:extLst>
      <p:ext uri="{BB962C8B-B14F-4D97-AF65-F5344CB8AC3E}">
        <p14:creationId xmlns:p14="http://schemas.microsoft.com/office/powerpoint/2010/main" val="2461365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html manipulation</a:t>
            </a:r>
          </a:p>
        </p:txBody>
      </p:sp>
      <p:sp>
        <p:nvSpPr>
          <p:cNvPr id="3" name="Content Placeholder 2"/>
          <p:cNvSpPr>
            <a:spLocks noGrp="1"/>
          </p:cNvSpPr>
          <p:nvPr>
            <p:ph idx="1"/>
          </p:nvPr>
        </p:nvSpPr>
        <p:spPr/>
        <p:txBody>
          <a:bodyPr>
            <a:normAutofit/>
          </a:bodyPr>
          <a:lstStyle/>
          <a:p>
            <a:r>
              <a:rPr lang="en-US" altLang="en-US" dirty="0"/>
              <a:t>Changing HTML content of an element</a:t>
            </a:r>
          </a:p>
          <a:p>
            <a:pPr lvl="1"/>
            <a:r>
              <a:rPr lang="en-US" altLang="en-US" dirty="0">
                <a:solidFill>
                  <a:srgbClr val="0000FF"/>
                </a:solidFill>
              </a:rPr>
              <a:t>$(selector).html(content)</a:t>
            </a:r>
            <a:r>
              <a:rPr lang="en-US" altLang="en-US" dirty="0"/>
              <a:t>: set the HTML contents of each element in the set of matched elements.</a:t>
            </a:r>
          </a:p>
          <a:p>
            <a:r>
              <a:rPr lang="en-US" altLang="en-US" dirty="0"/>
              <a:t>Add contents to an element</a:t>
            </a:r>
          </a:p>
          <a:p>
            <a:pPr lvl="1"/>
            <a:r>
              <a:rPr lang="en-US" altLang="en-US" dirty="0">
                <a:solidFill>
                  <a:srgbClr val="0000FF"/>
                </a:solidFill>
              </a:rPr>
              <a:t>$(selector).append(content)</a:t>
            </a:r>
            <a:r>
              <a:rPr lang="en-US" altLang="en-US" dirty="0"/>
              <a:t>: inserts specified content at the end of (but still inside) the selected elements.</a:t>
            </a:r>
          </a:p>
          <a:p>
            <a:pPr lvl="1"/>
            <a:r>
              <a:rPr lang="en-US" altLang="en-US" dirty="0">
                <a:solidFill>
                  <a:srgbClr val="0000FF"/>
                </a:solidFill>
              </a:rPr>
              <a:t>$(selector).prepend(content):</a:t>
            </a:r>
            <a:r>
              <a:rPr lang="en-US" altLang="en-US" dirty="0"/>
              <a:t> inserts specified content at the beginning of (but still inside) the selected elements.</a:t>
            </a:r>
          </a:p>
        </p:txBody>
      </p:sp>
    </p:spTree>
    <p:extLst>
      <p:ext uri="{BB962C8B-B14F-4D97-AF65-F5344CB8AC3E}">
        <p14:creationId xmlns:p14="http://schemas.microsoft.com/office/powerpoint/2010/main" val="129945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html manipulation (cont)</a:t>
            </a:r>
          </a:p>
        </p:txBody>
      </p:sp>
      <p:sp>
        <p:nvSpPr>
          <p:cNvPr id="3" name="Content Placeholder 2"/>
          <p:cNvSpPr>
            <a:spLocks noGrp="1"/>
          </p:cNvSpPr>
          <p:nvPr>
            <p:ph idx="1"/>
          </p:nvPr>
        </p:nvSpPr>
        <p:spPr/>
        <p:txBody>
          <a:bodyPr>
            <a:normAutofit/>
          </a:bodyPr>
          <a:lstStyle/>
          <a:p>
            <a:r>
              <a:rPr lang="en-US" altLang="en-US" dirty="0"/>
              <a:t>More methods for HTML manipulation:</a:t>
            </a:r>
          </a:p>
          <a:p>
            <a:pPr lvl="1"/>
            <a:r>
              <a:rPr lang="en-US" altLang="en-US" dirty="0">
                <a:solidFill>
                  <a:srgbClr val="0000FF"/>
                </a:solidFill>
              </a:rPr>
              <a:t>$(</a:t>
            </a:r>
            <a:r>
              <a:rPr lang="en-US" altLang="en-US" i="1" dirty="0">
                <a:solidFill>
                  <a:srgbClr val="0000FF"/>
                </a:solidFill>
              </a:rPr>
              <a:t>selector</a:t>
            </a:r>
            <a:r>
              <a:rPr lang="en-US" altLang="en-US" dirty="0">
                <a:solidFill>
                  <a:srgbClr val="0000FF"/>
                </a:solidFill>
              </a:rPr>
              <a:t>).before(</a:t>
            </a:r>
            <a:r>
              <a:rPr lang="en-US" altLang="en-US" i="1" dirty="0">
                <a:solidFill>
                  <a:srgbClr val="0000FF"/>
                </a:solidFill>
              </a:rPr>
              <a:t>content</a:t>
            </a:r>
            <a:r>
              <a:rPr lang="en-US" altLang="en-US" dirty="0">
                <a:solidFill>
                  <a:srgbClr val="0000FF"/>
                </a:solidFill>
              </a:rPr>
              <a:t>)</a:t>
            </a:r>
            <a:endParaRPr lang="en-US" altLang="en-US" dirty="0"/>
          </a:p>
          <a:p>
            <a:pPr lvl="1"/>
            <a:r>
              <a:rPr lang="en-US" altLang="en-US" dirty="0">
                <a:solidFill>
                  <a:srgbClr val="0000FF"/>
                </a:solidFill>
              </a:rPr>
              <a:t>$(</a:t>
            </a:r>
            <a:r>
              <a:rPr lang="en-US" altLang="en-US" i="1" dirty="0">
                <a:solidFill>
                  <a:srgbClr val="0000FF"/>
                </a:solidFill>
              </a:rPr>
              <a:t>selector</a:t>
            </a:r>
            <a:r>
              <a:rPr lang="en-US" altLang="en-US" dirty="0">
                <a:solidFill>
                  <a:srgbClr val="0000FF"/>
                </a:solidFill>
              </a:rPr>
              <a:t>).after(</a:t>
            </a:r>
            <a:r>
              <a:rPr lang="en-US" altLang="en-US" i="1" dirty="0">
                <a:solidFill>
                  <a:srgbClr val="0000FF"/>
                </a:solidFill>
              </a:rPr>
              <a:t>content</a:t>
            </a:r>
            <a:r>
              <a:rPr lang="en-US" altLang="en-US" dirty="0">
                <a:solidFill>
                  <a:srgbClr val="0000FF"/>
                </a:solidFill>
              </a:rPr>
              <a:t>)</a:t>
            </a:r>
            <a:endParaRPr lang="en-US" altLang="en-US" dirty="0"/>
          </a:p>
          <a:p>
            <a:pPr lvl="1"/>
            <a:r>
              <a:rPr lang="en-US" altLang="en-US" dirty="0">
                <a:solidFill>
                  <a:srgbClr val="0000FF"/>
                </a:solidFill>
              </a:rPr>
              <a:t>$(</a:t>
            </a:r>
            <a:r>
              <a:rPr lang="en-US" altLang="en-US" i="1" dirty="0">
                <a:solidFill>
                  <a:srgbClr val="0000FF"/>
                </a:solidFill>
              </a:rPr>
              <a:t>content</a:t>
            </a:r>
            <a:r>
              <a:rPr lang="en-US" altLang="en-US" dirty="0">
                <a:solidFill>
                  <a:srgbClr val="0000FF"/>
                </a:solidFill>
              </a:rPr>
              <a:t>).</a:t>
            </a:r>
            <a:r>
              <a:rPr lang="en-US" altLang="en-US" dirty="0" err="1">
                <a:solidFill>
                  <a:srgbClr val="0000FF"/>
                </a:solidFill>
              </a:rPr>
              <a:t>insertAfter</a:t>
            </a:r>
            <a:r>
              <a:rPr lang="en-US" altLang="en-US" dirty="0">
                <a:solidFill>
                  <a:srgbClr val="0000FF"/>
                </a:solidFill>
              </a:rPr>
              <a:t>(</a:t>
            </a:r>
            <a:r>
              <a:rPr lang="en-US" altLang="en-US" i="1" dirty="0">
                <a:solidFill>
                  <a:srgbClr val="0000FF"/>
                </a:solidFill>
              </a:rPr>
              <a:t>selector</a:t>
            </a:r>
            <a:r>
              <a:rPr lang="en-US" altLang="en-US" dirty="0">
                <a:solidFill>
                  <a:srgbClr val="0000FF"/>
                </a:solidFill>
              </a:rPr>
              <a:t>)</a:t>
            </a:r>
            <a:endParaRPr lang="en-US" altLang="en-US" dirty="0"/>
          </a:p>
          <a:p>
            <a:pPr lvl="1"/>
            <a:r>
              <a:rPr lang="en-US" altLang="en-US" dirty="0">
                <a:solidFill>
                  <a:srgbClr val="0000FF"/>
                </a:solidFill>
              </a:rPr>
              <a:t>$(</a:t>
            </a:r>
            <a:r>
              <a:rPr lang="en-US" altLang="en-US" i="1" dirty="0">
                <a:solidFill>
                  <a:srgbClr val="0000FF"/>
                </a:solidFill>
              </a:rPr>
              <a:t>content</a:t>
            </a:r>
            <a:r>
              <a:rPr lang="en-US" altLang="en-US" dirty="0">
                <a:solidFill>
                  <a:srgbClr val="0000FF"/>
                </a:solidFill>
              </a:rPr>
              <a:t>).</a:t>
            </a:r>
            <a:r>
              <a:rPr lang="en-US" altLang="en-US" dirty="0" err="1">
                <a:solidFill>
                  <a:srgbClr val="0000FF"/>
                </a:solidFill>
              </a:rPr>
              <a:t>insertBefore</a:t>
            </a:r>
            <a:r>
              <a:rPr lang="en-US" altLang="en-US" dirty="0">
                <a:solidFill>
                  <a:srgbClr val="0000FF"/>
                </a:solidFill>
              </a:rPr>
              <a:t>(</a:t>
            </a:r>
            <a:r>
              <a:rPr lang="en-US" altLang="en-US" i="1" dirty="0">
                <a:solidFill>
                  <a:srgbClr val="0000FF"/>
                </a:solidFill>
              </a:rPr>
              <a:t>selector</a:t>
            </a:r>
            <a:r>
              <a:rPr lang="en-US" altLang="en-US" dirty="0">
                <a:solidFill>
                  <a:srgbClr val="0000FF"/>
                </a:solidFill>
              </a:rPr>
              <a:t>)</a:t>
            </a:r>
            <a:endParaRPr lang="en-US" altLang="en-US" dirty="0"/>
          </a:p>
          <a:p>
            <a:pPr lvl="1"/>
            <a:r>
              <a:rPr lang="en-US" altLang="en-US" dirty="0">
                <a:solidFill>
                  <a:srgbClr val="0000FF"/>
                </a:solidFill>
              </a:rPr>
              <a:t>$(</a:t>
            </a:r>
            <a:r>
              <a:rPr lang="en-US" altLang="en-US" i="1" dirty="0">
                <a:solidFill>
                  <a:srgbClr val="0000FF"/>
                </a:solidFill>
              </a:rPr>
              <a:t>selector</a:t>
            </a:r>
            <a:r>
              <a:rPr lang="en-US" altLang="en-US" dirty="0">
                <a:solidFill>
                  <a:srgbClr val="0000FF"/>
                </a:solidFill>
              </a:rPr>
              <a:t>).</a:t>
            </a:r>
            <a:r>
              <a:rPr lang="en-US" altLang="en-US" dirty="0" err="1">
                <a:solidFill>
                  <a:srgbClr val="0000FF"/>
                </a:solidFill>
              </a:rPr>
              <a:t>attr</a:t>
            </a:r>
            <a:r>
              <a:rPr lang="en-US" altLang="en-US" dirty="0">
                <a:solidFill>
                  <a:srgbClr val="0000FF"/>
                </a:solidFill>
              </a:rPr>
              <a:t>(</a:t>
            </a:r>
            <a:r>
              <a:rPr lang="en-US" altLang="en-US" i="1" dirty="0">
                <a:solidFill>
                  <a:srgbClr val="0000FF"/>
                </a:solidFill>
              </a:rPr>
              <a:t>attribute</a:t>
            </a:r>
            <a:r>
              <a:rPr lang="en-US" altLang="en-US" dirty="0">
                <a:solidFill>
                  <a:srgbClr val="0000FF"/>
                </a:solidFill>
              </a:rPr>
              <a:t>)</a:t>
            </a:r>
            <a:endParaRPr lang="en-US" altLang="en-US" dirty="0"/>
          </a:p>
          <a:p>
            <a:pPr lvl="1"/>
            <a:r>
              <a:rPr lang="en-US" altLang="en-US" dirty="0">
                <a:solidFill>
                  <a:srgbClr val="0000FF"/>
                </a:solidFill>
              </a:rPr>
              <a:t>$(</a:t>
            </a:r>
            <a:r>
              <a:rPr lang="en-US" altLang="en-US" i="1" dirty="0">
                <a:solidFill>
                  <a:srgbClr val="0000FF"/>
                </a:solidFill>
              </a:rPr>
              <a:t>selector</a:t>
            </a:r>
            <a:r>
              <a:rPr lang="en-US" altLang="en-US" dirty="0">
                <a:solidFill>
                  <a:srgbClr val="0000FF"/>
                </a:solidFill>
              </a:rPr>
              <a:t>).</a:t>
            </a:r>
            <a:r>
              <a:rPr lang="en-US" altLang="en-US" dirty="0" err="1">
                <a:solidFill>
                  <a:srgbClr val="0000FF"/>
                </a:solidFill>
              </a:rPr>
              <a:t>attr</a:t>
            </a:r>
            <a:r>
              <a:rPr lang="en-US" altLang="en-US" dirty="0">
                <a:solidFill>
                  <a:srgbClr val="0000FF"/>
                </a:solidFill>
              </a:rPr>
              <a:t>(</a:t>
            </a:r>
            <a:r>
              <a:rPr lang="en-US" altLang="en-US" i="1" dirty="0" err="1">
                <a:solidFill>
                  <a:srgbClr val="0000FF"/>
                </a:solidFill>
              </a:rPr>
              <a:t>attribute,value</a:t>
            </a:r>
            <a:r>
              <a:rPr lang="en-US" altLang="en-US" dirty="0">
                <a:solidFill>
                  <a:srgbClr val="0000FF"/>
                </a:solidFill>
              </a:rPr>
              <a:t>)</a:t>
            </a:r>
            <a:endParaRPr lang="en-US" altLang="en-US" dirty="0"/>
          </a:p>
          <a:p>
            <a:pPr lvl="1"/>
            <a:r>
              <a:rPr lang="en-US" altLang="en-US" dirty="0">
                <a:solidFill>
                  <a:srgbClr val="0000FF"/>
                </a:solidFill>
              </a:rPr>
              <a:t>$(</a:t>
            </a:r>
            <a:r>
              <a:rPr lang="en-US" altLang="en-US" i="1" dirty="0">
                <a:solidFill>
                  <a:srgbClr val="0000FF"/>
                </a:solidFill>
              </a:rPr>
              <a:t>selector</a:t>
            </a:r>
            <a:r>
              <a:rPr lang="en-US" altLang="en-US" dirty="0">
                <a:solidFill>
                  <a:srgbClr val="0000FF"/>
                </a:solidFill>
              </a:rPr>
              <a:t>).remove()</a:t>
            </a:r>
            <a:endParaRPr lang="en-US" altLang="en-US" dirty="0"/>
          </a:p>
          <a:p>
            <a:pPr lvl="1"/>
            <a:r>
              <a:rPr lang="en-US" altLang="en-US" dirty="0">
                <a:solidFill>
                  <a:srgbClr val="0000FF"/>
                </a:solidFill>
              </a:rPr>
              <a:t>$(</a:t>
            </a:r>
            <a:r>
              <a:rPr lang="en-US" altLang="en-US" i="1" dirty="0">
                <a:solidFill>
                  <a:srgbClr val="0000FF"/>
                </a:solidFill>
              </a:rPr>
              <a:t>selector</a:t>
            </a:r>
            <a:r>
              <a:rPr lang="en-US" altLang="en-US" dirty="0">
                <a:solidFill>
                  <a:srgbClr val="0000FF"/>
                </a:solidFill>
              </a:rPr>
              <a:t>).</a:t>
            </a:r>
            <a:r>
              <a:rPr lang="en-US" altLang="en-US" dirty="0" err="1">
                <a:solidFill>
                  <a:srgbClr val="0000FF"/>
                </a:solidFill>
              </a:rPr>
              <a:t>removeAttr</a:t>
            </a:r>
            <a:r>
              <a:rPr lang="en-US" altLang="en-US" dirty="0">
                <a:solidFill>
                  <a:srgbClr val="0000FF"/>
                </a:solidFill>
              </a:rPr>
              <a:t>(</a:t>
            </a:r>
            <a:r>
              <a:rPr lang="en-US" altLang="en-US" i="1" dirty="0">
                <a:solidFill>
                  <a:srgbClr val="0000FF"/>
                </a:solidFill>
              </a:rPr>
              <a:t>attribute</a:t>
            </a:r>
            <a:r>
              <a:rPr lang="en-US" altLang="en-US" dirty="0">
                <a:solidFill>
                  <a:srgbClr val="0000FF"/>
                </a:solidFill>
              </a:rPr>
              <a:t>)</a:t>
            </a:r>
            <a:endParaRPr lang="en-US" altLang="en-US" sz="2400" dirty="0"/>
          </a:p>
        </p:txBody>
      </p:sp>
    </p:spTree>
    <p:extLst>
      <p:ext uri="{BB962C8B-B14F-4D97-AF65-F5344CB8AC3E}">
        <p14:creationId xmlns:p14="http://schemas.microsoft.com/office/powerpoint/2010/main" val="177674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JavaScript?</a:t>
            </a:r>
          </a:p>
        </p:txBody>
      </p:sp>
      <p:sp>
        <p:nvSpPr>
          <p:cNvPr id="4" name="Content Placeholder 3">
            <a:extLst>
              <a:ext uri="{FF2B5EF4-FFF2-40B4-BE49-F238E27FC236}">
                <a16:creationId xmlns:a16="http://schemas.microsoft.com/office/drawing/2014/main" id="{A87E3DCD-F67A-4500-8C3E-854B35BAD562}"/>
              </a:ext>
            </a:extLst>
          </p:cNvPr>
          <p:cNvSpPr>
            <a:spLocks noGrp="1"/>
          </p:cNvSpPr>
          <p:nvPr>
            <p:ph idx="1"/>
          </p:nvPr>
        </p:nvSpPr>
        <p:spPr/>
        <p:txBody>
          <a:bodyPr/>
          <a:lstStyle/>
          <a:p>
            <a:r>
              <a:rPr lang="en-US" altLang="en-US" dirty="0"/>
              <a:t>An interpreted programming language with object-oriented capability (optional JIT Compilation support).</a:t>
            </a:r>
          </a:p>
          <a:p>
            <a:r>
              <a:rPr lang="en-US" altLang="en-US" dirty="0"/>
              <a:t>Lightweight and runs on the client side and interpreted by browser</a:t>
            </a:r>
          </a:p>
          <a:p>
            <a:r>
              <a:rPr lang="en-US" altLang="en-US" dirty="0"/>
              <a:t>Loosely typed and can be embedded directly into HTML pages</a:t>
            </a:r>
          </a:p>
          <a:p>
            <a:r>
              <a:rPr lang="en-US" altLang="en-US" dirty="0"/>
              <a:t>Everyone can write/run without license</a:t>
            </a:r>
          </a:p>
          <a:p>
            <a:r>
              <a:rPr lang="en-US" altLang="en-US" dirty="0"/>
              <a:t>NOT JAVA </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a:t>
            </a:r>
            <a:r>
              <a:rPr lang="en-US" dirty="0" err="1"/>
              <a:t>css</a:t>
            </a:r>
            <a:r>
              <a:rPr lang="en-US" dirty="0"/>
              <a:t> manipulation</a:t>
            </a:r>
          </a:p>
        </p:txBody>
      </p:sp>
      <p:sp>
        <p:nvSpPr>
          <p:cNvPr id="3" name="Content Placeholder 2"/>
          <p:cNvSpPr>
            <a:spLocks noGrp="1"/>
          </p:cNvSpPr>
          <p:nvPr>
            <p:ph idx="1"/>
          </p:nvPr>
        </p:nvSpPr>
        <p:spPr>
          <a:xfrm>
            <a:off x="561975" y="1383426"/>
            <a:ext cx="9334500" cy="4267729"/>
          </a:xfrm>
        </p:spPr>
        <p:txBody>
          <a:bodyPr>
            <a:noAutofit/>
          </a:bodyPr>
          <a:lstStyle/>
          <a:p>
            <a:r>
              <a:rPr lang="en-US" altLang="en-US" dirty="0"/>
              <a:t>CSS Manipulation</a:t>
            </a:r>
          </a:p>
          <a:p>
            <a:pPr lvl="1"/>
            <a:r>
              <a:rPr lang="en-US" altLang="en-US" dirty="0">
                <a:solidFill>
                  <a:srgbClr val="0000FF"/>
                </a:solidFill>
              </a:rPr>
              <a:t>$(</a:t>
            </a:r>
            <a:r>
              <a:rPr lang="en-US" altLang="en-US" i="1" dirty="0">
                <a:solidFill>
                  <a:srgbClr val="0000FF"/>
                </a:solidFill>
              </a:rPr>
              <a:t>selector</a:t>
            </a:r>
            <a:r>
              <a:rPr lang="en-US" altLang="en-US" dirty="0">
                <a:solidFill>
                  <a:srgbClr val="0000FF"/>
                </a:solidFill>
              </a:rPr>
              <a:t>).</a:t>
            </a:r>
            <a:r>
              <a:rPr lang="en-US" altLang="en-US" dirty="0" err="1">
                <a:solidFill>
                  <a:srgbClr val="0000FF"/>
                </a:solidFill>
              </a:rPr>
              <a:t>css</a:t>
            </a:r>
            <a:r>
              <a:rPr lang="en-US" altLang="en-US" dirty="0">
                <a:solidFill>
                  <a:srgbClr val="0000FF"/>
                </a:solidFill>
              </a:rPr>
              <a:t>(</a:t>
            </a:r>
            <a:r>
              <a:rPr lang="en-US" altLang="en-US" i="1" dirty="0">
                <a:solidFill>
                  <a:srgbClr val="0000FF"/>
                </a:solidFill>
              </a:rPr>
              <a:t>name</a:t>
            </a:r>
            <a:r>
              <a:rPr lang="en-US" altLang="en-US" dirty="0">
                <a:solidFill>
                  <a:srgbClr val="0000FF"/>
                </a:solidFill>
              </a:rPr>
              <a:t>) </a:t>
            </a:r>
            <a:endParaRPr lang="en-US" altLang="en-US" dirty="0"/>
          </a:p>
          <a:p>
            <a:pPr lvl="1"/>
            <a:r>
              <a:rPr lang="en-US" altLang="en-US" dirty="0">
                <a:solidFill>
                  <a:srgbClr val="0000FF"/>
                </a:solidFill>
              </a:rPr>
              <a:t>$(</a:t>
            </a:r>
            <a:r>
              <a:rPr lang="en-US" altLang="en-US" i="1" dirty="0">
                <a:solidFill>
                  <a:srgbClr val="0000FF"/>
                </a:solidFill>
              </a:rPr>
              <a:t>selector</a:t>
            </a:r>
            <a:r>
              <a:rPr lang="en-US" altLang="en-US" dirty="0">
                <a:solidFill>
                  <a:srgbClr val="0000FF"/>
                </a:solidFill>
              </a:rPr>
              <a:t>).</a:t>
            </a:r>
            <a:r>
              <a:rPr lang="en-US" altLang="en-US" dirty="0" err="1">
                <a:solidFill>
                  <a:srgbClr val="0000FF"/>
                </a:solidFill>
              </a:rPr>
              <a:t>css</a:t>
            </a:r>
            <a:r>
              <a:rPr lang="en-US" altLang="en-US" dirty="0">
                <a:solidFill>
                  <a:srgbClr val="0000FF"/>
                </a:solidFill>
              </a:rPr>
              <a:t>(</a:t>
            </a:r>
            <a:r>
              <a:rPr lang="en-US" altLang="en-US" i="1" dirty="0" err="1">
                <a:solidFill>
                  <a:srgbClr val="0000FF"/>
                </a:solidFill>
              </a:rPr>
              <a:t>name,value</a:t>
            </a:r>
            <a:r>
              <a:rPr lang="en-US" altLang="en-US" dirty="0">
                <a:solidFill>
                  <a:srgbClr val="0000FF"/>
                </a:solidFill>
              </a:rPr>
              <a:t>)</a:t>
            </a:r>
            <a:endParaRPr lang="en-US" altLang="en-US" dirty="0"/>
          </a:p>
          <a:p>
            <a:r>
              <a:rPr lang="en-US" altLang="en-US" dirty="0"/>
              <a:t>Size manipulation</a:t>
            </a:r>
          </a:p>
          <a:p>
            <a:pPr lvl="1"/>
            <a:r>
              <a:rPr lang="en-US" altLang="en-US" dirty="0">
                <a:solidFill>
                  <a:srgbClr val="0000FF"/>
                </a:solidFill>
              </a:rPr>
              <a:t>$(</a:t>
            </a:r>
            <a:r>
              <a:rPr lang="en-US" altLang="en-US" i="1" dirty="0">
                <a:solidFill>
                  <a:srgbClr val="0000FF"/>
                </a:solidFill>
              </a:rPr>
              <a:t>selector</a:t>
            </a:r>
            <a:r>
              <a:rPr lang="en-US" altLang="en-US" dirty="0">
                <a:solidFill>
                  <a:srgbClr val="0000FF"/>
                </a:solidFill>
              </a:rPr>
              <a:t>).width()</a:t>
            </a:r>
            <a:r>
              <a:rPr lang="en-US" altLang="en-US" dirty="0"/>
              <a:t> and </a:t>
            </a:r>
            <a:r>
              <a:rPr lang="en-US" altLang="en-US" dirty="0">
                <a:solidFill>
                  <a:srgbClr val="0000FF"/>
                </a:solidFill>
              </a:rPr>
              <a:t>$(</a:t>
            </a:r>
            <a:r>
              <a:rPr lang="en-US" altLang="en-US" i="1" dirty="0">
                <a:solidFill>
                  <a:srgbClr val="0000FF"/>
                </a:solidFill>
              </a:rPr>
              <a:t>selector</a:t>
            </a:r>
            <a:r>
              <a:rPr lang="en-US" altLang="en-US" dirty="0">
                <a:solidFill>
                  <a:srgbClr val="0000FF"/>
                </a:solidFill>
              </a:rPr>
              <a:t>).width(</a:t>
            </a:r>
            <a:r>
              <a:rPr lang="en-US" altLang="en-US" i="1" dirty="0">
                <a:solidFill>
                  <a:srgbClr val="0000FF"/>
                </a:solidFill>
              </a:rPr>
              <a:t>value</a:t>
            </a:r>
            <a:r>
              <a:rPr lang="en-US" altLang="en-US" dirty="0">
                <a:solidFill>
                  <a:srgbClr val="0000FF"/>
                </a:solidFill>
              </a:rPr>
              <a:t>)</a:t>
            </a:r>
            <a:r>
              <a:rPr lang="en-US" altLang="en-US" dirty="0"/>
              <a:t> </a:t>
            </a:r>
          </a:p>
          <a:p>
            <a:pPr lvl="1"/>
            <a:r>
              <a:rPr lang="en-US" altLang="en-US" dirty="0">
                <a:solidFill>
                  <a:srgbClr val="0000FF"/>
                </a:solidFill>
              </a:rPr>
              <a:t>$(</a:t>
            </a:r>
            <a:r>
              <a:rPr lang="en-US" altLang="en-US" i="1" dirty="0">
                <a:solidFill>
                  <a:srgbClr val="0000FF"/>
                </a:solidFill>
              </a:rPr>
              <a:t>selector</a:t>
            </a:r>
            <a:r>
              <a:rPr lang="en-US" altLang="en-US" dirty="0">
                <a:solidFill>
                  <a:srgbClr val="0000FF"/>
                </a:solidFill>
              </a:rPr>
              <a:t>).height() </a:t>
            </a:r>
            <a:r>
              <a:rPr lang="en-US" altLang="en-US" dirty="0"/>
              <a:t>and </a:t>
            </a:r>
            <a:r>
              <a:rPr lang="en-US" altLang="en-US" dirty="0">
                <a:solidFill>
                  <a:srgbClr val="0000FF"/>
                </a:solidFill>
              </a:rPr>
              <a:t>$(</a:t>
            </a:r>
            <a:r>
              <a:rPr lang="en-US" altLang="en-US" i="1" dirty="0">
                <a:solidFill>
                  <a:srgbClr val="0000FF"/>
                </a:solidFill>
              </a:rPr>
              <a:t>selector</a:t>
            </a:r>
            <a:r>
              <a:rPr lang="en-US" altLang="en-US" dirty="0">
                <a:solidFill>
                  <a:srgbClr val="0000FF"/>
                </a:solidFill>
              </a:rPr>
              <a:t>).height(</a:t>
            </a:r>
            <a:r>
              <a:rPr lang="en-US" altLang="en-US" i="1" dirty="0">
                <a:solidFill>
                  <a:srgbClr val="0000FF"/>
                </a:solidFill>
              </a:rPr>
              <a:t>value</a:t>
            </a:r>
            <a:r>
              <a:rPr lang="en-US" altLang="en-US" dirty="0">
                <a:solidFill>
                  <a:srgbClr val="0000FF"/>
                </a:solidFill>
              </a:rPr>
              <a:t>)</a:t>
            </a:r>
            <a:endParaRPr lang="en-US" altLang="en-US" dirty="0"/>
          </a:p>
          <a:p>
            <a:r>
              <a:rPr lang="en-US" altLang="en-US" dirty="0"/>
              <a:t>Add/remove a </a:t>
            </a:r>
            <a:r>
              <a:rPr lang="en-US" altLang="en-US" dirty="0" err="1"/>
              <a:t>css</a:t>
            </a:r>
            <a:r>
              <a:rPr lang="en-US" altLang="en-US" dirty="0"/>
              <a:t> class</a:t>
            </a:r>
          </a:p>
          <a:p>
            <a:pPr lvl="1"/>
            <a:r>
              <a:rPr lang="en-US" altLang="en-US" dirty="0">
                <a:solidFill>
                  <a:srgbClr val="0000FF"/>
                </a:solidFill>
              </a:rPr>
              <a:t>$(</a:t>
            </a:r>
            <a:r>
              <a:rPr lang="en-US" altLang="en-US" i="1" dirty="0">
                <a:solidFill>
                  <a:srgbClr val="0000FF"/>
                </a:solidFill>
              </a:rPr>
              <a:t>selector</a:t>
            </a:r>
            <a:r>
              <a:rPr lang="en-US" altLang="en-US" dirty="0">
                <a:solidFill>
                  <a:srgbClr val="0000FF"/>
                </a:solidFill>
              </a:rPr>
              <a:t>).</a:t>
            </a:r>
            <a:r>
              <a:rPr lang="en-US" altLang="en-US" dirty="0" err="1">
                <a:solidFill>
                  <a:srgbClr val="0000FF"/>
                </a:solidFill>
              </a:rPr>
              <a:t>addClass</a:t>
            </a:r>
            <a:r>
              <a:rPr lang="en-US" altLang="en-US" dirty="0">
                <a:solidFill>
                  <a:srgbClr val="0000FF"/>
                </a:solidFill>
              </a:rPr>
              <a:t>(</a:t>
            </a:r>
            <a:r>
              <a:rPr lang="en-US" altLang="en-US" i="1" dirty="0">
                <a:solidFill>
                  <a:srgbClr val="0000FF"/>
                </a:solidFill>
              </a:rPr>
              <a:t>class</a:t>
            </a:r>
            <a:r>
              <a:rPr lang="en-US" altLang="en-US" dirty="0">
                <a:solidFill>
                  <a:srgbClr val="0000FF"/>
                </a:solidFill>
              </a:rPr>
              <a:t>)</a:t>
            </a:r>
            <a:endParaRPr lang="en-US" altLang="en-US" dirty="0"/>
          </a:p>
          <a:p>
            <a:pPr lvl="1"/>
            <a:r>
              <a:rPr lang="en-US" altLang="en-US" dirty="0">
                <a:solidFill>
                  <a:srgbClr val="0000FF"/>
                </a:solidFill>
              </a:rPr>
              <a:t>$(</a:t>
            </a:r>
            <a:r>
              <a:rPr lang="en-US" altLang="en-US" i="1" dirty="0">
                <a:solidFill>
                  <a:srgbClr val="0000FF"/>
                </a:solidFill>
              </a:rPr>
              <a:t>selector</a:t>
            </a:r>
            <a:r>
              <a:rPr lang="en-US" altLang="en-US" dirty="0">
                <a:solidFill>
                  <a:srgbClr val="0000FF"/>
                </a:solidFill>
              </a:rPr>
              <a:t>).</a:t>
            </a:r>
            <a:r>
              <a:rPr lang="en-US" altLang="en-US" dirty="0" err="1">
                <a:solidFill>
                  <a:srgbClr val="0000FF"/>
                </a:solidFill>
              </a:rPr>
              <a:t>removeClass</a:t>
            </a:r>
            <a:r>
              <a:rPr lang="en-US" altLang="en-US" dirty="0">
                <a:solidFill>
                  <a:srgbClr val="0000FF"/>
                </a:solidFill>
              </a:rPr>
              <a:t>(</a:t>
            </a:r>
            <a:r>
              <a:rPr lang="en-US" altLang="en-US" i="1" dirty="0">
                <a:solidFill>
                  <a:srgbClr val="0000FF"/>
                </a:solidFill>
              </a:rPr>
              <a:t>class</a:t>
            </a:r>
            <a:r>
              <a:rPr lang="en-US" altLang="en-US" dirty="0">
                <a:solidFill>
                  <a:srgbClr val="0000FF"/>
                </a:solidFill>
              </a:rPr>
              <a:t>)</a:t>
            </a:r>
            <a:endParaRPr lang="en-US" altLang="en-US" dirty="0"/>
          </a:p>
          <a:p>
            <a:r>
              <a:rPr lang="en-US" altLang="en-US" dirty="0"/>
              <a:t>Check existing </a:t>
            </a:r>
            <a:r>
              <a:rPr lang="en-US" altLang="en-US" dirty="0" err="1"/>
              <a:t>css</a:t>
            </a:r>
            <a:r>
              <a:rPr lang="en-US" altLang="en-US" dirty="0"/>
              <a:t> class</a:t>
            </a:r>
          </a:p>
          <a:p>
            <a:pPr lvl="1"/>
            <a:r>
              <a:rPr lang="en-US" altLang="en-US" dirty="0">
                <a:solidFill>
                  <a:srgbClr val="0000FF"/>
                </a:solidFill>
              </a:rPr>
              <a:t>$(</a:t>
            </a:r>
            <a:r>
              <a:rPr lang="en-US" altLang="en-US" i="1" dirty="0">
                <a:solidFill>
                  <a:srgbClr val="0000FF"/>
                </a:solidFill>
              </a:rPr>
              <a:t>selector</a:t>
            </a:r>
            <a:r>
              <a:rPr lang="en-US" altLang="en-US" dirty="0">
                <a:solidFill>
                  <a:srgbClr val="0000FF"/>
                </a:solidFill>
              </a:rPr>
              <a:t>).</a:t>
            </a:r>
            <a:r>
              <a:rPr lang="en-US" altLang="en-US" dirty="0" err="1">
                <a:solidFill>
                  <a:srgbClr val="0000FF"/>
                </a:solidFill>
              </a:rPr>
              <a:t>hasClass</a:t>
            </a:r>
            <a:r>
              <a:rPr lang="en-US" altLang="en-US" dirty="0">
                <a:solidFill>
                  <a:srgbClr val="0000FF"/>
                </a:solidFill>
              </a:rPr>
              <a:t>(</a:t>
            </a:r>
            <a:r>
              <a:rPr lang="en-US" altLang="en-US" i="1" dirty="0">
                <a:solidFill>
                  <a:srgbClr val="0000FF"/>
                </a:solidFill>
              </a:rPr>
              <a:t>class</a:t>
            </a:r>
            <a:r>
              <a:rPr lang="en-US" altLang="en-US" dirty="0">
                <a:solidFill>
                  <a:srgbClr val="0000FF"/>
                </a:solidFill>
              </a:rPr>
              <a:t>)</a:t>
            </a:r>
            <a:endParaRPr lang="en-US" altLang="en-US" sz="2400" dirty="0"/>
          </a:p>
        </p:txBody>
      </p:sp>
    </p:spTree>
    <p:extLst>
      <p:ext uri="{BB962C8B-B14F-4D97-AF65-F5344CB8AC3E}">
        <p14:creationId xmlns:p14="http://schemas.microsoft.com/office/powerpoint/2010/main" val="368659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a:t>
            </a:r>
            <a:r>
              <a:rPr lang="en-US" dirty="0" err="1"/>
              <a:t>css</a:t>
            </a:r>
            <a:r>
              <a:rPr lang="en-US" dirty="0"/>
              <a:t> manipulation (cont)</a:t>
            </a:r>
          </a:p>
        </p:txBody>
      </p:sp>
      <p:sp>
        <p:nvSpPr>
          <p:cNvPr id="3" name="Content Placeholder 2"/>
          <p:cNvSpPr>
            <a:spLocks noGrp="1"/>
          </p:cNvSpPr>
          <p:nvPr>
            <p:ph idx="1"/>
          </p:nvPr>
        </p:nvSpPr>
        <p:spPr/>
        <p:txBody>
          <a:bodyPr>
            <a:normAutofit/>
          </a:bodyPr>
          <a:lstStyle/>
          <a:p>
            <a:r>
              <a:rPr lang="en-US" altLang="en-US" dirty="0"/>
              <a:t>More methods for </a:t>
            </a:r>
            <a:r>
              <a:rPr lang="en-US" altLang="en-US" dirty="0" err="1"/>
              <a:t>CSS</a:t>
            </a:r>
            <a:r>
              <a:rPr lang="en-US" altLang="en-US" dirty="0"/>
              <a:t> manipulation:</a:t>
            </a:r>
          </a:p>
          <a:p>
            <a:pPr lvl="1"/>
            <a:r>
              <a:rPr lang="en-US" altLang="en-US" dirty="0">
                <a:solidFill>
                  <a:srgbClr val="0000FF"/>
                </a:solidFill>
              </a:rPr>
              <a:t>$(</a:t>
            </a:r>
            <a:r>
              <a:rPr lang="en-US" altLang="en-US" i="1" dirty="0">
                <a:solidFill>
                  <a:srgbClr val="0000FF"/>
                </a:solidFill>
              </a:rPr>
              <a:t>selector</a:t>
            </a:r>
            <a:r>
              <a:rPr lang="en-US" altLang="en-US" dirty="0">
                <a:solidFill>
                  <a:srgbClr val="0000FF"/>
                </a:solidFill>
              </a:rPr>
              <a:t>).</a:t>
            </a:r>
            <a:r>
              <a:rPr lang="en-US" altLang="en-US" dirty="0" err="1">
                <a:solidFill>
                  <a:srgbClr val="0000FF"/>
                </a:solidFill>
              </a:rPr>
              <a:t>scrollLeft</a:t>
            </a:r>
            <a:r>
              <a:rPr lang="en-US" altLang="en-US" dirty="0">
                <a:solidFill>
                  <a:srgbClr val="0000FF"/>
                </a:solidFill>
              </a:rPr>
              <a:t>()</a:t>
            </a:r>
            <a:endParaRPr lang="en-US" altLang="en-US" dirty="0"/>
          </a:p>
          <a:p>
            <a:pPr lvl="1"/>
            <a:r>
              <a:rPr lang="en-US" altLang="en-US" dirty="0">
                <a:solidFill>
                  <a:srgbClr val="0000FF"/>
                </a:solidFill>
              </a:rPr>
              <a:t>$(</a:t>
            </a:r>
            <a:r>
              <a:rPr lang="en-US" altLang="en-US" i="1" dirty="0">
                <a:solidFill>
                  <a:srgbClr val="0000FF"/>
                </a:solidFill>
              </a:rPr>
              <a:t>selector</a:t>
            </a:r>
            <a:r>
              <a:rPr lang="en-US" altLang="en-US" dirty="0">
                <a:solidFill>
                  <a:srgbClr val="0000FF"/>
                </a:solidFill>
              </a:rPr>
              <a:t>).</a:t>
            </a:r>
            <a:r>
              <a:rPr lang="en-US" altLang="en-US" dirty="0" err="1">
                <a:solidFill>
                  <a:srgbClr val="0000FF"/>
                </a:solidFill>
              </a:rPr>
              <a:t>scrollLeft</a:t>
            </a:r>
            <a:r>
              <a:rPr lang="en-US" altLang="en-US" dirty="0">
                <a:solidFill>
                  <a:srgbClr val="0000FF"/>
                </a:solidFill>
              </a:rPr>
              <a:t>(</a:t>
            </a:r>
            <a:r>
              <a:rPr lang="en-US" altLang="en-US" i="1" dirty="0">
                <a:solidFill>
                  <a:srgbClr val="0000FF"/>
                </a:solidFill>
              </a:rPr>
              <a:t>position</a:t>
            </a:r>
            <a:r>
              <a:rPr lang="en-US" altLang="en-US" dirty="0">
                <a:solidFill>
                  <a:srgbClr val="0000FF"/>
                </a:solidFill>
              </a:rPr>
              <a:t>)</a:t>
            </a:r>
            <a:endParaRPr lang="en-US" altLang="en-US" dirty="0"/>
          </a:p>
          <a:p>
            <a:pPr lvl="1"/>
            <a:r>
              <a:rPr lang="en-US" altLang="en-US" dirty="0">
                <a:solidFill>
                  <a:srgbClr val="0000FF"/>
                </a:solidFill>
              </a:rPr>
              <a:t>$(</a:t>
            </a:r>
            <a:r>
              <a:rPr lang="en-US" altLang="en-US" i="1" dirty="0">
                <a:solidFill>
                  <a:srgbClr val="0000FF"/>
                </a:solidFill>
              </a:rPr>
              <a:t>selector</a:t>
            </a:r>
            <a:r>
              <a:rPr lang="en-US" altLang="en-US" dirty="0">
                <a:solidFill>
                  <a:srgbClr val="0000FF"/>
                </a:solidFill>
              </a:rPr>
              <a:t>).</a:t>
            </a:r>
            <a:r>
              <a:rPr lang="en-US" altLang="en-US" dirty="0" err="1">
                <a:solidFill>
                  <a:srgbClr val="0000FF"/>
                </a:solidFill>
              </a:rPr>
              <a:t>scrollTop</a:t>
            </a:r>
            <a:r>
              <a:rPr lang="en-US" altLang="en-US" dirty="0">
                <a:solidFill>
                  <a:srgbClr val="0000FF"/>
                </a:solidFill>
              </a:rPr>
              <a:t>()</a:t>
            </a:r>
            <a:endParaRPr lang="en-US" altLang="en-US" dirty="0"/>
          </a:p>
          <a:p>
            <a:pPr lvl="1"/>
            <a:r>
              <a:rPr lang="en-US" altLang="en-US" dirty="0">
                <a:solidFill>
                  <a:srgbClr val="0000FF"/>
                </a:solidFill>
              </a:rPr>
              <a:t>$(</a:t>
            </a:r>
            <a:r>
              <a:rPr lang="en-US" altLang="en-US" i="1" dirty="0">
                <a:solidFill>
                  <a:srgbClr val="0000FF"/>
                </a:solidFill>
              </a:rPr>
              <a:t>selector</a:t>
            </a:r>
            <a:r>
              <a:rPr lang="en-US" altLang="en-US" dirty="0">
                <a:solidFill>
                  <a:srgbClr val="0000FF"/>
                </a:solidFill>
              </a:rPr>
              <a:t>).</a:t>
            </a:r>
            <a:r>
              <a:rPr lang="en-US" altLang="en-US" dirty="0" err="1">
                <a:solidFill>
                  <a:srgbClr val="0000FF"/>
                </a:solidFill>
              </a:rPr>
              <a:t>scrollTop</a:t>
            </a:r>
            <a:r>
              <a:rPr lang="en-US" altLang="en-US" dirty="0">
                <a:solidFill>
                  <a:srgbClr val="0000FF"/>
                </a:solidFill>
              </a:rPr>
              <a:t>(</a:t>
            </a:r>
            <a:r>
              <a:rPr lang="en-US" altLang="en-US" i="1" dirty="0">
                <a:solidFill>
                  <a:srgbClr val="0000FF"/>
                </a:solidFill>
              </a:rPr>
              <a:t>position</a:t>
            </a:r>
            <a:r>
              <a:rPr lang="en-US" altLang="en-US" dirty="0">
                <a:solidFill>
                  <a:srgbClr val="0000FF"/>
                </a:solidFill>
              </a:rPr>
              <a:t>)</a:t>
            </a:r>
            <a:endParaRPr lang="en-US" altLang="en-US" dirty="0"/>
          </a:p>
          <a:p>
            <a:pPr lvl="1"/>
            <a:r>
              <a:rPr lang="en-US" altLang="en-US" dirty="0">
                <a:solidFill>
                  <a:srgbClr val="0000FF"/>
                </a:solidFill>
              </a:rPr>
              <a:t>$(</a:t>
            </a:r>
            <a:r>
              <a:rPr lang="en-US" altLang="en-US" i="1" dirty="0">
                <a:solidFill>
                  <a:srgbClr val="0000FF"/>
                </a:solidFill>
              </a:rPr>
              <a:t>selector</a:t>
            </a:r>
            <a:r>
              <a:rPr lang="en-US" altLang="en-US" dirty="0">
                <a:solidFill>
                  <a:srgbClr val="0000FF"/>
                </a:solidFill>
              </a:rPr>
              <a:t>).position()</a:t>
            </a:r>
            <a:endParaRPr lang="en-US" altLang="en-US" dirty="0"/>
          </a:p>
          <a:p>
            <a:pPr lvl="1"/>
            <a:r>
              <a:rPr lang="en-US" altLang="en-US" dirty="0">
                <a:solidFill>
                  <a:srgbClr val="0000FF"/>
                </a:solidFill>
              </a:rPr>
              <a:t>$(</a:t>
            </a:r>
            <a:r>
              <a:rPr lang="en-US" altLang="en-US" i="1" dirty="0">
                <a:solidFill>
                  <a:srgbClr val="0000FF"/>
                </a:solidFill>
              </a:rPr>
              <a:t>selector</a:t>
            </a:r>
            <a:r>
              <a:rPr lang="en-US" altLang="en-US" dirty="0">
                <a:solidFill>
                  <a:srgbClr val="0000FF"/>
                </a:solidFill>
              </a:rPr>
              <a:t>).offset()</a:t>
            </a:r>
            <a:endParaRPr lang="en-US" altLang="en-US" dirty="0"/>
          </a:p>
          <a:p>
            <a:pPr lvl="1"/>
            <a:r>
              <a:rPr lang="en-US" altLang="en-US" dirty="0"/>
              <a:t> </a:t>
            </a:r>
            <a:r>
              <a:rPr lang="en-US" altLang="en-US" dirty="0">
                <a:solidFill>
                  <a:srgbClr val="0000FF"/>
                </a:solidFill>
              </a:rPr>
              <a:t>$(</a:t>
            </a:r>
            <a:r>
              <a:rPr lang="en-US" altLang="en-US" i="1" dirty="0">
                <a:solidFill>
                  <a:srgbClr val="0000FF"/>
                </a:solidFill>
              </a:rPr>
              <a:t>selector</a:t>
            </a:r>
            <a:r>
              <a:rPr lang="en-US" altLang="en-US" dirty="0">
                <a:solidFill>
                  <a:srgbClr val="0000FF"/>
                </a:solidFill>
              </a:rPr>
              <a:t>).offset(</a:t>
            </a:r>
            <a:r>
              <a:rPr lang="en-US" altLang="en-US" i="1" dirty="0">
                <a:solidFill>
                  <a:srgbClr val="0000FF"/>
                </a:solidFill>
              </a:rPr>
              <a:t>value</a:t>
            </a:r>
            <a:r>
              <a:rPr lang="en-US" altLang="en-US" dirty="0">
                <a:solidFill>
                  <a:srgbClr val="0000FF"/>
                </a:solidFill>
              </a:rPr>
              <a:t>)</a:t>
            </a:r>
            <a:endParaRPr lang="en-US" altLang="en-US" dirty="0"/>
          </a:p>
          <a:p>
            <a:pPr lvl="1"/>
            <a:r>
              <a:rPr lang="en-US" altLang="en-US" dirty="0">
                <a:solidFill>
                  <a:srgbClr val="0000FF"/>
                </a:solidFill>
              </a:rPr>
              <a:t>$(</a:t>
            </a:r>
            <a:r>
              <a:rPr lang="en-US" altLang="en-US" i="1" dirty="0">
                <a:solidFill>
                  <a:srgbClr val="0000FF"/>
                </a:solidFill>
              </a:rPr>
              <a:t>selector</a:t>
            </a:r>
            <a:r>
              <a:rPr lang="en-US" altLang="en-US" dirty="0">
                <a:solidFill>
                  <a:srgbClr val="0000FF"/>
                </a:solidFill>
              </a:rPr>
              <a:t>).</a:t>
            </a:r>
            <a:r>
              <a:rPr lang="en-US" altLang="en-US" dirty="0" err="1">
                <a:solidFill>
                  <a:srgbClr val="0000FF"/>
                </a:solidFill>
              </a:rPr>
              <a:t>toggleClass</a:t>
            </a:r>
            <a:r>
              <a:rPr lang="en-US" altLang="en-US" dirty="0">
                <a:solidFill>
                  <a:srgbClr val="0000FF"/>
                </a:solidFill>
              </a:rPr>
              <a:t>(</a:t>
            </a:r>
            <a:r>
              <a:rPr lang="en-US" altLang="en-US" i="1" dirty="0">
                <a:solidFill>
                  <a:srgbClr val="0000FF"/>
                </a:solidFill>
              </a:rPr>
              <a:t>class</a:t>
            </a:r>
            <a:r>
              <a:rPr lang="en-US" altLang="en-US" dirty="0">
                <a:solidFill>
                  <a:srgbClr val="0000FF"/>
                </a:solidFill>
              </a:rPr>
              <a:t>)</a:t>
            </a:r>
            <a:endParaRPr lang="en-US" altLang="en-US" sz="2400" dirty="0"/>
          </a:p>
        </p:txBody>
      </p:sp>
    </p:spTree>
    <p:extLst>
      <p:ext uri="{BB962C8B-B14F-4D97-AF65-F5344CB8AC3E}">
        <p14:creationId xmlns:p14="http://schemas.microsoft.com/office/powerpoint/2010/main" val="118941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a:t>jQuery AJAX</a:t>
            </a:r>
            <a:endParaRPr lang="en-US" dirty="0"/>
          </a:p>
        </p:txBody>
      </p:sp>
      <p:sp>
        <p:nvSpPr>
          <p:cNvPr id="4" name="Subtitle 3">
            <a:extLst>
              <a:ext uri="{FF2B5EF4-FFF2-40B4-BE49-F238E27FC236}">
                <a16:creationId xmlns:a16="http://schemas.microsoft.com/office/drawing/2014/main" id="{73CE4226-FD2C-44F9-AD9D-C0F21A40A90D}"/>
              </a:ext>
            </a:extLst>
          </p:cNvPr>
          <p:cNvSpPr>
            <a:spLocks noGrp="1"/>
          </p:cNvSpPr>
          <p:nvPr>
            <p:ph type="subTitle"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ajax - introduction</a:t>
            </a:r>
          </a:p>
        </p:txBody>
      </p:sp>
      <p:sp>
        <p:nvSpPr>
          <p:cNvPr id="3" name="Content Placeholder 2"/>
          <p:cNvSpPr>
            <a:spLocks noGrp="1"/>
          </p:cNvSpPr>
          <p:nvPr>
            <p:ph idx="1"/>
          </p:nvPr>
        </p:nvSpPr>
        <p:spPr/>
        <p:txBody>
          <a:bodyPr>
            <a:normAutofit/>
          </a:bodyPr>
          <a:lstStyle/>
          <a:p>
            <a:r>
              <a:rPr lang="en-US" altLang="en-US" dirty="0"/>
              <a:t>Perform an AJAX (asynchronous HTTP) request. </a:t>
            </a:r>
          </a:p>
          <a:p>
            <a:r>
              <a:rPr lang="en-US" altLang="en-US" dirty="0"/>
              <a:t>Methods: GET / POST / PUT / DELETE</a:t>
            </a:r>
          </a:p>
          <a:p>
            <a:r>
              <a:rPr lang="en-US" altLang="en-US" b="1" dirty="0"/>
              <a:t>Syntax: </a:t>
            </a:r>
          </a:p>
          <a:p>
            <a:pPr>
              <a:buFontTx/>
              <a:buNone/>
            </a:pPr>
            <a:r>
              <a:rPr lang="en-US" altLang="en-US" dirty="0"/>
              <a:t>   			</a:t>
            </a:r>
            <a:r>
              <a:rPr lang="en-US" altLang="en-US" dirty="0">
                <a:solidFill>
                  <a:srgbClr val="0000FF"/>
                </a:solidFill>
              </a:rPr>
              <a:t>$.ajax(</a:t>
            </a:r>
            <a:r>
              <a:rPr lang="en-US" altLang="en-US" i="1" dirty="0">
                <a:solidFill>
                  <a:srgbClr val="0000FF"/>
                </a:solidFill>
              </a:rPr>
              <a:t>{</a:t>
            </a:r>
            <a:r>
              <a:rPr lang="en-US" altLang="en-US" i="1" dirty="0" err="1">
                <a:solidFill>
                  <a:srgbClr val="0000FF"/>
                </a:solidFill>
              </a:rPr>
              <a:t>name:value</a:t>
            </a:r>
            <a:r>
              <a:rPr lang="en-US" altLang="en-US" i="1" dirty="0">
                <a:solidFill>
                  <a:srgbClr val="0000FF"/>
                </a:solidFill>
              </a:rPr>
              <a:t>, </a:t>
            </a:r>
            <a:r>
              <a:rPr lang="en-US" altLang="en-US" i="1" dirty="0" err="1">
                <a:solidFill>
                  <a:srgbClr val="0000FF"/>
                </a:solidFill>
              </a:rPr>
              <a:t>name:value</a:t>
            </a:r>
            <a:r>
              <a:rPr lang="en-US" altLang="en-US" i="1" dirty="0">
                <a:solidFill>
                  <a:srgbClr val="0000FF"/>
                </a:solidFill>
              </a:rPr>
              <a:t>, ... }</a:t>
            </a:r>
            <a:r>
              <a:rPr lang="en-US" altLang="en-US" dirty="0">
                <a:solidFill>
                  <a:srgbClr val="0000FF"/>
                </a:solidFill>
              </a:rPr>
              <a:t>)</a:t>
            </a:r>
          </a:p>
          <a:p>
            <a:pPr>
              <a:buFontTx/>
              <a:buNone/>
            </a:pPr>
            <a:r>
              <a:rPr lang="en-US" altLang="en-US" dirty="0"/>
              <a:t>	</a:t>
            </a:r>
            <a:r>
              <a:rPr lang="en-US" altLang="en-US" i="1" dirty="0"/>
              <a:t>The parameters specifies one or more name/value pairs for the AJAX request.</a:t>
            </a:r>
            <a:endParaRPr lang="en-US" altLang="en-US" b="1" i="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$.ajax options : URL</a:t>
            </a:r>
          </a:p>
        </p:txBody>
      </p:sp>
      <p:sp>
        <p:nvSpPr>
          <p:cNvPr id="3" name="Content Placeholder 2"/>
          <p:cNvSpPr>
            <a:spLocks noGrp="1"/>
          </p:cNvSpPr>
          <p:nvPr>
            <p:ph idx="1"/>
          </p:nvPr>
        </p:nvSpPr>
        <p:spPr/>
        <p:txBody>
          <a:bodyPr>
            <a:normAutofit/>
          </a:bodyPr>
          <a:lstStyle/>
          <a:p>
            <a:r>
              <a:rPr lang="en-US" altLang="en-US" dirty="0"/>
              <a:t>Address of the server-side resource</a:t>
            </a:r>
          </a:p>
          <a:p>
            <a:r>
              <a:rPr lang="en-US" altLang="en-US" dirty="0"/>
              <a:t>Can contain query string</a:t>
            </a:r>
          </a:p>
          <a:p>
            <a:endParaRPr lang="en-US" altLang="en-US" dirty="0"/>
          </a:p>
          <a:p>
            <a:endParaRPr lang="en-US" altLang="en-US" dirty="0"/>
          </a:p>
          <a:p>
            <a:endParaRPr lang="en-US" altLang="en-US" dirty="0"/>
          </a:p>
          <a:p>
            <a:endParaRPr lang="en-US" altLang="en-US" dirty="0"/>
          </a:p>
          <a:p>
            <a:r>
              <a:rPr lang="en-US" altLang="en-US" dirty="0"/>
              <a:t>Can be passed as a string to first argument </a:t>
            </a:r>
          </a:p>
          <a:p>
            <a:endParaRPr lang="en-US" altLang="en-US" dirty="0"/>
          </a:p>
        </p:txBody>
      </p:sp>
      <p:sp>
        <p:nvSpPr>
          <p:cNvPr id="6" name="Rectangle 5"/>
          <p:cNvSpPr>
            <a:spLocks/>
          </p:cNvSpPr>
          <p:nvPr/>
        </p:nvSpPr>
        <p:spPr bwMode="auto">
          <a:xfrm>
            <a:off x="708792" y="2920154"/>
            <a:ext cx="7886700" cy="91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defPPr>
              <a:defRPr lang="en-US"/>
            </a:defPPr>
            <a:lvl1pPr algn="l" rtl="0" fontAlgn="base">
              <a:spcBef>
                <a:spcPct val="0"/>
              </a:spcBef>
              <a:spcAft>
                <a:spcPct val="0"/>
              </a:spcAft>
              <a:defRPr sz="2200" kern="1200">
                <a:solidFill>
                  <a:srgbClr val="000000"/>
                </a:solidFill>
                <a:latin typeface="Courier" charset="0"/>
                <a:ea typeface="ヒラギノ角ゴ ProN W3" charset="0"/>
                <a:cs typeface="ヒラギノ角ゴ ProN W3" charset="0"/>
                <a:sym typeface="Courier" charset="0"/>
              </a:defRPr>
            </a:lvl1pPr>
            <a:lvl2pPr marL="457200" algn="l" rtl="0" fontAlgn="base">
              <a:spcBef>
                <a:spcPct val="0"/>
              </a:spcBef>
              <a:spcAft>
                <a:spcPct val="0"/>
              </a:spcAft>
              <a:defRPr sz="2200" kern="1200">
                <a:solidFill>
                  <a:srgbClr val="000000"/>
                </a:solidFill>
                <a:latin typeface="Courier" charset="0"/>
                <a:ea typeface="ヒラギノ角ゴ ProN W3" charset="0"/>
                <a:cs typeface="ヒラギノ角ゴ ProN W3" charset="0"/>
                <a:sym typeface="Courier" charset="0"/>
              </a:defRPr>
            </a:lvl2pPr>
            <a:lvl3pPr marL="914400" algn="l" rtl="0" fontAlgn="base">
              <a:spcBef>
                <a:spcPct val="0"/>
              </a:spcBef>
              <a:spcAft>
                <a:spcPct val="0"/>
              </a:spcAft>
              <a:defRPr sz="2200" kern="1200">
                <a:solidFill>
                  <a:srgbClr val="000000"/>
                </a:solidFill>
                <a:latin typeface="Courier" charset="0"/>
                <a:ea typeface="ヒラギノ角ゴ ProN W3" charset="0"/>
                <a:cs typeface="ヒラギノ角ゴ ProN W3" charset="0"/>
                <a:sym typeface="Courier" charset="0"/>
              </a:defRPr>
            </a:lvl3pPr>
            <a:lvl4pPr marL="1371600" algn="l" rtl="0" fontAlgn="base">
              <a:spcBef>
                <a:spcPct val="0"/>
              </a:spcBef>
              <a:spcAft>
                <a:spcPct val="0"/>
              </a:spcAft>
              <a:defRPr sz="2200" kern="1200">
                <a:solidFill>
                  <a:srgbClr val="000000"/>
                </a:solidFill>
                <a:latin typeface="Courier" charset="0"/>
                <a:ea typeface="ヒラギノ角ゴ ProN W3" charset="0"/>
                <a:cs typeface="ヒラギノ角ゴ ProN W3" charset="0"/>
                <a:sym typeface="Courier" charset="0"/>
              </a:defRPr>
            </a:lvl4pPr>
            <a:lvl5pPr marL="1828800" algn="l" rtl="0" fontAlgn="base">
              <a:spcBef>
                <a:spcPct val="0"/>
              </a:spcBef>
              <a:spcAft>
                <a:spcPct val="0"/>
              </a:spcAft>
              <a:defRPr sz="2200" kern="1200">
                <a:solidFill>
                  <a:srgbClr val="000000"/>
                </a:solidFill>
                <a:latin typeface="Courier" charset="0"/>
                <a:ea typeface="ヒラギノ角ゴ ProN W3" charset="0"/>
                <a:cs typeface="ヒラギノ角ゴ ProN W3" charset="0"/>
                <a:sym typeface="Courier" charset="0"/>
              </a:defRPr>
            </a:lvl5pPr>
            <a:lvl6pPr marL="2286000" algn="l" defTabSz="914400" rtl="0" eaLnBrk="1" latinLnBrk="0" hangingPunct="1">
              <a:defRPr sz="2200" kern="1200">
                <a:solidFill>
                  <a:srgbClr val="000000"/>
                </a:solidFill>
                <a:latin typeface="Courier" charset="0"/>
                <a:ea typeface="ヒラギノ角ゴ ProN W3" charset="0"/>
                <a:cs typeface="ヒラギノ角ゴ ProN W3" charset="0"/>
                <a:sym typeface="Courier" charset="0"/>
              </a:defRPr>
            </a:lvl6pPr>
            <a:lvl7pPr marL="2743200" algn="l" defTabSz="914400" rtl="0" eaLnBrk="1" latinLnBrk="0" hangingPunct="1">
              <a:defRPr sz="2200" kern="1200">
                <a:solidFill>
                  <a:srgbClr val="000000"/>
                </a:solidFill>
                <a:latin typeface="Courier" charset="0"/>
                <a:ea typeface="ヒラギノ角ゴ ProN W3" charset="0"/>
                <a:cs typeface="ヒラギノ角ゴ ProN W3" charset="0"/>
                <a:sym typeface="Courier" charset="0"/>
              </a:defRPr>
            </a:lvl7pPr>
            <a:lvl8pPr marL="3200400" algn="l" defTabSz="914400" rtl="0" eaLnBrk="1" latinLnBrk="0" hangingPunct="1">
              <a:defRPr sz="2200" kern="1200">
                <a:solidFill>
                  <a:srgbClr val="000000"/>
                </a:solidFill>
                <a:latin typeface="Courier" charset="0"/>
                <a:ea typeface="ヒラギノ角ゴ ProN W3" charset="0"/>
                <a:cs typeface="ヒラギノ角ゴ ProN W3" charset="0"/>
                <a:sym typeface="Courier" charset="0"/>
              </a:defRPr>
            </a:lvl8pPr>
            <a:lvl9pPr marL="3657600" algn="l" defTabSz="914400" rtl="0" eaLnBrk="1" latinLnBrk="0" hangingPunct="1">
              <a:defRPr sz="2200" kern="1200">
                <a:solidFill>
                  <a:srgbClr val="000000"/>
                </a:solidFill>
                <a:latin typeface="Courier" charset="0"/>
                <a:ea typeface="ヒラギノ角ゴ ProN W3" charset="0"/>
                <a:cs typeface="ヒラギノ角ゴ ProN W3" charset="0"/>
                <a:sym typeface="Courier" charset="0"/>
              </a:defRPr>
            </a:lvl9pPr>
          </a:lstStyle>
          <a:p>
            <a:pPr>
              <a:lnSpc>
                <a:spcPts val="2300"/>
              </a:lnSpc>
            </a:pPr>
            <a:r>
              <a:rPr lang="en-US" altLang="en-US" sz="2000" b="1" dirty="0">
                <a:solidFill>
                  <a:srgbClr val="6E7BDB"/>
                </a:solidFill>
                <a:ea typeface="Courier" charset="0"/>
                <a:cs typeface="Courier" charset="0"/>
              </a:rPr>
              <a:t>$</a:t>
            </a:r>
            <a:r>
              <a:rPr lang="en-US" altLang="en-US" sz="2000" b="1" dirty="0">
                <a:solidFill>
                  <a:srgbClr val="3F4C71"/>
                </a:solidFill>
                <a:ea typeface="Courier" charset="0"/>
                <a:cs typeface="Courier" charset="0"/>
              </a:rPr>
              <a:t>.ajax</a:t>
            </a:r>
            <a:r>
              <a:rPr lang="en-US" altLang="en-US" sz="2000" dirty="0">
                <a:ea typeface="Courier" charset="0"/>
                <a:cs typeface="Courier" charset="0"/>
              </a:rPr>
              <a:t>({</a:t>
            </a:r>
          </a:p>
          <a:p>
            <a:pPr>
              <a:lnSpc>
                <a:spcPts val="2300"/>
              </a:lnSpc>
            </a:pPr>
            <a:r>
              <a:rPr lang="en-US" altLang="en-US" sz="2000" dirty="0">
                <a:ea typeface="Courier" charset="0"/>
                <a:cs typeface="Courier" charset="0"/>
              </a:rPr>
              <a:t>  </a:t>
            </a:r>
            <a:r>
              <a:rPr lang="en-US" altLang="en-US" sz="2000" b="1" dirty="0">
                <a:ea typeface="Courier" charset="0"/>
                <a:cs typeface="Courier" charset="0"/>
              </a:rPr>
              <a:t>url: </a:t>
            </a:r>
            <a:r>
              <a:rPr lang="en-US" altLang="en-US" sz="2000" b="1" dirty="0">
                <a:solidFill>
                  <a:srgbClr val="2C680B"/>
                </a:solidFill>
                <a:ea typeface="Courier" charset="0"/>
                <a:cs typeface="Courier" charset="0"/>
              </a:rPr>
              <a:t>'/url/to/</a:t>
            </a:r>
            <a:r>
              <a:rPr lang="en-US" altLang="en-US" sz="2000" b="1" dirty="0" err="1">
                <a:solidFill>
                  <a:srgbClr val="2C680B"/>
                </a:solidFill>
                <a:ea typeface="Courier" charset="0"/>
                <a:cs typeface="Courier" charset="0"/>
              </a:rPr>
              <a:t>serverResource</a:t>
            </a:r>
            <a:r>
              <a:rPr lang="en-US" altLang="en-US" sz="2000" b="1" dirty="0">
                <a:solidFill>
                  <a:srgbClr val="2C680B"/>
                </a:solidFill>
                <a:ea typeface="Courier" charset="0"/>
                <a:cs typeface="Courier" charset="0"/>
              </a:rPr>
              <a:t>'</a:t>
            </a:r>
            <a:endParaRPr lang="en-US" altLang="en-US" sz="2000" dirty="0">
              <a:ea typeface="Courier" charset="0"/>
              <a:cs typeface="Courier" charset="0"/>
            </a:endParaRPr>
          </a:p>
          <a:p>
            <a:pPr>
              <a:lnSpc>
                <a:spcPts val="2300"/>
              </a:lnSpc>
            </a:pPr>
            <a:r>
              <a:rPr lang="en-US" altLang="en-US" sz="2000" dirty="0">
                <a:ea typeface="Courier" charset="0"/>
                <a:cs typeface="Courier" charset="0"/>
              </a:rPr>
              <a:t>});</a:t>
            </a:r>
          </a:p>
        </p:txBody>
      </p:sp>
      <p:sp>
        <p:nvSpPr>
          <p:cNvPr id="7" name="Rectangle 6"/>
          <p:cNvSpPr>
            <a:spLocks/>
          </p:cNvSpPr>
          <p:nvPr/>
        </p:nvSpPr>
        <p:spPr bwMode="auto">
          <a:xfrm>
            <a:off x="798786" y="5175066"/>
            <a:ext cx="5297214"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defPPr>
              <a:defRPr lang="en-US"/>
            </a:defPPr>
            <a:lvl1pPr algn="l" rtl="0" fontAlgn="base">
              <a:spcBef>
                <a:spcPct val="0"/>
              </a:spcBef>
              <a:spcAft>
                <a:spcPct val="0"/>
              </a:spcAft>
              <a:defRPr sz="2200" kern="1200">
                <a:solidFill>
                  <a:srgbClr val="000000"/>
                </a:solidFill>
                <a:latin typeface="Courier" charset="0"/>
                <a:ea typeface="ヒラギノ角ゴ ProN W3" charset="0"/>
                <a:cs typeface="ヒラギノ角ゴ ProN W3" charset="0"/>
                <a:sym typeface="Courier" charset="0"/>
              </a:defRPr>
            </a:lvl1pPr>
            <a:lvl2pPr marL="457200" algn="l" rtl="0" fontAlgn="base">
              <a:spcBef>
                <a:spcPct val="0"/>
              </a:spcBef>
              <a:spcAft>
                <a:spcPct val="0"/>
              </a:spcAft>
              <a:defRPr sz="2200" kern="1200">
                <a:solidFill>
                  <a:srgbClr val="000000"/>
                </a:solidFill>
                <a:latin typeface="Courier" charset="0"/>
                <a:ea typeface="ヒラギノ角ゴ ProN W3" charset="0"/>
                <a:cs typeface="ヒラギノ角ゴ ProN W3" charset="0"/>
                <a:sym typeface="Courier" charset="0"/>
              </a:defRPr>
            </a:lvl2pPr>
            <a:lvl3pPr marL="914400" algn="l" rtl="0" fontAlgn="base">
              <a:spcBef>
                <a:spcPct val="0"/>
              </a:spcBef>
              <a:spcAft>
                <a:spcPct val="0"/>
              </a:spcAft>
              <a:defRPr sz="2200" kern="1200">
                <a:solidFill>
                  <a:srgbClr val="000000"/>
                </a:solidFill>
                <a:latin typeface="Courier" charset="0"/>
                <a:ea typeface="ヒラギノ角ゴ ProN W3" charset="0"/>
                <a:cs typeface="ヒラギノ角ゴ ProN W3" charset="0"/>
                <a:sym typeface="Courier" charset="0"/>
              </a:defRPr>
            </a:lvl3pPr>
            <a:lvl4pPr marL="1371600" algn="l" rtl="0" fontAlgn="base">
              <a:spcBef>
                <a:spcPct val="0"/>
              </a:spcBef>
              <a:spcAft>
                <a:spcPct val="0"/>
              </a:spcAft>
              <a:defRPr sz="2200" kern="1200">
                <a:solidFill>
                  <a:srgbClr val="000000"/>
                </a:solidFill>
                <a:latin typeface="Courier" charset="0"/>
                <a:ea typeface="ヒラギノ角ゴ ProN W3" charset="0"/>
                <a:cs typeface="ヒラギノ角ゴ ProN W3" charset="0"/>
                <a:sym typeface="Courier" charset="0"/>
              </a:defRPr>
            </a:lvl4pPr>
            <a:lvl5pPr marL="1828800" algn="l" rtl="0" fontAlgn="base">
              <a:spcBef>
                <a:spcPct val="0"/>
              </a:spcBef>
              <a:spcAft>
                <a:spcPct val="0"/>
              </a:spcAft>
              <a:defRPr sz="2200" kern="1200">
                <a:solidFill>
                  <a:srgbClr val="000000"/>
                </a:solidFill>
                <a:latin typeface="Courier" charset="0"/>
                <a:ea typeface="ヒラギノ角ゴ ProN W3" charset="0"/>
                <a:cs typeface="ヒラギノ角ゴ ProN W3" charset="0"/>
                <a:sym typeface="Courier" charset="0"/>
              </a:defRPr>
            </a:lvl5pPr>
            <a:lvl6pPr marL="2286000" algn="l" defTabSz="914400" rtl="0" eaLnBrk="1" latinLnBrk="0" hangingPunct="1">
              <a:defRPr sz="2200" kern="1200">
                <a:solidFill>
                  <a:srgbClr val="000000"/>
                </a:solidFill>
                <a:latin typeface="Courier" charset="0"/>
                <a:ea typeface="ヒラギノ角ゴ ProN W3" charset="0"/>
                <a:cs typeface="ヒラギノ角ゴ ProN W3" charset="0"/>
                <a:sym typeface="Courier" charset="0"/>
              </a:defRPr>
            </a:lvl6pPr>
            <a:lvl7pPr marL="2743200" algn="l" defTabSz="914400" rtl="0" eaLnBrk="1" latinLnBrk="0" hangingPunct="1">
              <a:defRPr sz="2200" kern="1200">
                <a:solidFill>
                  <a:srgbClr val="000000"/>
                </a:solidFill>
                <a:latin typeface="Courier" charset="0"/>
                <a:ea typeface="ヒラギノ角ゴ ProN W3" charset="0"/>
                <a:cs typeface="ヒラギノ角ゴ ProN W3" charset="0"/>
                <a:sym typeface="Courier" charset="0"/>
              </a:defRPr>
            </a:lvl7pPr>
            <a:lvl8pPr marL="3200400" algn="l" defTabSz="914400" rtl="0" eaLnBrk="1" latinLnBrk="0" hangingPunct="1">
              <a:defRPr sz="2200" kern="1200">
                <a:solidFill>
                  <a:srgbClr val="000000"/>
                </a:solidFill>
                <a:latin typeface="Courier" charset="0"/>
                <a:ea typeface="ヒラギノ角ゴ ProN W3" charset="0"/>
                <a:cs typeface="ヒラギノ角ゴ ProN W3" charset="0"/>
                <a:sym typeface="Courier" charset="0"/>
              </a:defRPr>
            </a:lvl8pPr>
            <a:lvl9pPr marL="3657600" algn="l" defTabSz="914400" rtl="0" eaLnBrk="1" latinLnBrk="0" hangingPunct="1">
              <a:defRPr sz="2200" kern="1200">
                <a:solidFill>
                  <a:srgbClr val="000000"/>
                </a:solidFill>
                <a:latin typeface="Courier" charset="0"/>
                <a:ea typeface="ヒラギノ角ゴ ProN W3" charset="0"/>
                <a:cs typeface="ヒラギノ角ゴ ProN W3" charset="0"/>
                <a:sym typeface="Courier" charset="0"/>
              </a:defRPr>
            </a:lvl9pPr>
          </a:lstStyle>
          <a:p>
            <a:pPr>
              <a:lnSpc>
                <a:spcPts val="2300"/>
              </a:lnSpc>
            </a:pPr>
            <a:r>
              <a:rPr lang="en-US" altLang="en-US" sz="2000" b="1" dirty="0">
                <a:solidFill>
                  <a:srgbClr val="585EDF"/>
                </a:solidFill>
                <a:ea typeface="Courier" charset="0"/>
                <a:cs typeface="Courier" charset="0"/>
              </a:rPr>
              <a:t>$</a:t>
            </a:r>
            <a:r>
              <a:rPr lang="en-US" altLang="en-US" sz="2000" b="1" dirty="0">
                <a:solidFill>
                  <a:srgbClr val="2D3962"/>
                </a:solidFill>
                <a:ea typeface="Courier" charset="0"/>
                <a:cs typeface="Courier" charset="0"/>
              </a:rPr>
              <a:t>.ajax</a:t>
            </a:r>
            <a:r>
              <a:rPr lang="en-US" altLang="en-US" sz="2000" dirty="0">
                <a:ea typeface="Courier" charset="0"/>
                <a:cs typeface="Courier" charset="0"/>
              </a:rPr>
              <a:t>(</a:t>
            </a:r>
            <a:r>
              <a:rPr lang="en-US" altLang="en-US" sz="2000" dirty="0">
                <a:solidFill>
                  <a:srgbClr val="105A00"/>
                </a:solidFill>
                <a:ea typeface="Courier" charset="0"/>
                <a:cs typeface="Courier" charset="0"/>
              </a:rPr>
              <a:t>'/</a:t>
            </a:r>
            <a:r>
              <a:rPr lang="en-US" altLang="en-US" sz="2000" dirty="0" err="1">
                <a:solidFill>
                  <a:srgbClr val="105A00"/>
                </a:solidFill>
                <a:ea typeface="Courier" charset="0"/>
                <a:cs typeface="Courier" charset="0"/>
              </a:rPr>
              <a:t>url</a:t>
            </a:r>
            <a:r>
              <a:rPr lang="en-US" altLang="en-US" sz="2000" dirty="0">
                <a:solidFill>
                  <a:srgbClr val="105A00"/>
                </a:solidFill>
                <a:ea typeface="Courier" charset="0"/>
                <a:cs typeface="Courier" charset="0"/>
              </a:rPr>
              <a:t>/to/</a:t>
            </a:r>
            <a:r>
              <a:rPr lang="en-US" altLang="en-US" sz="2000" dirty="0" err="1">
                <a:solidFill>
                  <a:srgbClr val="105A00"/>
                </a:solidFill>
                <a:ea typeface="Courier" charset="0"/>
                <a:cs typeface="Courier" charset="0"/>
              </a:rPr>
              <a:t>serverResource</a:t>
            </a:r>
            <a:r>
              <a:rPr lang="en-US" altLang="en-US" sz="2000" dirty="0">
                <a:solidFill>
                  <a:srgbClr val="105A00"/>
                </a:solidFill>
                <a:ea typeface="Courier" charset="0"/>
                <a:cs typeface="Courier" charset="0"/>
              </a:rPr>
              <a:t>'</a:t>
            </a:r>
            <a:r>
              <a:rPr lang="en-US" altLang="en-US" sz="2000" dirty="0">
                <a:ea typeface="Courier" charset="0"/>
                <a:cs typeface="Courier" charset="0"/>
              </a:rPr>
              <a:t>);</a:t>
            </a:r>
          </a:p>
        </p:txBody>
      </p:sp>
    </p:spTree>
    <p:extLst>
      <p:ext uri="{BB962C8B-B14F-4D97-AF65-F5344CB8AC3E}">
        <p14:creationId xmlns:p14="http://schemas.microsoft.com/office/powerpoint/2010/main" val="3323742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$.ajax options : data</a:t>
            </a:r>
          </a:p>
        </p:txBody>
      </p:sp>
      <p:sp>
        <p:nvSpPr>
          <p:cNvPr id="3" name="Content Placeholder 2"/>
          <p:cNvSpPr>
            <a:spLocks noGrp="1"/>
          </p:cNvSpPr>
          <p:nvPr>
            <p:ph idx="1"/>
          </p:nvPr>
        </p:nvSpPr>
        <p:spPr/>
        <p:txBody>
          <a:bodyPr>
            <a:normAutofit/>
          </a:bodyPr>
          <a:lstStyle/>
          <a:p>
            <a:r>
              <a:rPr lang="en-US" altLang="en-US" dirty="0"/>
              <a:t>To send information from client to server</a:t>
            </a:r>
          </a:p>
          <a:p>
            <a:pPr lvl="1"/>
            <a:r>
              <a:rPr lang="en-US" altLang="en-US" dirty="0"/>
              <a:t>with GET:  Appended to url as query string</a:t>
            </a:r>
          </a:p>
          <a:p>
            <a:pPr lvl="1"/>
            <a:r>
              <a:rPr lang="en-US" altLang="en-US" dirty="0"/>
              <a:t>with POST:  Sent as POST body</a:t>
            </a:r>
          </a:p>
          <a:p>
            <a:pPr lvl="1"/>
            <a:endParaRPr lang="en-US" altLang="en-US" dirty="0"/>
          </a:p>
        </p:txBody>
      </p:sp>
      <p:sp>
        <p:nvSpPr>
          <p:cNvPr id="8" name="Rectangle 7"/>
          <p:cNvSpPr>
            <a:spLocks/>
          </p:cNvSpPr>
          <p:nvPr/>
        </p:nvSpPr>
        <p:spPr bwMode="auto">
          <a:xfrm>
            <a:off x="571501" y="3021032"/>
            <a:ext cx="5990492" cy="2119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defPPr>
              <a:defRPr lang="en-US"/>
            </a:defPPr>
            <a:lvl1pPr algn="l" rtl="0" fontAlgn="base">
              <a:spcBef>
                <a:spcPct val="0"/>
              </a:spcBef>
              <a:spcAft>
                <a:spcPct val="0"/>
              </a:spcAft>
              <a:defRPr sz="2200" kern="1200">
                <a:solidFill>
                  <a:srgbClr val="000000"/>
                </a:solidFill>
                <a:latin typeface="Courier" charset="0"/>
                <a:ea typeface="ヒラギノ角ゴ ProN W3" charset="0"/>
                <a:cs typeface="ヒラギノ角ゴ ProN W3" charset="0"/>
                <a:sym typeface="Courier" charset="0"/>
              </a:defRPr>
            </a:lvl1pPr>
            <a:lvl2pPr marL="457200" algn="l" rtl="0" fontAlgn="base">
              <a:spcBef>
                <a:spcPct val="0"/>
              </a:spcBef>
              <a:spcAft>
                <a:spcPct val="0"/>
              </a:spcAft>
              <a:defRPr sz="2200" kern="1200">
                <a:solidFill>
                  <a:srgbClr val="000000"/>
                </a:solidFill>
                <a:latin typeface="Courier" charset="0"/>
                <a:ea typeface="ヒラギノ角ゴ ProN W3" charset="0"/>
                <a:cs typeface="ヒラギノ角ゴ ProN W3" charset="0"/>
                <a:sym typeface="Courier" charset="0"/>
              </a:defRPr>
            </a:lvl2pPr>
            <a:lvl3pPr marL="914400" algn="l" rtl="0" fontAlgn="base">
              <a:spcBef>
                <a:spcPct val="0"/>
              </a:spcBef>
              <a:spcAft>
                <a:spcPct val="0"/>
              </a:spcAft>
              <a:defRPr sz="2200" kern="1200">
                <a:solidFill>
                  <a:srgbClr val="000000"/>
                </a:solidFill>
                <a:latin typeface="Courier" charset="0"/>
                <a:ea typeface="ヒラギノ角ゴ ProN W3" charset="0"/>
                <a:cs typeface="ヒラギノ角ゴ ProN W3" charset="0"/>
                <a:sym typeface="Courier" charset="0"/>
              </a:defRPr>
            </a:lvl3pPr>
            <a:lvl4pPr marL="1371600" algn="l" rtl="0" fontAlgn="base">
              <a:spcBef>
                <a:spcPct val="0"/>
              </a:spcBef>
              <a:spcAft>
                <a:spcPct val="0"/>
              </a:spcAft>
              <a:defRPr sz="2200" kern="1200">
                <a:solidFill>
                  <a:srgbClr val="000000"/>
                </a:solidFill>
                <a:latin typeface="Courier" charset="0"/>
                <a:ea typeface="ヒラギノ角ゴ ProN W3" charset="0"/>
                <a:cs typeface="ヒラギノ角ゴ ProN W3" charset="0"/>
                <a:sym typeface="Courier" charset="0"/>
              </a:defRPr>
            </a:lvl4pPr>
            <a:lvl5pPr marL="1828800" algn="l" rtl="0" fontAlgn="base">
              <a:spcBef>
                <a:spcPct val="0"/>
              </a:spcBef>
              <a:spcAft>
                <a:spcPct val="0"/>
              </a:spcAft>
              <a:defRPr sz="2200" kern="1200">
                <a:solidFill>
                  <a:srgbClr val="000000"/>
                </a:solidFill>
                <a:latin typeface="Courier" charset="0"/>
                <a:ea typeface="ヒラギノ角ゴ ProN W3" charset="0"/>
                <a:cs typeface="ヒラギノ角ゴ ProN W3" charset="0"/>
                <a:sym typeface="Courier" charset="0"/>
              </a:defRPr>
            </a:lvl5pPr>
            <a:lvl6pPr marL="2286000" algn="l" defTabSz="914400" rtl="0" eaLnBrk="1" latinLnBrk="0" hangingPunct="1">
              <a:defRPr sz="2200" kern="1200">
                <a:solidFill>
                  <a:srgbClr val="000000"/>
                </a:solidFill>
                <a:latin typeface="Courier" charset="0"/>
                <a:ea typeface="ヒラギノ角ゴ ProN W3" charset="0"/>
                <a:cs typeface="ヒラギノ角ゴ ProN W3" charset="0"/>
                <a:sym typeface="Courier" charset="0"/>
              </a:defRPr>
            </a:lvl6pPr>
            <a:lvl7pPr marL="2743200" algn="l" defTabSz="914400" rtl="0" eaLnBrk="1" latinLnBrk="0" hangingPunct="1">
              <a:defRPr sz="2200" kern="1200">
                <a:solidFill>
                  <a:srgbClr val="000000"/>
                </a:solidFill>
                <a:latin typeface="Courier" charset="0"/>
                <a:ea typeface="ヒラギノ角ゴ ProN W3" charset="0"/>
                <a:cs typeface="ヒラギノ角ゴ ProN W3" charset="0"/>
                <a:sym typeface="Courier" charset="0"/>
              </a:defRPr>
            </a:lvl7pPr>
            <a:lvl8pPr marL="3200400" algn="l" defTabSz="914400" rtl="0" eaLnBrk="1" latinLnBrk="0" hangingPunct="1">
              <a:defRPr sz="2200" kern="1200">
                <a:solidFill>
                  <a:srgbClr val="000000"/>
                </a:solidFill>
                <a:latin typeface="Courier" charset="0"/>
                <a:ea typeface="ヒラギノ角ゴ ProN W3" charset="0"/>
                <a:cs typeface="ヒラギノ角ゴ ProN W3" charset="0"/>
                <a:sym typeface="Courier" charset="0"/>
              </a:defRPr>
            </a:lvl8pPr>
            <a:lvl9pPr marL="3657600" algn="l" defTabSz="914400" rtl="0" eaLnBrk="1" latinLnBrk="0" hangingPunct="1">
              <a:defRPr sz="2200" kern="1200">
                <a:solidFill>
                  <a:srgbClr val="000000"/>
                </a:solidFill>
                <a:latin typeface="Courier" charset="0"/>
                <a:ea typeface="ヒラギノ角ゴ ProN W3" charset="0"/>
                <a:cs typeface="ヒラギノ角ゴ ProN W3" charset="0"/>
                <a:sym typeface="Courier" charset="0"/>
              </a:defRPr>
            </a:lvl9pPr>
          </a:lstStyle>
          <a:p>
            <a:pPr>
              <a:lnSpc>
                <a:spcPts val="2300"/>
              </a:lnSpc>
            </a:pPr>
            <a:r>
              <a:rPr lang="en-US" altLang="en-US" sz="2000" b="1" dirty="0">
                <a:solidFill>
                  <a:srgbClr val="6E7BDB"/>
                </a:solidFill>
                <a:ea typeface="Courier" charset="0"/>
                <a:cs typeface="Courier" charset="0"/>
              </a:rPr>
              <a:t>$</a:t>
            </a:r>
            <a:r>
              <a:rPr lang="en-US" altLang="en-US" sz="2000" b="1" dirty="0">
                <a:solidFill>
                  <a:srgbClr val="3F4C71"/>
                </a:solidFill>
                <a:ea typeface="Courier" charset="0"/>
                <a:cs typeface="Courier" charset="0"/>
              </a:rPr>
              <a:t>.ajax</a:t>
            </a:r>
            <a:r>
              <a:rPr lang="en-US" altLang="en-US" sz="2000" dirty="0">
                <a:ea typeface="Courier" charset="0"/>
                <a:cs typeface="Courier" charset="0"/>
              </a:rPr>
              <a:t>({</a:t>
            </a:r>
          </a:p>
          <a:p>
            <a:pPr>
              <a:lnSpc>
                <a:spcPts val="2300"/>
              </a:lnSpc>
            </a:pPr>
            <a:r>
              <a:rPr lang="en-US" altLang="en-US" sz="2000" dirty="0">
                <a:ea typeface="Courier" charset="0"/>
                <a:cs typeface="Courier" charset="0"/>
              </a:rPr>
              <a:t>  url: </a:t>
            </a:r>
            <a:r>
              <a:rPr lang="en-US" altLang="en-US" sz="2000" dirty="0">
                <a:solidFill>
                  <a:srgbClr val="2C680B"/>
                </a:solidFill>
                <a:ea typeface="Courier" charset="0"/>
                <a:cs typeface="Courier" charset="0"/>
              </a:rPr>
              <a:t>'/url/to/</a:t>
            </a:r>
            <a:r>
              <a:rPr lang="en-US" altLang="en-US" sz="2000" dirty="0" err="1">
                <a:solidFill>
                  <a:srgbClr val="2C680B"/>
                </a:solidFill>
                <a:ea typeface="Courier" charset="0"/>
                <a:cs typeface="Courier" charset="0"/>
              </a:rPr>
              <a:t>serverResource</a:t>
            </a:r>
            <a:r>
              <a:rPr lang="en-US" altLang="en-US" sz="2000" dirty="0">
                <a:solidFill>
                  <a:srgbClr val="2C680B"/>
                </a:solidFill>
                <a:ea typeface="Courier" charset="0"/>
                <a:cs typeface="Courier" charset="0"/>
              </a:rPr>
              <a:t>'</a:t>
            </a:r>
            <a:r>
              <a:rPr lang="en-US" altLang="en-US" sz="2000" dirty="0">
                <a:ea typeface="Courier" charset="0"/>
                <a:cs typeface="Courier" charset="0"/>
              </a:rPr>
              <a:t>,</a:t>
            </a:r>
          </a:p>
          <a:p>
            <a:pPr>
              <a:lnSpc>
                <a:spcPts val="2300"/>
              </a:lnSpc>
            </a:pPr>
            <a:r>
              <a:rPr lang="en-US" altLang="en-US" sz="2000" dirty="0">
                <a:ea typeface="Courier" charset="0"/>
                <a:cs typeface="Courier" charset="0"/>
              </a:rPr>
              <a:t>  </a:t>
            </a:r>
            <a:r>
              <a:rPr lang="en-US" altLang="en-US" sz="2000" b="1" dirty="0">
                <a:ea typeface="Courier" charset="0"/>
                <a:cs typeface="Courier" charset="0"/>
              </a:rPr>
              <a:t>data: {</a:t>
            </a:r>
          </a:p>
          <a:p>
            <a:pPr>
              <a:lnSpc>
                <a:spcPts val="2300"/>
              </a:lnSpc>
            </a:pPr>
            <a:r>
              <a:rPr lang="en-US" altLang="en-US" sz="2000" b="1" dirty="0">
                <a:ea typeface="Courier" charset="0"/>
                <a:cs typeface="Courier" charset="0"/>
              </a:rPr>
              <a:t>    </a:t>
            </a:r>
            <a:r>
              <a:rPr lang="en-US" altLang="en-US" sz="2000" b="1" dirty="0" err="1">
                <a:ea typeface="Courier" charset="0"/>
                <a:cs typeface="Courier" charset="0"/>
              </a:rPr>
              <a:t>key1</a:t>
            </a:r>
            <a:r>
              <a:rPr lang="en-US" altLang="en-US" sz="2000" b="1" dirty="0">
                <a:ea typeface="Courier" charset="0"/>
                <a:cs typeface="Courier" charset="0"/>
              </a:rPr>
              <a:t>: </a:t>
            </a:r>
            <a:r>
              <a:rPr lang="en-US" altLang="en-US" sz="2000" b="1" dirty="0">
                <a:solidFill>
                  <a:srgbClr val="2C680B"/>
                </a:solidFill>
                <a:ea typeface="Courier" charset="0"/>
                <a:cs typeface="Courier" charset="0"/>
              </a:rPr>
              <a:t>'</a:t>
            </a:r>
            <a:r>
              <a:rPr lang="en-US" altLang="en-US" sz="2000" b="1" dirty="0" err="1">
                <a:solidFill>
                  <a:srgbClr val="2C680B"/>
                </a:solidFill>
                <a:ea typeface="Courier" charset="0"/>
                <a:cs typeface="Courier" charset="0"/>
              </a:rPr>
              <a:t>value1</a:t>
            </a:r>
            <a:r>
              <a:rPr lang="en-US" altLang="en-US" sz="2000" b="1" dirty="0">
                <a:solidFill>
                  <a:srgbClr val="2C680B"/>
                </a:solidFill>
                <a:ea typeface="Courier" charset="0"/>
                <a:cs typeface="Courier" charset="0"/>
              </a:rPr>
              <a:t>'</a:t>
            </a:r>
            <a:r>
              <a:rPr lang="en-US" altLang="en-US" sz="2000" b="1" dirty="0">
                <a:ea typeface="Courier" charset="0"/>
                <a:cs typeface="Courier" charset="0"/>
              </a:rPr>
              <a:t>,</a:t>
            </a:r>
          </a:p>
          <a:p>
            <a:pPr>
              <a:lnSpc>
                <a:spcPts val="2300"/>
              </a:lnSpc>
            </a:pPr>
            <a:r>
              <a:rPr lang="en-US" altLang="en-US" sz="2000" b="1" dirty="0">
                <a:ea typeface="Courier" charset="0"/>
                <a:cs typeface="Courier" charset="0"/>
              </a:rPr>
              <a:t>    </a:t>
            </a:r>
            <a:r>
              <a:rPr lang="en-US" altLang="en-US" sz="2000" b="1" dirty="0" err="1">
                <a:ea typeface="Courier" charset="0"/>
                <a:cs typeface="Courier" charset="0"/>
              </a:rPr>
              <a:t>key2</a:t>
            </a:r>
            <a:r>
              <a:rPr lang="en-US" altLang="en-US" sz="2000" b="1" dirty="0">
                <a:ea typeface="Courier" charset="0"/>
                <a:cs typeface="Courier" charset="0"/>
              </a:rPr>
              <a:t>: </a:t>
            </a:r>
            <a:r>
              <a:rPr lang="en-US" altLang="en-US" sz="2000" b="1" dirty="0">
                <a:solidFill>
                  <a:srgbClr val="2C680B"/>
                </a:solidFill>
                <a:ea typeface="Courier" charset="0"/>
                <a:cs typeface="Courier" charset="0"/>
              </a:rPr>
              <a:t>'</a:t>
            </a:r>
            <a:r>
              <a:rPr lang="en-US" altLang="en-US" sz="2000" b="1" dirty="0" err="1">
                <a:solidFill>
                  <a:srgbClr val="2C680B"/>
                </a:solidFill>
                <a:ea typeface="Courier" charset="0"/>
                <a:cs typeface="Courier" charset="0"/>
              </a:rPr>
              <a:t>value2</a:t>
            </a:r>
            <a:r>
              <a:rPr lang="en-US" altLang="en-US" sz="2000" b="1" dirty="0">
                <a:solidFill>
                  <a:srgbClr val="2C680B"/>
                </a:solidFill>
                <a:ea typeface="Courier" charset="0"/>
                <a:cs typeface="Courier" charset="0"/>
              </a:rPr>
              <a:t>'</a:t>
            </a:r>
            <a:endParaRPr lang="en-US" altLang="en-US" sz="2000" b="1" dirty="0">
              <a:ea typeface="Courier" charset="0"/>
              <a:cs typeface="Courier" charset="0"/>
            </a:endParaRPr>
          </a:p>
          <a:p>
            <a:pPr>
              <a:lnSpc>
                <a:spcPts val="2300"/>
              </a:lnSpc>
            </a:pPr>
            <a:r>
              <a:rPr lang="en-US" altLang="en-US" sz="2000" b="1" dirty="0">
                <a:ea typeface="Courier" charset="0"/>
                <a:cs typeface="Courier" charset="0"/>
              </a:rPr>
              <a:t>  }</a:t>
            </a:r>
          </a:p>
          <a:p>
            <a:pPr>
              <a:lnSpc>
                <a:spcPts val="2300"/>
              </a:lnSpc>
            </a:pPr>
            <a:r>
              <a:rPr lang="en-US" altLang="en-US" sz="2000" dirty="0">
                <a:ea typeface="Courier" charset="0"/>
                <a:cs typeface="Courier" charset="0"/>
              </a:rPr>
              <a:t>});</a:t>
            </a:r>
          </a:p>
        </p:txBody>
      </p:sp>
    </p:spTree>
    <p:extLst>
      <p:ext uri="{BB962C8B-B14F-4D97-AF65-F5344CB8AC3E}">
        <p14:creationId xmlns:p14="http://schemas.microsoft.com/office/powerpoint/2010/main" val="231916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$.ajax options : data (cont)</a:t>
            </a:r>
          </a:p>
        </p:txBody>
      </p:sp>
      <p:sp>
        <p:nvSpPr>
          <p:cNvPr id="3" name="Content Placeholder 2"/>
          <p:cNvSpPr>
            <a:spLocks noGrp="1"/>
          </p:cNvSpPr>
          <p:nvPr>
            <p:ph idx="1"/>
          </p:nvPr>
        </p:nvSpPr>
        <p:spPr/>
        <p:txBody>
          <a:bodyPr>
            <a:normAutofit/>
          </a:bodyPr>
          <a:lstStyle/>
          <a:p>
            <a:r>
              <a:rPr lang="en-US" altLang="en-US" dirty="0"/>
              <a:t>When submitting a form, use </a:t>
            </a:r>
            <a:r>
              <a:rPr lang="en-US" altLang="en-US" b="1" dirty="0"/>
              <a:t>.serialize( )</a:t>
            </a:r>
            <a:endParaRPr lang="en-US" altLang="en-US" b="1" dirty="0">
              <a:ea typeface="ヒラギノ角ゴ ProN W6" charset="0"/>
              <a:cs typeface="ヒラギノ角ゴ ProN W6" charset="0"/>
            </a:endParaRPr>
          </a:p>
        </p:txBody>
      </p:sp>
      <p:sp>
        <p:nvSpPr>
          <p:cNvPr id="5" name="Rectangle 4"/>
          <p:cNvSpPr>
            <a:spLocks/>
          </p:cNvSpPr>
          <p:nvPr/>
        </p:nvSpPr>
        <p:spPr bwMode="auto">
          <a:xfrm>
            <a:off x="603739" y="2286001"/>
            <a:ext cx="6773008" cy="347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defPPr>
              <a:defRPr lang="en-US"/>
            </a:defPPr>
            <a:lvl1pPr algn="l" rtl="0" fontAlgn="base">
              <a:spcBef>
                <a:spcPct val="0"/>
              </a:spcBef>
              <a:spcAft>
                <a:spcPct val="0"/>
              </a:spcAft>
              <a:defRPr sz="2200" kern="1200">
                <a:solidFill>
                  <a:srgbClr val="000000"/>
                </a:solidFill>
                <a:latin typeface="Courier" charset="0"/>
                <a:ea typeface="ヒラギノ角ゴ ProN W3" charset="0"/>
                <a:cs typeface="ヒラギノ角ゴ ProN W3" charset="0"/>
                <a:sym typeface="Courier" charset="0"/>
              </a:defRPr>
            </a:lvl1pPr>
            <a:lvl2pPr marL="457200" algn="l" rtl="0" fontAlgn="base">
              <a:spcBef>
                <a:spcPct val="0"/>
              </a:spcBef>
              <a:spcAft>
                <a:spcPct val="0"/>
              </a:spcAft>
              <a:defRPr sz="2200" kern="1200">
                <a:solidFill>
                  <a:srgbClr val="000000"/>
                </a:solidFill>
                <a:latin typeface="Courier" charset="0"/>
                <a:ea typeface="ヒラギノ角ゴ ProN W3" charset="0"/>
                <a:cs typeface="ヒラギノ角ゴ ProN W3" charset="0"/>
                <a:sym typeface="Courier" charset="0"/>
              </a:defRPr>
            </a:lvl2pPr>
            <a:lvl3pPr marL="914400" algn="l" rtl="0" fontAlgn="base">
              <a:spcBef>
                <a:spcPct val="0"/>
              </a:spcBef>
              <a:spcAft>
                <a:spcPct val="0"/>
              </a:spcAft>
              <a:defRPr sz="2200" kern="1200">
                <a:solidFill>
                  <a:srgbClr val="000000"/>
                </a:solidFill>
                <a:latin typeface="Courier" charset="0"/>
                <a:ea typeface="ヒラギノ角ゴ ProN W3" charset="0"/>
                <a:cs typeface="ヒラギノ角ゴ ProN W3" charset="0"/>
                <a:sym typeface="Courier" charset="0"/>
              </a:defRPr>
            </a:lvl3pPr>
            <a:lvl4pPr marL="1371600" algn="l" rtl="0" fontAlgn="base">
              <a:spcBef>
                <a:spcPct val="0"/>
              </a:spcBef>
              <a:spcAft>
                <a:spcPct val="0"/>
              </a:spcAft>
              <a:defRPr sz="2200" kern="1200">
                <a:solidFill>
                  <a:srgbClr val="000000"/>
                </a:solidFill>
                <a:latin typeface="Courier" charset="0"/>
                <a:ea typeface="ヒラギノ角ゴ ProN W3" charset="0"/>
                <a:cs typeface="ヒラギノ角ゴ ProN W3" charset="0"/>
                <a:sym typeface="Courier" charset="0"/>
              </a:defRPr>
            </a:lvl4pPr>
            <a:lvl5pPr marL="1828800" algn="l" rtl="0" fontAlgn="base">
              <a:spcBef>
                <a:spcPct val="0"/>
              </a:spcBef>
              <a:spcAft>
                <a:spcPct val="0"/>
              </a:spcAft>
              <a:defRPr sz="2200" kern="1200">
                <a:solidFill>
                  <a:srgbClr val="000000"/>
                </a:solidFill>
                <a:latin typeface="Courier" charset="0"/>
                <a:ea typeface="ヒラギノ角ゴ ProN W3" charset="0"/>
                <a:cs typeface="ヒラギノ角ゴ ProN W3" charset="0"/>
                <a:sym typeface="Courier" charset="0"/>
              </a:defRPr>
            </a:lvl5pPr>
            <a:lvl6pPr marL="2286000" algn="l" defTabSz="914400" rtl="0" eaLnBrk="1" latinLnBrk="0" hangingPunct="1">
              <a:defRPr sz="2200" kern="1200">
                <a:solidFill>
                  <a:srgbClr val="000000"/>
                </a:solidFill>
                <a:latin typeface="Courier" charset="0"/>
                <a:ea typeface="ヒラギノ角ゴ ProN W3" charset="0"/>
                <a:cs typeface="ヒラギノ角ゴ ProN W3" charset="0"/>
                <a:sym typeface="Courier" charset="0"/>
              </a:defRPr>
            </a:lvl6pPr>
            <a:lvl7pPr marL="2743200" algn="l" defTabSz="914400" rtl="0" eaLnBrk="1" latinLnBrk="0" hangingPunct="1">
              <a:defRPr sz="2200" kern="1200">
                <a:solidFill>
                  <a:srgbClr val="000000"/>
                </a:solidFill>
                <a:latin typeface="Courier" charset="0"/>
                <a:ea typeface="ヒラギノ角ゴ ProN W3" charset="0"/>
                <a:cs typeface="ヒラギノ角ゴ ProN W3" charset="0"/>
                <a:sym typeface="Courier" charset="0"/>
              </a:defRPr>
            </a:lvl7pPr>
            <a:lvl8pPr marL="3200400" algn="l" defTabSz="914400" rtl="0" eaLnBrk="1" latinLnBrk="0" hangingPunct="1">
              <a:defRPr sz="2200" kern="1200">
                <a:solidFill>
                  <a:srgbClr val="000000"/>
                </a:solidFill>
                <a:latin typeface="Courier" charset="0"/>
                <a:ea typeface="ヒラギノ角ゴ ProN W3" charset="0"/>
                <a:cs typeface="ヒラギノ角ゴ ProN W3" charset="0"/>
                <a:sym typeface="Courier" charset="0"/>
              </a:defRPr>
            </a:lvl8pPr>
            <a:lvl9pPr marL="3657600" algn="l" defTabSz="914400" rtl="0" eaLnBrk="1" latinLnBrk="0" hangingPunct="1">
              <a:defRPr sz="2200" kern="1200">
                <a:solidFill>
                  <a:srgbClr val="000000"/>
                </a:solidFill>
                <a:latin typeface="Courier" charset="0"/>
                <a:ea typeface="ヒラギノ角ゴ ProN W3" charset="0"/>
                <a:cs typeface="ヒラギノ角ゴ ProN W3" charset="0"/>
                <a:sym typeface="Courier" charset="0"/>
              </a:defRPr>
            </a:lvl9pPr>
          </a:lstStyle>
          <a:p>
            <a:pPr>
              <a:lnSpc>
                <a:spcPts val="2300"/>
              </a:lnSpc>
            </a:pPr>
            <a:r>
              <a:rPr lang="en-US" altLang="en-US" sz="1600" b="1" dirty="0">
                <a:solidFill>
                  <a:srgbClr val="6E7BDB"/>
                </a:solidFill>
                <a:ea typeface="Courier" charset="0"/>
                <a:cs typeface="Courier" charset="0"/>
              </a:rPr>
              <a:t>$</a:t>
            </a:r>
            <a:r>
              <a:rPr lang="en-US" altLang="en-US" sz="1600" dirty="0">
                <a:ea typeface="Courier" charset="0"/>
                <a:cs typeface="Courier" charset="0"/>
              </a:rPr>
              <a:t>('</a:t>
            </a:r>
            <a:r>
              <a:rPr lang="en-US" altLang="en-US" sz="1600" i="1" dirty="0">
                <a:ea typeface="Courier" charset="0"/>
                <a:cs typeface="Courier" charset="0"/>
              </a:rPr>
              <a:t>#myform</a:t>
            </a:r>
            <a:r>
              <a:rPr lang="en-US" altLang="en-US" sz="1600" dirty="0">
                <a:ea typeface="Courier" charset="0"/>
                <a:cs typeface="Courier" charset="0"/>
              </a:rPr>
              <a:t>').</a:t>
            </a:r>
            <a:r>
              <a:rPr lang="en-US" altLang="en-US" sz="1600" b="1" dirty="0">
                <a:solidFill>
                  <a:srgbClr val="3F4C71"/>
                </a:solidFill>
                <a:ea typeface="Courier" charset="0"/>
                <a:cs typeface="Courier" charset="0"/>
              </a:rPr>
              <a:t>submit</a:t>
            </a:r>
            <a:r>
              <a:rPr lang="en-US" altLang="en-US" sz="1600" dirty="0">
                <a:ea typeface="Courier" charset="0"/>
                <a:cs typeface="Courier" charset="0"/>
              </a:rPr>
              <a:t>(</a:t>
            </a:r>
            <a:r>
              <a:rPr lang="en-US" altLang="en-US" sz="1600" b="1" dirty="0">
                <a:solidFill>
                  <a:srgbClr val="001AFB"/>
                </a:solidFill>
                <a:ea typeface="Courier" charset="0"/>
                <a:cs typeface="Courier" charset="0"/>
              </a:rPr>
              <a:t>function</a:t>
            </a:r>
            <a:r>
              <a:rPr lang="en-US" altLang="en-US" sz="1600" dirty="0">
                <a:ea typeface="Courier" charset="0"/>
                <a:cs typeface="Courier" charset="0"/>
              </a:rPr>
              <a:t>(</a:t>
            </a:r>
            <a:r>
              <a:rPr lang="en-US" altLang="en-US" sz="1600" b="1" dirty="0">
                <a:solidFill>
                  <a:srgbClr val="6E7BDB"/>
                </a:solidFill>
                <a:ea typeface="Courier" charset="0"/>
                <a:cs typeface="Courier" charset="0"/>
              </a:rPr>
              <a:t>event</a:t>
            </a:r>
            <a:r>
              <a:rPr lang="en-US" altLang="en-US" sz="1600" dirty="0">
                <a:ea typeface="Courier" charset="0"/>
                <a:cs typeface="Courier" charset="0"/>
              </a:rPr>
              <a:t>) {</a:t>
            </a:r>
          </a:p>
          <a:p>
            <a:pPr>
              <a:lnSpc>
                <a:spcPts val="2300"/>
              </a:lnSpc>
            </a:pPr>
            <a:r>
              <a:rPr lang="en-US" altLang="en-US" sz="1600" dirty="0">
                <a:ea typeface="Courier" charset="0"/>
                <a:cs typeface="Courier" charset="0"/>
              </a:rPr>
              <a:t>  </a:t>
            </a:r>
            <a:r>
              <a:rPr lang="en-US" altLang="en-US" sz="1600" b="1" dirty="0">
                <a:solidFill>
                  <a:srgbClr val="6E7BDB"/>
                </a:solidFill>
                <a:ea typeface="Courier" charset="0"/>
                <a:cs typeface="Courier" charset="0"/>
              </a:rPr>
              <a:t>event</a:t>
            </a:r>
            <a:r>
              <a:rPr lang="en-US" altLang="en-US" sz="1600" dirty="0">
                <a:ea typeface="Courier" charset="0"/>
                <a:cs typeface="Courier" charset="0"/>
              </a:rPr>
              <a:t>.preventDefault();</a:t>
            </a:r>
          </a:p>
          <a:p>
            <a:pPr>
              <a:lnSpc>
                <a:spcPts val="2300"/>
              </a:lnSpc>
            </a:pPr>
            <a:endParaRPr lang="en-US" altLang="en-US" sz="1600" dirty="0">
              <a:ea typeface="Courier" charset="0"/>
              <a:cs typeface="Courier" charset="0"/>
            </a:endParaRPr>
          </a:p>
          <a:p>
            <a:pPr>
              <a:lnSpc>
                <a:spcPts val="2300"/>
              </a:lnSpc>
            </a:pPr>
            <a:r>
              <a:rPr lang="en-US" altLang="en-US" sz="1600" dirty="0">
                <a:ea typeface="Courier" charset="0"/>
                <a:cs typeface="Courier" charset="0"/>
              </a:rPr>
              <a:t>  </a:t>
            </a:r>
            <a:r>
              <a:rPr lang="en-US" altLang="en-US" sz="1600" b="1" dirty="0">
                <a:solidFill>
                  <a:srgbClr val="001AFB"/>
                </a:solidFill>
                <a:ea typeface="Courier" charset="0"/>
                <a:cs typeface="Courier" charset="0"/>
              </a:rPr>
              <a:t>var</a:t>
            </a:r>
            <a:r>
              <a:rPr lang="en-US" altLang="en-US" sz="1600" dirty="0">
                <a:ea typeface="Courier" charset="0"/>
                <a:cs typeface="Courier" charset="0"/>
              </a:rPr>
              <a:t> formUrl </a:t>
            </a:r>
            <a:r>
              <a:rPr lang="en-US" altLang="en-US" sz="1600" b="1" dirty="0">
                <a:solidFill>
                  <a:srgbClr val="6B7686"/>
                </a:solidFill>
                <a:ea typeface="Courier" charset="0"/>
                <a:cs typeface="Courier" charset="0"/>
              </a:rPr>
              <a:t>=</a:t>
            </a:r>
            <a:r>
              <a:rPr lang="en-US" altLang="en-US" sz="1600" dirty="0">
                <a:ea typeface="Courier" charset="0"/>
                <a:cs typeface="Courier" charset="0"/>
              </a:rPr>
              <a:t> </a:t>
            </a:r>
            <a:r>
              <a:rPr lang="en-US" altLang="en-US" sz="1600" b="1" dirty="0">
                <a:solidFill>
                  <a:srgbClr val="6E7BDB"/>
                </a:solidFill>
                <a:ea typeface="Courier" charset="0"/>
                <a:cs typeface="Courier" charset="0"/>
              </a:rPr>
              <a:t>$</a:t>
            </a:r>
            <a:r>
              <a:rPr lang="en-US" altLang="en-US" sz="1600" dirty="0">
                <a:ea typeface="Courier" charset="0"/>
                <a:cs typeface="Courier" charset="0"/>
              </a:rPr>
              <a:t>(</a:t>
            </a:r>
            <a:r>
              <a:rPr lang="en-US" altLang="en-US" sz="1600" dirty="0">
                <a:solidFill>
                  <a:srgbClr val="478393"/>
                </a:solidFill>
                <a:ea typeface="Courier" charset="0"/>
                <a:cs typeface="Courier" charset="0"/>
              </a:rPr>
              <a:t>this</a:t>
            </a:r>
            <a:r>
              <a:rPr lang="en-US" altLang="en-US" sz="1600" dirty="0">
                <a:ea typeface="Courier" charset="0"/>
                <a:cs typeface="Courier" charset="0"/>
              </a:rPr>
              <a:t>).</a:t>
            </a:r>
            <a:r>
              <a:rPr lang="en-US" altLang="en-US" sz="1600" b="1" dirty="0">
                <a:solidFill>
                  <a:srgbClr val="3F4C71"/>
                </a:solidFill>
                <a:ea typeface="Courier" charset="0"/>
                <a:cs typeface="Courier" charset="0"/>
              </a:rPr>
              <a:t>attr</a:t>
            </a:r>
            <a:r>
              <a:rPr lang="en-US" altLang="en-US" sz="1600" dirty="0">
                <a:ea typeface="Courier" charset="0"/>
                <a:cs typeface="Courier" charset="0"/>
              </a:rPr>
              <a:t>(</a:t>
            </a:r>
            <a:r>
              <a:rPr lang="en-US" altLang="en-US" sz="1600" dirty="0">
                <a:solidFill>
                  <a:srgbClr val="2C680B"/>
                </a:solidFill>
                <a:ea typeface="Courier" charset="0"/>
                <a:cs typeface="Courier" charset="0"/>
              </a:rPr>
              <a:t>'action'</a:t>
            </a:r>
            <a:r>
              <a:rPr lang="en-US" altLang="en-US" sz="1600" dirty="0">
                <a:ea typeface="Courier" charset="0"/>
                <a:cs typeface="Courier" charset="0"/>
              </a:rPr>
              <a:t>),</a:t>
            </a:r>
          </a:p>
          <a:p>
            <a:pPr>
              <a:lnSpc>
                <a:spcPts val="2300"/>
              </a:lnSpc>
            </a:pPr>
            <a:r>
              <a:rPr lang="en-US" altLang="en-US" sz="1600" dirty="0">
                <a:ea typeface="Courier" charset="0"/>
                <a:cs typeface="Courier" charset="0"/>
              </a:rPr>
              <a:t>      </a:t>
            </a:r>
            <a:r>
              <a:rPr lang="en-US" altLang="en-US" sz="1600" b="1" dirty="0">
                <a:ea typeface="Courier" charset="0"/>
                <a:cs typeface="Courier" charset="0"/>
              </a:rPr>
              <a:t>formData </a:t>
            </a:r>
            <a:r>
              <a:rPr lang="en-US" altLang="en-US" sz="1600" b="1" dirty="0">
                <a:solidFill>
                  <a:srgbClr val="6B7686"/>
                </a:solidFill>
                <a:ea typeface="Courier" charset="0"/>
                <a:cs typeface="Courier" charset="0"/>
              </a:rPr>
              <a:t>=</a:t>
            </a:r>
            <a:r>
              <a:rPr lang="en-US" altLang="en-US" sz="1600" b="1" dirty="0">
                <a:ea typeface="Courier" charset="0"/>
                <a:cs typeface="Courier" charset="0"/>
              </a:rPr>
              <a:t> </a:t>
            </a:r>
            <a:r>
              <a:rPr lang="en-US" altLang="en-US" sz="1600" b="1" dirty="0">
                <a:solidFill>
                  <a:srgbClr val="6E7BDB"/>
                </a:solidFill>
                <a:effectLst>
                  <a:outerShdw blurRad="38100" dist="38100" dir="2700000" algn="tl">
                    <a:srgbClr val="C0C0C0"/>
                  </a:outerShdw>
                </a:effectLst>
                <a:ea typeface="Courier" charset="0"/>
                <a:cs typeface="Courier" charset="0"/>
              </a:rPr>
              <a:t>$</a:t>
            </a:r>
            <a:r>
              <a:rPr lang="en-US" altLang="en-US" sz="1600" b="1" dirty="0">
                <a:effectLst>
                  <a:outerShdw blurRad="38100" dist="38100" dir="2700000" algn="tl">
                    <a:srgbClr val="C0C0C0"/>
                  </a:outerShdw>
                </a:effectLst>
                <a:ea typeface="Courier" charset="0"/>
                <a:cs typeface="Courier" charset="0"/>
              </a:rPr>
              <a:t>(</a:t>
            </a:r>
            <a:r>
              <a:rPr lang="en-US" altLang="en-US" sz="1600" b="1" dirty="0">
                <a:solidFill>
                  <a:srgbClr val="478393"/>
                </a:solidFill>
                <a:effectLst>
                  <a:outerShdw blurRad="38100" dist="38100" dir="2700000" algn="tl">
                    <a:srgbClr val="C0C0C0"/>
                  </a:outerShdw>
                </a:effectLst>
                <a:ea typeface="Courier" charset="0"/>
                <a:cs typeface="Courier" charset="0"/>
              </a:rPr>
              <a:t>this</a:t>
            </a:r>
            <a:r>
              <a:rPr lang="en-US" altLang="en-US" sz="1600" b="1" dirty="0">
                <a:effectLst>
                  <a:outerShdw blurRad="38100" dist="38100" dir="2700000" algn="tl">
                    <a:srgbClr val="C0C0C0"/>
                  </a:outerShdw>
                </a:effectLst>
                <a:ea typeface="Courier" charset="0"/>
                <a:cs typeface="Courier" charset="0"/>
              </a:rPr>
              <a:t>).</a:t>
            </a:r>
            <a:r>
              <a:rPr lang="en-US" altLang="en-US" sz="1600" b="1" dirty="0">
                <a:solidFill>
                  <a:srgbClr val="3F4C71"/>
                </a:solidFill>
                <a:effectLst>
                  <a:outerShdw blurRad="38100" dist="38100" dir="2700000" algn="tl">
                    <a:srgbClr val="C0C0C0"/>
                  </a:outerShdw>
                </a:effectLst>
                <a:ea typeface="Courier" charset="0"/>
                <a:cs typeface="Courier" charset="0"/>
              </a:rPr>
              <a:t>serialize</a:t>
            </a:r>
            <a:r>
              <a:rPr lang="en-US" altLang="en-US" sz="1600" b="1" dirty="0">
                <a:effectLst>
                  <a:outerShdw blurRad="38100" dist="38100" dir="2700000" algn="tl">
                    <a:srgbClr val="C0C0C0"/>
                  </a:outerShdw>
                </a:effectLst>
                <a:ea typeface="Courier" charset="0"/>
                <a:cs typeface="Courier" charset="0"/>
              </a:rPr>
              <a:t>()</a:t>
            </a:r>
            <a:r>
              <a:rPr lang="en-US" altLang="en-US" sz="1600" b="1" dirty="0">
                <a:ea typeface="Courier" charset="0"/>
                <a:cs typeface="Courier" charset="0"/>
              </a:rPr>
              <a:t>;</a:t>
            </a:r>
            <a:endParaRPr lang="en-US" altLang="en-US" sz="1600" dirty="0">
              <a:ea typeface="Courier" charset="0"/>
              <a:cs typeface="Courier" charset="0"/>
            </a:endParaRPr>
          </a:p>
          <a:p>
            <a:pPr>
              <a:lnSpc>
                <a:spcPts val="2300"/>
              </a:lnSpc>
            </a:pPr>
            <a:r>
              <a:rPr lang="en-US" altLang="en-US" sz="1600" dirty="0">
                <a:ea typeface="Courier" charset="0"/>
                <a:cs typeface="Courier" charset="0"/>
              </a:rPr>
              <a:t>  </a:t>
            </a:r>
          </a:p>
          <a:p>
            <a:pPr>
              <a:lnSpc>
                <a:spcPts val="2300"/>
              </a:lnSpc>
            </a:pPr>
            <a:r>
              <a:rPr lang="en-US" altLang="en-US" sz="1600" dirty="0">
                <a:ea typeface="Courier" charset="0"/>
                <a:cs typeface="Courier" charset="0"/>
              </a:rPr>
              <a:t>  </a:t>
            </a:r>
            <a:r>
              <a:rPr lang="en-US" altLang="en-US" sz="1600" b="1" dirty="0">
                <a:solidFill>
                  <a:srgbClr val="6E7BDB"/>
                </a:solidFill>
                <a:ea typeface="Courier" charset="0"/>
                <a:cs typeface="Courier" charset="0"/>
              </a:rPr>
              <a:t>$</a:t>
            </a:r>
            <a:r>
              <a:rPr lang="en-US" altLang="en-US" sz="1600" b="1" dirty="0">
                <a:solidFill>
                  <a:srgbClr val="3F4C71"/>
                </a:solidFill>
                <a:ea typeface="Courier" charset="0"/>
                <a:cs typeface="Courier" charset="0"/>
              </a:rPr>
              <a:t>.ajax</a:t>
            </a:r>
            <a:r>
              <a:rPr lang="en-US" altLang="en-US" sz="1600" dirty="0">
                <a:ea typeface="Courier" charset="0"/>
                <a:cs typeface="Courier" charset="0"/>
              </a:rPr>
              <a:t>({</a:t>
            </a:r>
          </a:p>
          <a:p>
            <a:pPr>
              <a:lnSpc>
                <a:spcPts val="2300"/>
              </a:lnSpc>
            </a:pPr>
            <a:r>
              <a:rPr lang="en-US" altLang="en-US" sz="1600" dirty="0">
                <a:ea typeface="Courier" charset="0"/>
                <a:cs typeface="Courier" charset="0"/>
              </a:rPr>
              <a:t>    url: formUrl,</a:t>
            </a:r>
          </a:p>
          <a:p>
            <a:pPr>
              <a:lnSpc>
                <a:spcPts val="2300"/>
              </a:lnSpc>
            </a:pPr>
            <a:r>
              <a:rPr lang="en-US" altLang="en-US" sz="1600" dirty="0">
                <a:ea typeface="Courier" charset="0"/>
                <a:cs typeface="Courier" charset="0"/>
              </a:rPr>
              <a:t>    data: </a:t>
            </a:r>
            <a:r>
              <a:rPr lang="en-US" altLang="en-US" sz="1600" b="1" dirty="0">
                <a:ea typeface="Courier" charset="0"/>
                <a:cs typeface="Courier" charset="0"/>
              </a:rPr>
              <a:t>formData</a:t>
            </a:r>
            <a:endParaRPr lang="en-US" altLang="en-US" sz="1600" dirty="0">
              <a:ea typeface="Courier" charset="0"/>
              <a:cs typeface="Courier" charset="0"/>
            </a:endParaRPr>
          </a:p>
          <a:p>
            <a:pPr>
              <a:lnSpc>
                <a:spcPts val="2300"/>
              </a:lnSpc>
            </a:pPr>
            <a:r>
              <a:rPr lang="en-US" altLang="en-US" sz="1600" dirty="0">
                <a:ea typeface="Courier" charset="0"/>
                <a:cs typeface="Courier" charset="0"/>
              </a:rPr>
              <a:t>  });  </a:t>
            </a:r>
          </a:p>
          <a:p>
            <a:pPr>
              <a:lnSpc>
                <a:spcPts val="2300"/>
              </a:lnSpc>
            </a:pPr>
            <a:r>
              <a:rPr lang="en-US" altLang="en-US" sz="1600" dirty="0">
                <a:ea typeface="Courier" charset="0"/>
                <a:cs typeface="Courier" charset="0"/>
              </a:rPr>
              <a:t>  </a:t>
            </a:r>
          </a:p>
          <a:p>
            <a:pPr>
              <a:lnSpc>
                <a:spcPts val="2300"/>
              </a:lnSpc>
            </a:pPr>
            <a:r>
              <a:rPr lang="en-US" altLang="en-US" sz="1600" dirty="0">
                <a:ea typeface="Courier" charset="0"/>
                <a:cs typeface="Courier" charset="0"/>
              </a:rPr>
              <a:t>});</a:t>
            </a:r>
          </a:p>
          <a:p>
            <a:pPr>
              <a:lnSpc>
                <a:spcPts val="2300"/>
              </a:lnSpc>
            </a:pPr>
            <a:endParaRPr lang="en-US" altLang="en-US" sz="2300" dirty="0">
              <a:ea typeface="Courier" charset="0"/>
              <a:cs typeface="Courier" charset="0"/>
            </a:endParaRPr>
          </a:p>
        </p:txBody>
      </p:sp>
    </p:spTree>
    <p:extLst>
      <p:ext uri="{BB962C8B-B14F-4D97-AF65-F5344CB8AC3E}">
        <p14:creationId xmlns:p14="http://schemas.microsoft.com/office/powerpoint/2010/main" val="1877608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$.ajax options : datatype</a:t>
            </a:r>
          </a:p>
        </p:txBody>
      </p:sp>
      <p:sp>
        <p:nvSpPr>
          <p:cNvPr id="3" name="Content Placeholder 2"/>
          <p:cNvSpPr>
            <a:spLocks noGrp="1"/>
          </p:cNvSpPr>
          <p:nvPr>
            <p:ph idx="1"/>
          </p:nvPr>
        </p:nvSpPr>
        <p:spPr/>
        <p:txBody>
          <a:bodyPr>
            <a:normAutofit/>
          </a:bodyPr>
          <a:lstStyle/>
          <a:p>
            <a:r>
              <a:rPr lang="en-US" altLang="en-US" dirty="0"/>
              <a:t>Specifies expected response</a:t>
            </a:r>
          </a:p>
          <a:p>
            <a:r>
              <a:rPr lang="en-US" altLang="en-US" dirty="0"/>
              <a:t>Default based on MIME Type of the response</a:t>
            </a:r>
          </a:p>
          <a:p>
            <a:r>
              <a:rPr lang="en-US" altLang="en-US" dirty="0"/>
              <a:t>Available data type: html, xml, </a:t>
            </a:r>
            <a:r>
              <a:rPr lang="en-US" altLang="en-US" dirty="0" err="1"/>
              <a:t>json</a:t>
            </a:r>
            <a:r>
              <a:rPr lang="en-US" altLang="en-US" dirty="0"/>
              <a:t> , </a:t>
            </a:r>
            <a:r>
              <a:rPr lang="en-US" altLang="en-US" dirty="0" err="1"/>
              <a:t>jsonp</a:t>
            </a:r>
            <a:r>
              <a:rPr lang="en-US" altLang="en-US" dirty="0"/>
              <a:t>.</a:t>
            </a:r>
          </a:p>
        </p:txBody>
      </p:sp>
      <p:sp>
        <p:nvSpPr>
          <p:cNvPr id="6" name="Rectangle 5"/>
          <p:cNvSpPr>
            <a:spLocks/>
          </p:cNvSpPr>
          <p:nvPr/>
        </p:nvSpPr>
        <p:spPr bwMode="auto">
          <a:xfrm>
            <a:off x="718847" y="3362367"/>
            <a:ext cx="7558454"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defPPr>
              <a:defRPr lang="en-US"/>
            </a:defPPr>
            <a:lvl1pPr algn="l" rtl="0" fontAlgn="base">
              <a:spcBef>
                <a:spcPct val="0"/>
              </a:spcBef>
              <a:spcAft>
                <a:spcPct val="0"/>
              </a:spcAft>
              <a:defRPr sz="2200" kern="1200">
                <a:solidFill>
                  <a:srgbClr val="000000"/>
                </a:solidFill>
                <a:latin typeface="Courier" charset="0"/>
                <a:ea typeface="ヒラギノ角ゴ ProN W3" charset="0"/>
                <a:cs typeface="ヒラギノ角ゴ ProN W3" charset="0"/>
                <a:sym typeface="Courier" charset="0"/>
              </a:defRPr>
            </a:lvl1pPr>
            <a:lvl2pPr marL="457200" algn="l" rtl="0" fontAlgn="base">
              <a:spcBef>
                <a:spcPct val="0"/>
              </a:spcBef>
              <a:spcAft>
                <a:spcPct val="0"/>
              </a:spcAft>
              <a:defRPr sz="2200" kern="1200">
                <a:solidFill>
                  <a:srgbClr val="000000"/>
                </a:solidFill>
                <a:latin typeface="Courier" charset="0"/>
                <a:ea typeface="ヒラギノ角ゴ ProN W3" charset="0"/>
                <a:cs typeface="ヒラギノ角ゴ ProN W3" charset="0"/>
                <a:sym typeface="Courier" charset="0"/>
              </a:defRPr>
            </a:lvl2pPr>
            <a:lvl3pPr marL="914400" algn="l" rtl="0" fontAlgn="base">
              <a:spcBef>
                <a:spcPct val="0"/>
              </a:spcBef>
              <a:spcAft>
                <a:spcPct val="0"/>
              </a:spcAft>
              <a:defRPr sz="2200" kern="1200">
                <a:solidFill>
                  <a:srgbClr val="000000"/>
                </a:solidFill>
                <a:latin typeface="Courier" charset="0"/>
                <a:ea typeface="ヒラギノ角ゴ ProN W3" charset="0"/>
                <a:cs typeface="ヒラギノ角ゴ ProN W3" charset="0"/>
                <a:sym typeface="Courier" charset="0"/>
              </a:defRPr>
            </a:lvl3pPr>
            <a:lvl4pPr marL="1371600" algn="l" rtl="0" fontAlgn="base">
              <a:spcBef>
                <a:spcPct val="0"/>
              </a:spcBef>
              <a:spcAft>
                <a:spcPct val="0"/>
              </a:spcAft>
              <a:defRPr sz="2200" kern="1200">
                <a:solidFill>
                  <a:srgbClr val="000000"/>
                </a:solidFill>
                <a:latin typeface="Courier" charset="0"/>
                <a:ea typeface="ヒラギノ角ゴ ProN W3" charset="0"/>
                <a:cs typeface="ヒラギノ角ゴ ProN W3" charset="0"/>
                <a:sym typeface="Courier" charset="0"/>
              </a:defRPr>
            </a:lvl4pPr>
            <a:lvl5pPr marL="1828800" algn="l" rtl="0" fontAlgn="base">
              <a:spcBef>
                <a:spcPct val="0"/>
              </a:spcBef>
              <a:spcAft>
                <a:spcPct val="0"/>
              </a:spcAft>
              <a:defRPr sz="2200" kern="1200">
                <a:solidFill>
                  <a:srgbClr val="000000"/>
                </a:solidFill>
                <a:latin typeface="Courier" charset="0"/>
                <a:ea typeface="ヒラギノ角ゴ ProN W3" charset="0"/>
                <a:cs typeface="ヒラギノ角ゴ ProN W3" charset="0"/>
                <a:sym typeface="Courier" charset="0"/>
              </a:defRPr>
            </a:lvl5pPr>
            <a:lvl6pPr marL="2286000" algn="l" defTabSz="914400" rtl="0" eaLnBrk="1" latinLnBrk="0" hangingPunct="1">
              <a:defRPr sz="2200" kern="1200">
                <a:solidFill>
                  <a:srgbClr val="000000"/>
                </a:solidFill>
                <a:latin typeface="Courier" charset="0"/>
                <a:ea typeface="ヒラギノ角ゴ ProN W3" charset="0"/>
                <a:cs typeface="ヒラギノ角ゴ ProN W3" charset="0"/>
                <a:sym typeface="Courier" charset="0"/>
              </a:defRPr>
            </a:lvl6pPr>
            <a:lvl7pPr marL="2743200" algn="l" defTabSz="914400" rtl="0" eaLnBrk="1" latinLnBrk="0" hangingPunct="1">
              <a:defRPr sz="2200" kern="1200">
                <a:solidFill>
                  <a:srgbClr val="000000"/>
                </a:solidFill>
                <a:latin typeface="Courier" charset="0"/>
                <a:ea typeface="ヒラギノ角ゴ ProN W3" charset="0"/>
                <a:cs typeface="ヒラギノ角ゴ ProN W3" charset="0"/>
                <a:sym typeface="Courier" charset="0"/>
              </a:defRPr>
            </a:lvl7pPr>
            <a:lvl8pPr marL="3200400" algn="l" defTabSz="914400" rtl="0" eaLnBrk="1" latinLnBrk="0" hangingPunct="1">
              <a:defRPr sz="2200" kern="1200">
                <a:solidFill>
                  <a:srgbClr val="000000"/>
                </a:solidFill>
                <a:latin typeface="Courier" charset="0"/>
                <a:ea typeface="ヒラギノ角ゴ ProN W3" charset="0"/>
                <a:cs typeface="ヒラギノ角ゴ ProN W3" charset="0"/>
                <a:sym typeface="Courier" charset="0"/>
              </a:defRPr>
            </a:lvl8pPr>
            <a:lvl9pPr marL="3657600" algn="l" defTabSz="914400" rtl="0" eaLnBrk="1" latinLnBrk="0" hangingPunct="1">
              <a:defRPr sz="2200" kern="1200">
                <a:solidFill>
                  <a:srgbClr val="000000"/>
                </a:solidFill>
                <a:latin typeface="Courier" charset="0"/>
                <a:ea typeface="ヒラギノ角ゴ ProN W3" charset="0"/>
                <a:cs typeface="ヒラギノ角ゴ ProN W3" charset="0"/>
                <a:sym typeface="Courier" charset="0"/>
              </a:defRPr>
            </a:lvl9pPr>
          </a:lstStyle>
          <a:p>
            <a:pPr>
              <a:lnSpc>
                <a:spcPts val="2300"/>
              </a:lnSpc>
            </a:pPr>
            <a:r>
              <a:rPr lang="en-US" altLang="en-US" sz="2000" b="1" dirty="0">
                <a:solidFill>
                  <a:srgbClr val="6E7BDB"/>
                </a:solidFill>
                <a:ea typeface="Courier" charset="0"/>
                <a:cs typeface="Courier" charset="0"/>
              </a:rPr>
              <a:t>$</a:t>
            </a:r>
            <a:r>
              <a:rPr lang="en-US" altLang="en-US" sz="2000" b="1" dirty="0">
                <a:solidFill>
                  <a:srgbClr val="3F4C71"/>
                </a:solidFill>
                <a:ea typeface="Courier" charset="0"/>
                <a:cs typeface="Courier" charset="0"/>
              </a:rPr>
              <a:t>.ajax</a:t>
            </a:r>
            <a:r>
              <a:rPr lang="en-US" altLang="en-US" sz="2000" dirty="0">
                <a:ea typeface="Courier" charset="0"/>
                <a:cs typeface="Courier" charset="0"/>
              </a:rPr>
              <a:t>({</a:t>
            </a:r>
          </a:p>
          <a:p>
            <a:pPr>
              <a:lnSpc>
                <a:spcPts val="2300"/>
              </a:lnSpc>
            </a:pPr>
            <a:r>
              <a:rPr lang="en-US" altLang="en-US" sz="2000" dirty="0">
                <a:ea typeface="Courier" charset="0"/>
                <a:cs typeface="Courier" charset="0"/>
              </a:rPr>
              <a:t>  url: </a:t>
            </a:r>
            <a:r>
              <a:rPr lang="en-US" altLang="en-US" sz="2000" dirty="0">
                <a:solidFill>
                  <a:srgbClr val="2C680B"/>
                </a:solidFill>
                <a:ea typeface="Courier" charset="0"/>
                <a:cs typeface="Courier" charset="0"/>
              </a:rPr>
              <a:t>'/url/to/</a:t>
            </a:r>
            <a:r>
              <a:rPr lang="en-US" altLang="en-US" sz="2000" dirty="0" err="1">
                <a:solidFill>
                  <a:srgbClr val="2C680B"/>
                </a:solidFill>
                <a:ea typeface="Courier" charset="0"/>
                <a:cs typeface="Courier" charset="0"/>
              </a:rPr>
              <a:t>serverResource</a:t>
            </a:r>
            <a:r>
              <a:rPr lang="en-US" altLang="en-US" sz="2000" dirty="0">
                <a:solidFill>
                  <a:srgbClr val="2C680B"/>
                </a:solidFill>
                <a:ea typeface="Courier" charset="0"/>
                <a:cs typeface="Courier" charset="0"/>
              </a:rPr>
              <a:t>'</a:t>
            </a:r>
            <a:r>
              <a:rPr lang="en-US" altLang="en-US" sz="2000" dirty="0">
                <a:ea typeface="Courier" charset="0"/>
                <a:cs typeface="Courier" charset="0"/>
              </a:rPr>
              <a:t>,</a:t>
            </a:r>
          </a:p>
          <a:p>
            <a:pPr>
              <a:lnSpc>
                <a:spcPts val="2300"/>
              </a:lnSpc>
            </a:pPr>
            <a:r>
              <a:rPr lang="en-US" altLang="en-US" sz="2000" b="1" dirty="0">
                <a:ea typeface="Courier" charset="0"/>
                <a:cs typeface="Courier" charset="0"/>
              </a:rPr>
              <a:t>  dataType: </a:t>
            </a:r>
            <a:r>
              <a:rPr lang="en-US" altLang="en-US" sz="2000" b="1" dirty="0">
                <a:solidFill>
                  <a:srgbClr val="2C680B"/>
                </a:solidFill>
                <a:ea typeface="Courier" charset="0"/>
                <a:cs typeface="Courier" charset="0"/>
              </a:rPr>
              <a:t>'</a:t>
            </a:r>
            <a:r>
              <a:rPr lang="en-US" altLang="en-US" sz="2000" b="1" dirty="0" err="1">
                <a:solidFill>
                  <a:srgbClr val="2C680B"/>
                </a:solidFill>
                <a:ea typeface="Courier" charset="0"/>
                <a:cs typeface="Courier" charset="0"/>
              </a:rPr>
              <a:t>json</a:t>
            </a:r>
            <a:r>
              <a:rPr lang="en-US" altLang="en-US" sz="2000" b="1" dirty="0">
                <a:solidFill>
                  <a:srgbClr val="2C680B"/>
                </a:solidFill>
                <a:ea typeface="Courier" charset="0"/>
                <a:cs typeface="Courier" charset="0"/>
              </a:rPr>
              <a:t>'</a:t>
            </a:r>
            <a:endParaRPr lang="en-US" altLang="en-US" sz="2000" b="1" dirty="0">
              <a:ea typeface="Courier" charset="0"/>
              <a:cs typeface="Courier" charset="0"/>
            </a:endParaRPr>
          </a:p>
          <a:p>
            <a:pPr>
              <a:lnSpc>
                <a:spcPts val="2300"/>
              </a:lnSpc>
            </a:pPr>
            <a:r>
              <a:rPr lang="en-US" altLang="en-US" sz="2000" dirty="0">
                <a:ea typeface="Courier" charset="0"/>
                <a:cs typeface="Courier" charset="0"/>
              </a:rPr>
              <a:t>});</a:t>
            </a:r>
          </a:p>
        </p:txBody>
      </p:sp>
    </p:spTree>
    <p:extLst>
      <p:ext uri="{BB962C8B-B14F-4D97-AF65-F5344CB8AC3E}">
        <p14:creationId xmlns:p14="http://schemas.microsoft.com/office/powerpoint/2010/main" val="503112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$.ajax options : more…</a:t>
            </a:r>
          </a:p>
        </p:txBody>
      </p:sp>
      <p:sp>
        <p:nvSpPr>
          <p:cNvPr id="3" name="Content Placeholder 2"/>
          <p:cNvSpPr>
            <a:spLocks noGrp="1"/>
          </p:cNvSpPr>
          <p:nvPr>
            <p:ph idx="1"/>
          </p:nvPr>
        </p:nvSpPr>
        <p:spPr/>
        <p:txBody>
          <a:bodyPr>
            <a:normAutofit/>
          </a:bodyPr>
          <a:lstStyle/>
          <a:p>
            <a:r>
              <a:rPr lang="en-US" altLang="en-US" dirty="0"/>
              <a:t>Read all about '</a:t>
            </a:r>
            <a:r>
              <a:rPr lang="en-US" altLang="en-US" dirty="0" err="1"/>
              <a:t>em</a:t>
            </a:r>
            <a:r>
              <a:rPr lang="en-US" altLang="en-US" dirty="0"/>
              <a:t> at </a:t>
            </a:r>
          </a:p>
          <a:p>
            <a:pPr lvl="1"/>
            <a:r>
              <a:rPr lang="en-US" altLang="en-US" sz="2000" u="sng" dirty="0" err="1">
                <a:hlinkClick r:id="rId3"/>
              </a:rPr>
              <a:t>api.jquery.com</a:t>
            </a:r>
            <a:r>
              <a:rPr lang="en-US" altLang="en-US" sz="2000" u="sng" dirty="0">
                <a:hlinkClick r:id="rId3"/>
              </a:rPr>
              <a:t>/</a:t>
            </a:r>
            <a:r>
              <a:rPr lang="en-US" altLang="en-US" sz="2000" u="sng" dirty="0" err="1">
                <a:hlinkClick r:id="rId3"/>
              </a:rPr>
              <a:t>jQuery.ajax</a:t>
            </a:r>
            <a:r>
              <a:rPr lang="en-US" altLang="en-US" sz="2000" u="sng" dirty="0">
                <a:hlinkClick r:id="rId3"/>
              </a:rPr>
              <a:t>/</a:t>
            </a:r>
            <a:endParaRPr lang="en-US" altLang="en-US" sz="2000" u="sng" dirty="0"/>
          </a:p>
        </p:txBody>
      </p:sp>
    </p:spTree>
    <p:extLst>
      <p:ext uri="{BB962C8B-B14F-4D97-AF65-F5344CB8AC3E}">
        <p14:creationId xmlns:p14="http://schemas.microsoft.com/office/powerpoint/2010/main" val="2621621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$.ajax responses</a:t>
            </a:r>
          </a:p>
        </p:txBody>
      </p:sp>
      <p:sp>
        <p:nvSpPr>
          <p:cNvPr id="3" name="Content Placeholder 2"/>
          <p:cNvSpPr>
            <a:spLocks noGrp="1"/>
          </p:cNvSpPr>
          <p:nvPr>
            <p:ph idx="1"/>
          </p:nvPr>
        </p:nvSpPr>
        <p:spPr/>
        <p:txBody>
          <a:bodyPr>
            <a:noAutofit/>
          </a:bodyPr>
          <a:lstStyle/>
          <a:p>
            <a:r>
              <a:rPr lang="en-US" altLang="en-US" dirty="0"/>
              <a:t>Before jQuery 1.5, it was handled by 3 more options.</a:t>
            </a:r>
          </a:p>
          <a:p>
            <a:pPr lvl="1"/>
            <a:r>
              <a:rPr lang="en-US" altLang="en-US" dirty="0"/>
              <a:t>{ </a:t>
            </a:r>
            <a:r>
              <a:rPr lang="en-US" altLang="en-US" b="1" dirty="0"/>
              <a:t>success</a:t>
            </a:r>
            <a:r>
              <a:rPr lang="en-US" altLang="en-US" dirty="0"/>
              <a:t>: function(){}, </a:t>
            </a:r>
            <a:r>
              <a:rPr lang="en-US" altLang="en-US" b="1" dirty="0"/>
              <a:t>error</a:t>
            </a:r>
            <a:r>
              <a:rPr lang="en-US" altLang="en-US" dirty="0"/>
              <a:t>: function(){}, </a:t>
            </a:r>
            <a:r>
              <a:rPr lang="en-US" altLang="en-US" b="1" dirty="0"/>
              <a:t>complete</a:t>
            </a:r>
            <a:r>
              <a:rPr lang="en-US" altLang="en-US" dirty="0"/>
              <a:t>: function(){} }</a:t>
            </a:r>
          </a:p>
          <a:p>
            <a:r>
              <a:rPr lang="en-US" altLang="en-US" dirty="0"/>
              <a:t>Can not register multiple callbacks </a:t>
            </a:r>
          </a:p>
        </p:txBody>
      </p:sp>
      <p:sp>
        <p:nvSpPr>
          <p:cNvPr id="4" name="Rectangle 3"/>
          <p:cNvSpPr>
            <a:spLocks/>
          </p:cNvSpPr>
          <p:nvPr/>
        </p:nvSpPr>
        <p:spPr bwMode="auto">
          <a:xfrm>
            <a:off x="571501" y="3053078"/>
            <a:ext cx="7215554" cy="291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defPPr>
              <a:defRPr lang="en-US"/>
            </a:defPPr>
            <a:lvl1pPr algn="l" rtl="0" fontAlgn="base">
              <a:spcBef>
                <a:spcPct val="0"/>
              </a:spcBef>
              <a:spcAft>
                <a:spcPct val="0"/>
              </a:spcAft>
              <a:defRPr sz="2200" kern="1200">
                <a:solidFill>
                  <a:srgbClr val="000000"/>
                </a:solidFill>
                <a:latin typeface="Courier" charset="0"/>
                <a:ea typeface="ヒラギノ角ゴ ProN W3" charset="0"/>
                <a:cs typeface="ヒラギノ角ゴ ProN W3" charset="0"/>
                <a:sym typeface="Courier" charset="0"/>
              </a:defRPr>
            </a:lvl1pPr>
            <a:lvl2pPr marL="457200" algn="l" rtl="0" fontAlgn="base">
              <a:spcBef>
                <a:spcPct val="0"/>
              </a:spcBef>
              <a:spcAft>
                <a:spcPct val="0"/>
              </a:spcAft>
              <a:defRPr sz="2200" kern="1200">
                <a:solidFill>
                  <a:srgbClr val="000000"/>
                </a:solidFill>
                <a:latin typeface="Courier" charset="0"/>
                <a:ea typeface="ヒラギノ角ゴ ProN W3" charset="0"/>
                <a:cs typeface="ヒラギノ角ゴ ProN W3" charset="0"/>
                <a:sym typeface="Courier" charset="0"/>
              </a:defRPr>
            </a:lvl2pPr>
            <a:lvl3pPr marL="914400" algn="l" rtl="0" fontAlgn="base">
              <a:spcBef>
                <a:spcPct val="0"/>
              </a:spcBef>
              <a:spcAft>
                <a:spcPct val="0"/>
              </a:spcAft>
              <a:defRPr sz="2200" kern="1200">
                <a:solidFill>
                  <a:srgbClr val="000000"/>
                </a:solidFill>
                <a:latin typeface="Courier" charset="0"/>
                <a:ea typeface="ヒラギノ角ゴ ProN W3" charset="0"/>
                <a:cs typeface="ヒラギノ角ゴ ProN W3" charset="0"/>
                <a:sym typeface="Courier" charset="0"/>
              </a:defRPr>
            </a:lvl3pPr>
            <a:lvl4pPr marL="1371600" algn="l" rtl="0" fontAlgn="base">
              <a:spcBef>
                <a:spcPct val="0"/>
              </a:spcBef>
              <a:spcAft>
                <a:spcPct val="0"/>
              </a:spcAft>
              <a:defRPr sz="2200" kern="1200">
                <a:solidFill>
                  <a:srgbClr val="000000"/>
                </a:solidFill>
                <a:latin typeface="Courier" charset="0"/>
                <a:ea typeface="ヒラギノ角ゴ ProN W3" charset="0"/>
                <a:cs typeface="ヒラギノ角ゴ ProN W3" charset="0"/>
                <a:sym typeface="Courier" charset="0"/>
              </a:defRPr>
            </a:lvl4pPr>
            <a:lvl5pPr marL="1828800" algn="l" rtl="0" fontAlgn="base">
              <a:spcBef>
                <a:spcPct val="0"/>
              </a:spcBef>
              <a:spcAft>
                <a:spcPct val="0"/>
              </a:spcAft>
              <a:defRPr sz="2200" kern="1200">
                <a:solidFill>
                  <a:srgbClr val="000000"/>
                </a:solidFill>
                <a:latin typeface="Courier" charset="0"/>
                <a:ea typeface="ヒラギノ角ゴ ProN W3" charset="0"/>
                <a:cs typeface="ヒラギノ角ゴ ProN W3" charset="0"/>
                <a:sym typeface="Courier" charset="0"/>
              </a:defRPr>
            </a:lvl5pPr>
            <a:lvl6pPr marL="2286000" algn="l" defTabSz="914400" rtl="0" eaLnBrk="1" latinLnBrk="0" hangingPunct="1">
              <a:defRPr sz="2200" kern="1200">
                <a:solidFill>
                  <a:srgbClr val="000000"/>
                </a:solidFill>
                <a:latin typeface="Courier" charset="0"/>
                <a:ea typeface="ヒラギノ角ゴ ProN W3" charset="0"/>
                <a:cs typeface="ヒラギノ角ゴ ProN W3" charset="0"/>
                <a:sym typeface="Courier" charset="0"/>
              </a:defRPr>
            </a:lvl6pPr>
            <a:lvl7pPr marL="2743200" algn="l" defTabSz="914400" rtl="0" eaLnBrk="1" latinLnBrk="0" hangingPunct="1">
              <a:defRPr sz="2200" kern="1200">
                <a:solidFill>
                  <a:srgbClr val="000000"/>
                </a:solidFill>
                <a:latin typeface="Courier" charset="0"/>
                <a:ea typeface="ヒラギノ角ゴ ProN W3" charset="0"/>
                <a:cs typeface="ヒラギノ角ゴ ProN W3" charset="0"/>
                <a:sym typeface="Courier" charset="0"/>
              </a:defRPr>
            </a:lvl7pPr>
            <a:lvl8pPr marL="3200400" algn="l" defTabSz="914400" rtl="0" eaLnBrk="1" latinLnBrk="0" hangingPunct="1">
              <a:defRPr sz="2200" kern="1200">
                <a:solidFill>
                  <a:srgbClr val="000000"/>
                </a:solidFill>
                <a:latin typeface="Courier" charset="0"/>
                <a:ea typeface="ヒラギノ角ゴ ProN W3" charset="0"/>
                <a:cs typeface="ヒラギノ角ゴ ProN W3" charset="0"/>
                <a:sym typeface="Courier" charset="0"/>
              </a:defRPr>
            </a:lvl8pPr>
            <a:lvl9pPr marL="3657600" algn="l" defTabSz="914400" rtl="0" eaLnBrk="1" latinLnBrk="0" hangingPunct="1">
              <a:defRPr sz="2200" kern="1200">
                <a:solidFill>
                  <a:srgbClr val="000000"/>
                </a:solidFill>
                <a:latin typeface="Courier" charset="0"/>
                <a:ea typeface="ヒラギノ角ゴ ProN W3" charset="0"/>
                <a:cs typeface="ヒラギノ角ゴ ProN W3" charset="0"/>
                <a:sym typeface="Courier" charset="0"/>
              </a:defRPr>
            </a:lvl9pPr>
          </a:lstStyle>
          <a:p>
            <a:pPr>
              <a:lnSpc>
                <a:spcPts val="2300"/>
              </a:lnSpc>
            </a:pPr>
            <a:r>
              <a:rPr lang="en-US" altLang="en-US" sz="1600" b="1" dirty="0">
                <a:solidFill>
                  <a:srgbClr val="6E7BDB"/>
                </a:solidFill>
                <a:ea typeface="Courier" charset="0"/>
                <a:cs typeface="Courier" charset="0"/>
              </a:rPr>
              <a:t>$</a:t>
            </a:r>
            <a:r>
              <a:rPr lang="en-US" altLang="en-US" sz="1600" b="1" dirty="0">
                <a:solidFill>
                  <a:srgbClr val="3F4C71"/>
                </a:solidFill>
                <a:ea typeface="Courier" charset="0"/>
                <a:cs typeface="Courier" charset="0"/>
              </a:rPr>
              <a:t>.ajax</a:t>
            </a:r>
            <a:r>
              <a:rPr lang="en-US" altLang="en-US" sz="1600" dirty="0">
                <a:ea typeface="Courier" charset="0"/>
                <a:cs typeface="Courier" charset="0"/>
              </a:rPr>
              <a:t>({</a:t>
            </a:r>
          </a:p>
          <a:p>
            <a:pPr>
              <a:lnSpc>
                <a:spcPts val="2300"/>
              </a:lnSpc>
            </a:pPr>
            <a:r>
              <a:rPr lang="en-US" altLang="en-US" sz="1600" dirty="0">
                <a:ea typeface="Courier" charset="0"/>
                <a:cs typeface="Courier" charset="0"/>
              </a:rPr>
              <a:t>  url: </a:t>
            </a:r>
            <a:r>
              <a:rPr lang="en-US" altLang="en-US" sz="1600" dirty="0">
                <a:solidFill>
                  <a:srgbClr val="2C680B"/>
                </a:solidFill>
                <a:ea typeface="Courier" charset="0"/>
                <a:cs typeface="Courier" charset="0"/>
              </a:rPr>
              <a:t>'/url/to/</a:t>
            </a:r>
            <a:r>
              <a:rPr lang="en-US" altLang="en-US" sz="1600" dirty="0" err="1">
                <a:solidFill>
                  <a:srgbClr val="2C680B"/>
                </a:solidFill>
                <a:ea typeface="Courier" charset="0"/>
                <a:cs typeface="Courier" charset="0"/>
              </a:rPr>
              <a:t>serverResource</a:t>
            </a:r>
            <a:r>
              <a:rPr lang="en-US" altLang="en-US" sz="1600" dirty="0">
                <a:solidFill>
                  <a:srgbClr val="2C680B"/>
                </a:solidFill>
                <a:ea typeface="Courier" charset="0"/>
                <a:cs typeface="Courier" charset="0"/>
              </a:rPr>
              <a:t>'</a:t>
            </a:r>
            <a:r>
              <a:rPr lang="en-US" altLang="en-US" sz="1600" dirty="0">
                <a:ea typeface="Courier" charset="0"/>
                <a:cs typeface="Courier" charset="0"/>
              </a:rPr>
              <a:t>,</a:t>
            </a:r>
          </a:p>
          <a:p>
            <a:pPr>
              <a:lnSpc>
                <a:spcPts val="2300"/>
              </a:lnSpc>
            </a:pPr>
            <a:r>
              <a:rPr lang="en-US" altLang="en-US" sz="1600" b="1" dirty="0">
                <a:ea typeface="Courier" charset="0"/>
                <a:cs typeface="Courier" charset="0"/>
              </a:rPr>
              <a:t>  </a:t>
            </a:r>
            <a:r>
              <a:rPr lang="en-US" altLang="en-US" sz="1600" b="1" dirty="0">
                <a:solidFill>
                  <a:srgbClr val="00119F"/>
                </a:solidFill>
                <a:ea typeface="Courier" charset="0"/>
                <a:cs typeface="Courier" charset="0"/>
              </a:rPr>
              <a:t>success</a:t>
            </a:r>
            <a:r>
              <a:rPr lang="en-US" altLang="en-US" sz="1600" b="1" dirty="0">
                <a:ea typeface="Courier" charset="0"/>
                <a:cs typeface="Courier" charset="0"/>
              </a:rPr>
              <a:t>: </a:t>
            </a:r>
            <a:r>
              <a:rPr lang="en-US" altLang="en-US" sz="1600" b="1" dirty="0">
                <a:solidFill>
                  <a:srgbClr val="001AFB"/>
                </a:solidFill>
                <a:ea typeface="Courier" charset="0"/>
                <a:cs typeface="Courier" charset="0"/>
              </a:rPr>
              <a:t>function</a:t>
            </a:r>
            <a:r>
              <a:rPr lang="en-US" altLang="en-US" sz="1600" b="1" dirty="0">
                <a:ea typeface="Courier" charset="0"/>
                <a:cs typeface="Courier" charset="0"/>
              </a:rPr>
              <a:t>(</a:t>
            </a:r>
            <a:r>
              <a:rPr lang="en-US" altLang="en-US" sz="1600" b="1" i="1" dirty="0">
                <a:ea typeface="Courier" charset="0"/>
                <a:cs typeface="Courier" charset="0"/>
              </a:rPr>
              <a:t>response, status, xhr</a:t>
            </a:r>
            <a:r>
              <a:rPr lang="en-US" altLang="en-US" sz="1600" b="1" dirty="0">
                <a:ea typeface="Courier" charset="0"/>
                <a:cs typeface="Courier" charset="0"/>
              </a:rPr>
              <a:t>) {</a:t>
            </a:r>
          </a:p>
          <a:p>
            <a:pPr>
              <a:lnSpc>
                <a:spcPts val="2300"/>
              </a:lnSpc>
            </a:pPr>
            <a:r>
              <a:rPr lang="en-US" altLang="en-US" sz="1600" b="1" dirty="0">
                <a:ea typeface="Courier" charset="0"/>
                <a:cs typeface="Courier" charset="0"/>
              </a:rPr>
              <a:t>    </a:t>
            </a:r>
            <a:r>
              <a:rPr lang="en-US" altLang="en-US" sz="1600" b="1" i="1" dirty="0">
                <a:solidFill>
                  <a:srgbClr val="898989"/>
                </a:solidFill>
                <a:ea typeface="Courier" charset="0"/>
                <a:cs typeface="Courier" charset="0"/>
              </a:rPr>
              <a:t>// do something after successful request</a:t>
            </a:r>
          </a:p>
          <a:p>
            <a:pPr>
              <a:lnSpc>
                <a:spcPts val="2300"/>
              </a:lnSpc>
            </a:pPr>
            <a:r>
              <a:rPr lang="en-US" altLang="en-US" sz="1600" b="1" dirty="0">
                <a:ea typeface="Courier" charset="0"/>
                <a:cs typeface="Courier" charset="0"/>
              </a:rPr>
              <a:t>  },</a:t>
            </a:r>
          </a:p>
          <a:p>
            <a:pPr>
              <a:lnSpc>
                <a:spcPts val="2300"/>
              </a:lnSpc>
            </a:pPr>
            <a:r>
              <a:rPr lang="en-US" altLang="en-US" sz="1600" b="1" i="1" dirty="0">
                <a:ea typeface="Courier" charset="0"/>
                <a:cs typeface="Courier" charset="0"/>
              </a:rPr>
              <a:t>  </a:t>
            </a:r>
            <a:r>
              <a:rPr lang="en-US" altLang="en-US" sz="1600" b="1" dirty="0">
                <a:solidFill>
                  <a:srgbClr val="00119F"/>
                </a:solidFill>
                <a:ea typeface="Courier" charset="0"/>
                <a:cs typeface="Courier" charset="0"/>
              </a:rPr>
              <a:t>error</a:t>
            </a:r>
            <a:r>
              <a:rPr lang="en-US" altLang="en-US" sz="1600" b="1" dirty="0">
                <a:ea typeface="Courier" charset="0"/>
                <a:cs typeface="Courier" charset="0"/>
              </a:rPr>
              <a:t>: </a:t>
            </a:r>
            <a:r>
              <a:rPr lang="en-US" altLang="en-US" sz="1600" b="1" dirty="0">
                <a:solidFill>
                  <a:srgbClr val="001AFB"/>
                </a:solidFill>
                <a:ea typeface="Courier" charset="0"/>
                <a:cs typeface="Courier" charset="0"/>
              </a:rPr>
              <a:t>function</a:t>
            </a:r>
            <a:r>
              <a:rPr lang="en-US" altLang="en-US" sz="1600" b="1" dirty="0">
                <a:ea typeface="Courier" charset="0"/>
                <a:cs typeface="Courier" charset="0"/>
              </a:rPr>
              <a:t>(</a:t>
            </a:r>
            <a:r>
              <a:rPr lang="en-US" altLang="en-US" sz="1600" b="1" i="1" dirty="0" err="1">
                <a:ea typeface="Courier" charset="0"/>
                <a:cs typeface="Courier" charset="0"/>
              </a:rPr>
              <a:t>xhr</a:t>
            </a:r>
            <a:r>
              <a:rPr lang="en-US" altLang="en-US" sz="1600" b="1" i="1" dirty="0">
                <a:ea typeface="Courier" charset="0"/>
                <a:cs typeface="Courier" charset="0"/>
              </a:rPr>
              <a:t>, status, </a:t>
            </a:r>
            <a:r>
              <a:rPr lang="en-US" altLang="en-US" sz="1600" b="1" i="1" dirty="0" err="1">
                <a:ea typeface="Courier" charset="0"/>
                <a:cs typeface="Courier" charset="0"/>
              </a:rPr>
              <a:t>errorThrown</a:t>
            </a:r>
            <a:r>
              <a:rPr lang="en-US" altLang="en-US" sz="1600" b="1" dirty="0">
                <a:ea typeface="Courier" charset="0"/>
                <a:cs typeface="Courier" charset="0"/>
              </a:rPr>
              <a:t>) {</a:t>
            </a:r>
          </a:p>
          <a:p>
            <a:pPr>
              <a:lnSpc>
                <a:spcPts val="2300"/>
              </a:lnSpc>
            </a:pPr>
            <a:r>
              <a:rPr lang="en-US" altLang="en-US" sz="1600" b="1" dirty="0">
                <a:ea typeface="Courier" charset="0"/>
                <a:cs typeface="Courier" charset="0"/>
              </a:rPr>
              <a:t>    </a:t>
            </a:r>
            <a:r>
              <a:rPr lang="en-US" altLang="en-US" sz="1600" b="1" i="1" dirty="0">
                <a:solidFill>
                  <a:srgbClr val="898989"/>
                </a:solidFill>
                <a:ea typeface="Courier" charset="0"/>
                <a:cs typeface="Courier" charset="0"/>
              </a:rPr>
              <a:t>// handle failed request</a:t>
            </a:r>
          </a:p>
          <a:p>
            <a:pPr>
              <a:lnSpc>
                <a:spcPts val="2300"/>
              </a:lnSpc>
            </a:pPr>
            <a:r>
              <a:rPr lang="en-US" altLang="en-US" sz="1600" b="1" dirty="0">
                <a:ea typeface="Courier" charset="0"/>
                <a:cs typeface="Courier" charset="0"/>
              </a:rPr>
              <a:t>  },</a:t>
            </a:r>
          </a:p>
          <a:p>
            <a:pPr>
              <a:lnSpc>
                <a:spcPts val="2300"/>
              </a:lnSpc>
            </a:pPr>
            <a:r>
              <a:rPr lang="en-US" altLang="en-US" sz="1600" b="1" dirty="0">
                <a:solidFill>
                  <a:srgbClr val="00119F"/>
                </a:solidFill>
                <a:ea typeface="Courier" charset="0"/>
                <a:cs typeface="Courier" charset="0"/>
              </a:rPr>
              <a:t>  complete</a:t>
            </a:r>
            <a:r>
              <a:rPr lang="en-US" altLang="en-US" sz="1600" b="1" dirty="0">
                <a:ea typeface="Courier" charset="0"/>
                <a:cs typeface="Courier" charset="0"/>
              </a:rPr>
              <a:t>: </a:t>
            </a:r>
            <a:r>
              <a:rPr lang="en-US" altLang="en-US" sz="1600" b="1" dirty="0">
                <a:solidFill>
                  <a:srgbClr val="001AFB"/>
                </a:solidFill>
                <a:ea typeface="Courier" charset="0"/>
                <a:cs typeface="Courier" charset="0"/>
              </a:rPr>
              <a:t>function</a:t>
            </a:r>
            <a:r>
              <a:rPr lang="en-US" altLang="en-US" sz="1600" b="1" dirty="0">
                <a:ea typeface="Courier" charset="0"/>
                <a:cs typeface="Courier" charset="0"/>
              </a:rPr>
              <a:t>(</a:t>
            </a:r>
            <a:r>
              <a:rPr lang="en-US" altLang="en-US" sz="1600" b="1" i="1" dirty="0" err="1">
                <a:ea typeface="Courier" charset="0"/>
                <a:cs typeface="Courier" charset="0"/>
              </a:rPr>
              <a:t>xhr</a:t>
            </a:r>
            <a:r>
              <a:rPr lang="en-US" altLang="en-US" sz="1600" b="1" i="1" dirty="0">
                <a:ea typeface="Courier" charset="0"/>
                <a:cs typeface="Courier" charset="0"/>
              </a:rPr>
              <a:t>, status</a:t>
            </a:r>
            <a:r>
              <a:rPr lang="en-US" altLang="en-US" sz="1600" b="1" dirty="0">
                <a:ea typeface="Courier" charset="0"/>
                <a:cs typeface="Courier" charset="0"/>
              </a:rPr>
              <a:t>) {</a:t>
            </a:r>
          </a:p>
          <a:p>
            <a:pPr>
              <a:lnSpc>
                <a:spcPts val="2300"/>
              </a:lnSpc>
            </a:pPr>
            <a:r>
              <a:rPr lang="en-US" altLang="en-US" sz="1600" b="1" dirty="0">
                <a:ea typeface="Courier" charset="0"/>
                <a:cs typeface="Courier" charset="0"/>
              </a:rPr>
              <a:t>    </a:t>
            </a:r>
            <a:r>
              <a:rPr lang="en-US" altLang="en-US" sz="1600" b="1" i="1" dirty="0">
                <a:solidFill>
                  <a:srgbClr val="898989"/>
                </a:solidFill>
                <a:ea typeface="Courier" charset="0"/>
                <a:cs typeface="Courier" charset="0"/>
              </a:rPr>
              <a:t>// do something whether success or error</a:t>
            </a:r>
          </a:p>
          <a:p>
            <a:pPr>
              <a:lnSpc>
                <a:spcPts val="2300"/>
              </a:lnSpc>
            </a:pPr>
            <a:r>
              <a:rPr lang="en-US" altLang="en-US" sz="1600" b="1" dirty="0">
                <a:ea typeface="Courier" charset="0"/>
                <a:cs typeface="Courier" charset="0"/>
              </a:rPr>
              <a:t>  }</a:t>
            </a:r>
          </a:p>
          <a:p>
            <a:pPr>
              <a:lnSpc>
                <a:spcPts val="2300"/>
              </a:lnSpc>
            </a:pPr>
            <a:r>
              <a:rPr lang="en-US" altLang="en-US" sz="1600" dirty="0">
                <a:ea typeface="Courier" charset="0"/>
                <a:cs typeface="Courier" charset="0"/>
              </a:rPr>
              <a:t>});</a:t>
            </a:r>
          </a:p>
        </p:txBody>
      </p:sp>
    </p:spTree>
    <p:extLst>
      <p:ext uri="{BB962C8B-B14F-4D97-AF65-F5344CB8AC3E}">
        <p14:creationId xmlns:p14="http://schemas.microsoft.com/office/powerpoint/2010/main" val="193123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can client-side JavaScript do?</a:t>
            </a:r>
            <a:endParaRPr lang="en-US" dirty="0"/>
          </a:p>
        </p:txBody>
      </p:sp>
      <p:sp>
        <p:nvSpPr>
          <p:cNvPr id="3" name="Content Placeholder 2">
            <a:extLst>
              <a:ext uri="{FF2B5EF4-FFF2-40B4-BE49-F238E27FC236}">
                <a16:creationId xmlns:a16="http://schemas.microsoft.com/office/drawing/2014/main" id="{17FE24BC-C520-44D6-84C8-3CF1607EC166}"/>
              </a:ext>
            </a:extLst>
          </p:cNvPr>
          <p:cNvSpPr>
            <a:spLocks noGrp="1"/>
          </p:cNvSpPr>
          <p:nvPr>
            <p:ph idx="1"/>
          </p:nvPr>
        </p:nvSpPr>
        <p:spPr/>
        <p:txBody>
          <a:bodyPr/>
          <a:lstStyle/>
          <a:p>
            <a:r>
              <a:rPr lang="en-US" altLang="en-US" dirty="0"/>
              <a:t>Contains an extended set of functionality to interface with the web browser  DOM (Document Object Model)</a:t>
            </a:r>
          </a:p>
          <a:p>
            <a:r>
              <a:rPr lang="en-US" altLang="en-US" dirty="0"/>
              <a:t>Event detection and handling</a:t>
            </a:r>
          </a:p>
          <a:p>
            <a:r>
              <a:rPr lang="en-US" altLang="en-US" dirty="0"/>
              <a:t>Support pre-defined Objects (window, document, location </a:t>
            </a:r>
            <a:r>
              <a:rPr lang="en-US" altLang="en-US" dirty="0" err="1"/>
              <a:t>etc</a:t>
            </a:r>
            <a:r>
              <a:rPr lang="en-US" altLang="en-US" dirty="0"/>
              <a:t>).</a:t>
            </a:r>
          </a:p>
          <a:p>
            <a:r>
              <a:rPr lang="en-US" altLang="en-US" dirty="0"/>
              <a:t>Manipulate HTML elements</a:t>
            </a:r>
          </a:p>
          <a:p>
            <a:r>
              <a:rPr lang="en-US" altLang="en-US" dirty="0"/>
              <a:t>Make ajax request to server</a:t>
            </a:r>
          </a:p>
          <a:p>
            <a:r>
              <a:rPr lang="en-US" altLang="en-US" dirty="0"/>
              <a:t>Others capabilities, like form validation, cookies storage, etc.</a:t>
            </a:r>
          </a:p>
          <a:p>
            <a:endParaRPr lang="en-US" dirty="0"/>
          </a:p>
        </p:txBody>
      </p:sp>
    </p:spTree>
    <p:extLst>
      <p:ext uri="{BB962C8B-B14F-4D97-AF65-F5344CB8AC3E}">
        <p14:creationId xmlns:p14="http://schemas.microsoft.com/office/powerpoint/2010/main" val="2367215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$.ajax responses (cont)</a:t>
            </a:r>
          </a:p>
        </p:txBody>
      </p:sp>
      <p:sp>
        <p:nvSpPr>
          <p:cNvPr id="3" name="Content Placeholder 2"/>
          <p:cNvSpPr>
            <a:spLocks noGrp="1"/>
          </p:cNvSpPr>
          <p:nvPr>
            <p:ph idx="1"/>
          </p:nvPr>
        </p:nvSpPr>
        <p:spPr/>
        <p:txBody>
          <a:bodyPr>
            <a:normAutofit/>
          </a:bodyPr>
          <a:lstStyle/>
          <a:p>
            <a:r>
              <a:rPr lang="en-US" altLang="en-US" dirty="0"/>
              <a:t>$.ajax implements the Promise interface</a:t>
            </a:r>
          </a:p>
          <a:p>
            <a:pPr lvl="1"/>
            <a:r>
              <a:rPr lang="en-US" altLang="en-US" dirty="0"/>
              <a:t>returns a jqXHR promise object (superset of xhr)</a:t>
            </a:r>
          </a:p>
          <a:p>
            <a:pPr lvl="1"/>
            <a:r>
              <a:rPr lang="en-US" altLang="en-US" dirty="0"/>
              <a:t>Promise objects are derived from the Deferred object</a:t>
            </a:r>
          </a:p>
          <a:p>
            <a:pPr lvl="1"/>
            <a:r>
              <a:rPr lang="en-US" altLang="en-US" dirty="0"/>
              <a:t>Read </a:t>
            </a:r>
            <a:r>
              <a:rPr lang="en-US" altLang="en-US" u="sng" dirty="0" err="1">
                <a:hlinkClick r:id="rId3"/>
              </a:rPr>
              <a:t>api.jquery.com</a:t>
            </a:r>
            <a:r>
              <a:rPr lang="en-US" altLang="en-US" u="sng" dirty="0">
                <a:hlinkClick r:id="rId3"/>
              </a:rPr>
              <a:t>/category/deferred-object/</a:t>
            </a:r>
            <a:endParaRPr lang="en-US" altLang="en-US" dirty="0"/>
          </a:p>
          <a:p>
            <a:r>
              <a:rPr lang="en-US" altLang="en-US" dirty="0"/>
              <a:t>jQuery 1.5+:</a:t>
            </a:r>
          </a:p>
          <a:p>
            <a:pPr lvl="1"/>
            <a:r>
              <a:rPr lang="en-US" altLang="en-US" dirty="0"/>
              <a:t>.</a:t>
            </a:r>
            <a:r>
              <a:rPr lang="en-US" altLang="en-US" b="1" dirty="0"/>
              <a:t>done</a:t>
            </a:r>
            <a:r>
              <a:rPr lang="en-US" altLang="en-US" dirty="0"/>
              <a:t>() and .</a:t>
            </a:r>
            <a:r>
              <a:rPr lang="en-US" altLang="en-US" b="1" dirty="0"/>
              <a:t>fail</a:t>
            </a:r>
            <a:r>
              <a:rPr lang="en-US" altLang="en-US" dirty="0"/>
              <a:t>() methods</a:t>
            </a:r>
          </a:p>
          <a:p>
            <a:r>
              <a:rPr lang="en-US" altLang="en-US" dirty="0"/>
              <a:t>jQuery 1.6+:</a:t>
            </a:r>
          </a:p>
          <a:p>
            <a:pPr lvl="1"/>
            <a:r>
              <a:rPr lang="en-US" altLang="en-US" dirty="0"/>
              <a:t>.</a:t>
            </a:r>
            <a:r>
              <a:rPr lang="en-US" altLang="en-US" b="1" dirty="0"/>
              <a:t>always</a:t>
            </a:r>
            <a:r>
              <a:rPr lang="en-US" altLang="en-US" dirty="0"/>
              <a:t>() method</a:t>
            </a:r>
          </a:p>
        </p:txBody>
      </p:sp>
    </p:spTree>
    <p:extLst>
      <p:ext uri="{BB962C8B-B14F-4D97-AF65-F5344CB8AC3E}">
        <p14:creationId xmlns:p14="http://schemas.microsoft.com/office/powerpoint/2010/main" val="3612738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$.deferred</a:t>
            </a:r>
          </a:p>
        </p:txBody>
      </p:sp>
      <p:sp>
        <p:nvSpPr>
          <p:cNvPr id="3" name="Content Placeholder 2"/>
          <p:cNvSpPr>
            <a:spLocks noGrp="1"/>
          </p:cNvSpPr>
          <p:nvPr>
            <p:ph idx="1"/>
          </p:nvPr>
        </p:nvSpPr>
        <p:spPr/>
        <p:txBody>
          <a:bodyPr>
            <a:normAutofit/>
          </a:bodyPr>
          <a:lstStyle/>
          <a:p>
            <a:r>
              <a:rPr lang="en-US" altLang="en-US" dirty="0"/>
              <a:t>3 important methods</a:t>
            </a:r>
          </a:p>
          <a:p>
            <a:pPr lvl="1"/>
            <a:r>
              <a:rPr lang="en-US" altLang="en-US" b="1" dirty="0"/>
              <a:t>.resolve()</a:t>
            </a:r>
          </a:p>
          <a:p>
            <a:pPr lvl="1"/>
            <a:r>
              <a:rPr lang="en-US" altLang="en-US" b="1" dirty="0"/>
              <a:t>.reject()</a:t>
            </a:r>
          </a:p>
          <a:p>
            <a:pPr lvl="1"/>
            <a:r>
              <a:rPr lang="en-US" altLang="en-US" b="1" dirty="0"/>
              <a:t>.promise()</a:t>
            </a:r>
          </a:p>
          <a:p>
            <a:r>
              <a:rPr lang="en-US" altLang="en-US" dirty="0"/>
              <a:t>3 important events to attach a callback</a:t>
            </a:r>
          </a:p>
          <a:p>
            <a:pPr lvl="1"/>
            <a:r>
              <a:rPr lang="en-US" altLang="en-US" dirty="0"/>
              <a:t>.</a:t>
            </a:r>
            <a:r>
              <a:rPr lang="en-US" altLang="en-US" b="1" dirty="0"/>
              <a:t>done</a:t>
            </a:r>
            <a:r>
              <a:rPr lang="en-US" altLang="en-US" dirty="0"/>
              <a:t>() </a:t>
            </a:r>
          </a:p>
          <a:p>
            <a:pPr lvl="1"/>
            <a:r>
              <a:rPr lang="en-US" altLang="en-US" dirty="0"/>
              <a:t>.</a:t>
            </a:r>
            <a:r>
              <a:rPr lang="en-US" altLang="en-US" b="1" dirty="0"/>
              <a:t>fail()</a:t>
            </a:r>
          </a:p>
          <a:p>
            <a:pPr lvl="1"/>
            <a:r>
              <a:rPr lang="en-US" altLang="en-US" dirty="0"/>
              <a:t>.</a:t>
            </a:r>
            <a:r>
              <a:rPr lang="en-US" altLang="en-US" b="1" dirty="0"/>
              <a:t>always</a:t>
            </a:r>
            <a:r>
              <a:rPr lang="en-US" altLang="en-US" dirty="0"/>
              <a:t>()</a:t>
            </a:r>
          </a:p>
        </p:txBody>
      </p:sp>
    </p:spTree>
    <p:extLst>
      <p:ext uri="{BB962C8B-B14F-4D97-AF65-F5344CB8AC3E}">
        <p14:creationId xmlns:p14="http://schemas.microsoft.com/office/powerpoint/2010/main" val="2623721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$.deferred (cont)</a:t>
            </a:r>
          </a:p>
        </p:txBody>
      </p:sp>
      <p:sp>
        <p:nvSpPr>
          <p:cNvPr id="3" name="Content Placeholder 2"/>
          <p:cNvSpPr>
            <a:spLocks noGrp="1"/>
          </p:cNvSpPr>
          <p:nvPr>
            <p:ph idx="1"/>
          </p:nvPr>
        </p:nvSpPr>
        <p:spPr/>
        <p:txBody>
          <a:bodyPr>
            <a:noAutofit/>
          </a:bodyPr>
          <a:lstStyle/>
          <a:p>
            <a:r>
              <a:rPr lang="en-US" altLang="en-US" sz="2400" dirty="0"/>
              <a:t>Once </a:t>
            </a:r>
            <a:r>
              <a:rPr lang="en-US" altLang="en-US" sz="2400" b="1" dirty="0"/>
              <a:t>resolve() </a:t>
            </a:r>
            <a:r>
              <a:rPr lang="en-US" altLang="en-US" sz="2400" dirty="0"/>
              <a:t>is called, the </a:t>
            </a:r>
            <a:r>
              <a:rPr lang="en-US" altLang="en-US" sz="2400" b="1" dirty="0"/>
              <a:t>.done </a:t>
            </a:r>
            <a:r>
              <a:rPr lang="en-US" altLang="en-US" sz="2400" dirty="0"/>
              <a:t>callback attached will be executed.</a:t>
            </a:r>
          </a:p>
          <a:p>
            <a:r>
              <a:rPr lang="en-US" altLang="en-US" sz="2400" dirty="0"/>
              <a:t>Once </a:t>
            </a:r>
            <a:r>
              <a:rPr lang="en-US" altLang="en-US" sz="2400" b="1" dirty="0"/>
              <a:t>reject() </a:t>
            </a:r>
            <a:r>
              <a:rPr lang="en-US" altLang="en-US" sz="2400" dirty="0"/>
              <a:t>is called, the </a:t>
            </a:r>
            <a:r>
              <a:rPr lang="en-US" altLang="en-US" sz="2400" b="1" dirty="0"/>
              <a:t>.fail </a:t>
            </a:r>
            <a:r>
              <a:rPr lang="en-US" altLang="en-US" sz="2400" dirty="0"/>
              <a:t>callback attached will be executed.</a:t>
            </a:r>
          </a:p>
          <a:p>
            <a:r>
              <a:rPr lang="en-US" altLang="en-US" sz="2400" dirty="0"/>
              <a:t>The .</a:t>
            </a:r>
            <a:r>
              <a:rPr lang="en-US" altLang="en-US" sz="2400" b="1" dirty="0"/>
              <a:t>always</a:t>
            </a:r>
            <a:r>
              <a:rPr lang="en-US" altLang="en-US" sz="2400" dirty="0"/>
              <a:t>() is executed whether the deferred is resolved or rejected.</a:t>
            </a:r>
          </a:p>
        </p:txBody>
      </p:sp>
      <p:pic>
        <p:nvPicPr>
          <p:cNvPr id="7" name="Picture 6"/>
          <p:cNvPicPr>
            <a:picLocks noChangeAspect="1"/>
          </p:cNvPicPr>
          <p:nvPr/>
        </p:nvPicPr>
        <p:blipFill>
          <a:blip r:embed="rId3"/>
          <a:stretch>
            <a:fillRect/>
          </a:stretch>
        </p:blipFill>
        <p:spPr>
          <a:xfrm>
            <a:off x="3391721" y="3848365"/>
            <a:ext cx="5629275" cy="2224154"/>
          </a:xfrm>
          <a:prstGeom prst="rect">
            <a:avLst/>
          </a:prstGeom>
        </p:spPr>
      </p:pic>
    </p:spTree>
    <p:extLst>
      <p:ext uri="{BB962C8B-B14F-4D97-AF65-F5344CB8AC3E}">
        <p14:creationId xmlns:p14="http://schemas.microsoft.com/office/powerpoint/2010/main" val="3287706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.promise() method</a:t>
            </a:r>
          </a:p>
        </p:txBody>
      </p:sp>
      <p:sp>
        <p:nvSpPr>
          <p:cNvPr id="3" name="Content Placeholder 2"/>
          <p:cNvSpPr>
            <a:spLocks noGrp="1"/>
          </p:cNvSpPr>
          <p:nvPr>
            <p:ph idx="1"/>
          </p:nvPr>
        </p:nvSpPr>
        <p:spPr>
          <a:xfrm>
            <a:off x="571500" y="1714501"/>
            <a:ext cx="10133285" cy="4267729"/>
          </a:xfrm>
        </p:spPr>
        <p:txBody>
          <a:bodyPr>
            <a:normAutofit/>
          </a:bodyPr>
          <a:lstStyle/>
          <a:p>
            <a:r>
              <a:rPr lang="en-US" dirty="0"/>
              <a:t>Another important method of deferred object.</a:t>
            </a:r>
          </a:p>
          <a:p>
            <a:r>
              <a:rPr lang="en-US" dirty="0"/>
              <a:t>Returns an object with almost the same interface than the Deferred, but</a:t>
            </a:r>
          </a:p>
          <a:p>
            <a:pPr lvl="1"/>
            <a:r>
              <a:rPr lang="en-US" dirty="0"/>
              <a:t> it only has </a:t>
            </a:r>
            <a:r>
              <a:rPr lang="en-US" b="1" dirty="0"/>
              <a:t>then</a:t>
            </a:r>
            <a:r>
              <a:rPr lang="en-US" dirty="0"/>
              <a:t> method to attach callbacks</a:t>
            </a:r>
          </a:p>
          <a:p>
            <a:pPr lvl="1"/>
            <a:r>
              <a:rPr lang="en-US" dirty="0"/>
              <a:t> it does not have the methods to resolve and reject.</a:t>
            </a:r>
          </a:p>
          <a:p>
            <a:r>
              <a:rPr lang="en-US" dirty="0"/>
              <a:t>The $.ajax method in JQuery returns a Promise</a:t>
            </a:r>
          </a:p>
          <a:p>
            <a:r>
              <a:rPr lang="en-US" dirty="0"/>
              <a:t>Can add as many callbacks as you want</a:t>
            </a:r>
          </a:p>
          <a:p>
            <a:endParaRPr lang="en-US" altLang="en-US" dirty="0"/>
          </a:p>
        </p:txBody>
      </p:sp>
    </p:spTree>
    <p:extLst>
      <p:ext uri="{BB962C8B-B14F-4D97-AF65-F5344CB8AC3E}">
        <p14:creationId xmlns:p14="http://schemas.microsoft.com/office/powerpoint/2010/main" val="216880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$.ajax responses (1.5+)</a:t>
            </a:r>
          </a:p>
        </p:txBody>
      </p:sp>
      <p:sp>
        <p:nvSpPr>
          <p:cNvPr id="3" name="Content Placeholder 2"/>
          <p:cNvSpPr>
            <a:spLocks noGrp="1"/>
          </p:cNvSpPr>
          <p:nvPr>
            <p:ph idx="1"/>
          </p:nvPr>
        </p:nvSpPr>
        <p:spPr/>
        <p:txBody>
          <a:bodyPr>
            <a:normAutofit/>
          </a:bodyPr>
          <a:lstStyle/>
          <a:p>
            <a:r>
              <a:rPr lang="en-US" altLang="en-US" dirty="0"/>
              <a:t>Methods can be called multiple times to add more than one handler.</a:t>
            </a:r>
          </a:p>
          <a:p>
            <a:r>
              <a:rPr lang="en-US" altLang="en-US" dirty="0"/>
              <a:t>Can store result of Ajax request in variable and attach handlers later for more manageable code structure.</a:t>
            </a:r>
          </a:p>
          <a:p>
            <a:r>
              <a:rPr lang="en-US" altLang="en-US" dirty="0"/>
              <a:t>Handlers will be invoked immediately if the Ajax operation is already completed.</a:t>
            </a:r>
          </a:p>
          <a:p>
            <a:endParaRPr lang="en-US" altLang="en-US" sz="2800" dirty="0"/>
          </a:p>
        </p:txBody>
      </p:sp>
    </p:spTree>
    <p:extLst>
      <p:ext uri="{BB962C8B-B14F-4D97-AF65-F5344CB8AC3E}">
        <p14:creationId xmlns:p14="http://schemas.microsoft.com/office/powerpoint/2010/main" val="64530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$.ajax responses (1.5+)</a:t>
            </a:r>
          </a:p>
        </p:txBody>
      </p:sp>
      <p:sp>
        <p:nvSpPr>
          <p:cNvPr id="4" name="Rectangle 3"/>
          <p:cNvSpPr/>
          <p:nvPr/>
        </p:nvSpPr>
        <p:spPr>
          <a:xfrm>
            <a:off x="1865788" y="1714500"/>
            <a:ext cx="8460424" cy="2593018"/>
          </a:xfrm>
          <a:prstGeom prst="rect">
            <a:avLst/>
          </a:prstGeom>
        </p:spPr>
        <p:txBody>
          <a:bodyPr wrap="square">
            <a:spAutoFit/>
          </a:bodyPr>
          <a:lstStyle/>
          <a:p>
            <a:pPr marL="168275" lvl="1">
              <a:lnSpc>
                <a:spcPts val="1500"/>
              </a:lnSpc>
              <a:defRPr/>
            </a:pPr>
            <a:r>
              <a:rPr lang="en-US" altLang="en-US" sz="2000" b="1" kern="0" dirty="0">
                <a:solidFill>
                  <a:srgbClr val="000099"/>
                </a:solidFill>
                <a:latin typeface="Courier New" pitchFamily="49" charset="0"/>
                <a:cs typeface="Courier New" pitchFamily="49" charset="0"/>
                <a:sym typeface="Monaco" charset="0"/>
              </a:rPr>
              <a:t>var myOptions = { </a:t>
            </a:r>
          </a:p>
          <a:p>
            <a:pPr marL="168275" lvl="1">
              <a:lnSpc>
                <a:spcPts val="1500"/>
              </a:lnSpc>
              <a:defRPr/>
            </a:pPr>
            <a:r>
              <a:rPr lang="en-US" altLang="en-US" sz="2000" b="1" kern="0" dirty="0">
                <a:solidFill>
                  <a:srgbClr val="000099"/>
                </a:solidFill>
                <a:latin typeface="Courier New" pitchFamily="49" charset="0"/>
                <a:cs typeface="Courier New" pitchFamily="49" charset="0"/>
                <a:sym typeface="Monaco" charset="0"/>
              </a:rPr>
              <a:t>  url: 'http://api.jquery.com/</a:t>
            </a:r>
            <a:r>
              <a:rPr lang="en-US" altLang="en-US" sz="2000" b="1" kern="0" dirty="0" err="1">
                <a:solidFill>
                  <a:srgbClr val="000099"/>
                </a:solidFill>
                <a:latin typeface="Courier New" pitchFamily="49" charset="0"/>
                <a:cs typeface="Courier New" pitchFamily="49" charset="0"/>
                <a:sym typeface="Monaco" charset="0"/>
              </a:rPr>
              <a:t>jsonp</a:t>
            </a:r>
            <a:r>
              <a:rPr lang="en-US" altLang="en-US" sz="2000" b="1" kern="0" dirty="0">
                <a:solidFill>
                  <a:srgbClr val="000099"/>
                </a:solidFill>
                <a:latin typeface="Courier New" pitchFamily="49" charset="0"/>
                <a:cs typeface="Courier New" pitchFamily="49" charset="0"/>
                <a:sym typeface="Monaco" charset="0"/>
              </a:rPr>
              <a:t>/', </a:t>
            </a:r>
          </a:p>
          <a:p>
            <a:pPr marL="168275" lvl="1">
              <a:lnSpc>
                <a:spcPts val="1500"/>
              </a:lnSpc>
              <a:defRPr/>
            </a:pPr>
            <a:r>
              <a:rPr lang="en-US" altLang="en-US" sz="2000" b="1" kern="0" dirty="0">
                <a:solidFill>
                  <a:srgbClr val="000099"/>
                </a:solidFill>
                <a:latin typeface="Courier New" pitchFamily="49" charset="0"/>
                <a:cs typeface="Courier New" pitchFamily="49" charset="0"/>
                <a:sym typeface="Monaco" charset="0"/>
              </a:rPr>
              <a:t>  dataType: '</a:t>
            </a:r>
            <a:r>
              <a:rPr lang="en-US" altLang="en-US" sz="2000" b="1" kern="0" dirty="0" err="1">
                <a:solidFill>
                  <a:srgbClr val="000099"/>
                </a:solidFill>
                <a:latin typeface="Courier New" pitchFamily="49" charset="0"/>
                <a:cs typeface="Courier New" pitchFamily="49" charset="0"/>
                <a:sym typeface="Monaco" charset="0"/>
              </a:rPr>
              <a:t>jsonp</a:t>
            </a:r>
            <a:r>
              <a:rPr lang="en-US" altLang="en-US" sz="2000" b="1" kern="0" dirty="0">
                <a:solidFill>
                  <a:srgbClr val="000099"/>
                </a:solidFill>
                <a:latin typeface="Courier New" pitchFamily="49" charset="0"/>
                <a:cs typeface="Courier New" pitchFamily="49" charset="0"/>
                <a:sym typeface="Monaco" charset="0"/>
              </a:rPr>
              <a:t>', </a:t>
            </a:r>
          </a:p>
          <a:p>
            <a:pPr marL="168275" lvl="1">
              <a:lnSpc>
                <a:spcPts val="1500"/>
              </a:lnSpc>
              <a:defRPr/>
            </a:pPr>
            <a:r>
              <a:rPr lang="en-US" altLang="en-US" sz="2000" b="1" kern="0" dirty="0">
                <a:solidFill>
                  <a:srgbClr val="000099"/>
                </a:solidFill>
                <a:latin typeface="Courier New" pitchFamily="49" charset="0"/>
                <a:cs typeface="Courier New" pitchFamily="49" charset="0"/>
                <a:sym typeface="Monaco" charset="0"/>
              </a:rPr>
              <a:t>  data: { </a:t>
            </a:r>
          </a:p>
          <a:p>
            <a:pPr marL="168275" lvl="1">
              <a:lnSpc>
                <a:spcPts val="1500"/>
              </a:lnSpc>
              <a:defRPr/>
            </a:pPr>
            <a:r>
              <a:rPr lang="en-US" altLang="en-US" sz="2000" b="1" kern="0" dirty="0">
                <a:solidFill>
                  <a:srgbClr val="000099"/>
                </a:solidFill>
                <a:latin typeface="Courier New" pitchFamily="49" charset="0"/>
                <a:cs typeface="Courier New" pitchFamily="49" charset="0"/>
                <a:sym typeface="Monaco" charset="0"/>
              </a:rPr>
              <a:t>    title: search </a:t>
            </a:r>
          </a:p>
          <a:p>
            <a:pPr marL="168275" lvl="1">
              <a:lnSpc>
                <a:spcPts val="1500"/>
              </a:lnSpc>
              <a:defRPr/>
            </a:pPr>
            <a:r>
              <a:rPr lang="en-US" altLang="en-US" sz="2000" b="1" kern="0" dirty="0">
                <a:solidFill>
                  <a:srgbClr val="000099"/>
                </a:solidFill>
                <a:latin typeface="Courier New" pitchFamily="49" charset="0"/>
                <a:cs typeface="Courier New" pitchFamily="49" charset="0"/>
                <a:sym typeface="Monaco" charset="0"/>
              </a:rPr>
              <a:t>  }</a:t>
            </a:r>
          </a:p>
          <a:p>
            <a:pPr marL="168275" lvl="1">
              <a:lnSpc>
                <a:spcPts val="1500"/>
              </a:lnSpc>
              <a:defRPr/>
            </a:pPr>
            <a:r>
              <a:rPr lang="en-US" altLang="en-US" sz="2000" b="1" kern="0" dirty="0">
                <a:solidFill>
                  <a:srgbClr val="000099"/>
                </a:solidFill>
                <a:latin typeface="Courier New" pitchFamily="49" charset="0"/>
                <a:cs typeface="Courier New" pitchFamily="49" charset="0"/>
                <a:sym typeface="Monaco" charset="0"/>
              </a:rPr>
              <a:t>};</a:t>
            </a:r>
          </a:p>
          <a:p>
            <a:pPr marL="168275" lvl="1">
              <a:lnSpc>
                <a:spcPts val="1500"/>
              </a:lnSpc>
              <a:defRPr/>
            </a:pPr>
            <a:endParaRPr lang="en-US" altLang="en-US" sz="2000" b="1" kern="0" dirty="0">
              <a:solidFill>
                <a:srgbClr val="000099"/>
              </a:solidFill>
              <a:latin typeface="Courier New" pitchFamily="49" charset="0"/>
              <a:cs typeface="Courier New" pitchFamily="49" charset="0"/>
              <a:sym typeface="Monaco" charset="0"/>
            </a:endParaRPr>
          </a:p>
          <a:p>
            <a:pPr marL="168275" lvl="1">
              <a:lnSpc>
                <a:spcPts val="1500"/>
              </a:lnSpc>
              <a:defRPr/>
            </a:pPr>
            <a:endParaRPr lang="en-US" altLang="en-US" sz="2000" b="1" kern="0" dirty="0">
              <a:solidFill>
                <a:srgbClr val="000099"/>
              </a:solidFill>
              <a:latin typeface="Courier New" pitchFamily="49" charset="0"/>
              <a:cs typeface="Courier New" pitchFamily="49" charset="0"/>
              <a:sym typeface="Monaco" charset="0"/>
            </a:endParaRPr>
          </a:p>
          <a:p>
            <a:pPr marL="168275" lvl="1">
              <a:lnSpc>
                <a:spcPts val="1500"/>
              </a:lnSpc>
              <a:defRPr/>
            </a:pPr>
            <a:r>
              <a:rPr lang="en-US" altLang="en-US" sz="2000" b="1" kern="0" dirty="0">
                <a:solidFill>
                  <a:srgbClr val="000099"/>
                </a:solidFill>
                <a:latin typeface="Courier New" pitchFamily="49" charset="0"/>
                <a:cs typeface="Courier New" pitchFamily="49" charset="0"/>
                <a:sym typeface="Monaco" charset="0"/>
              </a:rPr>
              <a:t>$.ajax( myOptions ) </a:t>
            </a:r>
          </a:p>
          <a:p>
            <a:pPr marL="168275" lvl="1">
              <a:lnSpc>
                <a:spcPts val="1500"/>
              </a:lnSpc>
              <a:defRPr/>
            </a:pPr>
            <a:r>
              <a:rPr lang="en-US" altLang="en-US" sz="2000" b="1" kern="0" dirty="0">
                <a:solidFill>
                  <a:srgbClr val="000099"/>
                </a:solidFill>
                <a:latin typeface="Courier New" pitchFamily="49" charset="0"/>
                <a:cs typeface="Courier New" pitchFamily="49" charset="0"/>
                <a:sym typeface="Monaco" charset="0"/>
              </a:rPr>
              <a:t>.done( successFn ) </a:t>
            </a:r>
          </a:p>
          <a:p>
            <a:pPr marL="168275" lvl="1">
              <a:lnSpc>
                <a:spcPts val="1500"/>
              </a:lnSpc>
              <a:defRPr/>
            </a:pPr>
            <a:r>
              <a:rPr lang="en-US" altLang="en-US" sz="2000" b="1" kern="0" dirty="0">
                <a:solidFill>
                  <a:srgbClr val="000099"/>
                </a:solidFill>
                <a:latin typeface="Courier New" pitchFamily="49" charset="0"/>
                <a:cs typeface="Courier New" pitchFamily="49" charset="0"/>
                <a:sym typeface="Monaco" charset="0"/>
              </a:rPr>
              <a:t>.fail( errorFn ) </a:t>
            </a:r>
          </a:p>
          <a:p>
            <a:pPr marL="168275" lvl="1">
              <a:lnSpc>
                <a:spcPts val="1500"/>
              </a:lnSpc>
              <a:defRPr/>
            </a:pPr>
            <a:r>
              <a:rPr lang="en-US" altLang="en-US" sz="2000" b="1" kern="0" dirty="0">
                <a:solidFill>
                  <a:srgbClr val="000099"/>
                </a:solidFill>
                <a:latin typeface="Courier New" pitchFamily="49" charset="0"/>
                <a:cs typeface="Courier New" pitchFamily="49" charset="0"/>
                <a:sym typeface="Monaco" charset="0"/>
              </a:rPr>
              <a:t>.always( completeFn );</a:t>
            </a:r>
            <a:endParaRPr lang="en-US" sz="2000" b="1" kern="0" dirty="0">
              <a:solidFill>
                <a:srgbClr val="000099"/>
              </a:solidFill>
              <a:latin typeface="Courier New" pitchFamily="49" charset="0"/>
              <a:cs typeface="Courier New" pitchFamily="49" charset="0"/>
            </a:endParaRPr>
          </a:p>
        </p:txBody>
      </p:sp>
    </p:spTree>
    <p:extLst>
      <p:ext uri="{BB962C8B-B14F-4D97-AF65-F5344CB8AC3E}">
        <p14:creationId xmlns:p14="http://schemas.microsoft.com/office/powerpoint/2010/main" val="379113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$.ajax responses (1.5+)</a:t>
            </a:r>
          </a:p>
        </p:txBody>
      </p:sp>
      <p:sp>
        <p:nvSpPr>
          <p:cNvPr id="3" name="Content Placeholder 2"/>
          <p:cNvSpPr>
            <a:spLocks noGrp="1"/>
          </p:cNvSpPr>
          <p:nvPr>
            <p:ph idx="1"/>
          </p:nvPr>
        </p:nvSpPr>
        <p:spPr/>
        <p:txBody>
          <a:bodyPr>
            <a:normAutofit/>
          </a:bodyPr>
          <a:lstStyle/>
          <a:p>
            <a:r>
              <a:rPr lang="en-US" altLang="en-US" dirty="0"/>
              <a:t>Multiple function arguments</a:t>
            </a:r>
          </a:p>
          <a:p>
            <a:r>
              <a:rPr lang="en-US" altLang="en-US" dirty="0"/>
              <a:t>Array of functions</a:t>
            </a:r>
          </a:p>
          <a:p>
            <a:r>
              <a:rPr lang="en-US" altLang="en-US" dirty="0"/>
              <a:t>Multiple, chained .done() methods</a:t>
            </a:r>
          </a:p>
          <a:p>
            <a:pPr marL="0" fontAlgn="base">
              <a:lnSpc>
                <a:spcPts val="2300"/>
              </a:lnSpc>
              <a:spcBef>
                <a:spcPct val="0"/>
              </a:spcBef>
              <a:spcAft>
                <a:spcPct val="0"/>
              </a:spcAft>
            </a:pPr>
            <a:endParaRPr lang="en-US" altLang="en-US" sz="1600" b="1" dirty="0">
              <a:solidFill>
                <a:srgbClr val="6E7BDB"/>
              </a:solidFill>
              <a:latin typeface="Courier" charset="0"/>
              <a:ea typeface="Courier" charset="0"/>
              <a:cs typeface="Courier" charset="0"/>
              <a:sym typeface="Courier" charset="0"/>
            </a:endParaRPr>
          </a:p>
        </p:txBody>
      </p:sp>
      <p:sp>
        <p:nvSpPr>
          <p:cNvPr id="4" name="Rectangle 3"/>
          <p:cNvSpPr>
            <a:spLocks/>
          </p:cNvSpPr>
          <p:nvPr/>
        </p:nvSpPr>
        <p:spPr bwMode="auto">
          <a:xfrm>
            <a:off x="571501" y="3552094"/>
            <a:ext cx="9061230" cy="1048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defPPr>
              <a:defRPr lang="en-US"/>
            </a:defPPr>
            <a:lvl1pPr algn="l" rtl="0" fontAlgn="base">
              <a:spcBef>
                <a:spcPct val="0"/>
              </a:spcBef>
              <a:spcAft>
                <a:spcPct val="0"/>
              </a:spcAft>
              <a:defRPr sz="2200" kern="1200">
                <a:solidFill>
                  <a:srgbClr val="000000"/>
                </a:solidFill>
                <a:latin typeface="Courier" charset="0"/>
                <a:ea typeface="ヒラギノ角ゴ ProN W3" charset="0"/>
                <a:cs typeface="ヒラギノ角ゴ ProN W3" charset="0"/>
                <a:sym typeface="Courier" charset="0"/>
              </a:defRPr>
            </a:lvl1pPr>
            <a:lvl2pPr marL="457200" algn="l" rtl="0" fontAlgn="base">
              <a:spcBef>
                <a:spcPct val="0"/>
              </a:spcBef>
              <a:spcAft>
                <a:spcPct val="0"/>
              </a:spcAft>
              <a:defRPr sz="2200" kern="1200">
                <a:solidFill>
                  <a:srgbClr val="000000"/>
                </a:solidFill>
                <a:latin typeface="Courier" charset="0"/>
                <a:ea typeface="ヒラギノ角ゴ ProN W3" charset="0"/>
                <a:cs typeface="ヒラギノ角ゴ ProN W3" charset="0"/>
                <a:sym typeface="Courier" charset="0"/>
              </a:defRPr>
            </a:lvl2pPr>
            <a:lvl3pPr marL="914400" algn="l" rtl="0" fontAlgn="base">
              <a:spcBef>
                <a:spcPct val="0"/>
              </a:spcBef>
              <a:spcAft>
                <a:spcPct val="0"/>
              </a:spcAft>
              <a:defRPr sz="2200" kern="1200">
                <a:solidFill>
                  <a:srgbClr val="000000"/>
                </a:solidFill>
                <a:latin typeface="Courier" charset="0"/>
                <a:ea typeface="ヒラギノ角ゴ ProN W3" charset="0"/>
                <a:cs typeface="ヒラギノ角ゴ ProN W3" charset="0"/>
                <a:sym typeface="Courier" charset="0"/>
              </a:defRPr>
            </a:lvl3pPr>
            <a:lvl4pPr marL="1371600" algn="l" rtl="0" fontAlgn="base">
              <a:spcBef>
                <a:spcPct val="0"/>
              </a:spcBef>
              <a:spcAft>
                <a:spcPct val="0"/>
              </a:spcAft>
              <a:defRPr sz="2200" kern="1200">
                <a:solidFill>
                  <a:srgbClr val="000000"/>
                </a:solidFill>
                <a:latin typeface="Courier" charset="0"/>
                <a:ea typeface="ヒラギノ角ゴ ProN W3" charset="0"/>
                <a:cs typeface="ヒラギノ角ゴ ProN W3" charset="0"/>
                <a:sym typeface="Courier" charset="0"/>
              </a:defRPr>
            </a:lvl4pPr>
            <a:lvl5pPr marL="1828800" algn="l" rtl="0" fontAlgn="base">
              <a:spcBef>
                <a:spcPct val="0"/>
              </a:spcBef>
              <a:spcAft>
                <a:spcPct val="0"/>
              </a:spcAft>
              <a:defRPr sz="2200" kern="1200">
                <a:solidFill>
                  <a:srgbClr val="000000"/>
                </a:solidFill>
                <a:latin typeface="Courier" charset="0"/>
                <a:ea typeface="ヒラギノ角ゴ ProN W3" charset="0"/>
                <a:cs typeface="ヒラギノ角ゴ ProN W3" charset="0"/>
                <a:sym typeface="Courier" charset="0"/>
              </a:defRPr>
            </a:lvl5pPr>
            <a:lvl6pPr marL="2286000" algn="l" defTabSz="914400" rtl="0" eaLnBrk="1" latinLnBrk="0" hangingPunct="1">
              <a:defRPr sz="2200" kern="1200">
                <a:solidFill>
                  <a:srgbClr val="000000"/>
                </a:solidFill>
                <a:latin typeface="Courier" charset="0"/>
                <a:ea typeface="ヒラギノ角ゴ ProN W3" charset="0"/>
                <a:cs typeface="ヒラギノ角ゴ ProN W3" charset="0"/>
                <a:sym typeface="Courier" charset="0"/>
              </a:defRPr>
            </a:lvl6pPr>
            <a:lvl7pPr marL="2743200" algn="l" defTabSz="914400" rtl="0" eaLnBrk="1" latinLnBrk="0" hangingPunct="1">
              <a:defRPr sz="2200" kern="1200">
                <a:solidFill>
                  <a:srgbClr val="000000"/>
                </a:solidFill>
                <a:latin typeface="Courier" charset="0"/>
                <a:ea typeface="ヒラギノ角ゴ ProN W3" charset="0"/>
                <a:cs typeface="ヒラギノ角ゴ ProN W3" charset="0"/>
                <a:sym typeface="Courier" charset="0"/>
              </a:defRPr>
            </a:lvl7pPr>
            <a:lvl8pPr marL="3200400" algn="l" defTabSz="914400" rtl="0" eaLnBrk="1" latinLnBrk="0" hangingPunct="1">
              <a:defRPr sz="2200" kern="1200">
                <a:solidFill>
                  <a:srgbClr val="000000"/>
                </a:solidFill>
                <a:latin typeface="Courier" charset="0"/>
                <a:ea typeface="ヒラギノ角ゴ ProN W3" charset="0"/>
                <a:cs typeface="ヒラギノ角ゴ ProN W3" charset="0"/>
                <a:sym typeface="Courier" charset="0"/>
              </a:defRPr>
            </a:lvl8pPr>
            <a:lvl9pPr marL="3657600" algn="l" defTabSz="914400" rtl="0" eaLnBrk="1" latinLnBrk="0" hangingPunct="1">
              <a:defRPr sz="2200" kern="1200">
                <a:solidFill>
                  <a:srgbClr val="000000"/>
                </a:solidFill>
                <a:latin typeface="Courier" charset="0"/>
                <a:ea typeface="ヒラギノ角ゴ ProN W3" charset="0"/>
                <a:cs typeface="ヒラギノ角ゴ ProN W3" charset="0"/>
                <a:sym typeface="Courier" charset="0"/>
              </a:defRPr>
            </a:lvl9pPr>
          </a:lstStyle>
          <a:p>
            <a:pPr>
              <a:lnSpc>
                <a:spcPts val="2300"/>
              </a:lnSpc>
            </a:pPr>
            <a:r>
              <a:rPr lang="en-US" altLang="en-US" sz="2000" b="1" dirty="0">
                <a:solidFill>
                  <a:srgbClr val="001AFB"/>
                </a:solidFill>
                <a:ea typeface="Courier" charset="0"/>
                <a:cs typeface="Courier" charset="0"/>
                <a:sym typeface="Monaco" charset="0"/>
              </a:rPr>
              <a:t>request.done(</a:t>
            </a:r>
            <a:r>
              <a:rPr lang="en-US" altLang="en-US" sz="2000" b="1" dirty="0" err="1">
                <a:solidFill>
                  <a:srgbClr val="001AFB"/>
                </a:solidFill>
                <a:ea typeface="Courier" charset="0"/>
                <a:cs typeface="Courier" charset="0"/>
                <a:sym typeface="Monaco" charset="0"/>
              </a:rPr>
              <a:t>successFnA</a:t>
            </a:r>
            <a:r>
              <a:rPr lang="en-US" altLang="en-US" sz="2000" b="1" dirty="0">
                <a:solidFill>
                  <a:srgbClr val="001AFB"/>
                </a:solidFill>
                <a:ea typeface="Courier" charset="0"/>
                <a:cs typeface="Courier" charset="0"/>
                <a:sym typeface="Monaco" charset="0"/>
              </a:rPr>
              <a:t>, </a:t>
            </a:r>
            <a:r>
              <a:rPr lang="en-US" altLang="en-US" sz="2000" b="1" dirty="0" err="1">
                <a:solidFill>
                  <a:srgbClr val="001AFB"/>
                </a:solidFill>
                <a:ea typeface="Courier" charset="0"/>
                <a:cs typeface="Courier" charset="0"/>
                <a:sym typeface="Monaco" charset="0"/>
              </a:rPr>
              <a:t>successFnB</a:t>
            </a:r>
            <a:r>
              <a:rPr lang="en-US" altLang="en-US" sz="2000" b="1" dirty="0">
                <a:solidFill>
                  <a:srgbClr val="001AFB"/>
                </a:solidFill>
                <a:ea typeface="Courier" charset="0"/>
                <a:cs typeface="Courier" charset="0"/>
                <a:sym typeface="Monaco" charset="0"/>
              </a:rPr>
              <a:t>, </a:t>
            </a:r>
            <a:r>
              <a:rPr lang="en-US" altLang="en-US" sz="2000" b="1" dirty="0" err="1">
                <a:solidFill>
                  <a:srgbClr val="001AFB"/>
                </a:solidFill>
                <a:ea typeface="Courier" charset="0"/>
                <a:cs typeface="Courier" charset="0"/>
                <a:sym typeface="Monaco" charset="0"/>
              </a:rPr>
              <a:t>successFnC</a:t>
            </a:r>
            <a:r>
              <a:rPr lang="en-US" altLang="en-US" sz="2000" b="1" dirty="0">
                <a:solidFill>
                  <a:srgbClr val="001AFB"/>
                </a:solidFill>
                <a:ea typeface="Courier" charset="0"/>
                <a:cs typeface="Courier" charset="0"/>
                <a:sym typeface="Monaco" charset="0"/>
              </a:rPr>
              <a:t>); </a:t>
            </a:r>
          </a:p>
          <a:p>
            <a:pPr>
              <a:lnSpc>
                <a:spcPts val="2300"/>
              </a:lnSpc>
            </a:pPr>
            <a:r>
              <a:rPr lang="en-US" altLang="en-US" sz="2000" b="1" dirty="0">
                <a:solidFill>
                  <a:srgbClr val="001AFB"/>
                </a:solidFill>
                <a:ea typeface="Courier" charset="0"/>
                <a:cs typeface="Courier" charset="0"/>
                <a:sym typeface="Monaco" charset="0"/>
              </a:rPr>
              <a:t>request.done([</a:t>
            </a:r>
            <a:r>
              <a:rPr lang="en-US" altLang="en-US" sz="2000" b="1" dirty="0" err="1">
                <a:solidFill>
                  <a:srgbClr val="001AFB"/>
                </a:solidFill>
                <a:ea typeface="Courier" charset="0"/>
                <a:cs typeface="Courier" charset="0"/>
                <a:sym typeface="Monaco" charset="0"/>
              </a:rPr>
              <a:t>successFnD</a:t>
            </a:r>
            <a:r>
              <a:rPr lang="en-US" altLang="en-US" sz="2000" b="1" dirty="0">
                <a:solidFill>
                  <a:srgbClr val="001AFB"/>
                </a:solidFill>
                <a:ea typeface="Courier" charset="0"/>
                <a:cs typeface="Courier" charset="0"/>
                <a:sym typeface="Monaco" charset="0"/>
              </a:rPr>
              <a:t>, </a:t>
            </a:r>
            <a:r>
              <a:rPr lang="en-US" altLang="en-US" sz="2000" b="1" dirty="0" err="1">
                <a:solidFill>
                  <a:srgbClr val="001AFB"/>
                </a:solidFill>
                <a:ea typeface="Courier" charset="0"/>
                <a:cs typeface="Courier" charset="0"/>
                <a:sym typeface="Monaco" charset="0"/>
              </a:rPr>
              <a:t>successFnE</a:t>
            </a:r>
            <a:r>
              <a:rPr lang="en-US" altLang="en-US" sz="2000" b="1" dirty="0">
                <a:solidFill>
                  <a:srgbClr val="001AFB"/>
                </a:solidFill>
                <a:ea typeface="Courier" charset="0"/>
                <a:cs typeface="Courier" charset="0"/>
                <a:sym typeface="Monaco" charset="0"/>
              </a:rPr>
              <a:t>, </a:t>
            </a:r>
            <a:r>
              <a:rPr lang="en-US" altLang="en-US" sz="2000" b="1" dirty="0" err="1">
                <a:solidFill>
                  <a:srgbClr val="001AFB"/>
                </a:solidFill>
                <a:ea typeface="Courier" charset="0"/>
                <a:cs typeface="Courier" charset="0"/>
                <a:sym typeface="Monaco" charset="0"/>
              </a:rPr>
              <a:t>successFnF</a:t>
            </a:r>
            <a:r>
              <a:rPr lang="en-US" altLang="en-US" sz="2000" b="1" dirty="0">
                <a:solidFill>
                  <a:srgbClr val="001AFB"/>
                </a:solidFill>
                <a:ea typeface="Courier" charset="0"/>
                <a:cs typeface="Courier" charset="0"/>
                <a:sym typeface="Monaco" charset="0"/>
              </a:rPr>
              <a:t>]); </a:t>
            </a:r>
          </a:p>
          <a:p>
            <a:pPr>
              <a:lnSpc>
                <a:spcPts val="2300"/>
              </a:lnSpc>
            </a:pPr>
            <a:r>
              <a:rPr lang="en-US" altLang="en-US" sz="2000" b="1" dirty="0">
                <a:solidFill>
                  <a:srgbClr val="001AFB"/>
                </a:solidFill>
                <a:ea typeface="Courier" charset="0"/>
                <a:cs typeface="Courier" charset="0"/>
                <a:sym typeface="Monaco" charset="0"/>
              </a:rPr>
              <a:t>request.done(</a:t>
            </a:r>
            <a:r>
              <a:rPr lang="en-US" altLang="en-US" sz="2000" b="1" dirty="0" err="1">
                <a:solidFill>
                  <a:srgbClr val="001AFB"/>
                </a:solidFill>
                <a:ea typeface="Courier" charset="0"/>
                <a:cs typeface="Courier" charset="0"/>
                <a:sym typeface="Monaco" charset="0"/>
              </a:rPr>
              <a:t>successFnG</a:t>
            </a:r>
            <a:r>
              <a:rPr lang="en-US" altLang="en-US" sz="2000" b="1" dirty="0">
                <a:solidFill>
                  <a:srgbClr val="001AFB"/>
                </a:solidFill>
                <a:ea typeface="Courier" charset="0"/>
                <a:cs typeface="Courier" charset="0"/>
                <a:sym typeface="Monaco" charset="0"/>
              </a:rPr>
              <a:t>).done(</a:t>
            </a:r>
            <a:r>
              <a:rPr lang="en-US" altLang="en-US" sz="2000" b="1" dirty="0" err="1">
                <a:solidFill>
                  <a:srgbClr val="001AFB"/>
                </a:solidFill>
                <a:ea typeface="Courier" charset="0"/>
                <a:cs typeface="Courier" charset="0"/>
                <a:sym typeface="Monaco" charset="0"/>
              </a:rPr>
              <a:t>successFnH</a:t>
            </a:r>
            <a:r>
              <a:rPr lang="en-US" altLang="en-US" sz="2000" b="1" dirty="0">
                <a:solidFill>
                  <a:srgbClr val="001AFB"/>
                </a:solidFill>
                <a:ea typeface="Courier" charset="0"/>
                <a:cs typeface="Courier" charset="0"/>
                <a:sym typeface="Monaco" charset="0"/>
              </a:rPr>
              <a:t>).done(</a:t>
            </a:r>
            <a:r>
              <a:rPr lang="en-US" altLang="en-US" sz="2000" b="1" dirty="0" err="1">
                <a:solidFill>
                  <a:srgbClr val="001AFB"/>
                </a:solidFill>
                <a:ea typeface="Courier" charset="0"/>
                <a:cs typeface="Courier" charset="0"/>
                <a:sym typeface="Monaco" charset="0"/>
              </a:rPr>
              <a:t>successFnJ</a:t>
            </a:r>
            <a:r>
              <a:rPr lang="en-US" altLang="en-US" sz="2000" b="1" dirty="0">
                <a:solidFill>
                  <a:srgbClr val="001AFB"/>
                </a:solidFill>
                <a:ea typeface="Courier" charset="0"/>
                <a:cs typeface="Courier" charset="0"/>
                <a:sym typeface="Monaco" charset="0"/>
              </a:rPr>
              <a:t>);</a:t>
            </a:r>
          </a:p>
          <a:p>
            <a:pPr>
              <a:lnSpc>
                <a:spcPts val="1500"/>
              </a:lnSpc>
            </a:pPr>
            <a:endParaRPr lang="en-US" altLang="en-US" sz="1800" dirty="0">
              <a:ea typeface="Courier" charset="0"/>
              <a:cs typeface="Courier" charset="0"/>
            </a:endParaRPr>
          </a:p>
        </p:txBody>
      </p:sp>
    </p:spTree>
    <p:extLst>
      <p:ext uri="{BB962C8B-B14F-4D97-AF65-F5344CB8AC3E}">
        <p14:creationId xmlns:p14="http://schemas.microsoft.com/office/powerpoint/2010/main" val="1450574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
            </a:r>
            <a:r>
              <a:rPr lang="en-US"/>
              <a:t>ajax convenience </a:t>
            </a:r>
            <a:r>
              <a:rPr lang="en-US" dirty="0"/>
              <a:t>methods</a:t>
            </a:r>
          </a:p>
        </p:txBody>
      </p:sp>
      <p:sp>
        <p:nvSpPr>
          <p:cNvPr id="3" name="Content Placeholder 2"/>
          <p:cNvSpPr>
            <a:spLocks noGrp="1"/>
          </p:cNvSpPr>
          <p:nvPr>
            <p:ph idx="1"/>
          </p:nvPr>
        </p:nvSpPr>
        <p:spPr/>
        <p:txBody>
          <a:bodyPr>
            <a:noAutofit/>
          </a:bodyPr>
          <a:lstStyle/>
          <a:p>
            <a:r>
              <a:rPr lang="en-US" altLang="en-US" dirty="0"/>
              <a:t>$.get()</a:t>
            </a:r>
          </a:p>
          <a:p>
            <a:r>
              <a:rPr lang="en-US" altLang="en-US" dirty="0"/>
              <a:t>$.post()</a:t>
            </a:r>
          </a:p>
          <a:p>
            <a:r>
              <a:rPr lang="en-US" altLang="en-US" dirty="0"/>
              <a:t>$.getJSON()</a:t>
            </a:r>
          </a:p>
          <a:p>
            <a:r>
              <a:rPr lang="en-US" altLang="en-US" dirty="0"/>
              <a:t>$.getScript()</a:t>
            </a:r>
          </a:p>
          <a:p>
            <a:endParaRPr lang="en-US" altLang="en-US" sz="2800" dirty="0"/>
          </a:p>
        </p:txBody>
      </p:sp>
      <p:sp>
        <p:nvSpPr>
          <p:cNvPr id="5" name="Rectangle 4"/>
          <p:cNvSpPr/>
          <p:nvPr/>
        </p:nvSpPr>
        <p:spPr>
          <a:xfrm>
            <a:off x="571501" y="3894883"/>
            <a:ext cx="6119446" cy="932563"/>
          </a:xfrm>
          <a:prstGeom prst="rect">
            <a:avLst/>
          </a:prstGeom>
        </p:spPr>
        <p:txBody>
          <a:bodyPr wrap="square">
            <a:spAutoFit/>
          </a:bodyPr>
          <a:lstStyle/>
          <a:p>
            <a:pPr marL="342900" indent="-342900">
              <a:lnSpc>
                <a:spcPct val="80000"/>
              </a:lnSpc>
              <a:spcBef>
                <a:spcPct val="20000"/>
              </a:spcBef>
              <a:buFont typeface="Arial"/>
              <a:buChar char="•"/>
            </a:pPr>
            <a:r>
              <a:rPr lang="en-US" altLang="en-US" sz="3000" dirty="0"/>
              <a:t>My recommendation:</a:t>
            </a:r>
          </a:p>
          <a:p>
            <a:pPr>
              <a:lnSpc>
                <a:spcPct val="80000"/>
              </a:lnSpc>
              <a:spcBef>
                <a:spcPct val="20000"/>
              </a:spcBef>
            </a:pPr>
            <a:r>
              <a:rPr lang="en-US" altLang="en-US" sz="3000" dirty="0"/>
              <a:t>    Use </a:t>
            </a:r>
            <a:r>
              <a:rPr lang="en-US" altLang="en-US" sz="3000" dirty="0">
                <a:solidFill>
                  <a:srgbClr val="C00000"/>
                </a:solidFill>
              </a:rPr>
              <a:t>$.ajax()</a:t>
            </a:r>
          </a:p>
        </p:txBody>
      </p:sp>
    </p:spTree>
    <p:extLst>
      <p:ext uri="{BB962C8B-B14F-4D97-AF65-F5344CB8AC3E}">
        <p14:creationId xmlns:p14="http://schemas.microsoft.com/office/powerpoint/2010/main" val="281391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JQuery</a:t>
            </a:r>
            <a:r>
              <a:rPr lang="en-US" dirty="0"/>
              <a:t> AJAX</a:t>
            </a:r>
          </a:p>
        </p:txBody>
      </p:sp>
      <p:sp>
        <p:nvSpPr>
          <p:cNvPr id="6" name="Content Placeholder 2"/>
          <p:cNvSpPr>
            <a:spLocks noGrp="1"/>
          </p:cNvSpPr>
          <p:nvPr>
            <p:ph type="subTitle" idx="1"/>
          </p:nvPr>
        </p:nvSpPr>
        <p:spPr/>
        <p:txBody>
          <a:bodyPr>
            <a:normAutofit/>
          </a:bodyPr>
          <a:lstStyle/>
          <a:p>
            <a:r>
              <a:rPr lang="en-US" sz="2800" dirty="0"/>
              <a:t>Demo</a:t>
            </a:r>
            <a:endParaRPr lang="en-US" sz="2400" dirty="0"/>
          </a:p>
          <a:p>
            <a:pPr marL="457200" lvl="1" indent="0">
              <a:buNone/>
            </a:pPr>
            <a:endParaRPr lang="en-US" sz="2400" dirty="0"/>
          </a:p>
          <a:p>
            <a:pPr marL="457200" lvl="1" indent="0">
              <a:buNone/>
            </a:pPr>
            <a:endParaRPr lang="en-US" dirty="0"/>
          </a:p>
        </p:txBody>
      </p:sp>
    </p:spTree>
    <p:extLst>
      <p:ext uri="{BB962C8B-B14F-4D97-AF65-F5344CB8AC3E}">
        <p14:creationId xmlns:p14="http://schemas.microsoft.com/office/powerpoint/2010/main" val="1810155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Q&amp;A </a:t>
            </a:r>
          </a:p>
        </p:txBody>
      </p:sp>
      <p:sp>
        <p:nvSpPr>
          <p:cNvPr id="6" name="Subtitle 5">
            <a:extLst>
              <a:ext uri="{FF2B5EF4-FFF2-40B4-BE49-F238E27FC236}">
                <a16:creationId xmlns:a16="http://schemas.microsoft.com/office/drawing/2014/main" id="{788CD1B2-EDF5-4F8E-AF10-0EDC2DCF2307}"/>
              </a:ext>
            </a:extLst>
          </p:cNvPr>
          <p:cNvSpPr>
            <a:spLocks noGrp="1"/>
          </p:cNvSpPr>
          <p:nvPr>
            <p:ph type="subTitle"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Course Design Template.potx" id="{271D8EB4-AA52-44FF-89AD-70BAF54D548A}" vid="{D0DD722F-522C-41AF-9733-7C34D09768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E133D2F2FB8974E95A905D6081A39A3" ma:contentTypeVersion="0" ma:contentTypeDescription="Create a new document." ma:contentTypeScope="" ma:versionID="91717e8ca3bfdd2be0a0c3ee789c0309">
  <xsd:schema xmlns:xsd="http://www.w3.org/2001/XMLSchema" xmlns:xs="http://www.w3.org/2001/XMLSchema" xmlns:p="http://schemas.microsoft.com/office/2006/metadata/properties" targetNamespace="http://schemas.microsoft.com/office/2006/metadata/properties" ma:root="true" ma:fieldsID="8022916f55ab85163ee9a5069dec31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FE4A4F-7800-4A45-80D0-8041B7FD40D0}">
  <ds:schemaRefs>
    <ds:schemaRef ds:uri="http://schemas.microsoft.com/sharepoint/v3/contenttype/forms"/>
  </ds:schemaRefs>
</ds:datastoreItem>
</file>

<file path=customXml/itemProps2.xml><?xml version="1.0" encoding="utf-8"?>
<ds:datastoreItem xmlns:ds="http://schemas.openxmlformats.org/officeDocument/2006/customXml" ds:itemID="{6C0E2D77-1D43-47A8-86BA-611CAC7FA58F}">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FC47AF40-C1CA-4D87-93BA-630B6DD8D5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19438</TotalTime>
  <Words>4286</Words>
  <Application>Microsoft Office PowerPoint</Application>
  <PresentationFormat>Widescreen</PresentationFormat>
  <Paragraphs>807</Paragraphs>
  <Slides>100</Slides>
  <Notes>51</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100</vt:i4>
      </vt:variant>
    </vt:vector>
  </HeadingPairs>
  <TitlesOfParts>
    <vt:vector size="111" baseType="lpstr">
      <vt:lpstr>MS PGothic</vt:lpstr>
      <vt:lpstr>MS PGothic</vt:lpstr>
      <vt:lpstr>Arial</vt:lpstr>
      <vt:lpstr>Calibri</vt:lpstr>
      <vt:lpstr>Courier</vt:lpstr>
      <vt:lpstr>Courier New</vt:lpstr>
      <vt:lpstr>Monaco</vt:lpstr>
      <vt:lpstr>Verdana</vt:lpstr>
      <vt:lpstr>Wingdings</vt:lpstr>
      <vt:lpstr>ヒラギノ角ゴ ProN W6</vt:lpstr>
      <vt:lpstr>DXC</vt:lpstr>
      <vt:lpstr>JavaScript, JQuery  &amp; AJAX</vt:lpstr>
      <vt:lpstr>Introduction</vt:lpstr>
      <vt:lpstr>Objectives</vt:lpstr>
      <vt:lpstr>Prerequisite</vt:lpstr>
      <vt:lpstr>Assessment Disciplines &amp; Timetable</vt:lpstr>
      <vt:lpstr>Agenda</vt:lpstr>
      <vt:lpstr> JavaScript Overview</vt:lpstr>
      <vt:lpstr>What is JavaScript?</vt:lpstr>
      <vt:lpstr>What can client-side JavaScript do?</vt:lpstr>
      <vt:lpstr>Pros and Cons of JavaScript</vt:lpstr>
      <vt:lpstr>Location of JS in html</vt:lpstr>
      <vt:lpstr>Location of JS (example):</vt:lpstr>
      <vt:lpstr>Programming with Javascript</vt:lpstr>
      <vt:lpstr>Variables</vt:lpstr>
      <vt:lpstr>Variables Hoisting</vt:lpstr>
      <vt:lpstr>Operators</vt:lpstr>
      <vt:lpstr>Operators (cont)</vt:lpstr>
      <vt:lpstr>Operators (cont)</vt:lpstr>
      <vt:lpstr>Conditionals</vt:lpstr>
      <vt:lpstr>Conditionals (cont)</vt:lpstr>
      <vt:lpstr>Loops</vt:lpstr>
      <vt:lpstr>Loops (cont)</vt:lpstr>
      <vt:lpstr>Error handling</vt:lpstr>
      <vt:lpstr>Javascript object</vt:lpstr>
      <vt:lpstr>JavaScript Datatypes</vt:lpstr>
      <vt:lpstr>What is an object?</vt:lpstr>
      <vt:lpstr>3 ways to create object</vt:lpstr>
      <vt:lpstr>Array literals</vt:lpstr>
      <vt:lpstr>4 ways to create array</vt:lpstr>
      <vt:lpstr>Arrays and objects</vt:lpstr>
      <vt:lpstr>Array functions</vt:lpstr>
      <vt:lpstr>JSON</vt:lpstr>
      <vt:lpstr>JavaScript Function</vt:lpstr>
      <vt:lpstr>Functions</vt:lpstr>
      <vt:lpstr>Functions</vt:lpstr>
      <vt:lpstr>Functions</vt:lpstr>
      <vt:lpstr>Function Hoisting</vt:lpstr>
      <vt:lpstr>Self-invoked Function</vt:lpstr>
      <vt:lpstr>Function</vt:lpstr>
      <vt:lpstr>Events</vt:lpstr>
      <vt:lpstr>Constructor Function</vt:lpstr>
      <vt:lpstr>Constructor Function</vt:lpstr>
      <vt:lpstr>Constructor Function</vt:lpstr>
      <vt:lpstr>Constructor</vt:lpstr>
      <vt:lpstr>JavaScript Prototype</vt:lpstr>
      <vt:lpstr>Prototype</vt:lpstr>
      <vt:lpstr>Create Prototype</vt:lpstr>
      <vt:lpstr>Using prototype Property</vt:lpstr>
      <vt:lpstr>Using prototype Property</vt:lpstr>
      <vt:lpstr>Prototype</vt:lpstr>
      <vt:lpstr>JavaScript Closure</vt:lpstr>
      <vt:lpstr>Variable Scope</vt:lpstr>
      <vt:lpstr>Variable Scope</vt:lpstr>
      <vt:lpstr>Closure</vt:lpstr>
      <vt:lpstr>Closure</vt:lpstr>
      <vt:lpstr>Closure</vt:lpstr>
      <vt:lpstr>Closure</vt:lpstr>
      <vt:lpstr>Ajax</vt:lpstr>
      <vt:lpstr>Problem with traditional web?</vt:lpstr>
      <vt:lpstr>Why Ajax come in?</vt:lpstr>
      <vt:lpstr>How Ajax works?</vt:lpstr>
      <vt:lpstr>Ajax – send request</vt:lpstr>
      <vt:lpstr>Ajax – get or post ?</vt:lpstr>
      <vt:lpstr>Ajax – server response</vt:lpstr>
      <vt:lpstr>Ajax – event &amp; callback</vt:lpstr>
      <vt:lpstr>Ajax – example</vt:lpstr>
      <vt:lpstr>Ajax</vt:lpstr>
      <vt:lpstr>JQuery</vt:lpstr>
      <vt:lpstr>What is jQuery?</vt:lpstr>
      <vt:lpstr>jQuery features</vt:lpstr>
      <vt:lpstr>Jquery – How to use? </vt:lpstr>
      <vt:lpstr>jQuery – how to use? (cont) </vt:lpstr>
      <vt:lpstr>Jquery – selector</vt:lpstr>
      <vt:lpstr>Jquery – event</vt:lpstr>
      <vt:lpstr>Jquery – event (example)</vt:lpstr>
      <vt:lpstr>Jquery – effect</vt:lpstr>
      <vt:lpstr>Jquery – effect (cont)</vt:lpstr>
      <vt:lpstr>jQuery – html manipulation</vt:lpstr>
      <vt:lpstr>jQuery – html manipulation (cont)</vt:lpstr>
      <vt:lpstr>jQuery – css manipulation</vt:lpstr>
      <vt:lpstr>jQuery – css manipulation (cont)</vt:lpstr>
      <vt:lpstr>jQuery AJAX</vt:lpstr>
      <vt:lpstr>jQuery ajax - introduction</vt:lpstr>
      <vt:lpstr>$.ajax options : URL</vt:lpstr>
      <vt:lpstr>$.ajax options : data</vt:lpstr>
      <vt:lpstr>$.ajax options : data (cont)</vt:lpstr>
      <vt:lpstr>$.ajax options : datatype</vt:lpstr>
      <vt:lpstr>$.ajax options : more…</vt:lpstr>
      <vt:lpstr>$.ajax responses</vt:lpstr>
      <vt:lpstr>$.ajax responses (cont)</vt:lpstr>
      <vt:lpstr>$.deferred</vt:lpstr>
      <vt:lpstr>$.deferred (cont)</vt:lpstr>
      <vt:lpstr>.promise() method</vt:lpstr>
      <vt:lpstr>$.ajax responses (1.5+)</vt:lpstr>
      <vt:lpstr>$.ajax responses (1.5+)</vt:lpstr>
      <vt:lpstr>$.ajax responses (1.5+)</vt:lpstr>
      <vt:lpstr>$.ajax convenience methods</vt:lpstr>
      <vt:lpstr>JQuery AJAX</vt:lpstr>
      <vt:lpstr>Q&amp;A </vt:lpstr>
      <vt:lpstr>Thank you!</vt:lpstr>
    </vt:vector>
  </TitlesOfParts>
  <Company>QuickOffice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PhoneGap – Solving Mobile Fragmentation Problems</dc:title>
  <dc:creator>tnguyen346</dc:creator>
  <cp:lastModifiedBy>Nguyen, Ngoc Thi Bao</cp:lastModifiedBy>
  <cp:revision>1193</cp:revision>
  <dcterms:created xsi:type="dcterms:W3CDTF">2012-03-16T14:01:31Z</dcterms:created>
  <dcterms:modified xsi:type="dcterms:W3CDTF">2018-07-10T02:18:41Z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0x010100CE133D2F2FB8974E95A905D6081A39A3</vt:lpwstr>
  </property>
</Properties>
</file>