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2" r:id="rId5"/>
  </p:sldMasterIdLst>
  <p:notesMasterIdLst>
    <p:notesMasterId r:id="rId73"/>
  </p:notesMasterIdLst>
  <p:sldIdLst>
    <p:sldId id="257" r:id="rId6"/>
    <p:sldId id="373" r:id="rId7"/>
    <p:sldId id="374" r:id="rId8"/>
    <p:sldId id="375" r:id="rId9"/>
    <p:sldId id="376" r:id="rId10"/>
    <p:sldId id="377" r:id="rId11"/>
    <p:sldId id="258" r:id="rId12"/>
    <p:sldId id="259" r:id="rId13"/>
    <p:sldId id="299" r:id="rId14"/>
    <p:sldId id="305" r:id="rId15"/>
    <p:sldId id="313" r:id="rId16"/>
    <p:sldId id="310" r:id="rId17"/>
    <p:sldId id="347" r:id="rId18"/>
    <p:sldId id="327" r:id="rId19"/>
    <p:sldId id="328" r:id="rId20"/>
    <p:sldId id="330" r:id="rId21"/>
    <p:sldId id="331" r:id="rId22"/>
    <p:sldId id="370" r:id="rId23"/>
    <p:sldId id="332" r:id="rId24"/>
    <p:sldId id="329" r:id="rId25"/>
    <p:sldId id="333" r:id="rId26"/>
    <p:sldId id="334" r:id="rId27"/>
    <p:sldId id="335" r:id="rId28"/>
    <p:sldId id="336" r:id="rId29"/>
    <p:sldId id="337" r:id="rId30"/>
    <p:sldId id="338" r:id="rId31"/>
    <p:sldId id="314" r:id="rId32"/>
    <p:sldId id="339" r:id="rId33"/>
    <p:sldId id="340" r:id="rId34"/>
    <p:sldId id="341" r:id="rId35"/>
    <p:sldId id="342" r:id="rId36"/>
    <p:sldId id="348" r:id="rId37"/>
    <p:sldId id="343" r:id="rId38"/>
    <p:sldId id="344" r:id="rId39"/>
    <p:sldId id="345" r:id="rId40"/>
    <p:sldId id="317" r:id="rId41"/>
    <p:sldId id="311" r:id="rId42"/>
    <p:sldId id="367" r:id="rId43"/>
    <p:sldId id="349" r:id="rId44"/>
    <p:sldId id="319" r:id="rId45"/>
    <p:sldId id="350" r:id="rId46"/>
    <p:sldId id="346" r:id="rId47"/>
    <p:sldId id="351" r:id="rId48"/>
    <p:sldId id="352" r:id="rId49"/>
    <p:sldId id="325" r:id="rId50"/>
    <p:sldId id="354" r:id="rId51"/>
    <p:sldId id="355" r:id="rId52"/>
    <p:sldId id="357" r:id="rId53"/>
    <p:sldId id="356" r:id="rId54"/>
    <p:sldId id="358" r:id="rId55"/>
    <p:sldId id="359" r:id="rId56"/>
    <p:sldId id="360" r:id="rId57"/>
    <p:sldId id="364" r:id="rId58"/>
    <p:sldId id="365" r:id="rId59"/>
    <p:sldId id="371" r:id="rId60"/>
    <p:sldId id="366" r:id="rId61"/>
    <p:sldId id="361" r:id="rId62"/>
    <p:sldId id="362" r:id="rId63"/>
    <p:sldId id="363" r:id="rId64"/>
    <p:sldId id="368" r:id="rId65"/>
    <p:sldId id="369" r:id="rId66"/>
    <p:sldId id="353" r:id="rId67"/>
    <p:sldId id="324" r:id="rId68"/>
    <p:sldId id="312" r:id="rId69"/>
    <p:sldId id="326" r:id="rId70"/>
    <p:sldId id="283" r:id="rId71"/>
    <p:sldId id="372" r:id="rId72"/>
  </p:sldIdLst>
  <p:sldSz cx="12192000" cy="6858000"/>
  <p:notesSz cx="7010400" cy="92964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86" userDrawn="1">
          <p15:clr>
            <a:srgbClr val="A4A3A4"/>
          </p15:clr>
        </p15:guide>
        <p15:guide id="3" orient="horz" pos="894" userDrawn="1">
          <p15:clr>
            <a:srgbClr val="A4A3A4"/>
          </p15:clr>
        </p15:guide>
        <p15:guide id="4" orient="horz" pos="3890" userDrawn="1">
          <p15:clr>
            <a:srgbClr val="A4A3A4"/>
          </p15:clr>
        </p15:guide>
        <p15:guide id="5" orient="horz" pos="4235" userDrawn="1">
          <p15:clr>
            <a:srgbClr val="A4A3A4"/>
          </p15:clr>
        </p15:guide>
        <p15:guide id="6" orient="horz" pos="206" userDrawn="1">
          <p15:clr>
            <a:srgbClr val="A4A3A4"/>
          </p15:clr>
        </p15:guide>
        <p15:guide id="7" pos="3847" userDrawn="1">
          <p15:clr>
            <a:srgbClr val="A4A3A4"/>
          </p15:clr>
        </p15:guide>
        <p15:guide id="8" pos="296" userDrawn="1">
          <p15:clr>
            <a:srgbClr val="A4A3A4"/>
          </p15:clr>
        </p15:guide>
        <p15:guide id="9" pos="680" userDrawn="1">
          <p15:clr>
            <a:srgbClr val="A4A3A4"/>
          </p15:clr>
        </p15:guide>
        <p15:guide id="10" pos="1197" userDrawn="1">
          <p15:clr>
            <a:srgbClr val="A4A3A4"/>
          </p15:clr>
        </p15:guide>
        <p15:guide id="11" pos="6489" userDrawn="1">
          <p15:clr>
            <a:srgbClr val="A4A3A4"/>
          </p15:clr>
        </p15:guide>
        <p15:guide id="12" pos="6995" userDrawn="1">
          <p15:clr>
            <a:srgbClr val="A4A3A4"/>
          </p15:clr>
        </p15:guide>
        <p15:guide id="13" pos="73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636" y="48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3847"/>
        <p:guide pos="296"/>
        <p:guide pos="680"/>
        <p:guide pos="1197"/>
        <p:guide pos="6489"/>
        <p:guide pos="6995"/>
        <p:guide pos="73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ACDBC81-2748-4D76-962C-366EFB292EF5}" type="datetimeFigureOut">
              <a:rPr lang="en-US"/>
              <a:pPr>
                <a:defRPr/>
              </a:pPr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A29BE8C-E344-4742-8228-785CB563D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6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atlassian.com/display/AGILE/Using+a+Boar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nfluence.atlassian.com/display/AGILE/Creating+a+Board" TargetMode="External"/><Relationship Id="rId4" Type="http://schemas.openxmlformats.org/officeDocument/2006/relationships/hyperlink" Target="https://confluence.atlassian.com/display/AGILE/Transitioning+an+Issue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C4F04510-6612-4A58-831F-D3795160233C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51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44A80A2-780F-42F8-83AF-35A177A7B64F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91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44A80A2-780F-42F8-83AF-35A177A7B64F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8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54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2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7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337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Number</a:t>
            </a:r>
            <a:r>
              <a:rPr lang="en-US" baseline="0" dirty="0"/>
              <a:t> of columns is customizable .</a:t>
            </a:r>
          </a:p>
          <a:p>
            <a:pPr>
              <a:defRPr/>
            </a:pPr>
            <a:endParaRPr lang="en-US" baseline="0" dirty="0"/>
          </a:p>
          <a:p>
            <a:r>
              <a:rPr lang="en-US" altLang="en-US" sz="900" dirty="0">
                <a:latin typeface="Arial" panose="020B0604020202020204" pitchFamily="34" charset="0"/>
              </a:rPr>
              <a:t>Every project uses either a </a:t>
            </a:r>
            <a:r>
              <a:rPr lang="en-US" altLang="en-US" sz="900" b="1" dirty="0">
                <a:latin typeface="Arial" panose="020B0604020202020204" pitchFamily="34" charset="0"/>
              </a:rPr>
              <a:t>JIRA Workflow</a:t>
            </a:r>
            <a:r>
              <a:rPr lang="en-US" altLang="en-US" sz="900" dirty="0">
                <a:latin typeface="Arial" panose="020B0604020202020204" pitchFamily="34" charset="0"/>
              </a:rPr>
              <a:t> or a </a:t>
            </a:r>
            <a:r>
              <a:rPr lang="en-US" altLang="en-US" sz="900" b="1" dirty="0">
                <a:latin typeface="Arial" panose="020B0604020202020204" pitchFamily="34" charset="0"/>
              </a:rPr>
              <a:t>Simplified Workflow</a:t>
            </a:r>
            <a:r>
              <a:rPr lang="en-US" altLang="en-US" sz="900" dirty="0">
                <a:latin typeface="Arial" panose="020B0604020202020204" pitchFamily="34" charset="0"/>
              </a:rPr>
              <a:t> to control the transitioning of issues from one status to another. The workflow determines which statuses are available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Every 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board</a:t>
            </a:r>
            <a:r>
              <a:rPr lang="en-US" altLang="en-US" dirty="0">
                <a:latin typeface="Arial" panose="020B0604020202020204" pitchFamily="34" charset="0"/>
              </a:rPr>
              <a:t> can represent one or more projects, however Simplified Workflow can only be used if a board represents a single project. Every project uses either a </a:t>
            </a:r>
            <a:r>
              <a:rPr lang="en-US" altLang="en-US" b="1" dirty="0">
                <a:latin typeface="Arial" panose="020B0604020202020204" pitchFamily="34" charset="0"/>
              </a:rPr>
              <a:t>JIRA Workflow</a:t>
            </a:r>
            <a:r>
              <a:rPr lang="en-US" altLang="en-US" dirty="0">
                <a:latin typeface="Arial" panose="020B0604020202020204" pitchFamily="34" charset="0"/>
              </a:rPr>
              <a:t> or a </a:t>
            </a:r>
            <a:r>
              <a:rPr lang="en-US" altLang="en-US" b="1" dirty="0">
                <a:latin typeface="Arial" panose="020B0604020202020204" pitchFamily="34" charset="0"/>
              </a:rPr>
              <a:t>Simplified Workflow</a:t>
            </a:r>
            <a:r>
              <a:rPr lang="en-US" altLang="en-US" dirty="0">
                <a:latin typeface="Arial" panose="020B0604020202020204" pitchFamily="34" charset="0"/>
              </a:rPr>
              <a:t> to control the 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transitioning</a:t>
            </a:r>
            <a:r>
              <a:rPr lang="en-US" altLang="en-US" dirty="0">
                <a:latin typeface="Arial" panose="020B0604020202020204" pitchFamily="34" charset="0"/>
              </a:rPr>
              <a:t> of issues from one status to another. The workflow determines which statuses are available.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If your project was </a:t>
            </a:r>
            <a:r>
              <a:rPr lang="en-US" altLang="en-US" dirty="0">
                <a:latin typeface="Arial" panose="020B0604020202020204" pitchFamily="34" charset="0"/>
                <a:hlinkClick r:id="rId5"/>
              </a:rPr>
              <a:t>created</a:t>
            </a:r>
            <a:r>
              <a:rPr lang="en-US" altLang="en-US" dirty="0">
                <a:latin typeface="Arial" panose="020B0604020202020204" pitchFamily="34" charset="0"/>
              </a:rPr>
              <a:t> together with a board via the JIRA Agile </a:t>
            </a:r>
            <a:r>
              <a:rPr lang="en-US" altLang="en-US" b="1" dirty="0">
                <a:latin typeface="Arial" panose="020B0604020202020204" pitchFamily="34" charset="0"/>
              </a:rPr>
              <a:t>Getting Started</a:t>
            </a:r>
            <a:r>
              <a:rPr lang="en-US" altLang="en-US" dirty="0">
                <a:latin typeface="Arial" panose="020B0604020202020204" pitchFamily="34" charset="0"/>
              </a:rPr>
              <a:t> page, it will probably be using a Simplified Workflow. If your project was created via JIRA, it will be using a JIRA Workflow.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29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60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26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 owns these</a:t>
            </a:r>
            <a:r>
              <a:rPr lang="en-US" baseline="0" dirty="0"/>
              <a:t> activities</a:t>
            </a:r>
          </a:p>
          <a:p>
            <a:r>
              <a:rPr lang="en-US" baseline="0" dirty="0"/>
              <a:t>The team involves in the last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9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33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36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45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34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2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7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54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50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78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 owns these</a:t>
            </a:r>
            <a:r>
              <a:rPr lang="en-US" baseline="0" dirty="0"/>
              <a:t> activities</a:t>
            </a:r>
          </a:p>
          <a:p>
            <a:r>
              <a:rPr lang="en-US" baseline="0" dirty="0"/>
              <a:t>The team involves in the last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3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315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44A80A2-780F-42F8-83AF-35A177A7B64F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76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84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72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79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24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89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946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44A80A2-780F-42F8-83AF-35A177A7B64F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17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0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 owns these</a:t>
            </a:r>
            <a:r>
              <a:rPr lang="en-US" baseline="0" dirty="0"/>
              <a:t> activities</a:t>
            </a:r>
          </a:p>
          <a:p>
            <a:r>
              <a:rPr lang="en-US" baseline="0" dirty="0"/>
              <a:t>The team involves in the last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9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8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07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8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20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25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3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9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68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660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 owns these</a:t>
            </a:r>
            <a:r>
              <a:rPr lang="en-US" baseline="0" dirty="0"/>
              <a:t> activities</a:t>
            </a:r>
          </a:p>
          <a:p>
            <a:r>
              <a:rPr lang="en-US" baseline="0" dirty="0"/>
              <a:t>The team involves in the last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65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366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247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22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664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34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94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46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848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</a:t>
            </a:r>
            <a:r>
              <a:rPr lang="en-US" baseline="0" dirty="0"/>
              <a:t> meeting and demo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98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1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Owner owns these</a:t>
            </a:r>
            <a:r>
              <a:rPr lang="en-US" baseline="0" dirty="0"/>
              <a:t> activities</a:t>
            </a:r>
          </a:p>
          <a:p>
            <a:r>
              <a:rPr lang="en-US" baseline="0" dirty="0"/>
              <a:t>The team involves in the last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00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Experience of</a:t>
            </a:r>
            <a:r>
              <a:rPr lang="en-US" baseline="0" dirty="0"/>
              <a:t> team members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61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741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62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180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590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484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5498409-5DCB-420F-B9C4-2788CB1DD43E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65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866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0AB8D8C-5EB0-4F46-83AE-412BAFF78B9D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41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29BE8C-E344-4742-8228-785CB563D138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44A80A2-780F-42F8-83AF-35A177A7B64F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6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4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FCD2516-93D9-448A-A5D2-09A1A0B1ACB1}" type="slidenum">
              <a:rPr lang="en-US" altLang="en-US" smtClean="0">
                <a:latin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20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/>
        </p:nvSpPr>
        <p:spPr bwMode="hidden">
          <a:xfrm>
            <a:off x="2" y="0"/>
            <a:ext cx="9989103" cy="68580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714500"/>
            <a:ext cx="8382000" cy="2438400"/>
          </a:xfrm>
        </p:spPr>
        <p:txBody>
          <a:bodyPr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815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518968" y="6095768"/>
            <a:ext cx="2255520" cy="640631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571500" y="6317033"/>
            <a:ext cx="5334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/>
        </p:nvSpPr>
        <p:spPr bwMode="auto">
          <a:xfrm>
            <a:off x="9906001" y="533400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March 22, 2019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/>
        </p:nvSpPr>
        <p:spPr bwMode="black">
          <a:xfrm>
            <a:off x="302365" y="-1"/>
            <a:ext cx="608531" cy="533137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400"/>
            <a:ext cx="8382000" cy="2857500"/>
          </a:xfrm>
        </p:spPr>
        <p:txBody>
          <a:bodyPr anchor="b" anchorCtr="0">
            <a:noAutofit/>
          </a:bodyPr>
          <a:lstStyle>
            <a:lvl1pPr>
              <a:defRPr sz="3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March 22, 2019</a:t>
            </a:fld>
            <a:endParaRPr lang="en-US" sz="875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533136"/>
            <a:ext cx="8382000" cy="28575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571500" y="3657600"/>
            <a:ext cx="8382000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reeform 9"/>
          <p:cNvSpPr>
            <a:spLocks noChangeAspect="1"/>
          </p:cNvSpPr>
          <p:nvPr/>
        </p:nvSpPr>
        <p:spPr bwMode="black">
          <a:xfrm>
            <a:off x="302365" y="-2"/>
            <a:ext cx="608531" cy="53313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19205" y="6095768"/>
            <a:ext cx="2255520" cy="640631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/>
        </p:nvSpPr>
        <p:spPr>
          <a:xfrm>
            <a:off x="400050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/>
        </p:nvSpPr>
        <p:spPr bwMode="auto">
          <a:xfrm>
            <a:off x="9906001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143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875" b="0" smtClean="0">
                <a:solidFill>
                  <a:schemeClr val="bg1"/>
                </a:solidFill>
              </a:rPr>
              <a:pPr algn="r" defTabSz="512961">
                <a:spcBef>
                  <a:spcPts val="0"/>
                </a:spcBef>
              </a:pPr>
              <a:t>March 22, 2019</a:t>
            </a:fld>
            <a:endParaRPr lang="en-US" sz="875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285750" indent="-142875">
              <a:buFont typeface="Arial" pitchFamily="34" charset="0"/>
              <a:buChar char="–"/>
              <a:defRPr/>
            </a:lvl4pPr>
            <a:lvl5pPr marL="428625" indent="-142875">
              <a:buFont typeface="Arial" pitchFamily="34" charset="0"/>
              <a:buChar char="–"/>
              <a:defRPr/>
            </a:lvl5pPr>
            <a:lvl6pPr marL="571500" indent="-142875">
              <a:buFont typeface="Arial" pitchFamily="34" charset="0"/>
              <a:buChar char="–"/>
              <a:defRPr baseline="0"/>
            </a:lvl6pPr>
            <a:lvl7pPr marL="714375" indent="-142875">
              <a:buFont typeface="Arial" pitchFamily="34" charset="0"/>
              <a:buChar char="–"/>
              <a:defRPr baseline="0"/>
            </a:lvl7pPr>
            <a:lvl8pPr marL="857250" indent="-142875">
              <a:buFont typeface="Arial" pitchFamily="34" charset="0"/>
              <a:buChar char="–"/>
              <a:defRPr baseline="0"/>
            </a:lvl8pPr>
            <a:lvl9pPr marL="1000125" indent="-142875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31775">
              <a:buFont typeface="Arial" pitchFamily="34" charset="0"/>
              <a:buChar char="•"/>
              <a:defRPr sz="2400" b="0"/>
            </a:lvl1pPr>
            <a:lvl2pPr marL="463550" indent="-231775">
              <a:spcBef>
                <a:spcPts val="375"/>
              </a:spcBef>
              <a:buFont typeface="Arial" pitchFamily="34" charset="0"/>
              <a:buChar char="–"/>
              <a:defRPr sz="2000"/>
            </a:lvl2pPr>
            <a:lvl3pPr marL="736600" indent="-217488">
              <a:spcBef>
                <a:spcPts val="375"/>
              </a:spcBef>
              <a:buFont typeface="Arial" pitchFamily="34" charset="0"/>
              <a:buChar char="–"/>
              <a:defRPr sz="1600"/>
            </a:lvl3pPr>
            <a:lvl4pPr marL="571500" indent="-142875">
              <a:spcBef>
                <a:spcPts val="375"/>
              </a:spcBef>
              <a:buFont typeface="Arial" pitchFamily="34" charset="0"/>
              <a:buChar char="–"/>
              <a:defRPr/>
            </a:lvl4pPr>
            <a:lvl5pPr marL="714375" indent="-142875">
              <a:spcBef>
                <a:spcPts val="375"/>
              </a:spcBef>
              <a:buFont typeface="Arial" pitchFamily="34" charset="0"/>
              <a:buChar char="–"/>
              <a:defRPr/>
            </a:lvl5pPr>
            <a:lvl6pPr marL="857250" indent="-142875">
              <a:spcBef>
                <a:spcPts val="375"/>
              </a:spcBef>
              <a:buFont typeface="Arial" pitchFamily="34" charset="0"/>
              <a:buChar char="–"/>
              <a:defRPr baseline="0"/>
            </a:lvl6pPr>
            <a:lvl7pPr marL="1000125" indent="-142875">
              <a:spcBef>
                <a:spcPts val="375"/>
              </a:spcBef>
              <a:buFont typeface="Arial" pitchFamily="34" charset="0"/>
              <a:buChar char="–"/>
              <a:defRPr baseline="0"/>
            </a:lvl7pPr>
            <a:lvl8pPr marL="1143000" indent="-142875">
              <a:spcBef>
                <a:spcPts val="375"/>
              </a:spcBef>
              <a:buFont typeface="Arial" pitchFamily="34" charset="0"/>
              <a:buChar char="–"/>
              <a:defRPr baseline="0"/>
            </a:lvl8pPr>
            <a:lvl9pPr marL="1285875" indent="-142875">
              <a:spcBef>
                <a:spcPts val="375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031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1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714499"/>
            <a:ext cx="5334000" cy="4267730"/>
          </a:xfrm>
          <a:noFill/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 marL="285750" indent="-142875">
              <a:buFont typeface="Arial" pitchFamily="34" charset="0"/>
              <a:buChar char="–"/>
              <a:defRPr sz="1250"/>
            </a:lvl4pPr>
            <a:lvl5pPr marL="428625" indent="-142875">
              <a:buFont typeface="Arial" pitchFamily="34" charset="0"/>
              <a:buChar char="–"/>
              <a:defRPr sz="1250"/>
            </a:lvl5pPr>
            <a:lvl6pPr marL="571500" indent="-142875">
              <a:buFont typeface="Arial" pitchFamily="34" charset="0"/>
              <a:buChar char="–"/>
              <a:defRPr sz="1250" baseline="0"/>
            </a:lvl6pPr>
            <a:lvl7pPr marL="714375" indent="-142875">
              <a:buFont typeface="Arial" pitchFamily="34" charset="0"/>
              <a:buChar char="–"/>
              <a:defRPr sz="1250" baseline="0"/>
            </a:lvl7pPr>
            <a:lvl8pPr marL="857250" indent="-142875">
              <a:buFont typeface="Arial" pitchFamily="34" charset="0"/>
              <a:buChar char="–"/>
              <a:defRPr sz="1250" baseline="0"/>
            </a:lvl8pPr>
            <a:lvl9pPr marL="1000125" indent="-142875">
              <a:buFont typeface="Arial" pitchFamily="34" charset="0"/>
              <a:buChar char="–"/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714499"/>
            <a:ext cx="5334000" cy="4267728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lighthouseRedbox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469900" y="327026"/>
            <a:ext cx="1303867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880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880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88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880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488951" y="6575426"/>
            <a:ext cx="507788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5350879" y="3697742"/>
            <a:ext cx="6105893" cy="723339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6977434" y="4595798"/>
            <a:ext cx="4491175" cy="193899"/>
          </a:xfrm>
        </p:spPr>
        <p:txBody>
          <a:bodyPr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14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/>
        </p:nvSpPr>
        <p:spPr bwMode="black">
          <a:xfrm>
            <a:off x="373592" y="0"/>
            <a:ext cx="468701" cy="410632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8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33137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1714501"/>
            <a:ext cx="9334500" cy="42677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black">
          <a:xfrm>
            <a:off x="454025" y="6188075"/>
            <a:ext cx="1706880" cy="48480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9911293" y="6317031"/>
            <a:ext cx="136630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03C7D0F0-10D5-4191-B6F4-99306F468FEF}" type="datetime4">
              <a:rPr lang="en-US" sz="688" b="0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March 22, 2019</a:t>
            </a:fld>
            <a:endParaRPr lang="en-US" sz="688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1277601" y="6317033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ts val="0"/>
              </a:spcBef>
            </a:pPr>
            <a:fld id="{18E29826-F105-4F77-B977-03F4A4723A21}" type="slidenum">
              <a:rPr lang="en-US" sz="688" b="1" smtClean="0">
                <a:solidFill>
                  <a:schemeClr val="tx1"/>
                </a:solidFill>
              </a:rPr>
              <a:pPr algn="r" defTabSz="512961">
                <a:spcBef>
                  <a:spcPts val="0"/>
                </a:spcBef>
              </a:pPr>
              <a:t>‹#›</a:t>
            </a:fld>
            <a:endParaRPr lang="en-US" sz="688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-435023" y="650241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15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800" r:id="rId4"/>
    <p:sldLayoutId id="2147483801" r:id="rId5"/>
    <p:sldLayoutId id="2147483802" r:id="rId6"/>
    <p:sldLayoutId id="214748380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750"/>
        </a:spcBef>
        <a:buFontTx/>
        <a:buNone/>
        <a:defRPr sz="12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750"/>
        </a:spcBef>
        <a:buFontTx/>
        <a:buNone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142875" algn="l" defTabSz="914400" rtl="0" eaLnBrk="1" latinLnBrk="0" hangingPunct="1">
        <a:spcBef>
          <a:spcPts val="750"/>
        </a:spcBef>
        <a:buFont typeface="Arial" pitchFamily="34" charset="0"/>
        <a:buChar char="•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4286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71437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142875" algn="l" defTabSz="914400" rtl="0" eaLnBrk="1" latinLnBrk="0" hangingPunct="1">
        <a:spcBef>
          <a:spcPts val="375"/>
        </a:spcBef>
        <a:buFont typeface="Arial" pitchFamily="34" charset="0"/>
        <a:buChar char="–"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000125" indent="-142875" algn="l" defTabSz="914400" rtl="0" eaLnBrk="1" latinLnBrk="0" hangingPunct="1">
        <a:spcBef>
          <a:spcPts val="375"/>
        </a:spcBef>
        <a:buFont typeface="Arial" pitchFamily="34" charset="0"/>
        <a:buChar char="–"/>
        <a:tabLst/>
        <a:defRPr sz="12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614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pos="4032" userDrawn="1">
          <p15:clr>
            <a:srgbClr val="F26B43"/>
          </p15:clr>
        </p15:guide>
        <p15:guide id="5" pos="4416" userDrawn="1">
          <p15:clr>
            <a:srgbClr val="F26B43"/>
          </p15:clr>
        </p15:guide>
        <p15:guide id="6" pos="5952" userDrawn="1">
          <p15:clr>
            <a:srgbClr val="F26B43"/>
          </p15:clr>
        </p15:guide>
        <p15:guide id="7" pos="6336" userDrawn="1">
          <p15:clr>
            <a:srgbClr val="F26B43"/>
          </p15:clr>
        </p15:guide>
        <p15:guide id="8" pos="7872" userDrawn="1">
          <p15:clr>
            <a:srgbClr val="F26B43"/>
          </p15:clr>
        </p15:guide>
        <p15:guide id="9" pos="8256" userDrawn="1">
          <p15:clr>
            <a:srgbClr val="F26B43"/>
          </p15:clr>
        </p15:guide>
        <p15:guide id="10" pos="9984" userDrawn="1">
          <p15:clr>
            <a:srgbClr val="F26B43"/>
          </p15:clr>
        </p15:guide>
        <p15:guide id="11" pos="11712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20.203.132.28:8080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JIRA Agile for </a:t>
            </a:r>
            <a:br>
              <a:rPr lang="en-US" altLang="en-US" dirty="0"/>
            </a:br>
            <a:r>
              <a:rPr lang="en-US" altLang="en-US" dirty="0"/>
              <a:t>Scrum Framework</a:t>
            </a:r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Trainer: Mai Nguyen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rgbClr val="7F7F7F"/>
                </a:solidFill>
              </a:rPr>
              <a:t>JIRA Agile Concepts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58460" y="1357745"/>
            <a:ext cx="9275079" cy="4405963"/>
            <a:chOff x="1683867" y="1132515"/>
            <a:chExt cx="8002622" cy="345355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564236" y="1132515"/>
              <a:ext cx="7122253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Project Categories</a:t>
              </a: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2564236" y="1918327"/>
              <a:ext cx="7122253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Projects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2564235" y="2522335"/>
              <a:ext cx="3296874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Components</a:t>
              </a:r>
              <a:r>
                <a:rPr lang="en-US" sz="18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 </a:t>
              </a:r>
              <a:r>
                <a:rPr lang="en-US" sz="14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(sub-section)</a:t>
              </a:r>
              <a:endPara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389614" y="2522335"/>
              <a:ext cx="3296874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Versions </a:t>
              </a:r>
              <a:r>
                <a:rPr lang="en-US" sz="14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(milestones)</a:t>
              </a:r>
              <a:endParaRPr lang="en-US" sz="18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564236" y="3310900"/>
              <a:ext cx="7122253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Issues (Epics, User Stories)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564236" y="4074344"/>
              <a:ext cx="1535185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Sub-Tasks</a:t>
              </a:r>
              <a:endParaRPr lang="en-US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4325925" y="4074344"/>
              <a:ext cx="1535185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Sub-Tasks</a:t>
              </a:r>
              <a:endParaRPr lang="en-US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389615" y="4074344"/>
              <a:ext cx="1535185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Sub-Tasks</a:t>
              </a:r>
              <a:endParaRPr lang="en-US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8151304" y="4074344"/>
              <a:ext cx="1535185" cy="5117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Sub-Tasks</a:t>
              </a:r>
              <a:endParaRPr lang="en-US" sz="16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792448" y="1770077"/>
              <a:ext cx="7894040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1792448" y="3179428"/>
              <a:ext cx="7894040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auto">
            <a:xfrm>
              <a:off x="1792448" y="3945622"/>
              <a:ext cx="7894040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83867" y="1209095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Level 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83867" y="2314920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Level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3867" y="3390740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Level 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3867" y="4160931"/>
              <a:ext cx="880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Level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32972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JIRA Agile with Scrum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277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Framework Overview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74017" y="1656845"/>
            <a:ext cx="8834349" cy="3445669"/>
            <a:chOff x="1674017" y="1656845"/>
            <a:chExt cx="8834349" cy="3445669"/>
          </a:xfrm>
          <a:solidFill>
            <a:schemeClr val="tx1"/>
          </a:solidFill>
        </p:grpSpPr>
        <p:sp>
          <p:nvSpPr>
            <p:cNvPr id="3" name="Oval 2"/>
            <p:cNvSpPr/>
            <p:nvPr/>
          </p:nvSpPr>
          <p:spPr bwMode="auto">
            <a:xfrm>
              <a:off x="1674017" y="2403458"/>
              <a:ext cx="2040732" cy="2040732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Pre-game Phase</a:t>
              </a:r>
            </a:p>
            <a:p>
              <a:pPr eaLnBrk="0" hangingPunct="0"/>
              <a:endParaRPr lang="en-US" sz="1100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  <a:p>
              <a:pPr marL="171450" indent="-171450" eaLnBrk="0" hangingPunct="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Create product backlog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4372372" y="1656845"/>
              <a:ext cx="3445669" cy="3445669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Game Phase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  <a:p>
              <a:pPr marL="285750" indent="-285750" defTabSz="914400" eaLnBrk="0" fontAlgn="base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Sprint Planning Meeting</a:t>
              </a:r>
            </a:p>
            <a:p>
              <a:pPr marL="285750" indent="-285750" defTabSz="914400" eaLnBrk="0" fontAlgn="base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Daily Standup Meeting</a:t>
              </a:r>
            </a:p>
            <a:p>
              <a:pPr marL="285750" indent="-285750" defTabSz="914400" eaLnBrk="0" fontAlgn="base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Backlog Refinement Meeting</a:t>
              </a:r>
            </a:p>
            <a:p>
              <a:pPr marL="285750" indent="-285750" defTabSz="914400" eaLnBrk="0" fontAlgn="base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Sprint Review Meeting</a:t>
              </a:r>
            </a:p>
            <a:p>
              <a:pPr marL="285750" indent="-285750" defTabSz="914400" eaLnBrk="0" fontAlgn="base" hangingPunct="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Sprint Retrospective Meeting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8469254" y="2405078"/>
              <a:ext cx="2039112" cy="2039112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Post-game Phase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FFFF00"/>
                </a:solidFill>
                <a:latin typeface="Arial" pitchFamily="34" charset="0"/>
                <a:ea typeface="MS PGothic" pitchFamily="34" charset="-128"/>
              </a:endParaRPr>
            </a:p>
            <a:p>
              <a:pPr marL="285750" indent="-28575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FFFF00"/>
                  </a:solidFill>
                  <a:latin typeface="Arial" pitchFamily="34" charset="0"/>
                  <a:ea typeface="MS PGothic" pitchFamily="34" charset="-128"/>
                </a:rPr>
                <a:t>Closure</a:t>
              </a:r>
            </a:p>
          </p:txBody>
        </p:sp>
      </p:grpSp>
      <p:sp>
        <p:nvSpPr>
          <p:cNvPr id="2" name="Rounded Rectangle 1"/>
          <p:cNvSpPr/>
          <p:nvPr/>
        </p:nvSpPr>
        <p:spPr bwMode="auto">
          <a:xfrm>
            <a:off x="3491875" y="5472976"/>
            <a:ext cx="5206660" cy="79157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</a:pPr>
            <a:r>
              <a:rPr lang="en-US" sz="1600" b="1" u="sng" dirty="0">
                <a:solidFill>
                  <a:srgbClr val="FFFF00"/>
                </a:solidFill>
              </a:rPr>
              <a:t>Scrum Roles:</a:t>
            </a:r>
            <a:r>
              <a:rPr lang="en-US" sz="1600" dirty="0">
                <a:solidFill>
                  <a:srgbClr val="FFFF00"/>
                </a:solidFill>
              </a:rPr>
              <a:t> Product Owner, Scrum Master, Team (System Administrator, Project Lead, Development Team, etc.)</a:t>
            </a:r>
          </a:p>
        </p:txBody>
      </p:sp>
    </p:spTree>
    <p:extLst>
      <p:ext uri="{BB962C8B-B14F-4D97-AF65-F5344CB8AC3E}">
        <p14:creationId xmlns:p14="http://schemas.microsoft.com/office/powerpoint/2010/main" val="117343542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Administrative Tasks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278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Dashboard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71500" y="1683327"/>
            <a:ext cx="4901045" cy="4267729"/>
          </a:xfrm>
        </p:spPr>
        <p:txBody>
          <a:bodyPr/>
          <a:lstStyle/>
          <a:p>
            <a:r>
              <a:rPr lang="en-US" dirty="0"/>
              <a:t>Dashboards is the first screen user see when logging in to the system</a:t>
            </a:r>
          </a:p>
          <a:p>
            <a:r>
              <a:rPr lang="en-US" dirty="0"/>
              <a:t>Dashboard can be configured to display many different types of information, depending on areas of interest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182" y="1360402"/>
            <a:ext cx="5733836" cy="45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3177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Create Project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3687" y="1123818"/>
            <a:ext cx="7064626" cy="4972182"/>
            <a:chOff x="2328756" y="887726"/>
            <a:chExt cx="7534488" cy="52748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8756" y="887726"/>
              <a:ext cx="7534488" cy="527486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3734938" y="2876834"/>
              <a:ext cx="1323833" cy="25930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882177" y="6243336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rPr>
              <a:t>Create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08186975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Create Project – Select Project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60" y="1123818"/>
            <a:ext cx="7536241" cy="52760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953302" y="6444971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Create a Scrum project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223147" y="3782847"/>
            <a:ext cx="2818263" cy="6684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51965" y="5118453"/>
            <a:ext cx="436728" cy="2593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62898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Create Project – Review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651" y="1349144"/>
            <a:ext cx="7040220" cy="49288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698295" y="6461161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Review a workflow of a selected project type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85071" y="5058294"/>
            <a:ext cx="518615" cy="2866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98048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Simplified Workflow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10470572" cy="4267729"/>
          </a:xfrm>
        </p:spPr>
        <p:txBody>
          <a:bodyPr/>
          <a:lstStyle/>
          <a:p>
            <a:r>
              <a:rPr lang="en-US" dirty="0"/>
              <a:t>Has three default steps for Scrum boards: </a:t>
            </a:r>
            <a:r>
              <a:rPr lang="en-US" b="1" i="1" dirty="0"/>
              <a:t>To Do</a:t>
            </a:r>
            <a:r>
              <a:rPr lang="en-US" dirty="0"/>
              <a:t>, </a:t>
            </a:r>
            <a:r>
              <a:rPr lang="en-US" b="1" i="1" dirty="0"/>
              <a:t>In Progress</a:t>
            </a:r>
            <a:r>
              <a:rPr lang="en-US" dirty="0"/>
              <a:t>, </a:t>
            </a:r>
            <a:r>
              <a:rPr lang="en-US" b="1" i="1" dirty="0"/>
              <a:t>Done</a:t>
            </a:r>
            <a:endParaRPr lang="en-US" dirty="0"/>
          </a:p>
          <a:p>
            <a:r>
              <a:rPr lang="en-US" dirty="0"/>
              <a:t>Allows issues to be dragged freely between columns</a:t>
            </a:r>
          </a:p>
          <a:p>
            <a:r>
              <a:rPr lang="en-US" dirty="0"/>
              <a:t>Displays no screens on any transitions – all transitions will happen instantly</a:t>
            </a:r>
          </a:p>
          <a:p>
            <a:r>
              <a:rPr lang="en-US" dirty="0"/>
              <a:t>Automatically sets a resolution of 'Done' when issues are transitioned to the 'successful' column</a:t>
            </a:r>
          </a:p>
        </p:txBody>
      </p:sp>
    </p:spTree>
    <p:extLst>
      <p:ext uri="{BB962C8B-B14F-4D97-AF65-F5344CB8AC3E}">
        <p14:creationId xmlns:p14="http://schemas.microsoft.com/office/powerpoint/2010/main" val="2613139076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Create Project – Enter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20" y="1164730"/>
            <a:ext cx="7092418" cy="4965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Enter project name, project key, and specify the lead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62306" y="4901882"/>
            <a:ext cx="545911" cy="28660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52051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Course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10581408" cy="4267729"/>
          </a:xfrm>
        </p:spPr>
        <p:txBody>
          <a:bodyPr/>
          <a:lstStyle/>
          <a:p>
            <a:r>
              <a:rPr lang="en-US" dirty="0"/>
              <a:t>At the end of the course, you will acquire sufficient knowledge of JIRA Agile tool and be able to start applying it into your project</a:t>
            </a:r>
          </a:p>
          <a:p>
            <a:r>
              <a:rPr lang="en-US" dirty="0"/>
              <a:t>Knowledge to gain from the course include: </a:t>
            </a:r>
          </a:p>
          <a:p>
            <a:pPr lvl="1"/>
            <a:r>
              <a:rPr lang="en-US" dirty="0"/>
              <a:t>Backlog Management</a:t>
            </a:r>
          </a:p>
          <a:p>
            <a:pPr lvl="1"/>
            <a:r>
              <a:rPr lang="en-US" dirty="0"/>
              <a:t>Sprint Planning / Tracking</a:t>
            </a:r>
          </a:p>
          <a:p>
            <a:pPr lvl="1"/>
            <a:r>
              <a:rPr lang="en-US" dirty="0"/>
              <a:t>Epic Planning / Tracking</a:t>
            </a:r>
          </a:p>
          <a:p>
            <a:pPr lvl="1"/>
            <a:r>
              <a:rPr lang="en-US" dirty="0"/>
              <a:t>Version Planning / Tracking</a:t>
            </a:r>
          </a:p>
          <a:p>
            <a:pPr lvl="1"/>
            <a:r>
              <a:rPr lang="en-US" dirty="0"/>
              <a:t>Working with Issues (Epic, User Story, Task)</a:t>
            </a:r>
          </a:p>
          <a:p>
            <a:pPr lvl="1"/>
            <a:r>
              <a:rPr lang="en-US" dirty="0"/>
              <a:t>Agile Reports</a:t>
            </a:r>
          </a:p>
        </p:txBody>
      </p:sp>
    </p:spTree>
    <p:extLst>
      <p:ext uri="{BB962C8B-B14F-4D97-AF65-F5344CB8AC3E}">
        <p14:creationId xmlns:p14="http://schemas.microsoft.com/office/powerpoint/2010/main" val="4067016469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957" y="1092875"/>
            <a:ext cx="9005144" cy="5037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Select User Management to add/edit/delete users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30280" y="2850591"/>
            <a:ext cx="1487607" cy="2593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5826434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User Management – List All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57" y="1185646"/>
            <a:ext cx="7062543" cy="49444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Display list of all available users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450054" y="3225542"/>
            <a:ext cx="928048" cy="245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46556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System Administrator – User Management – Create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65" y="1123818"/>
            <a:ext cx="5022267" cy="51056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905534" y="6324863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Enter user’s properties to create a new user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344409" y="5830649"/>
            <a:ext cx="682388" cy="3275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338232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Manage Board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2" y="1123818"/>
            <a:ext cx="8492836" cy="50048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Project lead can configure board properties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682202" y="3305992"/>
            <a:ext cx="1569493" cy="2558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4586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Manage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27" y="1288539"/>
            <a:ext cx="8215745" cy="48415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560135" y="4300658"/>
            <a:ext cx="1460311" cy="25589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Project lead can configure board properties</a:t>
            </a:r>
          </a:p>
        </p:txBody>
      </p:sp>
    </p:spTree>
    <p:extLst>
      <p:ext uri="{BB962C8B-B14F-4D97-AF65-F5344CB8AC3E}">
        <p14:creationId xmlns:p14="http://schemas.microsoft.com/office/powerpoint/2010/main" val="84525686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Manage Board – Estimation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71500" y="1559407"/>
            <a:ext cx="4180608" cy="4267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Scrum teams estimate stories in Story Points, then track tasks using hours</a:t>
            </a:r>
          </a:p>
          <a:p>
            <a:r>
              <a:rPr lang="en-US" dirty="0"/>
              <a:t>By default, your Scrum board will use Story Points for estimation, and will also use Story Points for tracking</a:t>
            </a:r>
          </a:p>
          <a:p>
            <a:r>
              <a:rPr lang="en-US" dirty="0"/>
              <a:t>JIRA Agile has the flexibility to set your estimation and tracking statistics differently, depending on what best suits your team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1518" y="1559407"/>
            <a:ext cx="6169571" cy="3744191"/>
            <a:chOff x="3345038" y="3320747"/>
            <a:chExt cx="5500336" cy="32413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038" y="3320747"/>
              <a:ext cx="5500336" cy="324136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5418839" y="5033778"/>
              <a:ext cx="1460311" cy="25589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66359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Manage Board – Working Days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2" y="1203842"/>
            <a:ext cx="5854476" cy="4926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Select Working Days and Non-Working Days</a:t>
            </a:r>
          </a:p>
        </p:txBody>
      </p:sp>
    </p:spTree>
    <p:extLst>
      <p:ext uri="{BB962C8B-B14F-4D97-AF65-F5344CB8AC3E}">
        <p14:creationId xmlns:p14="http://schemas.microsoft.com/office/powerpoint/2010/main" val="169885349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Project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83" y="1129952"/>
            <a:ext cx="9116291" cy="50001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View Project Administration area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37649" y="5339506"/>
            <a:ext cx="545910" cy="3650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108403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Project 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View Project 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244774"/>
            <a:ext cx="6087936" cy="4877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833341" y="4871584"/>
            <a:ext cx="641445" cy="187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780105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Project Roles – Add an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905534" y="6354867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Add an user to a selected role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5541" y="982246"/>
            <a:ext cx="8679976" cy="5295724"/>
            <a:chOff x="1756012" y="781138"/>
            <a:chExt cx="8679976" cy="52957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012" y="781138"/>
              <a:ext cx="8679976" cy="529572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8852848" y="5053079"/>
              <a:ext cx="573206" cy="2559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86741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Course Audience and Prerequisite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is for everyone who work in a project</a:t>
            </a:r>
          </a:p>
          <a:p>
            <a:r>
              <a:rPr lang="en-US" dirty="0"/>
              <a:t>Pre-requisites: </a:t>
            </a:r>
          </a:p>
          <a:p>
            <a:pPr lvl="1"/>
            <a:r>
              <a:rPr lang="en-US" dirty="0"/>
              <a:t>Basic knowledge of Agile Process</a:t>
            </a:r>
          </a:p>
        </p:txBody>
      </p:sp>
    </p:spTree>
    <p:extLst>
      <p:ext uri="{BB962C8B-B14F-4D97-AF65-F5344CB8AC3E}">
        <p14:creationId xmlns:p14="http://schemas.microsoft.com/office/powerpoint/2010/main" val="1438301526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Version Management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543299" cy="4267729"/>
          </a:xfrm>
        </p:spPr>
        <p:txBody>
          <a:bodyPr/>
          <a:lstStyle/>
          <a:p>
            <a:r>
              <a:rPr lang="en-US" dirty="0"/>
              <a:t>A version is a set of features and fixes released together as a single update to your product 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87362" y="1525370"/>
            <a:ext cx="6560576" cy="4645990"/>
            <a:chOff x="1296537" y="804529"/>
            <a:chExt cx="6550926" cy="52489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537" y="804529"/>
              <a:ext cx="6550926" cy="524894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7001302" y="2514596"/>
              <a:ext cx="559559" cy="18766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51807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Project Lead – Version Management…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85064" y="6277970"/>
            <a:ext cx="4380931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itchFamily="34" charset="0"/>
                <a:ea typeface="MS PGothic" pitchFamily="34" charset="-128"/>
              </a:rPr>
              <a:t>Add/update/delete versions of a project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63665" y="1024849"/>
            <a:ext cx="8264669" cy="5105251"/>
            <a:chOff x="1890713" y="863320"/>
            <a:chExt cx="8410574" cy="513136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713" y="863320"/>
              <a:ext cx="8410574" cy="513136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8443415" y="3961259"/>
              <a:ext cx="409434" cy="21495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689148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Product Backlog Management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2569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Product Owner – Manage Product Backlog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45977" y="6411244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Product Owner can add/edit/delete/prioritize product backlog items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1816" y="1136073"/>
            <a:ext cx="7308368" cy="5060664"/>
            <a:chOff x="2348250" y="805218"/>
            <a:chExt cx="7495500" cy="52475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250" y="805218"/>
              <a:ext cx="7495500" cy="524756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3025254" y="4288805"/>
              <a:ext cx="6701050" cy="43332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2465697" y="5404517"/>
              <a:ext cx="7260608" cy="5459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/>
                <a:t>Product Backlog:</a:t>
              </a:r>
              <a:r>
                <a:rPr lang="en-US" sz="1400" dirty="0"/>
                <a:t> A list of all desired work on the project in terms of user stories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971620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Product Owner – Create Epic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695699" cy="4267729"/>
          </a:xfrm>
        </p:spPr>
        <p:txBody>
          <a:bodyPr/>
          <a:lstStyle/>
          <a:p>
            <a:r>
              <a:rPr lang="en-US" dirty="0"/>
              <a:t>An epic is essentially a large user story that can be broken down into a number of smaller stories</a:t>
            </a:r>
          </a:p>
          <a:p>
            <a:r>
              <a:rPr lang="en-US" dirty="0"/>
              <a:t>It may take several sprints to complete an epic 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73553" y="1714500"/>
            <a:ext cx="6779355" cy="4478482"/>
            <a:chOff x="928048" y="794765"/>
            <a:chExt cx="7287904" cy="52684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48" y="794765"/>
              <a:ext cx="7287904" cy="526847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892121" y="5643562"/>
              <a:ext cx="709684" cy="3751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663334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Product Owner – Create User Story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45977" y="638479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Create a user story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52048" y="1056393"/>
            <a:ext cx="7287904" cy="5268470"/>
            <a:chOff x="2452048" y="794765"/>
            <a:chExt cx="7287904" cy="52684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2048" y="794765"/>
              <a:ext cx="7287904" cy="526847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8409390" y="5641860"/>
              <a:ext cx="709684" cy="37510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465697" y="5036023"/>
              <a:ext cx="7260608" cy="5459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/>
                <a:t>User Story:</a:t>
              </a:r>
              <a:r>
                <a:rPr lang="en-US" sz="1400" dirty="0"/>
                <a:t> A convenient format for expressing the requirement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3121058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79" y="1023854"/>
            <a:ext cx="7670042" cy="5254116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Product Owner – Rank (Prioritize) User Story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Drag and drop to prioritize a user story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9786053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Estimate User Story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71502" y="1714501"/>
            <a:ext cx="4319154" cy="4267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Estimating stories in your backlog helps you to predict how long portions of the backlog might take to be delivered</a:t>
            </a:r>
          </a:p>
          <a:p>
            <a:r>
              <a:rPr lang="en-US" dirty="0"/>
              <a:t>To enter an Estimate for each issue, click the issue key to display the issue details at the right of the screen, then type in the Estimate field. </a:t>
            </a:r>
          </a:p>
          <a:p>
            <a:r>
              <a:rPr lang="en-US" dirty="0"/>
              <a:t>Estimation is all about Velocity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18131" y="1714500"/>
            <a:ext cx="6163824" cy="4267730"/>
            <a:chOff x="3475476" y="3043748"/>
            <a:chExt cx="5239460" cy="35891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5476" y="3043748"/>
              <a:ext cx="5239460" cy="358912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7649014" y="4638499"/>
              <a:ext cx="1042269" cy="21589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36687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Product Owner – Add User Story to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Drag and drop a user story to version to at it to a specific version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33252" y="1123818"/>
            <a:ext cx="6496332" cy="5197066"/>
            <a:chOff x="2847834" y="830467"/>
            <a:chExt cx="6496332" cy="519706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7834" y="830467"/>
              <a:ext cx="6496332" cy="519706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3298210" y="3708066"/>
              <a:ext cx="4858603" cy="27708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683953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Sprint Planning and Tracking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823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Assessment Disciplines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Participation: 70%</a:t>
            </a:r>
          </a:p>
          <a:p>
            <a:r>
              <a:rPr lang="en-US" dirty="0"/>
              <a:t>Practice: 30%</a:t>
            </a:r>
          </a:p>
          <a:p>
            <a:r>
              <a:rPr lang="en-US" dirty="0"/>
              <a:t>Passed Score: 80%</a:t>
            </a:r>
          </a:p>
        </p:txBody>
      </p:sp>
    </p:spTree>
    <p:extLst>
      <p:ext uri="{BB962C8B-B14F-4D97-AF65-F5344CB8AC3E}">
        <p14:creationId xmlns:p14="http://schemas.microsoft.com/office/powerpoint/2010/main" val="2187237878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Create Sprint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695699" cy="4267729"/>
          </a:xfrm>
        </p:spPr>
        <p:txBody>
          <a:bodyPr/>
          <a:lstStyle/>
          <a:p>
            <a:r>
              <a:rPr lang="en-US" dirty="0"/>
              <a:t>A sprint is a short (ideally two to four weeks) period in which the development team implements and delivers a discrete product increment</a:t>
            </a:r>
          </a:p>
          <a:p>
            <a:r>
              <a:rPr lang="en-US" dirty="0"/>
              <a:t>Once you have chosen which issues are to be included in your next sprint, you are ready to start the sprint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77366" y="1714500"/>
            <a:ext cx="6532967" cy="4506191"/>
            <a:chOff x="4772342" y="1714500"/>
            <a:chExt cx="5832274" cy="399521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342" y="1714500"/>
              <a:ext cx="5832274" cy="399521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9719765" y="3074218"/>
              <a:ext cx="697668" cy="24927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475029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Select Sprint Backlog Items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45977" y="6411164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Drag and drop product backlog items to sprint backlog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6290" y="1177636"/>
            <a:ext cx="7395019" cy="5060978"/>
            <a:chOff x="2220036" y="773895"/>
            <a:chExt cx="7751928" cy="53102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036" y="773895"/>
              <a:ext cx="7751928" cy="53102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3066197" y="3535779"/>
              <a:ext cx="6851177" cy="33586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65697" y="5459108"/>
              <a:ext cx="7260608" cy="54591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/>
                <a:t>Sprint Backlog:</a:t>
              </a:r>
              <a:r>
                <a:rPr lang="en-US" sz="1400" dirty="0"/>
                <a:t> An overview of the development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828987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22" y="1099335"/>
            <a:ext cx="7735380" cy="5296639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Create Task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45977" y="6422833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Create a task associated with a user story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15478" y="5960514"/>
            <a:ext cx="709684" cy="3751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08009" y="5327386"/>
            <a:ext cx="7260608" cy="5459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/>
              <a:t>Task:</a:t>
            </a:r>
            <a:r>
              <a:rPr lang="en-US" sz="1400" dirty="0"/>
              <a:t> A specific development work that can be pulled by team member</a:t>
            </a:r>
          </a:p>
        </p:txBody>
      </p:sp>
    </p:spTree>
    <p:extLst>
      <p:ext uri="{BB962C8B-B14F-4D97-AF65-F5344CB8AC3E}">
        <p14:creationId xmlns:p14="http://schemas.microsoft.com/office/powerpoint/2010/main" val="473280979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Start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85659" y="1123818"/>
            <a:ext cx="7420682" cy="4962929"/>
            <a:chOff x="3344300" y="1561840"/>
            <a:chExt cx="5500046" cy="4218507"/>
          </a:xfrm>
        </p:grpSpPr>
        <p:sp>
          <p:nvSpPr>
            <p:cNvPr id="7" name="Rectangle 6"/>
            <p:cNvSpPr/>
            <p:nvPr/>
          </p:nvSpPr>
          <p:spPr bwMode="auto">
            <a:xfrm>
              <a:off x="3344300" y="5452801"/>
              <a:ext cx="5500046" cy="3275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Enter a sprint properties to start a sprint</a:t>
              </a:r>
              <a:endParaRPr lang="en-US" sz="1400" dirty="0">
                <a:latin typeface="Arial" pitchFamily="34" charset="0"/>
                <a:ea typeface="MS PGothic" pitchFamily="34" charset="-128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654" y="1561840"/>
              <a:ext cx="5496692" cy="373432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7597254" y="4885899"/>
              <a:ext cx="552831" cy="31389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37106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Start Sprint…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45977" y="6404419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 sprint is started successfully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27" y="1042552"/>
            <a:ext cx="7642746" cy="52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6179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Working with</a:t>
            </a:r>
            <a:br>
              <a:rPr lang="en-US" altLang="en-US" dirty="0"/>
            </a:br>
            <a:r>
              <a:rPr lang="en-US" altLang="en-US" dirty="0"/>
              <a:t>User Stories &amp; Tasks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6590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64" y="1093710"/>
            <a:ext cx="7424382" cy="5085834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Signup for Work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45183" y="6179544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Signup for a work by drag it from To Do and drop to In Progress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22751" y="3520622"/>
            <a:ext cx="2251880" cy="7949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456120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Update Work Status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45183" y="6218098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Update status of a work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70" y="963982"/>
            <a:ext cx="7670042" cy="52541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156398" y="3745600"/>
            <a:ext cx="1503029" cy="2924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5576449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89" y="1049991"/>
            <a:ext cx="7122684" cy="5227979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Update Work Status…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Log time spent for a work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621045" y="5891221"/>
            <a:ext cx="524538" cy="33459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1983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68" y="1019784"/>
            <a:ext cx="7478974" cy="5123232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Update Work Status…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39361" y="6250255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Move a work to Done if it is completed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27468" y="3272288"/>
            <a:ext cx="1323833" cy="8652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809135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Course Administration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complete the course you must</a:t>
            </a:r>
          </a:p>
          <a:p>
            <a:pPr lvl="1"/>
            <a:r>
              <a:rPr lang="en-US" dirty="0"/>
              <a:t>Sign in the Class Attendance List</a:t>
            </a:r>
          </a:p>
          <a:p>
            <a:pPr lvl="1"/>
            <a:r>
              <a:rPr lang="en-US" dirty="0"/>
              <a:t>Participate in the course and complete assignment</a:t>
            </a:r>
          </a:p>
          <a:p>
            <a:pPr lvl="1"/>
            <a:r>
              <a:rPr lang="en-US" dirty="0"/>
              <a:t>Provide your feedback in the End of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2429612623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Agile Reports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7499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99" y="1095235"/>
            <a:ext cx="7560860" cy="5179324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Access Reports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Agile reports are accessible at anytime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48897" y="3705727"/>
            <a:ext cx="389755" cy="2558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601590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96" y="1123818"/>
            <a:ext cx="7494208" cy="5133666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Reports Repository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Various reports are available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08956" y="2091520"/>
            <a:ext cx="1331450" cy="16889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75008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</a:t>
            </a:r>
            <a:r>
              <a:rPr lang="en-US" altLang="en-US" dirty="0" err="1">
                <a:solidFill>
                  <a:srgbClr val="7F7F7F"/>
                </a:solidFill>
              </a:rPr>
              <a:t>Burndown</a:t>
            </a:r>
            <a:r>
              <a:rPr lang="en-US" altLang="en-US" dirty="0">
                <a:solidFill>
                  <a:srgbClr val="7F7F7F"/>
                </a:solidFill>
              </a:rPr>
              <a:t> Chart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806535" cy="4267729"/>
          </a:xfrm>
        </p:spPr>
        <p:txBody>
          <a:bodyPr/>
          <a:lstStyle/>
          <a:p>
            <a:r>
              <a:rPr lang="en-US" dirty="0"/>
              <a:t>Show the actual and estimated amount of work to be done in a sprint</a:t>
            </a:r>
          </a:p>
          <a:p>
            <a:r>
              <a:rPr lang="en-US" dirty="0"/>
              <a:t>Help you to project the likelihood of achieving the sprint goal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545" y="1714499"/>
            <a:ext cx="6522182" cy="4377903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9638"/>
      </p:ext>
    </p:extLst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Sprint Report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612572" cy="4267729"/>
          </a:xfrm>
        </p:spPr>
        <p:txBody>
          <a:bodyPr/>
          <a:lstStyle/>
          <a:p>
            <a:r>
              <a:rPr lang="en-US" dirty="0"/>
              <a:t>Show the list of issues in each sprint. It is useful for your Sprint Retrospective meeting and also for mid-sprint progress checks</a:t>
            </a:r>
          </a:p>
          <a:p>
            <a:r>
              <a:rPr lang="en-US" dirty="0"/>
              <a:t>Help you to project the likelihood of achieving the sprint goal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83" y="1714500"/>
            <a:ext cx="7002656" cy="426773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00181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Velocity Chart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71501" y="1714501"/>
            <a:ext cx="3501735" cy="4267729"/>
          </a:xfrm>
        </p:spPr>
        <p:txBody>
          <a:bodyPr/>
          <a:lstStyle/>
          <a:p>
            <a:r>
              <a:rPr lang="en-US" dirty="0"/>
              <a:t>Show the amount of value delivered in each sprint, enabling you to predict the amount of work the team can commit to in future sprints</a:t>
            </a:r>
          </a:p>
          <a:p>
            <a:r>
              <a:rPr lang="en-US" dirty="0"/>
              <a:t>Help you to project the likelihood of achieving the sprint goal</a:t>
            </a:r>
          </a:p>
        </p:txBody>
      </p:sp>
      <p:pic>
        <p:nvPicPr>
          <p:cNvPr id="5" name="Picture 2" descr="https://confluence.atlassian.com/download/attachments/391087316/gh_6-2-1_velocity-chart.png?version=2&amp;modificationDate=1384399733559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4" y="1465119"/>
            <a:ext cx="6835482" cy="4665488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381006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Team – Version Report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View Version Report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20" y="1102123"/>
            <a:ext cx="6464753" cy="517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553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Sprint Review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7461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619" y="1192136"/>
            <a:ext cx="7424382" cy="5085834"/>
          </a:xfrm>
          <a:prstGeom prst="rect">
            <a:avLst/>
          </a:prstGeom>
        </p:spPr>
      </p:pic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Complete Sprint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If everything is done, a sprint can be completed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927078" y="2032541"/>
            <a:ext cx="805217" cy="21149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803571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Complete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0282" y="1714500"/>
            <a:ext cx="8856937" cy="4393661"/>
            <a:chOff x="3085680" y="2138183"/>
            <a:chExt cx="6020640" cy="312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680" y="2138183"/>
              <a:ext cx="6020640" cy="258163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3345183" y="4933264"/>
              <a:ext cx="5500046" cy="3275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/>
                <a:t>Complete a sprint</a:t>
              </a:r>
              <a:endParaRPr lang="en-US" sz="1400" dirty="0"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542663" y="4285397"/>
              <a:ext cx="900752" cy="35484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4061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Duration and Course Timetable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Duration: 3 hours </a:t>
            </a:r>
          </a:p>
          <a:p>
            <a:pPr lvl="1"/>
            <a:r>
              <a:rPr lang="en-US" dirty="0"/>
              <a:t>Tool Introduction: 2 hours</a:t>
            </a:r>
          </a:p>
          <a:p>
            <a:pPr lvl="1"/>
            <a:r>
              <a:rPr lang="en-US" dirty="0"/>
              <a:t>Practice: 1 hour</a:t>
            </a:r>
          </a:p>
        </p:txBody>
      </p:sp>
    </p:spTree>
    <p:extLst>
      <p:ext uri="{BB962C8B-B14F-4D97-AF65-F5344CB8AC3E}">
        <p14:creationId xmlns:p14="http://schemas.microsoft.com/office/powerpoint/2010/main" val="886682919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Sprint Retrospective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5460"/>
      </p:ext>
    </p:extLst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Scrum Master – Issue Analysis Reports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25506" y="6277970"/>
            <a:ext cx="5500046" cy="3275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Issue Analysis Reports should be reviewed during retrospective</a:t>
            </a:r>
            <a:endParaRPr lang="en-US" sz="1400" dirty="0"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49" y="1076838"/>
            <a:ext cx="6496334" cy="52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93843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Practice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73209"/>
      </p:ext>
    </p:extLst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3"/>
              </a:rPr>
              <a:t>http://20.203.132.38:8080</a:t>
            </a:r>
            <a:endParaRPr lang="en-US" dirty="0"/>
          </a:p>
          <a:p>
            <a:r>
              <a:rPr lang="en-US" dirty="0"/>
              <a:t>Account:</a:t>
            </a:r>
          </a:p>
          <a:p>
            <a:pPr lvl="1"/>
            <a:r>
              <a:rPr lang="en-US" dirty="0"/>
              <a:t>Username: student&lt;1-20&gt;</a:t>
            </a:r>
          </a:p>
          <a:p>
            <a:pPr lvl="1"/>
            <a:r>
              <a:rPr lang="en-US" dirty="0"/>
              <a:t>Password: student&lt;1-20&gt;</a:t>
            </a:r>
          </a:p>
          <a:p>
            <a:r>
              <a:rPr lang="en-US" dirty="0"/>
              <a:t>Project: My Student Project</a:t>
            </a:r>
          </a:p>
        </p:txBody>
      </p:sp>
    </p:spTree>
    <p:extLst>
      <p:ext uri="{BB962C8B-B14F-4D97-AF65-F5344CB8AC3E}">
        <p14:creationId xmlns:p14="http://schemas.microsoft.com/office/powerpoint/2010/main" val="3976044850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</a:pPr>
            <a:r>
              <a:rPr lang="en-US" dirty="0"/>
              <a:t>Backlog Management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Create epics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Create user stories from an epic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Estimate user stories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Prioritize user stories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Create tasks from a user story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Assign tasks to team member</a:t>
            </a:r>
          </a:p>
          <a:p>
            <a:pPr>
              <a:spcBef>
                <a:spcPts val="800"/>
              </a:spcBef>
            </a:pPr>
            <a:r>
              <a:rPr lang="en-US" dirty="0"/>
              <a:t>Sprint Management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Create sprint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Assign user stories to a sprint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Start a sprint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Update task status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79834" y="1412532"/>
            <a:ext cx="3952738" cy="349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66688" indent="-166688"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1313" indent="-173038"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506413" indent="-163513"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688975" indent="-180975"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852488" indent="-161925" algn="l" defTabSz="9445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3096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17668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2240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2681288" indent="-161925" algn="l" defTabSz="944563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800"/>
              </a:spcBef>
            </a:pPr>
            <a:r>
              <a:rPr lang="en-US" kern="0" dirty="0"/>
              <a:t>Tracking / Monitoring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Update user stories / tasks details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Transit tasks through its statuses</a:t>
            </a:r>
            <a:endParaRPr lang="en-US" kern="0" dirty="0"/>
          </a:p>
          <a:p>
            <a:pPr>
              <a:spcBef>
                <a:spcPts val="800"/>
              </a:spcBef>
            </a:pPr>
            <a:r>
              <a:rPr lang="en-US" kern="0" dirty="0"/>
              <a:t>Version Management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Create version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Assign user stories to a version</a:t>
            </a:r>
          </a:p>
          <a:p>
            <a:pPr>
              <a:spcBef>
                <a:spcPts val="800"/>
              </a:spcBef>
            </a:pPr>
            <a:r>
              <a:rPr lang="en-US" kern="0" dirty="0"/>
              <a:t>Report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Complete a sprint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View </a:t>
            </a:r>
            <a:r>
              <a:rPr lang="en-US" sz="1800" kern="0" dirty="0" err="1"/>
              <a:t>Burndown</a:t>
            </a:r>
            <a:r>
              <a:rPr lang="en-US" sz="1800" kern="0" dirty="0"/>
              <a:t> chart</a:t>
            </a:r>
          </a:p>
          <a:p>
            <a:pPr lvl="1">
              <a:spcBef>
                <a:spcPts val="800"/>
              </a:spcBef>
            </a:pPr>
            <a:r>
              <a:rPr lang="en-US" sz="1800" kern="0" dirty="0"/>
              <a:t>View Velocity report</a:t>
            </a:r>
          </a:p>
        </p:txBody>
      </p:sp>
    </p:spTree>
    <p:extLst>
      <p:ext uri="{BB962C8B-B14F-4D97-AF65-F5344CB8AC3E}">
        <p14:creationId xmlns:p14="http://schemas.microsoft.com/office/powerpoint/2010/main" val="1194625698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Question &amp; Answer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4960"/>
      </p:ext>
    </p:extLst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Revision History</a:t>
            </a:r>
          </a:p>
        </p:txBody>
      </p:sp>
      <p:graphicFrame>
        <p:nvGraphicFramePr>
          <p:cNvPr id="9" name="Group 7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68024"/>
              </p:ext>
            </p:extLst>
          </p:nvPr>
        </p:nvGraphicFramePr>
        <p:xfrm>
          <a:off x="571500" y="1714500"/>
          <a:ext cx="11049000" cy="2402814"/>
        </p:xfrm>
        <a:graphic>
          <a:graphicData uri="http://schemas.openxmlformats.org/drawingml/2006/table">
            <a:tbl>
              <a:tblPr/>
              <a:tblGrid>
                <a:gridCol w="128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83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Date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Version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Description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Updated by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Reviewed and Approved By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 Sep 2015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1.0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Initial version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Long Truong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Khanh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Lam, Ngoc Do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2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Aug 2017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2.0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Re-theme a slide deck using DXC template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Quang Tran, Long Truong</a:t>
                      </a:r>
                    </a:p>
                  </a:txBody>
                  <a:tcPr marL="101447" marR="1014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479226"/>
                  </a:ext>
                </a:extLst>
              </a:tr>
            </a:tbl>
          </a:graphicData>
        </a:graphic>
      </p:graphicFrame>
      <p:sp>
        <p:nvSpPr>
          <p:cNvPr id="5" name="Action Button: Return 4">
            <a:hlinkClick r:id="rId3" action="ppaction://hlinksldjump" highlightClick="1"/>
          </p:cNvPr>
          <p:cNvSpPr/>
          <p:nvPr/>
        </p:nvSpPr>
        <p:spPr bwMode="auto">
          <a:xfrm>
            <a:off x="10347960" y="6568440"/>
            <a:ext cx="259080" cy="213360"/>
          </a:xfrm>
          <a:prstGeom prst="actionButtonRetur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74280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939598"/>
                </a:solidFill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509617"/>
            <a:ext cx="9334500" cy="4267729"/>
          </a:xfrm>
        </p:spPr>
        <p:txBody>
          <a:bodyPr/>
          <a:lstStyle/>
          <a:p>
            <a:r>
              <a:rPr lang="en-US" dirty="0"/>
              <a:t>JIRA Agile Introduction</a:t>
            </a:r>
          </a:p>
          <a:p>
            <a:r>
              <a:rPr lang="en-US" dirty="0"/>
              <a:t>JIRA Agile with Scrum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Q &amp; A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/>
            <a:r>
              <a:rPr lang="en-US" altLang="en-US" dirty="0"/>
              <a:t>JIRA Agile Introduction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JIRA Agile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714501"/>
            <a:ext cx="10304317" cy="4267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JIRA Agile is</a:t>
            </a:r>
          </a:p>
          <a:p>
            <a:pPr lvl="1"/>
            <a:r>
              <a:rPr lang="en-US" dirty="0"/>
              <a:t>A tool for Agile framework</a:t>
            </a:r>
          </a:p>
          <a:p>
            <a:pPr lvl="1"/>
            <a:r>
              <a:rPr lang="en-US" dirty="0"/>
              <a:t>Available as a downloadable package and on-demand service</a:t>
            </a:r>
          </a:p>
          <a:p>
            <a:r>
              <a:rPr lang="en-US" dirty="0"/>
              <a:t>With JIRA Agile , the team can</a:t>
            </a:r>
          </a:p>
          <a:p>
            <a:pPr lvl="1"/>
            <a:r>
              <a:rPr lang="en-US" dirty="0"/>
              <a:t>Create and maintain product backlog</a:t>
            </a:r>
          </a:p>
          <a:p>
            <a:pPr lvl="1"/>
            <a:r>
              <a:rPr lang="en-US" dirty="0"/>
              <a:t>Estimate user stories</a:t>
            </a:r>
          </a:p>
          <a:p>
            <a:pPr lvl="1"/>
            <a:r>
              <a:rPr lang="en-US" dirty="0"/>
              <a:t>Build a sprint backlog</a:t>
            </a:r>
          </a:p>
          <a:p>
            <a:pPr lvl="1"/>
            <a:r>
              <a:rPr lang="en-US" dirty="0"/>
              <a:t>Identify velocity</a:t>
            </a:r>
          </a:p>
          <a:p>
            <a:pPr lvl="1"/>
            <a:r>
              <a:rPr lang="en-US" dirty="0"/>
              <a:t>Visualize team activity</a:t>
            </a:r>
          </a:p>
          <a:p>
            <a:pPr lvl="1"/>
            <a:r>
              <a:rPr lang="en-US" dirty="0"/>
              <a:t>Report on team progress</a:t>
            </a:r>
          </a:p>
          <a:p>
            <a:r>
              <a:rPr lang="en-US" dirty="0"/>
              <a:t>JIRA Agile can integrate with Confluence, Bamboo, Jenkins, </a:t>
            </a:r>
            <a:r>
              <a:rPr lang="en-US" dirty="0" err="1"/>
              <a:t>Git</a:t>
            </a:r>
            <a:r>
              <a:rPr lang="en-US" dirty="0"/>
              <a:t>, Stash, Crucible,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4414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 Training Template_20170704 (Lite Version).potx" id="{D176A7FD-2F9D-4A8D-B870-5558139FECBF}" vid="{B71DC273-75A5-4CEA-A9F6-A2F64F35B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sion_x0020_Number xmlns="34d5d833-8621-4338-ba40-4b59c98f9fb8">1.1</Version_x0020_Number>
    <Label xmlns="34d5d833-8621-4338-ba40-4b59c98f9fb8" xsi:nil="true"/>
    <Issue_x0020_Date xmlns="34d5d833-8621-4338-ba40-4b59c98f9fb8">28 June 2012</Issue_x0020_Date>
    <Document_x0020_Code xmlns="34d5d833-8621-4338-ba40-4b59c98f9fb8">PG-IN-CO-49</Document_x0020_Cod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QMS" ma:contentTypeID="0x010100A31FA0CB0E4CBE459B38259D35882BB600FFB568017D1470408E1C90BFEFAEF7F2" ma:contentTypeVersion="1" ma:contentTypeDescription="" ma:contentTypeScope="" ma:versionID="39de79ded574be79a5dd587dcff1b1c1">
  <xsd:schema xmlns:xsd="http://www.w3.org/2001/XMLSchema" xmlns:xs="http://www.w3.org/2001/XMLSchema" xmlns:p="http://schemas.microsoft.com/office/2006/metadata/properties" xmlns:ns2="34d5d833-8621-4338-ba40-4b59c98f9fb8" targetNamespace="http://schemas.microsoft.com/office/2006/metadata/properties" ma:root="true" ma:fieldsID="fd69486dc6b04fe2bab4b3ca4a21c5bb" ns2:_="">
    <xsd:import namespace="34d5d833-8621-4338-ba40-4b59c98f9fb8"/>
    <xsd:element name="properties">
      <xsd:complexType>
        <xsd:sequence>
          <xsd:element name="documentManagement">
            <xsd:complexType>
              <xsd:all>
                <xsd:element ref="ns2:Document_x0020_Code" minOccurs="0"/>
                <xsd:element ref="ns2:Issue_x0020_Date" minOccurs="0"/>
                <xsd:element ref="ns2:Label" minOccurs="0"/>
                <xsd:element ref="ns2:Version_x0020_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d833-8621-4338-ba40-4b59c98f9fb8" elementFormDefault="qualified">
    <xsd:import namespace="http://schemas.microsoft.com/office/2006/documentManagement/types"/>
    <xsd:import namespace="http://schemas.microsoft.com/office/infopath/2007/PartnerControls"/>
    <xsd:element name="Document_x0020_Code" ma:index="8" nillable="true" ma:displayName="Document Code" ma:internalName="Document_x0020_Code">
      <xsd:simpleType>
        <xsd:restriction base="dms:Text">
          <xsd:maxLength value="255"/>
        </xsd:restriction>
      </xsd:simpleType>
    </xsd:element>
    <xsd:element name="Issue_x0020_Date" ma:index="9" nillable="true" ma:displayName="Issue Date" ma:internalName="Issue_x0020_Date">
      <xsd:simpleType>
        <xsd:restriction base="dms:Text">
          <xsd:maxLength value="255"/>
        </xsd:restriction>
      </xsd:simpleType>
    </xsd:element>
    <xsd:element name="Label" ma:index="10" nillable="true" ma:displayName="Label" ma:internalName="Label">
      <xsd:simpleType>
        <xsd:restriction base="dms:Text">
          <xsd:maxLength value="255"/>
        </xsd:restriction>
      </xsd:simpleType>
    </xsd:element>
    <xsd:element name="Version_x0020_Number" ma:index="11" nillable="true" ma:displayName="Version Number" ma:internalName="Version_x0020_Numb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90FFDCD-456D-45F8-9EDA-8A4BCA8E232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4d5d833-8621-4338-ba40-4b59c98f9fb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8D9A96-CF84-4886-8987-79787CF030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5d833-8621-4338-ba40-4b59c98f9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523429-CDEF-4937-85B7-7E98108112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31E3CB-5AD3-41CE-9A25-F756A2ACF1D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1339</Words>
  <Application>Microsoft Office PowerPoint</Application>
  <PresentationFormat>Widescreen</PresentationFormat>
  <Paragraphs>315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MS PGothic</vt:lpstr>
      <vt:lpstr>Arial</vt:lpstr>
      <vt:lpstr>Calibri</vt:lpstr>
      <vt:lpstr>DXC</vt:lpstr>
      <vt:lpstr>JIRA Agile for  Scrum Framework</vt:lpstr>
      <vt:lpstr>Course Objectives</vt:lpstr>
      <vt:lpstr>Course Audience and Prerequisite</vt:lpstr>
      <vt:lpstr>Assessment Disciplines</vt:lpstr>
      <vt:lpstr>Course Administration</vt:lpstr>
      <vt:lpstr>Duration and Course Timetable</vt:lpstr>
      <vt:lpstr>Agenda</vt:lpstr>
      <vt:lpstr>JIRA Agile Introduction</vt:lpstr>
      <vt:lpstr>JIRA Agile Overview</vt:lpstr>
      <vt:lpstr>JIRA Agile Concepts</vt:lpstr>
      <vt:lpstr>JIRA Agile with Scrum</vt:lpstr>
      <vt:lpstr>Scrum Framework Overview</vt:lpstr>
      <vt:lpstr>Administrative Tasks</vt:lpstr>
      <vt:lpstr>System Administrator – Dashboard</vt:lpstr>
      <vt:lpstr>System Administrator – Create Project</vt:lpstr>
      <vt:lpstr>System Administrator – Create Project – Select Project Type</vt:lpstr>
      <vt:lpstr>System Administrator – Create Project – Review Workflow</vt:lpstr>
      <vt:lpstr>Scrum Simplified Workflow</vt:lpstr>
      <vt:lpstr>System Administrator – Create Project – Enter Properties</vt:lpstr>
      <vt:lpstr>System Administrator – User Management</vt:lpstr>
      <vt:lpstr>System Administrator – User Management – List All Users</vt:lpstr>
      <vt:lpstr>System Administrator – User Management – Create User</vt:lpstr>
      <vt:lpstr>Project Lead – Manage Board</vt:lpstr>
      <vt:lpstr>Project Lead – Manage Board</vt:lpstr>
      <vt:lpstr>Project Lead – Manage Board – Estimation</vt:lpstr>
      <vt:lpstr>Project Lead – Manage Board – Working Days</vt:lpstr>
      <vt:lpstr>Project Lead – Project Administration</vt:lpstr>
      <vt:lpstr>Project Lead – Project Roles</vt:lpstr>
      <vt:lpstr>Project Lead – Project Roles – Add an User</vt:lpstr>
      <vt:lpstr>Project Lead – Version Management</vt:lpstr>
      <vt:lpstr>Project Lead – Version Management…</vt:lpstr>
      <vt:lpstr>Product Backlog Management</vt:lpstr>
      <vt:lpstr>Product Owner – Manage Product Backlog</vt:lpstr>
      <vt:lpstr>Product Owner – Create Epic</vt:lpstr>
      <vt:lpstr>Product Owner – Create User Story</vt:lpstr>
      <vt:lpstr>Product Owner – Rank (Prioritize) User Story</vt:lpstr>
      <vt:lpstr>Scrum Team – Estimate User Story</vt:lpstr>
      <vt:lpstr>Product Owner – Add User Story to Version</vt:lpstr>
      <vt:lpstr>Sprint Planning and Tracking</vt:lpstr>
      <vt:lpstr>Scrum Master – Create Sprint</vt:lpstr>
      <vt:lpstr>Scrum Team – Select Sprint Backlog Items</vt:lpstr>
      <vt:lpstr>Scrum Team – Create Task</vt:lpstr>
      <vt:lpstr>Scrum Master – Start Sprint</vt:lpstr>
      <vt:lpstr>Scrum Master – Start Sprint…</vt:lpstr>
      <vt:lpstr>Working with User Stories &amp; Tasks</vt:lpstr>
      <vt:lpstr>Scrum Team – Signup for Work</vt:lpstr>
      <vt:lpstr>Scrum Team – Update Work Status</vt:lpstr>
      <vt:lpstr>Scrum Team – Update Work Status…</vt:lpstr>
      <vt:lpstr>Scrum Team – Update Work Status…</vt:lpstr>
      <vt:lpstr>Agile Reports</vt:lpstr>
      <vt:lpstr>Scrum Team – Access Reports</vt:lpstr>
      <vt:lpstr>Scrum Team – Reports Repository</vt:lpstr>
      <vt:lpstr>Scrum Team – Burndown Chart</vt:lpstr>
      <vt:lpstr>Scrum Team – Sprint Report</vt:lpstr>
      <vt:lpstr>Scrum Team – Velocity Chart</vt:lpstr>
      <vt:lpstr>Scrum Team – Version Report</vt:lpstr>
      <vt:lpstr>Sprint Review</vt:lpstr>
      <vt:lpstr>Scrum Master – Complete Sprint</vt:lpstr>
      <vt:lpstr>Scrum Master – Complete Sprint</vt:lpstr>
      <vt:lpstr>Sprint Retrospective</vt:lpstr>
      <vt:lpstr>Scrum Master – Issue Analysis Reports</vt:lpstr>
      <vt:lpstr>Practice</vt:lpstr>
      <vt:lpstr>Environment</vt:lpstr>
      <vt:lpstr>Exercise</vt:lpstr>
      <vt:lpstr>Question &amp; Answer</vt:lpstr>
      <vt:lpstr>Thank You!</vt:lpstr>
      <vt:lpstr>Revision History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TM-Presentation Template-Format 3</dc:title>
  <dc:subject>TEMP-VNCO032</dc:subject>
  <dc:creator>CSCV SEPG</dc:creator>
  <dc:description>Version 1.1: Change Code / name to new format</dc:description>
  <cp:lastModifiedBy>Nguyen, Mai Thi Ngoc ID8259499</cp:lastModifiedBy>
  <cp:revision>922</cp:revision>
  <dcterms:created xsi:type="dcterms:W3CDTF">2012-06-28T07:48:55Z</dcterms:created>
  <dcterms:modified xsi:type="dcterms:W3CDTF">2019-03-22T10:18:19Z</dcterms:modified>
</cp:coreProperties>
</file>