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2" r:id="rId2"/>
    <p:sldId id="283" r:id="rId3"/>
    <p:sldId id="257" r:id="rId4"/>
    <p:sldId id="284" r:id="rId5"/>
    <p:sldId id="286" r:id="rId6"/>
    <p:sldId id="289" r:id="rId7"/>
    <p:sldId id="287" r:id="rId8"/>
    <p:sldId id="258" r:id="rId9"/>
    <p:sldId id="288" r:id="rId10"/>
    <p:sldId id="259" r:id="rId11"/>
    <p:sldId id="260" r:id="rId12"/>
    <p:sldId id="261" r:id="rId13"/>
    <p:sldId id="262" r:id="rId14"/>
    <p:sldId id="264" r:id="rId15"/>
    <p:sldId id="263" r:id="rId16"/>
    <p:sldId id="265" r:id="rId17"/>
    <p:sldId id="266" r:id="rId18"/>
    <p:sldId id="267" r:id="rId19"/>
    <p:sldId id="268" r:id="rId20"/>
    <p:sldId id="272" r:id="rId21"/>
    <p:sldId id="290" r:id="rId22"/>
    <p:sldId id="269" r:id="rId23"/>
    <p:sldId id="276" r:id="rId24"/>
    <p:sldId id="278" r:id="rId25"/>
    <p:sldId id="273" r:id="rId26"/>
    <p:sldId id="270" r:id="rId27"/>
    <p:sldId id="274" r:id="rId28"/>
    <p:sldId id="271" r:id="rId29"/>
    <p:sldId id="292" r:id="rId30"/>
    <p:sldId id="291" r:id="rId31"/>
    <p:sldId id="27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Osman Ramadan</a:t>
            </a:r>
          </a:p>
        </p:txBody>
      </p:sp>
    </p:spTree>
    <p:extLst>
      <p:ext uri="{BB962C8B-B14F-4D97-AF65-F5344CB8AC3E}">
        <p14:creationId xmlns:p14="http://schemas.microsoft.com/office/powerpoint/2010/main" val="83123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 dirty="0"/>
              <a:t>Decision Trees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0" y="2214694"/>
            <a:ext cx="5671392" cy="342423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407" y="2214694"/>
            <a:ext cx="5669986" cy="3062156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13773" y="2367092"/>
            <a:ext cx="5117749" cy="3424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cap="none" dirty="0"/>
              <a:t>Classification models in the form of a tree structure</a:t>
            </a:r>
          </a:p>
          <a:p>
            <a:r>
              <a:rPr lang="en-GB" cap="none" dirty="0"/>
              <a:t>Progressively splits the training set into smaller subsets</a:t>
            </a:r>
          </a:p>
          <a:p>
            <a:r>
              <a:rPr lang="en-GB" cap="none" dirty="0"/>
              <a:t>Each split in the data is made in order to minimise a misclassification metric (information gain, variance reduction) </a:t>
            </a:r>
          </a:p>
          <a:p>
            <a:r>
              <a:rPr lang="en-GB" cap="none" dirty="0"/>
              <a:t>Characterised by the number of splits or depth</a:t>
            </a:r>
          </a:p>
        </p:txBody>
      </p:sp>
    </p:spTree>
    <p:extLst>
      <p:ext uri="{BB962C8B-B14F-4D97-AF65-F5344CB8AC3E}">
        <p14:creationId xmlns:p14="http://schemas.microsoft.com/office/powerpoint/2010/main" val="14009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345957"/>
            <a:ext cx="10364451" cy="893760"/>
          </a:xfrm>
        </p:spPr>
        <p:txBody>
          <a:bodyPr/>
          <a:lstStyle/>
          <a:p>
            <a:r>
              <a:rPr lang="en-GB" dirty="0"/>
              <a:t>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1935650"/>
            <a:ext cx="11105311" cy="4860804"/>
          </a:xfrm>
        </p:spPr>
        <p:txBody>
          <a:bodyPr>
            <a:normAutofit lnSpcReduction="10000"/>
          </a:bodyPr>
          <a:lstStyle/>
          <a:p>
            <a:r>
              <a:rPr lang="en-GB" cap="none" dirty="0"/>
              <a:t>Ensemble learning (or modelling) involves the combination of several </a:t>
            </a:r>
            <a:r>
              <a:rPr lang="en-GB" i="1" cap="none" dirty="0"/>
              <a:t>diverse</a:t>
            </a:r>
            <a:r>
              <a:rPr lang="en-GB" cap="none" dirty="0"/>
              <a:t> models to solve a single prediction problem</a:t>
            </a:r>
          </a:p>
          <a:p>
            <a:r>
              <a:rPr lang="en-GB" cap="none" dirty="0"/>
              <a:t>It works by generating multiple models, which learn and make predictions independently</a:t>
            </a:r>
          </a:p>
          <a:p>
            <a:r>
              <a:rPr lang="en-GB" cap="none" dirty="0"/>
              <a:t>The random forests model is an ensemble method since it aggregates a group of decision trees into an ensemble</a:t>
            </a:r>
          </a:p>
          <a:p>
            <a:r>
              <a:rPr lang="en-GB" cap="none" dirty="0"/>
              <a:t>Random Forests use averaging to find a natural balance between high variance and high bias</a:t>
            </a:r>
          </a:p>
          <a:p>
            <a:endParaRPr lang="en-GB" cap="none" dirty="0"/>
          </a:p>
          <a:p>
            <a:r>
              <a:rPr lang="en-GB" cap="none" dirty="0"/>
              <a:t>Once many models are generated, their predictions can be combined into a single (mega) prediction using majority vote or averaging that should be better, on average, than the prediction made by the single models.</a:t>
            </a:r>
          </a:p>
          <a:p>
            <a:r>
              <a:rPr lang="en-GB" cap="none" dirty="0"/>
              <a:t>Characterised by the number of decision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361" y="1046285"/>
            <a:ext cx="8305800" cy="388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6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955341" cy="3424107"/>
          </a:xfrm>
        </p:spPr>
        <p:txBody>
          <a:bodyPr/>
          <a:lstStyle/>
          <a:p>
            <a:r>
              <a:rPr lang="en-GB" cap="none" dirty="0"/>
              <a:t>SVM classifier attempts to construct a boundary that separates the instances of different classes as accurately as possible</a:t>
            </a:r>
          </a:p>
          <a:p>
            <a:r>
              <a:rPr lang="en-GB" cap="none" dirty="0"/>
              <a:t>There are multiple possible linear separators that can accurately separate the instances of the two classes</a:t>
            </a:r>
          </a:p>
          <a:p>
            <a:r>
              <a:rPr lang="en-GB" cap="none" dirty="0"/>
              <a:t>The core concept behind the success and the powerful nature of Support Vector Machines is that of margin maximisation</a:t>
            </a:r>
          </a:p>
          <a:p>
            <a:r>
              <a:rPr lang="en-GB" cap="none" dirty="0"/>
              <a:t>SVM classifier is entirely determined by a (usually fairly small) subset of the training instances - known as the support vectors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203" y="1927477"/>
            <a:ext cx="4314825" cy="3057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203" y="1803652"/>
            <a:ext cx="4267200" cy="3181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197" y="1803652"/>
            <a:ext cx="44767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9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98795" y="1752115"/>
            <a:ext cx="6956075" cy="3424107"/>
          </a:xfrm>
        </p:spPr>
        <p:txBody>
          <a:bodyPr>
            <a:normAutofit fontScale="92500" lnSpcReduction="10000"/>
          </a:bodyPr>
          <a:lstStyle/>
          <a:p>
            <a:r>
              <a:rPr lang="en-GB" cap="none" dirty="0"/>
              <a:t>The input space in this case cannot be separated well by a linear classifier</a:t>
            </a:r>
          </a:p>
          <a:p>
            <a:r>
              <a:rPr lang="en-GB" cap="none" dirty="0"/>
              <a:t> The data are mapped from the input space XX into a transformed feature space HH, where linear separation is potentially feasible using a non-linear function ϕ</a:t>
            </a:r>
          </a:p>
          <a:p>
            <a:r>
              <a:rPr lang="en-GB" cap="none" dirty="0"/>
              <a:t>The most commonly applied kernels are:</a:t>
            </a:r>
          </a:p>
          <a:p>
            <a:pPr lvl="1"/>
            <a:r>
              <a:rPr lang="en-GB" cap="none" dirty="0"/>
              <a:t>Gaussian Radial Basis Function (RBF)</a:t>
            </a:r>
          </a:p>
          <a:p>
            <a:pPr lvl="1"/>
            <a:r>
              <a:rPr lang="en-GB" cap="none" dirty="0"/>
              <a:t>Polynomial</a:t>
            </a:r>
          </a:p>
          <a:p>
            <a:pPr lvl="1"/>
            <a:r>
              <a:rPr lang="en-GB" cap="none" dirty="0"/>
              <a:t>Sigmoid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3789666"/>
            <a:ext cx="9897101" cy="2854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25645"/>
          </a:xfrm>
        </p:spPr>
        <p:txBody>
          <a:bodyPr/>
          <a:lstStyle/>
          <a:p>
            <a:r>
              <a:rPr lang="en-GB" dirty="0"/>
              <a:t>Non-linear SVM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49" y="1752115"/>
            <a:ext cx="3943350" cy="320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924" y="3881220"/>
            <a:ext cx="56578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6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Workshop Sessions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089049" cy="3424107"/>
          </a:xfrm>
        </p:spPr>
        <p:txBody>
          <a:bodyPr>
            <a:normAutofit/>
          </a:bodyPr>
          <a:lstStyle/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Classification 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Decision Trees and Random Forests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Support Vector Machines </a:t>
            </a:r>
          </a:p>
          <a:p>
            <a:r>
              <a:rPr lang="en-GB" cap="none" dirty="0">
                <a:cs typeface="Arial" panose="020B0604020202020204" pitchFamily="34" charset="0"/>
              </a:rPr>
              <a:t>Regression</a:t>
            </a:r>
          </a:p>
          <a:p>
            <a:pPr lvl="1"/>
            <a:r>
              <a:rPr lang="en-GB" cap="none" dirty="0">
                <a:cs typeface="Arial" panose="020B0604020202020204" pitchFamily="34" charset="0"/>
              </a:rPr>
              <a:t>Generalized Linear Models</a:t>
            </a:r>
          </a:p>
          <a:p>
            <a:pPr lvl="1"/>
            <a:r>
              <a:rPr lang="en-GB" cap="none" dirty="0">
                <a:cs typeface="Arial" panose="020B0604020202020204" pitchFamily="34" charset="0"/>
              </a:rPr>
              <a:t>Ridge Regression (Regularization)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00782" y="2214694"/>
            <a:ext cx="3921995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cap="none" dirty="0">
                <a:cs typeface="Arial" panose="020B0604020202020204" pitchFamily="34" charset="0"/>
              </a:rPr>
              <a:t>Bayesian Algorithms</a:t>
            </a:r>
          </a:p>
          <a:p>
            <a:r>
              <a:rPr lang="en-GB" cap="none" dirty="0">
                <a:cs typeface="Arial" panose="020B0604020202020204" pitchFamily="34" charset="0"/>
              </a:rPr>
              <a:t>Clustering</a:t>
            </a:r>
          </a:p>
          <a:p>
            <a:r>
              <a:rPr lang="en-GB" cap="none" dirty="0">
                <a:cs typeface="Arial" panose="020B0604020202020204" pitchFamily="34" charset="0"/>
              </a:rPr>
              <a:t>Dimensionality Reduction</a:t>
            </a:r>
          </a:p>
          <a:p>
            <a:r>
              <a:rPr lang="en-GB" cap="none" dirty="0">
                <a:cs typeface="Arial" panose="020B0604020202020204" pitchFamily="34" charset="0"/>
              </a:rPr>
              <a:t>Neural Networks </a:t>
            </a:r>
            <a:endParaRPr lang="en-GB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5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0390" y="2358300"/>
            <a:ext cx="7551646" cy="3424107"/>
          </a:xfrm>
        </p:spPr>
        <p:txBody>
          <a:bodyPr>
            <a:normAutofit fontScale="92500"/>
          </a:bodyPr>
          <a:lstStyle/>
          <a:p>
            <a:r>
              <a:rPr lang="en-GB" cap="none" dirty="0"/>
              <a:t>Data is labelled with a real value (think floating point) rather then a label</a:t>
            </a:r>
          </a:p>
          <a:p>
            <a:r>
              <a:rPr lang="en-GB" cap="none" dirty="0"/>
              <a:t>Regression models predict a value of the Y variable given known values of the X variables</a:t>
            </a:r>
          </a:p>
          <a:p>
            <a:r>
              <a:rPr lang="en-GB" cap="none" dirty="0"/>
              <a:t>Applications:</a:t>
            </a:r>
          </a:p>
          <a:p>
            <a:pPr lvl="1"/>
            <a:r>
              <a:rPr lang="en-GB" cap="none" dirty="0"/>
              <a:t>Price of a stock over time</a:t>
            </a:r>
          </a:p>
          <a:p>
            <a:pPr lvl="1"/>
            <a:r>
              <a:rPr lang="en-GB" cap="none" dirty="0"/>
              <a:t>Temperature predictions</a:t>
            </a:r>
          </a:p>
          <a:p>
            <a:pPr lvl="1"/>
            <a:r>
              <a:rPr lang="en-GB" cap="none" dirty="0"/>
              <a:t>Marketing</a:t>
            </a:r>
          </a:p>
          <a:p>
            <a:pPr lvl="1"/>
            <a:r>
              <a:rPr lang="en-GB" cap="none" dirty="0"/>
              <a:t>Population and growth</a:t>
            </a:r>
          </a:p>
          <a:p>
            <a:pPr lvl="1"/>
            <a:endParaRPr lang="en-GB" cap="none" dirty="0"/>
          </a:p>
        </p:txBody>
      </p:sp>
      <p:pic>
        <p:nvPicPr>
          <p:cNvPr id="2050" name="Picture 2" descr="Ensemble Learning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036" y="1842354"/>
            <a:ext cx="433387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03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725" y="304192"/>
            <a:ext cx="10364451" cy="1110523"/>
          </a:xfrm>
        </p:spPr>
        <p:txBody>
          <a:bodyPr/>
          <a:lstStyle/>
          <a:p>
            <a:r>
              <a:rPr lang="en-GB" dirty="0"/>
              <a:t>Linear Regression</a:t>
            </a:r>
            <a:br>
              <a:rPr lang="en-GB" dirty="0"/>
            </a:br>
            <a:r>
              <a:rPr lang="en-GB" dirty="0"/>
              <a:t>(Ordinary Least Squares)</a:t>
            </a:r>
          </a:p>
        </p:txBody>
      </p:sp>
      <p:pic>
        <p:nvPicPr>
          <p:cNvPr id="3074" name="Picture 2" descr="http://onlinestatbook.com/2/regression/graphics/reg_error.gif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380" y="1610825"/>
            <a:ext cx="3193101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78516" y="1883515"/>
            <a:ext cx="7959784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cap="none" dirty="0"/>
              <a:t>The target value is expected to be a linear combination of the input variable</a:t>
            </a:r>
          </a:p>
          <a:p>
            <a:pPr lvl="1"/>
            <a:r>
              <a:rPr lang="en-GB" cap="none" dirty="0"/>
              <a:t>if   is the predicted value then</a:t>
            </a:r>
          </a:p>
          <a:p>
            <a:pPr lvl="1"/>
            <a:r>
              <a:rPr lang="en-GB" cap="none" dirty="0"/>
              <a:t>The aim to find the coefficients that minimize the residual sum of squares between the observed responses and that predicted by linear approximation</a:t>
            </a:r>
          </a:p>
          <a:p>
            <a:pPr lvl="1"/>
            <a:endParaRPr lang="en-GB" cap="none" dirty="0"/>
          </a:p>
          <a:p>
            <a:pPr lvl="1"/>
            <a:r>
              <a:rPr lang="en-GB" cap="none" dirty="0"/>
              <a:t>Linear regression can be extended by constructing polynomial features from the coefficients</a:t>
            </a:r>
          </a:p>
          <a:p>
            <a:pPr lvl="1"/>
            <a:r>
              <a:rPr lang="en-GB" cap="none" dirty="0"/>
              <a:t>This is still a linear model, imagine creating a new variable</a:t>
            </a:r>
          </a:p>
        </p:txBody>
      </p:sp>
      <p:pic>
        <p:nvPicPr>
          <p:cNvPr id="3076" name="Picture 4" descr="\hat{y}(w, x) = w_0 + w_1 x_1 + ... + w_p x_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61" y="2417578"/>
            <a:ext cx="24193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\hat{y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48" y="2417578"/>
            <a:ext cx="101478" cy="19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\underset{w}{min\,} {|| X w - y||_2}^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647" y="3543512"/>
            <a:ext cx="124777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\hat{y}(w, x) = w_0 + w_1 x_1 + w_2 x_2 + w_3 x_1 x_2 + w_4 x_1^2 + w_5 x_2^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71" y="4224824"/>
            <a:ext cx="39243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z = [x_1, x_2, x_1 x_2, x_1^2, x_2^2]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871" y="4630484"/>
            <a:ext cx="16954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\hat{y}(w, x) = w_0 + w_1 z_1 + w_2 z_2 + w_3 z_3 + w_4 z_4 + w_5 z_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386" y="5030122"/>
            <a:ext cx="3667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300" y="1579530"/>
            <a:ext cx="3953699" cy="345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18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301995"/>
            <a:ext cx="10364451" cy="832214"/>
          </a:xfrm>
        </p:spPr>
        <p:txBody>
          <a:bodyPr/>
          <a:lstStyle/>
          <a:p>
            <a:r>
              <a:rPr lang="en-GB" dirty="0"/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28074" y="1215300"/>
            <a:ext cx="10363826" cy="3424107"/>
          </a:xfrm>
        </p:spPr>
        <p:txBody>
          <a:bodyPr/>
          <a:lstStyle/>
          <a:p>
            <a:r>
              <a:rPr lang="en-GB" cap="none" dirty="0"/>
              <a:t>Ridge regression addresses some of the problems of Ordinary Least Squares by imposing a penalty on the size of coefficients to minimize the variance</a:t>
            </a:r>
          </a:p>
          <a:p>
            <a:r>
              <a:rPr lang="en-GB" cap="none" dirty="0"/>
              <a:t>The ridge coefficients minimize a penalized residual sum of squares</a:t>
            </a:r>
          </a:p>
          <a:p>
            <a:r>
              <a:rPr lang="el-GR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GB" cap="none" dirty="0"/>
              <a:t> ≥ 0 is the complexity parameter that controls the amount of shrinkage: the larger the value of </a:t>
            </a:r>
            <a:r>
              <a:rPr lang="el-GR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GB" cap="none" dirty="0"/>
              <a:t>, the greater the amount of shrinkage and thus the coefficients become more robust to collinearity</a:t>
            </a:r>
          </a:p>
        </p:txBody>
      </p:sp>
      <p:pic>
        <p:nvPicPr>
          <p:cNvPr id="4098" name="Picture 2" descr="\underset{w}{min\,} {{|| X w - y||_2}^2 + \alpha {||w||_2}^2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720" y="2235811"/>
            <a:ext cx="200977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../_images/sphx_glr_plot_ridge_path_00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11414"/>
            <a:ext cx="7719646" cy="331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5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Sessions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089049" cy="3424107"/>
          </a:xfrm>
        </p:spPr>
        <p:txBody>
          <a:bodyPr>
            <a:normAutofit/>
          </a:bodyPr>
          <a:lstStyle/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Classification 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Decision Trees and Random Forests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Support Vector Machines </a:t>
            </a:r>
          </a:p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Regression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Generalized Linear Models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Ridge Regression (Regularization)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00782" y="2214694"/>
            <a:ext cx="3921995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cap="none" dirty="0">
                <a:cs typeface="Arial" panose="020B0604020202020204" pitchFamily="34" charset="0"/>
              </a:rPr>
              <a:t>Bayesian Algorithms</a:t>
            </a:r>
          </a:p>
          <a:p>
            <a:r>
              <a:rPr lang="en-GB" cap="none" dirty="0">
                <a:cs typeface="Arial" panose="020B0604020202020204" pitchFamily="34" charset="0"/>
              </a:rPr>
              <a:t>Clustering</a:t>
            </a:r>
          </a:p>
          <a:p>
            <a:r>
              <a:rPr lang="en-GB" cap="none" dirty="0">
                <a:cs typeface="Arial" panose="020B0604020202020204" pitchFamily="34" charset="0"/>
              </a:rPr>
              <a:t>Dimensionality Reduction</a:t>
            </a:r>
          </a:p>
          <a:p>
            <a:r>
              <a:rPr lang="en-GB" cap="none" dirty="0">
                <a:cs typeface="Arial" panose="020B0604020202020204" pitchFamily="34" charset="0"/>
              </a:rPr>
              <a:t>Neural Networks </a:t>
            </a:r>
          </a:p>
          <a:p>
            <a:r>
              <a:rPr lang="en-GB" cap="none" dirty="0">
                <a:cs typeface="Arial" panose="020B0604020202020204" pitchFamily="34" charset="0"/>
              </a:rPr>
              <a:t>Model Selection &amp; Evaluation</a:t>
            </a:r>
            <a:endParaRPr lang="en-GB" dirty="0">
              <a:cs typeface="Arial" panose="020B0604020202020204" pitchFamily="34" charset="0"/>
            </a:endParaRPr>
          </a:p>
          <a:p>
            <a:endParaRPr lang="en-GB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5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23421"/>
          </a:xfrm>
        </p:spPr>
        <p:txBody>
          <a:bodyPr/>
          <a:lstStyle/>
          <a:p>
            <a:r>
              <a:rPr lang="en-GB" dirty="0"/>
              <a:t>Bayesian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619746"/>
            <a:ext cx="10983884" cy="4965692"/>
          </a:xfrm>
        </p:spPr>
        <p:txBody>
          <a:bodyPr/>
          <a:lstStyle/>
          <a:p>
            <a:r>
              <a:rPr lang="en-GB" cap="none" dirty="0"/>
              <a:t>Set of supervised learning algorithms based on applying Bayes’ theorem with the “naïve” assumption of independence between features</a:t>
            </a:r>
          </a:p>
          <a:p>
            <a:r>
              <a:rPr lang="en-GB" cap="none" dirty="0"/>
              <a:t>The classification rule is </a:t>
            </a:r>
          </a:p>
          <a:p>
            <a:r>
              <a:rPr lang="en-GB" cap="none" dirty="0"/>
              <a:t>They are very good for document classification and spam filtering </a:t>
            </a:r>
          </a:p>
          <a:p>
            <a:r>
              <a:rPr lang="en-GB" cap="none" dirty="0"/>
              <a:t>They require a small amount of training data to estimate the necessary parameters</a:t>
            </a:r>
          </a:p>
          <a:p>
            <a:r>
              <a:rPr lang="en-GB" cap="none" dirty="0"/>
              <a:t>They can be extremely fast compared to more sophisticated methods</a:t>
            </a:r>
          </a:p>
          <a:p>
            <a:r>
              <a:rPr lang="en-GB" cap="none" dirty="0"/>
              <a:t>Major drawback, they are known to be bad estimators </a:t>
            </a:r>
          </a:p>
          <a:p>
            <a:r>
              <a:rPr lang="en-GB" cap="none" dirty="0"/>
              <a:t>The different naive Bayes classifiers differ mainly in the distribution of </a:t>
            </a:r>
          </a:p>
          <a:p>
            <a:pPr lvl="1"/>
            <a:r>
              <a:rPr lang="en-GB" cap="none" dirty="0"/>
              <a:t>Gaussian Naïve Bayes</a:t>
            </a:r>
          </a:p>
          <a:p>
            <a:pPr lvl="1"/>
            <a:r>
              <a:rPr lang="en-GB" cap="none" dirty="0"/>
              <a:t>Multinomial Naïve Bayes</a:t>
            </a:r>
          </a:p>
          <a:p>
            <a:pPr lvl="1"/>
            <a:r>
              <a:rPr lang="en-GB" cap="none" dirty="0"/>
              <a:t>Bernoulli Naïve Bayes</a:t>
            </a:r>
          </a:p>
        </p:txBody>
      </p:sp>
      <p:pic>
        <p:nvPicPr>
          <p:cNvPr id="5122" name="Picture 2" descr="P(y \mid x_1, \dots, x_n) = \frac{P(y) \prod_{i=1}^{n} P(x_i \mid y)}&#10;                                 {P(x_1, \dots, x_n)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7" y="2023696"/>
            <a:ext cx="29051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661" y="2469173"/>
            <a:ext cx="2286000" cy="561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8" name="Picture 8" descr="P(x_i \mid y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434" y="5105767"/>
            <a:ext cx="6381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naive bayes applied to one attribute classic golf dataset resized 6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708" y="1619746"/>
            <a:ext cx="6282837" cy="397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lassic golf dataset to illustrate naive bayes resized 6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38" y="1619746"/>
            <a:ext cx="3845170" cy="460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67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Sessions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423157" cy="3963370"/>
          </a:xfrm>
        </p:spPr>
        <p:txBody>
          <a:bodyPr>
            <a:normAutofit/>
          </a:bodyPr>
          <a:lstStyle/>
          <a:p>
            <a:r>
              <a:rPr lang="en-GB" cap="none" dirty="0">
                <a:cs typeface="Arial" panose="020B0604020202020204" pitchFamily="34" charset="0"/>
              </a:rPr>
              <a:t>Pre-processing &amp; Feature Extraction</a:t>
            </a:r>
          </a:p>
          <a:p>
            <a:r>
              <a:rPr lang="en-GB" cap="none" dirty="0">
                <a:cs typeface="Arial" panose="020B0604020202020204" pitchFamily="34" charset="0"/>
              </a:rPr>
              <a:t>Classification </a:t>
            </a:r>
          </a:p>
          <a:p>
            <a:pPr lvl="1"/>
            <a:r>
              <a:rPr lang="en-GB" cap="none" dirty="0">
                <a:cs typeface="Arial" panose="020B0604020202020204" pitchFamily="34" charset="0"/>
              </a:rPr>
              <a:t>Decision Trees and Random Forests</a:t>
            </a:r>
          </a:p>
          <a:p>
            <a:pPr lvl="1"/>
            <a:r>
              <a:rPr lang="en-GB" cap="none" dirty="0">
                <a:cs typeface="Arial" panose="020B0604020202020204" pitchFamily="34" charset="0"/>
              </a:rPr>
              <a:t>Support Vector Machines </a:t>
            </a:r>
          </a:p>
          <a:p>
            <a:pPr lvl="1"/>
            <a:r>
              <a:rPr lang="en-GB" cap="none" dirty="0">
                <a:cs typeface="Arial" panose="020B0604020202020204" pitchFamily="34" charset="0"/>
              </a:rPr>
              <a:t>Naïve Bayesian Classifier</a:t>
            </a:r>
          </a:p>
          <a:p>
            <a:r>
              <a:rPr lang="en-GB" cap="none" dirty="0">
                <a:cs typeface="Arial" panose="020B0604020202020204" pitchFamily="34" charset="0"/>
              </a:rPr>
              <a:t>Regression</a:t>
            </a:r>
          </a:p>
          <a:p>
            <a:pPr lvl="1"/>
            <a:r>
              <a:rPr lang="en-GB" cap="none" dirty="0">
                <a:cs typeface="Arial" panose="020B0604020202020204" pitchFamily="34" charset="0"/>
              </a:rPr>
              <a:t>Generalized Linear Models</a:t>
            </a:r>
          </a:p>
          <a:p>
            <a:pPr lvl="1"/>
            <a:r>
              <a:rPr lang="en-GB" cap="none" dirty="0">
                <a:cs typeface="Arial" panose="020B0604020202020204" pitchFamily="34" charset="0"/>
              </a:rPr>
              <a:t>Ridge Regression (Regularization)</a:t>
            </a:r>
          </a:p>
          <a:p>
            <a:r>
              <a:rPr lang="en-GB" cap="none" dirty="0">
                <a:cs typeface="Arial" panose="020B0604020202020204" pitchFamily="34" charset="0"/>
              </a:rPr>
              <a:t>Case study 1</a:t>
            </a:r>
          </a:p>
          <a:p>
            <a:pPr lvl="1"/>
            <a:endParaRPr lang="en-GB" cap="none" dirty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cap="none" dirty="0"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58082" y="2367091"/>
            <a:ext cx="3921995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cap="none" dirty="0">
                <a:cs typeface="Arial" panose="020B0604020202020204" pitchFamily="34" charset="0"/>
              </a:rPr>
              <a:t>Clustering</a:t>
            </a:r>
          </a:p>
          <a:p>
            <a:r>
              <a:rPr lang="en-GB" cap="none" dirty="0">
                <a:cs typeface="Arial" panose="020B0604020202020204" pitchFamily="34" charset="0"/>
              </a:rPr>
              <a:t>Dimensionality Reduction</a:t>
            </a:r>
          </a:p>
          <a:p>
            <a:r>
              <a:rPr lang="en-GB" cap="none" dirty="0">
                <a:cs typeface="Arial" panose="020B0604020202020204" pitchFamily="34" charset="0"/>
              </a:rPr>
              <a:t>Model Selection</a:t>
            </a:r>
          </a:p>
          <a:p>
            <a:r>
              <a:rPr lang="en-GB" cap="none" dirty="0">
                <a:cs typeface="Arial" panose="020B0604020202020204" pitchFamily="34" charset="0"/>
              </a:rPr>
              <a:t>Forecasting and Neural Network</a:t>
            </a:r>
          </a:p>
          <a:p>
            <a:r>
              <a:rPr lang="en-GB" cap="none" dirty="0">
                <a:cs typeface="Arial" panose="020B0604020202020204" pitchFamily="34" charset="0"/>
              </a:rPr>
              <a:t>Case study 2</a:t>
            </a:r>
          </a:p>
          <a:p>
            <a:endParaRPr lang="en-GB" cap="none" dirty="0">
              <a:cs typeface="Arial" panose="020B0604020202020204" pitchFamily="34" charset="0"/>
            </a:endParaRPr>
          </a:p>
          <a:p>
            <a:endParaRPr lang="en-GB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8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Sessions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089049" cy="3424107"/>
          </a:xfrm>
        </p:spPr>
        <p:txBody>
          <a:bodyPr>
            <a:normAutofit/>
          </a:bodyPr>
          <a:lstStyle/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Classification 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Decision Trees and Random Forests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Support Vector Machines </a:t>
            </a:r>
          </a:p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Regression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Generalized Linear Models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Ridge Regression (Regularization)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00782" y="2214694"/>
            <a:ext cx="3921995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Bayesian Algorithms</a:t>
            </a:r>
          </a:p>
          <a:p>
            <a:r>
              <a:rPr lang="en-GB" cap="none" dirty="0">
                <a:cs typeface="Arial" panose="020B0604020202020204" pitchFamily="34" charset="0"/>
              </a:rPr>
              <a:t>Clustering</a:t>
            </a:r>
          </a:p>
          <a:p>
            <a:r>
              <a:rPr lang="en-GB" cap="none" dirty="0">
                <a:cs typeface="Arial" panose="020B0604020202020204" pitchFamily="34" charset="0"/>
              </a:rPr>
              <a:t>Dimensionality Reduction</a:t>
            </a:r>
          </a:p>
          <a:p>
            <a:r>
              <a:rPr lang="en-GB" cap="none" dirty="0">
                <a:cs typeface="Arial" panose="020B0604020202020204" pitchFamily="34" charset="0"/>
              </a:rPr>
              <a:t>Neural Networks </a:t>
            </a:r>
          </a:p>
          <a:p>
            <a:r>
              <a:rPr lang="en-GB" cap="none" dirty="0">
                <a:cs typeface="Arial" panose="020B0604020202020204" pitchFamily="34" charset="0"/>
              </a:rPr>
              <a:t>Model Selection &amp; Evaluation</a:t>
            </a:r>
            <a:endParaRPr lang="en-GB" dirty="0">
              <a:cs typeface="Arial" panose="020B0604020202020204" pitchFamily="34" charset="0"/>
            </a:endParaRPr>
          </a:p>
          <a:p>
            <a:endParaRPr lang="en-GB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58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-67282"/>
            <a:ext cx="10364451" cy="849798"/>
          </a:xfrm>
        </p:spPr>
        <p:txBody>
          <a:bodyPr/>
          <a:lstStyle/>
          <a:p>
            <a:r>
              <a:rPr lang="en-GB" dirty="0"/>
              <a:t>Case study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2229" y="889488"/>
            <a:ext cx="3385664" cy="5906966"/>
          </a:xfrm>
        </p:spPr>
        <p:txBody>
          <a:bodyPr>
            <a:normAutofit lnSpcReduction="10000"/>
          </a:bodyPr>
          <a:lstStyle/>
          <a:p>
            <a:r>
              <a:rPr lang="en-GB" cap="none" dirty="0" err="1"/>
              <a:t>Preprocessing</a:t>
            </a:r>
            <a:endParaRPr lang="en-GB" cap="none" dirty="0"/>
          </a:p>
          <a:p>
            <a:pPr lvl="1"/>
            <a:r>
              <a:rPr lang="en-GB" cap="none" dirty="0"/>
              <a:t>Reading the data from CSV</a:t>
            </a:r>
          </a:p>
          <a:p>
            <a:pPr lvl="1"/>
            <a:r>
              <a:rPr lang="en-GB" cap="none" dirty="0"/>
              <a:t>Standardization</a:t>
            </a:r>
          </a:p>
          <a:p>
            <a:pPr lvl="1"/>
            <a:r>
              <a:rPr lang="en-GB" cap="none" dirty="0"/>
              <a:t>Normalization</a:t>
            </a:r>
          </a:p>
          <a:p>
            <a:pPr lvl="1"/>
            <a:r>
              <a:rPr lang="en-GB" cap="none" dirty="0"/>
              <a:t>Binarization</a:t>
            </a:r>
          </a:p>
          <a:p>
            <a:pPr lvl="1"/>
            <a:r>
              <a:rPr lang="en-GB" cap="none" dirty="0"/>
              <a:t>Encoding categorical</a:t>
            </a:r>
          </a:p>
          <a:p>
            <a:pPr lvl="1"/>
            <a:r>
              <a:rPr lang="en-GB" cap="none" dirty="0"/>
              <a:t>Imputation of missing</a:t>
            </a:r>
          </a:p>
          <a:p>
            <a:pPr lvl="1"/>
            <a:r>
              <a:rPr lang="en-GB" cap="none" dirty="0"/>
              <a:t>Generating polynomial features</a:t>
            </a:r>
          </a:p>
          <a:p>
            <a:pPr lvl="1"/>
            <a:r>
              <a:rPr lang="en-GB" cap="none" dirty="0"/>
              <a:t>Custom transformers</a:t>
            </a:r>
          </a:p>
          <a:p>
            <a:r>
              <a:rPr lang="en-GB" cap="none" dirty="0"/>
              <a:t>Visualisation</a:t>
            </a:r>
          </a:p>
          <a:p>
            <a:pPr lvl="1"/>
            <a:r>
              <a:rPr lang="en-GB" cap="none" dirty="0"/>
              <a:t>Box Plots</a:t>
            </a:r>
          </a:p>
          <a:p>
            <a:pPr lvl="1"/>
            <a:r>
              <a:rPr lang="en-GB" cap="none" dirty="0"/>
              <a:t>Scatter Plots</a:t>
            </a:r>
          </a:p>
          <a:p>
            <a:pPr lvl="1"/>
            <a:r>
              <a:rPr lang="en-GB" cap="none" dirty="0"/>
              <a:t>Histograms</a:t>
            </a:r>
          </a:p>
          <a:p>
            <a:pPr lvl="1"/>
            <a:r>
              <a:rPr lang="en-GB" cap="none" dirty="0" err="1"/>
              <a:t>HeatMaps</a:t>
            </a:r>
            <a:endParaRPr lang="en-GB" cap="none" dirty="0"/>
          </a:p>
          <a:p>
            <a:endParaRPr lang="en-GB" cap="none" dirty="0"/>
          </a:p>
          <a:p>
            <a:pPr lvl="1"/>
            <a:endParaRPr lang="en-GB" cap="none" dirty="0"/>
          </a:p>
          <a:p>
            <a:pPr lvl="1"/>
            <a:endParaRPr lang="en-GB" cap="non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629" y="873865"/>
            <a:ext cx="3549787" cy="4154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cap="none" dirty="0"/>
              <a:t>Feature Selection and Feature Extraction</a:t>
            </a:r>
          </a:p>
          <a:p>
            <a:pPr lvl="1"/>
            <a:r>
              <a:rPr lang="en-GB" cap="none" dirty="0"/>
              <a:t>Removing features with low variance</a:t>
            </a:r>
          </a:p>
          <a:p>
            <a:pPr lvl="1"/>
            <a:r>
              <a:rPr lang="en-GB" cap="none" dirty="0"/>
              <a:t>Univariate feature selection</a:t>
            </a:r>
          </a:p>
          <a:p>
            <a:pPr lvl="1"/>
            <a:r>
              <a:rPr lang="en-GB" cap="none" dirty="0"/>
              <a:t>Loading features from </a:t>
            </a:r>
            <a:r>
              <a:rPr lang="en-GB" cap="none" dirty="0" err="1"/>
              <a:t>dicts</a:t>
            </a:r>
            <a:endParaRPr lang="en-GB" cap="none" dirty="0"/>
          </a:p>
          <a:p>
            <a:pPr lvl="1"/>
            <a:r>
              <a:rPr lang="en-GB" cap="none" dirty="0"/>
              <a:t>Feature hashing</a:t>
            </a:r>
          </a:p>
          <a:p>
            <a:pPr lvl="1"/>
            <a:r>
              <a:rPr lang="en-GB" cap="none" dirty="0"/>
              <a:t>Text feature extraction</a:t>
            </a:r>
          </a:p>
          <a:p>
            <a:pPr marL="457200" lvl="1" indent="0">
              <a:buNone/>
            </a:pPr>
            <a:endParaRPr lang="en-GB" cap="none" dirty="0"/>
          </a:p>
          <a:p>
            <a:pPr lvl="1"/>
            <a:endParaRPr lang="en-GB" cap="non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56685" y="782516"/>
            <a:ext cx="3983541" cy="4353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cap="none" dirty="0"/>
              <a:t>Learning Algorithm</a:t>
            </a:r>
          </a:p>
          <a:p>
            <a:pPr lvl="1"/>
            <a:r>
              <a:rPr lang="en-GB" cap="none" dirty="0"/>
              <a:t>Classification</a:t>
            </a:r>
          </a:p>
          <a:p>
            <a:pPr lvl="2"/>
            <a:r>
              <a:rPr lang="en-GB" cap="none" dirty="0"/>
              <a:t>Support Vector Machines</a:t>
            </a:r>
          </a:p>
          <a:p>
            <a:pPr lvl="2"/>
            <a:r>
              <a:rPr lang="en-GB" cap="none" dirty="0"/>
              <a:t>Decision Trees and Random Forests</a:t>
            </a:r>
          </a:p>
          <a:p>
            <a:pPr lvl="2"/>
            <a:r>
              <a:rPr lang="en-GB" cap="none" dirty="0"/>
              <a:t>K-Nearest Neighbour</a:t>
            </a:r>
          </a:p>
          <a:p>
            <a:pPr lvl="2"/>
            <a:r>
              <a:rPr lang="en-GB" cap="none" dirty="0"/>
              <a:t>Logistic Regression</a:t>
            </a:r>
          </a:p>
          <a:p>
            <a:pPr lvl="2"/>
            <a:r>
              <a:rPr lang="en-GB" cap="none" dirty="0"/>
              <a:t>Naïve Bayes</a:t>
            </a:r>
          </a:p>
          <a:p>
            <a:pPr lvl="1"/>
            <a:r>
              <a:rPr lang="en-GB" cap="none" dirty="0"/>
              <a:t>Regression</a:t>
            </a:r>
          </a:p>
          <a:p>
            <a:pPr lvl="2"/>
            <a:r>
              <a:rPr lang="en-GB" cap="none" dirty="0"/>
              <a:t>Linear Regression</a:t>
            </a:r>
          </a:p>
          <a:p>
            <a:pPr lvl="2"/>
            <a:r>
              <a:rPr lang="en-GB" cap="none" dirty="0"/>
              <a:t>Ridge Regression</a:t>
            </a:r>
          </a:p>
          <a:p>
            <a:pPr lvl="2"/>
            <a:r>
              <a:rPr lang="en-GB" cap="none" dirty="0"/>
              <a:t>Lasso</a:t>
            </a:r>
          </a:p>
          <a:p>
            <a:pPr lvl="2"/>
            <a:r>
              <a:rPr lang="en-GB" cap="none" dirty="0"/>
              <a:t>Bayesian Regression</a:t>
            </a:r>
          </a:p>
          <a:p>
            <a:pPr lvl="2"/>
            <a:r>
              <a:rPr lang="en-GB" cap="none" dirty="0"/>
              <a:t>Polynomial Regression</a:t>
            </a:r>
          </a:p>
          <a:p>
            <a:pPr marL="914400" lvl="2" indent="0">
              <a:buNone/>
            </a:pPr>
            <a:endParaRPr lang="en-GB" cap="none" dirty="0"/>
          </a:p>
          <a:p>
            <a:pPr lvl="1"/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979579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61317"/>
            <a:ext cx="10364451" cy="911345"/>
          </a:xfrm>
        </p:spPr>
        <p:txBody>
          <a:bodyPr/>
          <a:lstStyle/>
          <a:p>
            <a:r>
              <a:rPr lang="en-GB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86962"/>
            <a:ext cx="10363826" cy="5196253"/>
          </a:xfrm>
        </p:spPr>
        <p:txBody>
          <a:bodyPr>
            <a:normAutofit/>
          </a:bodyPr>
          <a:lstStyle/>
          <a:p>
            <a:r>
              <a:rPr lang="en-GB" cap="none" dirty="0"/>
              <a:t>Is a form of unsupervised learning that involves grouping a set of objects in a way that objects in the same group (cluster) are more similar than those in different groups</a:t>
            </a:r>
          </a:p>
          <a:p>
            <a:r>
              <a:rPr lang="en-GB" cap="none" dirty="0"/>
              <a:t>There are many types of clustering:</a:t>
            </a:r>
          </a:p>
          <a:p>
            <a:pPr lvl="1"/>
            <a:r>
              <a:rPr lang="en-GB" cap="none" dirty="0"/>
              <a:t>Connectivity-based clustering (Hierarchical clustering)</a:t>
            </a:r>
          </a:p>
          <a:p>
            <a:pPr lvl="1"/>
            <a:r>
              <a:rPr lang="en-GB" cap="none" dirty="0"/>
              <a:t>Centroid-based clustering (K-means clustering)</a:t>
            </a:r>
          </a:p>
          <a:p>
            <a:pPr lvl="1"/>
            <a:r>
              <a:rPr lang="en-GB" cap="none" dirty="0"/>
              <a:t>Distribution-based clustering (Expectation-Maximization EM clustering)</a:t>
            </a:r>
          </a:p>
          <a:p>
            <a:pPr lvl="1"/>
            <a:r>
              <a:rPr lang="en-GB" cap="none" dirty="0"/>
              <a:t>Density-based clustering (DBSCAN)</a:t>
            </a:r>
          </a:p>
          <a:p>
            <a:r>
              <a:rPr lang="en-GB" cap="none" dirty="0"/>
              <a:t>Applications:</a:t>
            </a:r>
          </a:p>
          <a:p>
            <a:pPr lvl="1"/>
            <a:r>
              <a:rPr lang="en-GB" cap="none" dirty="0"/>
              <a:t>Pattern recognitions </a:t>
            </a:r>
          </a:p>
          <a:p>
            <a:pPr lvl="1"/>
            <a:r>
              <a:rPr lang="en-GB" cap="none" dirty="0"/>
              <a:t>Data compression</a:t>
            </a:r>
          </a:p>
          <a:p>
            <a:pPr lvl="1"/>
            <a:r>
              <a:rPr lang="en-GB" cap="none" dirty="0"/>
              <a:t>Information retrieval </a:t>
            </a:r>
          </a:p>
          <a:p>
            <a:pPr lvl="1"/>
            <a:r>
              <a:rPr lang="en-GB" cap="none" dirty="0"/>
              <a:t>Image analysis</a:t>
            </a:r>
          </a:p>
        </p:txBody>
      </p:sp>
      <p:pic>
        <p:nvPicPr>
          <p:cNvPr id="6146" name="Picture 2" descr="https://upload.wikimedia.org/wikipedia/commons/thumb/c/c8/Cluster-2.svg/220px-Cluster-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03" y="1582615"/>
            <a:ext cx="2892689" cy="193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1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44291"/>
          </a:xfrm>
        </p:spPr>
        <p:txBody>
          <a:bodyPr/>
          <a:lstStyle/>
          <a:p>
            <a:r>
              <a:rPr lang="en-GB" dirty="0"/>
              <a:t>Types of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362808"/>
            <a:ext cx="4449533" cy="3424107"/>
          </a:xfrm>
        </p:spPr>
        <p:txBody>
          <a:bodyPr/>
          <a:lstStyle/>
          <a:p>
            <a:r>
              <a:rPr lang="en-GB" cap="none" dirty="0"/>
              <a:t>Hierarchical clustering</a:t>
            </a:r>
          </a:p>
          <a:p>
            <a:pPr lvl="1"/>
            <a:r>
              <a:rPr lang="en-GB" cap="none" dirty="0"/>
              <a:t>Connecting nearby objects to maximize minimum distance between clusters </a:t>
            </a:r>
          </a:p>
          <a:p>
            <a:pPr lvl="1"/>
            <a:r>
              <a:rPr lang="en-GB" cap="none" dirty="0"/>
              <a:t>Good when underlying data has a hierarchical structure (like the correlations in financial markets)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28321" y="1362809"/>
            <a:ext cx="6046802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cap="none" dirty="0"/>
              <a:t>K-Means clustering</a:t>
            </a:r>
          </a:p>
          <a:p>
            <a:pPr lvl="1"/>
            <a:r>
              <a:rPr lang="en-GB" cap="none" dirty="0"/>
              <a:t>Group by minimizing the distance from each observation to the centre/mean of cluster it belongs to</a:t>
            </a:r>
          </a:p>
          <a:p>
            <a:pPr lvl="1"/>
            <a:r>
              <a:rPr lang="en-GB" cap="none" dirty="0"/>
              <a:t>Very efficient clustering algorithms and widely used</a:t>
            </a:r>
          </a:p>
        </p:txBody>
      </p:sp>
      <p:pic>
        <p:nvPicPr>
          <p:cNvPr id="7172" name="Picture 4" descr="https://www.safaribooksonline.com/library/view/social-network-analysis/9781449311377/httpatomoreillycomsourceoreillyimages9145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91" y="3717185"/>
            <a:ext cx="42291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{\underset {\mathbf {S} }{\operatorname {arg\,min} }}\sum _{i=1}^{k}\sum _{\mathbf {x} \in S_{i}}\left\|\mathbf {x} -{\boldsymbol {\mu }}_{i}\right\|^{2}"/>
          <p:cNvSpPr>
            <a:spLocks noChangeAspect="1" noChangeArrowheads="1"/>
          </p:cNvSpPr>
          <p:nvPr/>
        </p:nvSpPr>
        <p:spPr bwMode="auto">
          <a:xfrm>
            <a:off x="5943599" y="3276599"/>
            <a:ext cx="2822331" cy="28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186" name="Picture 18" descr="https://upload.wikimedia.org/wikipedia/commons/thumb/5/5e/K_Means_Example_Step_1.svg/124px-K_Means_Example_Step_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033" y="2873471"/>
            <a:ext cx="1764232" cy="170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https://upload.wikimedia.org/wikipedia/commons/thumb/a/a5/K_Means_Example_Step_2.svg/139px-K_Means_Example_Step_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371" y="3074691"/>
            <a:ext cx="1744568" cy="150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https://upload.wikimedia.org/wikipedia/commons/thumb/3/3e/K_Means_Example_Step_3.svg/139px-K_Means_Example_Step_3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033" y="4575852"/>
            <a:ext cx="1764232" cy="152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2" name="Picture 24" descr="https://upload.wikimedia.org/wikipedia/commons/thumb/d/d2/K_Means_Example_Step_4.svg/139px-K_Means_Example_Step_4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371" y="4687765"/>
            <a:ext cx="1744568" cy="150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67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44291"/>
          </a:xfrm>
        </p:spPr>
        <p:txBody>
          <a:bodyPr/>
          <a:lstStyle/>
          <a:p>
            <a:r>
              <a:rPr lang="en-GB" dirty="0"/>
              <a:t>Types of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362808"/>
            <a:ext cx="5029824" cy="3424107"/>
          </a:xfrm>
        </p:spPr>
        <p:txBody>
          <a:bodyPr/>
          <a:lstStyle/>
          <a:p>
            <a:r>
              <a:rPr lang="en-GB" cap="none" dirty="0"/>
              <a:t>Expectation-Maximization (EM) clustering</a:t>
            </a:r>
          </a:p>
          <a:p>
            <a:pPr lvl="1"/>
            <a:r>
              <a:rPr lang="en-GB" cap="none" dirty="0"/>
              <a:t>Based on distribution models by finding the maximum likelihood parameters of the model</a:t>
            </a:r>
          </a:p>
          <a:p>
            <a:pPr lvl="1"/>
            <a:r>
              <a:rPr lang="en-GB" cap="none" dirty="0"/>
              <a:t>Used in portfolio management and risk modelling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28321" y="1362809"/>
            <a:ext cx="6046802" cy="2014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cap="none" dirty="0"/>
              <a:t>Density-based clustering (DBSCAN)</a:t>
            </a:r>
          </a:p>
          <a:p>
            <a:pPr lvl="1"/>
            <a:r>
              <a:rPr lang="en-GB" cap="none" dirty="0"/>
              <a:t>Group together points that are closely packed together and mark low-density regions as outliers</a:t>
            </a:r>
          </a:p>
          <a:p>
            <a:pPr lvl="1"/>
            <a:r>
              <a:rPr lang="en-GB" cap="none" dirty="0"/>
              <a:t>No need to specify the number of clusters</a:t>
            </a:r>
          </a:p>
          <a:p>
            <a:pPr lvl="1"/>
            <a:r>
              <a:rPr lang="en-GB" cap="none" dirty="0"/>
              <a:t>Robust to outliers/noise</a:t>
            </a:r>
          </a:p>
          <a:p>
            <a:pPr lvl="1"/>
            <a:r>
              <a:rPr lang="en-GB" cap="none" dirty="0"/>
              <a:t>Can handle clusters of different shapes and sizes</a:t>
            </a:r>
          </a:p>
          <a:p>
            <a:pPr lvl="1"/>
            <a:endParaRPr lang="en-GB" cap="none" dirty="0"/>
          </a:p>
        </p:txBody>
      </p:sp>
      <p:sp>
        <p:nvSpPr>
          <p:cNvPr id="7" name="AutoShape 8" descr="{\underset {\mathbf {S} }{\operatorname {arg\,min} }}\sum _{i=1}^{k}\sum _{\mathbf {x} \in S_{i}}\left\|\mathbf {x} -{\boldsymbol {\mu }}_{i}\right\|^{2}"/>
          <p:cNvSpPr>
            <a:spLocks noChangeAspect="1" noChangeArrowheads="1"/>
          </p:cNvSpPr>
          <p:nvPr/>
        </p:nvSpPr>
        <p:spPr bwMode="auto">
          <a:xfrm>
            <a:off x="5943599" y="3276599"/>
            <a:ext cx="2822331" cy="28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194" name="Picture 2" descr="https://upload.wikimedia.org/wikipedia/commons/6/69/EM_Clustering_of_Old_Faithful_data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690" y="3377063"/>
            <a:ext cx="3899701" cy="334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upload.wikimedia.org/wikipedia/commons/thumb/0/05/DBSCAN-density-data.svg/220px-DBSCAN-density-data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691" y="3479945"/>
            <a:ext cx="3304442" cy="324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46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Sessions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089049" cy="3424107"/>
          </a:xfrm>
        </p:spPr>
        <p:txBody>
          <a:bodyPr>
            <a:normAutofit/>
          </a:bodyPr>
          <a:lstStyle/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Classification 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Decision Trees and Random Forests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Support Vector Machines </a:t>
            </a:r>
          </a:p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Regression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Generalized Linear Models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Ridge Regression (Regularization)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00782" y="2214694"/>
            <a:ext cx="3921995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Bayesian Algorithms</a:t>
            </a:r>
          </a:p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Clustering</a:t>
            </a:r>
          </a:p>
          <a:p>
            <a:r>
              <a:rPr lang="en-GB" cap="none" dirty="0">
                <a:cs typeface="Arial" panose="020B0604020202020204" pitchFamily="34" charset="0"/>
              </a:rPr>
              <a:t>Dimensionality Reduction</a:t>
            </a:r>
          </a:p>
          <a:p>
            <a:r>
              <a:rPr lang="en-GB" cap="none" dirty="0">
                <a:cs typeface="Arial" panose="020B0604020202020204" pitchFamily="34" charset="0"/>
              </a:rPr>
              <a:t>Neural Networks </a:t>
            </a:r>
          </a:p>
          <a:p>
            <a:r>
              <a:rPr lang="en-GB" cap="none" dirty="0">
                <a:cs typeface="Arial" panose="020B0604020202020204" pitchFamily="34" charset="0"/>
              </a:rPr>
              <a:t>Model Selection &amp; Evaluation</a:t>
            </a:r>
            <a:endParaRPr lang="en-GB" dirty="0">
              <a:cs typeface="Arial" panose="020B0604020202020204" pitchFamily="34" charset="0"/>
            </a:endParaRPr>
          </a:p>
          <a:p>
            <a:endParaRPr lang="en-GB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974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975" y="94642"/>
            <a:ext cx="10364451" cy="867383"/>
          </a:xfrm>
        </p:spPr>
        <p:txBody>
          <a:bodyPr/>
          <a:lstStyle/>
          <a:p>
            <a:r>
              <a:rPr lang="en-GB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89975" y="1174507"/>
            <a:ext cx="10363826" cy="1778609"/>
          </a:xfrm>
        </p:spPr>
        <p:txBody>
          <a:bodyPr/>
          <a:lstStyle/>
          <a:p>
            <a:r>
              <a:rPr lang="en-GB" cap="none" dirty="0"/>
              <a:t>Reduce the number of features either by finding a subset of the original variables (Feature Selection) or by transforming the data to a space of fewer dimensions (Feature Extraction)</a:t>
            </a:r>
          </a:p>
          <a:p>
            <a:r>
              <a:rPr lang="en-GB" cap="none" dirty="0"/>
              <a:t>Principal Component Analysis (PCA)  is a statistical procedure to transform the data to a space of fewer dimensions that allow more variation (less correlation)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41" y="2953116"/>
            <a:ext cx="3933825" cy="3800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66" y="2953116"/>
            <a:ext cx="4829175" cy="3800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706" y="2953116"/>
            <a:ext cx="36671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2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Sessions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089049" cy="3424107"/>
          </a:xfrm>
        </p:spPr>
        <p:txBody>
          <a:bodyPr>
            <a:normAutofit/>
          </a:bodyPr>
          <a:lstStyle/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Classification 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Decision Trees and Random Forests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Support Vector Machines </a:t>
            </a:r>
          </a:p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Regression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Generalized Linear Models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Ridge Regression (Regularization)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00782" y="2214694"/>
            <a:ext cx="3921995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Bayesian Algorithms</a:t>
            </a:r>
          </a:p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Clustering</a:t>
            </a:r>
          </a:p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Dimensionality Reduction</a:t>
            </a:r>
          </a:p>
          <a:p>
            <a:r>
              <a:rPr lang="en-GB" cap="none" dirty="0">
                <a:cs typeface="Arial" panose="020B0604020202020204" pitchFamily="34" charset="0"/>
              </a:rPr>
              <a:t>Neural Networks </a:t>
            </a:r>
          </a:p>
          <a:p>
            <a:r>
              <a:rPr lang="en-GB" cap="none" dirty="0">
                <a:cs typeface="Arial" panose="020B0604020202020204" pitchFamily="34" charset="0"/>
              </a:rPr>
              <a:t>Model Selection &amp; Evaluation</a:t>
            </a:r>
            <a:endParaRPr lang="en-GB" dirty="0">
              <a:cs typeface="Arial" panose="020B0604020202020204" pitchFamily="34" charset="0"/>
            </a:endParaRPr>
          </a:p>
          <a:p>
            <a:endParaRPr lang="en-GB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764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460257"/>
            <a:ext cx="10364451" cy="902552"/>
          </a:xfrm>
        </p:spPr>
        <p:txBody>
          <a:bodyPr/>
          <a:lstStyle/>
          <a:p>
            <a:r>
              <a:rPr lang="en-GB" dirty="0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68316"/>
            <a:ext cx="11017388" cy="4322884"/>
          </a:xfrm>
        </p:spPr>
        <p:txBody>
          <a:bodyPr/>
          <a:lstStyle/>
          <a:p>
            <a:r>
              <a:rPr lang="en-GB" cap="none" dirty="0"/>
              <a:t>Machine learning models that are inspired by the structure and/or function of biological neural networks</a:t>
            </a:r>
          </a:p>
          <a:p>
            <a:r>
              <a:rPr lang="en-GB" cap="none" dirty="0"/>
              <a:t>They are a class of pattern matching that are commonly used for regression and classification</a:t>
            </a:r>
          </a:p>
        </p:txBody>
      </p:sp>
      <p:pic>
        <p:nvPicPr>
          <p:cNvPr id="9218" name="Picture 2" descr="http://neuralnetworksanddeeplearning.com/images/tikz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56" y="3036951"/>
            <a:ext cx="26670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neuralnetworksanddeeplearning.com/images/tikz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290" y="2624870"/>
            <a:ext cx="51435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neuralnetworksanddeeplearning.com/images/tikz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4883578"/>
            <a:ext cx="48101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neuralnetworksanddeeplearning.com/images/tikz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468" y="4631165"/>
            <a:ext cx="44862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23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Sessions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089049" cy="3424107"/>
          </a:xfrm>
        </p:spPr>
        <p:txBody>
          <a:bodyPr>
            <a:normAutofit/>
          </a:bodyPr>
          <a:lstStyle/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Classification 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Decision Trees and Random Forests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Support Vector Machines </a:t>
            </a:r>
          </a:p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Regression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Generalized Linear Models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Ridge Regression (Regularization)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00782" y="2214694"/>
            <a:ext cx="3921995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Bayesian Algorithms</a:t>
            </a:r>
          </a:p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Clustering</a:t>
            </a:r>
          </a:p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Dimensionality Reduction</a:t>
            </a:r>
          </a:p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Neural Networks </a:t>
            </a:r>
          </a:p>
          <a:p>
            <a:r>
              <a:rPr lang="en-GB" cap="none" dirty="0">
                <a:cs typeface="Arial" panose="020B0604020202020204" pitchFamily="34" charset="0"/>
              </a:rPr>
              <a:t>Model Selection &amp; Evaluation</a:t>
            </a:r>
            <a:endParaRPr lang="en-GB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0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</a:t>
            </a: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Pre-processing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/>
              <a:t>Introduction</a:t>
            </a:r>
          </a:p>
          <a:p>
            <a:pPr algn="ctr"/>
            <a:r>
              <a:rPr lang="en-GB" sz="3200" dirty="0"/>
              <a:t>Application</a:t>
            </a:r>
          </a:p>
          <a:p>
            <a:pPr algn="ctr"/>
            <a:r>
              <a:rPr lang="en-GB" sz="3200" dirty="0"/>
              <a:t>Examples </a:t>
            </a:r>
          </a:p>
          <a:p>
            <a:pPr algn="ctr"/>
            <a:r>
              <a:rPr lang="en-GB" sz="3200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56840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80828" y="2367091"/>
            <a:ext cx="4713303" cy="4042500"/>
          </a:xfrm>
        </p:spPr>
        <p:txBody>
          <a:bodyPr>
            <a:normAutofit/>
          </a:bodyPr>
          <a:lstStyle/>
          <a:p>
            <a:r>
              <a:rPr lang="en-GB" cap="none" dirty="0"/>
              <a:t>Pipeline: chaining estimators</a:t>
            </a:r>
          </a:p>
          <a:p>
            <a:pPr lvl="1"/>
            <a:r>
              <a:rPr lang="en-GB" cap="none" dirty="0"/>
              <a:t>Pipelines</a:t>
            </a:r>
          </a:p>
          <a:p>
            <a:pPr lvl="1"/>
            <a:r>
              <a:rPr lang="en-GB" cap="none" dirty="0" err="1"/>
              <a:t>FeatureUnion</a:t>
            </a:r>
            <a:endParaRPr lang="en-GB" cap="none" dirty="0"/>
          </a:p>
          <a:p>
            <a:pPr lvl="1"/>
            <a:endParaRPr lang="en-GB" cap="non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47066" y="2367091"/>
            <a:ext cx="4831160" cy="4130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cap="none" dirty="0"/>
              <a:t>Model Selection and Evaluation</a:t>
            </a:r>
          </a:p>
          <a:p>
            <a:pPr lvl="1"/>
            <a:r>
              <a:rPr lang="en-GB" cap="none" dirty="0"/>
              <a:t>Cross-validation: evaluating estimator performance</a:t>
            </a:r>
          </a:p>
          <a:p>
            <a:pPr lvl="1"/>
            <a:r>
              <a:rPr lang="en-GB" cap="none" dirty="0"/>
              <a:t>Tuning the hyper-parameters of an estimator</a:t>
            </a:r>
          </a:p>
          <a:p>
            <a:pPr lvl="1"/>
            <a:r>
              <a:rPr lang="en-GB" cap="none" dirty="0"/>
              <a:t>Model evaluation: quantifying the quality of predictions</a:t>
            </a:r>
          </a:p>
          <a:p>
            <a:pPr lvl="1"/>
            <a:r>
              <a:rPr lang="en-GB" cap="none" dirty="0"/>
              <a:t>Model Persistence</a:t>
            </a:r>
          </a:p>
          <a:p>
            <a:pPr lvl="1"/>
            <a:r>
              <a:rPr lang="en-GB" cap="none" dirty="0"/>
              <a:t>Validation curves: plotting scores to evaluate models</a:t>
            </a:r>
          </a:p>
          <a:p>
            <a:pPr lvl="1"/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425321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Sessions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089049" cy="3424107"/>
          </a:xfrm>
        </p:spPr>
        <p:txBody>
          <a:bodyPr>
            <a:normAutofit/>
          </a:bodyPr>
          <a:lstStyle/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Classification 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Decision Trees and Random Forests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Support Vector Machines </a:t>
            </a:r>
          </a:p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Regression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Generalized Linear Models</a:t>
            </a:r>
          </a:p>
          <a:p>
            <a:pPr lvl="1"/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Ridge Regression (Regularization)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00782" y="2214694"/>
            <a:ext cx="3921995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Bayesian Algorithms</a:t>
            </a:r>
          </a:p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Clustering</a:t>
            </a:r>
          </a:p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Dimensionality Reduction</a:t>
            </a:r>
          </a:p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Neural Networks </a:t>
            </a:r>
          </a:p>
          <a:p>
            <a:r>
              <a:rPr lang="en-GB" cap="none" dirty="0">
                <a:solidFill>
                  <a:srgbClr val="FF0000"/>
                </a:solidFill>
                <a:cs typeface="Arial" panose="020B0604020202020204" pitchFamily="34" charset="0"/>
              </a:rPr>
              <a:t>Model Selection &amp; Evaluation</a:t>
            </a:r>
            <a:endParaRPr lang="en-GB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7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133011" cy="4042500"/>
          </a:xfrm>
        </p:spPr>
        <p:txBody>
          <a:bodyPr>
            <a:normAutofit/>
          </a:bodyPr>
          <a:lstStyle/>
          <a:p>
            <a:r>
              <a:rPr lang="en-GB" cap="none" dirty="0"/>
              <a:t>Importing and Processing the data</a:t>
            </a:r>
          </a:p>
          <a:p>
            <a:pPr lvl="1"/>
            <a:r>
              <a:rPr lang="en-GB" cap="none" dirty="0"/>
              <a:t>Reading the data from CSV</a:t>
            </a:r>
          </a:p>
          <a:p>
            <a:pPr lvl="1"/>
            <a:r>
              <a:rPr lang="en-GB" cap="none" dirty="0"/>
              <a:t>Standardization</a:t>
            </a:r>
          </a:p>
          <a:p>
            <a:pPr lvl="1"/>
            <a:r>
              <a:rPr lang="en-GB" cap="none" dirty="0"/>
              <a:t>Normalization</a:t>
            </a:r>
          </a:p>
          <a:p>
            <a:pPr lvl="1"/>
            <a:r>
              <a:rPr lang="en-GB" cap="none" dirty="0"/>
              <a:t>Binarization</a:t>
            </a:r>
          </a:p>
          <a:p>
            <a:pPr lvl="1"/>
            <a:r>
              <a:rPr lang="en-GB" cap="none" dirty="0"/>
              <a:t>Encoding categorical</a:t>
            </a:r>
          </a:p>
          <a:p>
            <a:pPr lvl="1"/>
            <a:r>
              <a:rPr lang="en-GB" cap="none" dirty="0"/>
              <a:t>Imputation of missing</a:t>
            </a:r>
          </a:p>
          <a:p>
            <a:pPr lvl="1"/>
            <a:r>
              <a:rPr lang="en-GB" cap="none" dirty="0"/>
              <a:t>Generating polynomial features</a:t>
            </a:r>
          </a:p>
          <a:p>
            <a:pPr lvl="1"/>
            <a:r>
              <a:rPr lang="en-GB" cap="none" dirty="0"/>
              <a:t>Custom transformers</a:t>
            </a:r>
          </a:p>
          <a:p>
            <a:pPr lvl="1"/>
            <a:endParaRPr lang="en-GB" cap="non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47066" y="2367091"/>
            <a:ext cx="4133011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cap="none" dirty="0"/>
              <a:t>Visualising the data</a:t>
            </a:r>
          </a:p>
          <a:p>
            <a:pPr lvl="1"/>
            <a:r>
              <a:rPr lang="en-GB" cap="none" dirty="0"/>
              <a:t>Box Plots</a:t>
            </a:r>
          </a:p>
          <a:p>
            <a:pPr lvl="1"/>
            <a:r>
              <a:rPr lang="en-GB" cap="none" dirty="0"/>
              <a:t>Scatter Plots</a:t>
            </a:r>
          </a:p>
          <a:p>
            <a:pPr lvl="1"/>
            <a:r>
              <a:rPr lang="en-GB" cap="none" dirty="0"/>
              <a:t>Histograms</a:t>
            </a:r>
          </a:p>
          <a:p>
            <a:pPr lvl="1"/>
            <a:r>
              <a:rPr lang="en-GB" cap="none" dirty="0" err="1"/>
              <a:t>HeatMaps</a:t>
            </a:r>
            <a:endParaRPr lang="en-GB" cap="none" dirty="0"/>
          </a:p>
          <a:p>
            <a:pPr lvl="1"/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58656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</a:t>
            </a: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Feature Extraction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/>
              <a:t>Introduction</a:t>
            </a:r>
          </a:p>
          <a:p>
            <a:pPr algn="ctr"/>
            <a:r>
              <a:rPr lang="en-GB" sz="3200" dirty="0"/>
              <a:t>Application</a:t>
            </a:r>
          </a:p>
          <a:p>
            <a:pPr algn="ctr"/>
            <a:r>
              <a:rPr lang="en-GB" sz="3200" dirty="0"/>
              <a:t>Examples </a:t>
            </a:r>
          </a:p>
          <a:p>
            <a:pPr algn="ctr"/>
            <a:r>
              <a:rPr lang="en-GB" sz="3200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55230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80828" y="2367091"/>
            <a:ext cx="4713303" cy="4042500"/>
          </a:xfrm>
        </p:spPr>
        <p:txBody>
          <a:bodyPr>
            <a:normAutofit/>
          </a:bodyPr>
          <a:lstStyle/>
          <a:p>
            <a:r>
              <a:rPr lang="en-GB" cap="none" dirty="0"/>
              <a:t>Feature Selection</a:t>
            </a:r>
          </a:p>
          <a:p>
            <a:pPr lvl="1"/>
            <a:r>
              <a:rPr lang="en-GB" cap="none" dirty="0"/>
              <a:t>Removing features with low variance</a:t>
            </a:r>
          </a:p>
          <a:p>
            <a:pPr lvl="1"/>
            <a:r>
              <a:rPr lang="en-GB" cap="none" dirty="0"/>
              <a:t>Univariate feature selection</a:t>
            </a:r>
          </a:p>
          <a:p>
            <a:pPr lvl="1"/>
            <a:endParaRPr lang="en-GB" cap="non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47066" y="2367091"/>
            <a:ext cx="4133011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cap="none" dirty="0"/>
              <a:t>Feature Extraction</a:t>
            </a:r>
          </a:p>
          <a:p>
            <a:pPr lvl="1"/>
            <a:r>
              <a:rPr lang="en-GB" cap="none" dirty="0"/>
              <a:t>Loading features from </a:t>
            </a:r>
            <a:r>
              <a:rPr lang="en-GB" cap="none" dirty="0" err="1"/>
              <a:t>dicts</a:t>
            </a:r>
            <a:endParaRPr lang="en-GB" cap="none" dirty="0"/>
          </a:p>
          <a:p>
            <a:pPr lvl="1"/>
            <a:r>
              <a:rPr lang="en-GB" cap="none" dirty="0"/>
              <a:t>Feature hashing</a:t>
            </a:r>
          </a:p>
          <a:p>
            <a:pPr lvl="1"/>
            <a:r>
              <a:rPr lang="en-GB" cap="none" dirty="0"/>
              <a:t>Text feature extraction</a:t>
            </a:r>
          </a:p>
          <a:p>
            <a:pPr lvl="1"/>
            <a:r>
              <a:rPr lang="en-GB" cap="none" dirty="0"/>
              <a:t>Image feature extraction</a:t>
            </a:r>
          </a:p>
          <a:p>
            <a:pPr lvl="1"/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29318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Session</a:t>
            </a: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/>
              <a:t>Introduction</a:t>
            </a:r>
          </a:p>
          <a:p>
            <a:pPr algn="ctr"/>
            <a:r>
              <a:rPr lang="en-GB" sz="3200" dirty="0"/>
              <a:t>Application</a:t>
            </a:r>
          </a:p>
          <a:p>
            <a:pPr algn="ctr"/>
            <a:r>
              <a:rPr lang="en-GB" sz="3200" dirty="0"/>
              <a:t>Examples </a:t>
            </a:r>
          </a:p>
          <a:p>
            <a:pPr algn="ctr"/>
            <a:r>
              <a:rPr lang="en-GB" sz="3200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79422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7816" cy="3424107"/>
          </a:xfrm>
        </p:spPr>
        <p:txBody>
          <a:bodyPr/>
          <a:lstStyle/>
          <a:p>
            <a:r>
              <a:rPr lang="en-GB" cap="none" dirty="0"/>
              <a:t>Outputs are discrete classes/categories </a:t>
            </a:r>
          </a:p>
          <a:p>
            <a:r>
              <a:rPr lang="en-GB" cap="none" dirty="0"/>
              <a:t>Applications in</a:t>
            </a:r>
          </a:p>
          <a:p>
            <a:pPr lvl="1"/>
            <a:r>
              <a:rPr lang="en-GB" cap="none" dirty="0"/>
              <a:t>Spam classifier</a:t>
            </a:r>
          </a:p>
          <a:p>
            <a:pPr lvl="1"/>
            <a:r>
              <a:rPr lang="en-GB" cap="none" dirty="0"/>
              <a:t>Image recognition</a:t>
            </a:r>
          </a:p>
          <a:p>
            <a:pPr lvl="1"/>
            <a:r>
              <a:rPr lang="en-GB" cap="none" dirty="0"/>
              <a:t>Speech recognition</a:t>
            </a:r>
          </a:p>
          <a:p>
            <a:pPr lvl="1"/>
            <a:r>
              <a:rPr lang="en-GB" cap="none" dirty="0"/>
              <a:t>Pattern recognition</a:t>
            </a:r>
          </a:p>
          <a:p>
            <a:pPr lvl="1"/>
            <a:r>
              <a:rPr lang="en-GB" cap="none" dirty="0"/>
              <a:t>Document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2386142"/>
            <a:ext cx="3257550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840" y="2119442"/>
            <a:ext cx="3886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7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9021534" cy="4042500"/>
          </a:xfrm>
        </p:spPr>
        <p:txBody>
          <a:bodyPr>
            <a:normAutofit/>
          </a:bodyPr>
          <a:lstStyle/>
          <a:p>
            <a:pPr lvl="1" algn="ctr"/>
            <a:r>
              <a:rPr lang="en-GB" sz="2800" cap="none" dirty="0">
                <a:cs typeface="Arial" panose="020B0604020202020204" pitchFamily="34" charset="0"/>
              </a:rPr>
              <a:t>Decision Trees and Random Forests</a:t>
            </a:r>
          </a:p>
          <a:p>
            <a:pPr lvl="1" algn="ctr"/>
            <a:r>
              <a:rPr lang="en-GB" sz="2800" cap="none" dirty="0">
                <a:cs typeface="Arial" panose="020B0604020202020204" pitchFamily="34" charset="0"/>
              </a:rPr>
              <a:t>Support Vector Machines </a:t>
            </a:r>
          </a:p>
          <a:p>
            <a:pPr lvl="1" algn="ctr"/>
            <a:endParaRPr lang="en-GB" sz="2800" cap="none" dirty="0"/>
          </a:p>
        </p:txBody>
      </p:sp>
    </p:spTree>
    <p:extLst>
      <p:ext uri="{BB962C8B-B14F-4D97-AF65-F5344CB8AC3E}">
        <p14:creationId xmlns:p14="http://schemas.microsoft.com/office/powerpoint/2010/main" val="226541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2908</TotalTime>
  <Words>1250</Words>
  <Application>Microsoft Office PowerPoint</Application>
  <PresentationFormat>Widescreen</PresentationFormat>
  <Paragraphs>284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Times New Roman</vt:lpstr>
      <vt:lpstr>Tw Cen MT</vt:lpstr>
      <vt:lpstr>Droplet</vt:lpstr>
      <vt:lpstr>Machine Learning Algorithms</vt:lpstr>
      <vt:lpstr>Workshop Sessions</vt:lpstr>
      <vt:lpstr>Today’s Session Pre-processing</vt:lpstr>
      <vt:lpstr>Topics</vt:lpstr>
      <vt:lpstr>Today’s Session Feature Extraction</vt:lpstr>
      <vt:lpstr>Topics</vt:lpstr>
      <vt:lpstr>Today’s Session Classification</vt:lpstr>
      <vt:lpstr>Classification</vt:lpstr>
      <vt:lpstr>Topics</vt:lpstr>
      <vt:lpstr>Decision Trees</vt:lpstr>
      <vt:lpstr>Random Forests</vt:lpstr>
      <vt:lpstr>Support Vector Machines</vt:lpstr>
      <vt:lpstr>Non-linear SVM</vt:lpstr>
      <vt:lpstr>Workshop Sessions</vt:lpstr>
      <vt:lpstr>Regression</vt:lpstr>
      <vt:lpstr>Linear Regression (Ordinary Least Squares)</vt:lpstr>
      <vt:lpstr>Ridge regression</vt:lpstr>
      <vt:lpstr>Workshop Sessions</vt:lpstr>
      <vt:lpstr>Bayesian Algorithms</vt:lpstr>
      <vt:lpstr>Workshop Sessions</vt:lpstr>
      <vt:lpstr>Case study 1</vt:lpstr>
      <vt:lpstr>Clustering</vt:lpstr>
      <vt:lpstr>Types of Clustering</vt:lpstr>
      <vt:lpstr>Types of Clustering</vt:lpstr>
      <vt:lpstr>Workshop Sessions</vt:lpstr>
      <vt:lpstr>Dimensionality Reduction</vt:lpstr>
      <vt:lpstr>Workshop Sessions</vt:lpstr>
      <vt:lpstr>Neural networks</vt:lpstr>
      <vt:lpstr>Workshop Sessions</vt:lpstr>
      <vt:lpstr>Today’s Session </vt:lpstr>
      <vt:lpstr>Workshop Sessions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Algorithms</dc:title>
  <dc:creator>O.I.O. Ramadan</dc:creator>
  <cp:lastModifiedBy>O.I.O. Ramadan</cp:lastModifiedBy>
  <cp:revision>66</cp:revision>
  <dcterms:created xsi:type="dcterms:W3CDTF">2016-12-14T01:07:24Z</dcterms:created>
  <dcterms:modified xsi:type="dcterms:W3CDTF">2017-01-17T14:09:58Z</dcterms:modified>
</cp:coreProperties>
</file>