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2" r:id="rId2"/>
    <p:sldMasterId id="2147483666" r:id="rId3"/>
    <p:sldMasterId id="2147483664" r:id="rId4"/>
    <p:sldMasterId id="2147483669" r:id="rId5"/>
  </p:sldMasterIdLst>
  <p:sldIdLst>
    <p:sldId id="276" r:id="rId6"/>
    <p:sldId id="257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0" r:id="rId20"/>
    <p:sldId id="272" r:id="rId21"/>
    <p:sldId id="273" r:id="rId22"/>
    <p:sldId id="274" r:id="rId23"/>
    <p:sldId id="275" r:id="rId24"/>
    <p:sldId id="277" r:id="rId25"/>
    <p:sldId id="278" r:id="rId26"/>
    <p:sldId id="27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ADAE"/>
    <a:srgbClr val="C02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printerSettings" Target="printerSettings/printerSettings1.bin"/><Relationship Id="rId69" Type="http://schemas.openxmlformats.org/officeDocument/2006/relationships/presProps" Target="presProps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200853" y="4004352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/>
                <a:ea typeface="+mj-ea"/>
                <a:cs typeface="+mj-cs"/>
              </a:rPr>
              <a:t>Chapter 1 - Introduction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964" y="958815"/>
            <a:ext cx="8677836" cy="65996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dirty="0" smtClean="0"/>
              <a:t>What is required to play a music CD on a computer?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98444" y="1618775"/>
            <a:ext cx="8279391" cy="1182949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b="1" dirty="0" smtClean="0"/>
              <a:t>Answer:</a:t>
            </a:r>
            <a:r>
              <a:rPr lang="en-US" dirty="0" smtClean="0"/>
              <a:t> A program that reads the data on the CD and sends output to the speakers and the screen.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b="1" dirty="0" smtClean="0"/>
              <a:t>Syntax 1.1 Java Program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4722264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87" y="0"/>
            <a:ext cx="3274577" cy="4093221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1220307"/>
            <a:ext cx="8677836" cy="489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1060848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C02254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26ADAE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code%5Csection_4%5CHelloPrinter.jav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eg"/><Relationship Id="rId3" Type="http://schemas.openxmlformats.org/officeDocument/2006/relationships/image" Target="../media/image17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Diagram of a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5593418"/>
            <a:ext cx="8677836" cy="663258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Figure 3</a:t>
            </a:r>
            <a:r>
              <a:rPr lang="en-US" dirty="0" smtClean="0"/>
              <a:t> Schematic Design of a Personal Computer</a:t>
            </a:r>
            <a:endParaRPr lang="en-US" dirty="0"/>
          </a:p>
        </p:txBody>
      </p:sp>
      <p:pic>
        <p:nvPicPr>
          <p:cNvPr id="6" name="Picture 5" descr="schematic_compu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62" y="956017"/>
            <a:ext cx="8096838" cy="4668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1.4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922925"/>
          </a:xfrm>
        </p:spPr>
        <p:txBody>
          <a:bodyPr/>
          <a:lstStyle/>
          <a:p>
            <a:r>
              <a:rPr lang="en-US" dirty="0" smtClean="0"/>
              <a:t>Where is a program stored when it is not currently running?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112665"/>
            <a:ext cx="8239827" cy="943507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In secondary storage, typically a hard disk.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1.5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922925"/>
          </a:xfrm>
        </p:spPr>
        <p:txBody>
          <a:bodyPr/>
          <a:lstStyle/>
          <a:p>
            <a:r>
              <a:rPr lang="en-US" dirty="0" smtClean="0"/>
              <a:t>Which part of the computer carries out arithmetic operations, such as addition and multiplication?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237750"/>
            <a:ext cx="8239827" cy="943507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The central processing unit.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1.6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1650645"/>
          </a:xfrm>
        </p:spPr>
        <p:txBody>
          <a:bodyPr/>
          <a:lstStyle/>
          <a:p>
            <a:r>
              <a:rPr lang="en-US" dirty="0" smtClean="0"/>
              <a:t>A modern </a:t>
            </a:r>
            <a:r>
              <a:rPr lang="en-US" dirty="0" err="1" smtClean="0"/>
              <a:t>smartphone</a:t>
            </a:r>
            <a:r>
              <a:rPr lang="en-US" dirty="0" smtClean="0"/>
              <a:t> is a computer, comparable to a desktop computer. Which components of a </a:t>
            </a:r>
            <a:r>
              <a:rPr lang="en-US" dirty="0" err="1" smtClean="0"/>
              <a:t>smartphone</a:t>
            </a:r>
            <a:r>
              <a:rPr lang="en-US" dirty="0" smtClean="0"/>
              <a:t> correspond to those shown in Figure 5 (Schematic Diagram of a Computer)? 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609459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A </a:t>
            </a:r>
            <a:r>
              <a:rPr lang="en-US" dirty="0" err="1" smtClean="0"/>
              <a:t>smartphone</a:t>
            </a:r>
            <a:r>
              <a:rPr lang="en-US" dirty="0" smtClean="0"/>
              <a:t> has a CPU and memory, like any computer. A few </a:t>
            </a:r>
            <a:r>
              <a:rPr lang="en-US" dirty="0" err="1" smtClean="0"/>
              <a:t>smartphones</a:t>
            </a:r>
            <a:r>
              <a:rPr lang="en-US" dirty="0" smtClean="0"/>
              <a:t> have keyboards. Generally, the touchpad is used instead of a mouse. Secondary storage is in the form of a solid state drive. Of course, </a:t>
            </a:r>
            <a:r>
              <a:rPr lang="en-US" dirty="0" err="1" smtClean="0"/>
              <a:t>smartphones</a:t>
            </a:r>
            <a:r>
              <a:rPr lang="en-US" dirty="0" smtClean="0"/>
              <a:t> have a display, speaker, and microphone. The network connection uses the wireless radio to connect to a cell tower.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Computers are Everywhere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4775580"/>
            <a:ext cx="8677836" cy="66325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This transit card contains a computer.</a:t>
            </a:r>
            <a:endParaRPr lang="en-US" dirty="0"/>
          </a:p>
        </p:txBody>
      </p:sp>
      <p:pic>
        <p:nvPicPr>
          <p:cNvPr id="5" name="Picture 4" descr="transit_car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52" y="904874"/>
            <a:ext cx="5576596" cy="3972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ENIAC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4708740"/>
            <a:ext cx="8677836" cy="66325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ENIAC</a:t>
            </a:r>
            <a:endParaRPr lang="en-US" dirty="0"/>
          </a:p>
        </p:txBody>
      </p:sp>
      <p:pic>
        <p:nvPicPr>
          <p:cNvPr id="7" name="Picture 6" descr="enia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75" y="965415"/>
            <a:ext cx="4572000" cy="3743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Programming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 </a:t>
            </a:r>
          </a:p>
          <a:p>
            <a:r>
              <a:rPr lang="en-US" dirty="0" smtClean="0"/>
              <a:t>Portable</a:t>
            </a:r>
          </a:p>
          <a:p>
            <a:r>
              <a:rPr lang="en-US" dirty="0" smtClean="0"/>
              <a:t>Platform-independent </a:t>
            </a:r>
          </a:p>
          <a:p>
            <a:pPr lvl="1"/>
            <a:r>
              <a:rPr lang="en-US" dirty="0" smtClean="0"/>
              <a:t>Distributed as instructions for a virtual machine</a:t>
            </a:r>
          </a:p>
          <a:p>
            <a:r>
              <a:rPr lang="en-US" dirty="0" smtClean="0"/>
              <a:t>Vast set of library packages</a:t>
            </a:r>
          </a:p>
          <a:p>
            <a:r>
              <a:rPr lang="en-US" dirty="0" smtClean="0"/>
              <a:t>Designed for the Internet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Applet on a Web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5664763"/>
            <a:ext cx="8677836" cy="66325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Figure 4</a:t>
            </a:r>
            <a:r>
              <a:rPr lang="en-US" dirty="0" smtClean="0"/>
              <a:t> An Applet for Visualizing Molecules Running in a Browser Window (http://</a:t>
            </a:r>
            <a:r>
              <a:rPr lang="en-US" dirty="0" err="1" smtClean="0"/>
              <a:t>jmol.sourceforge.net</a:t>
            </a:r>
            <a:r>
              <a:rPr lang="en-US" dirty="0" smtClean="0"/>
              <a:t>/)</a:t>
            </a:r>
            <a:endParaRPr lang="en-US" dirty="0"/>
          </a:p>
        </p:txBody>
      </p:sp>
      <p:pic>
        <p:nvPicPr>
          <p:cNvPr id="5" name="Picture 4" descr="apple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81" y="1041630"/>
            <a:ext cx="4848603" cy="45196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Versions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3497"/>
            <a:ext cx="9148513" cy="2805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1.7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/>
          <a:lstStyle/>
          <a:p>
            <a:r>
              <a:rPr lang="en-US" dirty="0" smtClean="0"/>
              <a:t>What are the two most important benefits of the Java language? 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1840691"/>
            <a:ext cx="8239827" cy="2827000"/>
          </a:xfrm>
        </p:spPr>
        <p:txBody>
          <a:bodyPr/>
          <a:lstStyle/>
          <a:p>
            <a:r>
              <a:rPr lang="en-US" b="1" smtClean="0"/>
              <a:t>Answer:</a:t>
            </a:r>
            <a:r>
              <a:rPr lang="en-US" smtClean="0"/>
              <a:t> Safety and portability.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Chapter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4411579"/>
            <a:ext cx="8229600" cy="17024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learn about computers and programming</a:t>
            </a:r>
          </a:p>
          <a:p>
            <a:r>
              <a:rPr lang="en-US" dirty="0" smtClean="0"/>
              <a:t>To compile and run your first Java program</a:t>
            </a:r>
          </a:p>
          <a:p>
            <a:r>
              <a:rPr lang="en-US" dirty="0" smtClean="0"/>
              <a:t>To recognize compile-time and run-time errors</a:t>
            </a:r>
          </a:p>
          <a:p>
            <a:r>
              <a:rPr lang="en-US" dirty="0" smtClean="0"/>
              <a:t>To describe an algorithm with </a:t>
            </a:r>
            <a:r>
              <a:rPr lang="en-US" dirty="0" err="1" smtClean="0"/>
              <a:t>pseudocode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chapter_open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8" y="1068304"/>
            <a:ext cx="4543425" cy="3343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1.8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/>
          <a:lstStyle/>
          <a:p>
            <a:r>
              <a:rPr lang="en-US" dirty="0" smtClean="0"/>
              <a:t>How long does it take to learn the entire Java library?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1483895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No one person can learn the entire library – it is too large.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89520"/>
            <a:ext cx="9135036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Becoming Familiar with Your Programming Environment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964" y="1216526"/>
            <a:ext cx="9135036" cy="5154613"/>
          </a:xfrm>
        </p:spPr>
        <p:txBody>
          <a:bodyPr/>
          <a:lstStyle/>
          <a:p>
            <a:r>
              <a:rPr lang="en-US" dirty="0" smtClean="0"/>
              <a:t>An editor is a program for entering and modifying text, such as a Java program.</a:t>
            </a:r>
          </a:p>
          <a:p>
            <a:r>
              <a:rPr lang="en-US" dirty="0" smtClean="0"/>
              <a:t>Java is case sensitive.</a:t>
            </a:r>
          </a:p>
          <a:p>
            <a:r>
              <a:rPr lang="en-US" dirty="0" smtClean="0"/>
              <a:t>Java compiler translates source code into class files.</a:t>
            </a:r>
          </a:p>
          <a:p>
            <a:r>
              <a:rPr lang="en-US" dirty="0" smtClean="0"/>
              <a:t>Class files contain instructions for the Java virtual machine.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89520"/>
            <a:ext cx="9135036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Becoming Familiar with Your Programming Environment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964" y="1216526"/>
            <a:ext cx="9135036" cy="51546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 the Java development environment.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 simple program.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 the program.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Organize your work.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89520"/>
            <a:ext cx="9135036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Becoming Familiar with Your Programming Environment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964" y="5664763"/>
            <a:ext cx="8677836" cy="663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400" b="1" dirty="0" smtClean="0">
                <a:latin typeface="Lucida Sans"/>
              </a:rPr>
              <a:t>Figure 5</a:t>
            </a:r>
            <a:r>
              <a:rPr lang="en-US" sz="2400" dirty="0" smtClean="0">
                <a:latin typeface="Lucida Sans"/>
              </a:rPr>
              <a:t> Running the </a:t>
            </a:r>
            <a:r>
              <a:rPr lang="en-US" sz="2162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HelloPrinter</a:t>
            </a:r>
            <a:r>
              <a:rPr lang="en-US" sz="2400" dirty="0" smtClean="0">
                <a:latin typeface="Lucida Sans Typewriter"/>
              </a:rPr>
              <a:t> </a:t>
            </a:r>
            <a:r>
              <a:rPr lang="en-US" sz="2400" dirty="0" smtClean="0">
                <a:latin typeface="Lucida Sans"/>
              </a:rPr>
              <a:t>Program in an Integrated Development Environment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pic>
        <p:nvPicPr>
          <p:cNvPr id="5" name="Picture 4" descr="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26" y="1228140"/>
            <a:ext cx="6296527" cy="44299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89520"/>
            <a:ext cx="9135036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Becoming Familiar with Your Programming Environment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964" y="4037263"/>
            <a:ext cx="8677836" cy="663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400" b="1" dirty="0" smtClean="0">
                <a:latin typeface="Lucida Sans"/>
              </a:rPr>
              <a:t>Figure 6</a:t>
            </a:r>
            <a:r>
              <a:rPr lang="en-US" sz="2400" dirty="0" smtClean="0">
                <a:latin typeface="Lucida Sans"/>
              </a:rPr>
              <a:t> Running the </a:t>
            </a:r>
            <a:r>
              <a:rPr lang="en-US" sz="2162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HelloPrinter</a:t>
            </a:r>
            <a:r>
              <a:rPr lang="en-US" sz="2162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latin typeface="Lucida Sans"/>
              </a:rPr>
              <a:t>Program in a Console Window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pic>
        <p:nvPicPr>
          <p:cNvPr id="6" name="Picture 5" descr="console_win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" y="1229895"/>
            <a:ext cx="6878287" cy="25890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88828" y="4901041"/>
            <a:ext cx="8677836" cy="663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400" b="1" dirty="0" smtClean="0">
                <a:latin typeface="Lucida Sans"/>
              </a:rPr>
              <a:t>Figure 7</a:t>
            </a:r>
            <a:r>
              <a:rPr lang="en-US" sz="2400" dirty="0" smtClean="0">
                <a:latin typeface="Lucida Sans"/>
              </a:rPr>
              <a:t> From Source Code to Running Program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pic>
        <p:nvPicPr>
          <p:cNvPr id="7" name="Picture 6" descr="compil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28" y="1417053"/>
            <a:ext cx="8497972" cy="306369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964" y="89520"/>
            <a:ext cx="9135036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Becoming Familiar with Your Programming Environment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89520"/>
            <a:ext cx="9135036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Becoming Familiar with Your Programming Environment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8828" y="5564299"/>
            <a:ext cx="8677836" cy="663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400" b="1" dirty="0" smtClean="0">
                <a:latin typeface="Lucida Sans"/>
              </a:rPr>
              <a:t>Figure 8</a:t>
            </a:r>
            <a:r>
              <a:rPr lang="en-US" sz="2400" dirty="0" smtClean="0">
                <a:latin typeface="Lucida Sans"/>
              </a:rPr>
              <a:t> A Folder Hierarchy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pic>
        <p:nvPicPr>
          <p:cNvPr id="5" name="Picture 4" descr="director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28" y="1154029"/>
            <a:ext cx="1981200" cy="4229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1.9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/>
          <a:lstStyle/>
          <a:p>
            <a:r>
              <a:rPr lang="en-US" dirty="0" smtClean="0"/>
              <a:t>Where is the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HelloPrinter.java</a:t>
            </a:r>
            <a:r>
              <a:rPr lang="en-US" dirty="0" smtClean="0"/>
              <a:t> file stored on your computer?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061285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The answer varies among systems. A typical answer:</a:t>
            </a:r>
          </a:p>
          <a:p>
            <a:pPr>
              <a:buFont typeface="Arial"/>
              <a:buChar char="•"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/home/dave/cs1/hello/HelloPrinter.java or</a:t>
            </a:r>
          </a:p>
          <a:p>
            <a:pPr>
              <a:buFont typeface="Arial"/>
              <a:buChar char="•"/>
            </a:pP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c:\Users\Dave\Workspace\hello\HelloPrinter.java</a:t>
            </a:r>
            <a:endParaRPr lang="en-US" sz="20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1.10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/>
          <a:lstStyle/>
          <a:p>
            <a:r>
              <a:rPr lang="en-US" dirty="0" smtClean="0"/>
              <a:t>What do you do to protect yourself from data loss when you work on programming projects?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051663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You back up your files and folders.</a:t>
            </a:r>
            <a:endParaRPr lang="en-US" sz="2000" dirty="0">
              <a:latin typeface="Lucida Sans Typewrit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Section_4/</a:t>
            </a:r>
            <a:r>
              <a:rPr lang="en-US" dirty="0" smtClean="0">
                <a:hlinkClick r:id="rId2" action="ppaction://hlinkfile"/>
              </a:rPr>
              <a:t>HelloPrinter.java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2774" y="952579"/>
            <a:ext cx="71212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1  </a:t>
            </a:r>
            <a:r>
              <a:rPr lang="en-US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HelloPrinter</a:t>
            </a:r>
            <a:endParaRPr lang="en-US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2  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{</a:t>
            </a:r>
          </a:p>
          <a:p>
            <a:r>
              <a:rPr lang="en-US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3  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main(String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[]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args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r>
              <a:rPr lang="en-US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4  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</a:t>
            </a:r>
          </a:p>
          <a:p>
            <a:r>
              <a:rPr lang="en-US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5  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//</a:t>
            </a:r>
            <a:r>
              <a:rPr lang="en-US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Display a greeting in the console window</a:t>
            </a:r>
          </a:p>
          <a:p>
            <a:r>
              <a:rPr lang="en-US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6  </a:t>
            </a:r>
          </a:p>
          <a:p>
            <a:r>
              <a:rPr lang="en-US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7  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System.out.println(</a:t>
            </a:r>
            <a:r>
              <a:rPr lang="en-US" dirty="0" err="1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"Hello</a:t>
            </a:r>
            <a:r>
              <a:rPr lang="en-US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, World!"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r>
              <a:rPr lang="en-US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8  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r>
              <a:rPr lang="en-US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9  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Computers are programmed to perform many different tasks.</a:t>
            </a:r>
          </a:p>
          <a:p>
            <a:r>
              <a:rPr lang="en-US" dirty="0" smtClean="0"/>
              <a:t>Computers execute very basic instructions in rapid succession.</a:t>
            </a:r>
          </a:p>
          <a:p>
            <a:r>
              <a:rPr lang="en-US" dirty="0" smtClean="0"/>
              <a:t>A computer program is a sequence of instructions and decisions.</a:t>
            </a:r>
          </a:p>
          <a:p>
            <a:r>
              <a:rPr lang="en-US" dirty="0" smtClean="0"/>
              <a:t>Programming is the act of designing and implementing computer programs.</a:t>
            </a:r>
          </a:p>
          <a:p>
            <a:r>
              <a:rPr lang="en-US" dirty="0" smtClean="0"/>
              <a:t>The physical computer and peripheral devices are collectively called the hardware.</a:t>
            </a:r>
          </a:p>
          <a:p>
            <a:r>
              <a:rPr lang="en-US" dirty="0" smtClean="0"/>
              <a:t>The programs the computer executes are called the software.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89520"/>
            <a:ext cx="9135036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Analyzing Your First Program: Class Declaration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964" y="1216526"/>
            <a:ext cx="9135036" cy="5154613"/>
          </a:xfrm>
        </p:spPr>
        <p:txBody>
          <a:bodyPr/>
          <a:lstStyle/>
          <a:p>
            <a:r>
              <a:rPr lang="en-US" dirty="0" smtClean="0"/>
              <a:t>Classes are the fundamental building blocks of Java programs:</a:t>
            </a:r>
          </a:p>
          <a:p>
            <a:r>
              <a:rPr lang="en-US" dirty="0" smtClean="0"/>
              <a:t>Declaration of a class called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HelloPrinter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class HelloPrinter</a:t>
            </a:r>
            <a:r>
              <a:rPr lang="en-US" dirty="0" smtClean="0">
                <a:latin typeface="Lucida Sans Typewriter"/>
              </a:rPr>
              <a:t> </a:t>
            </a:r>
          </a:p>
          <a:p>
            <a:r>
              <a:rPr lang="en-US" dirty="0" smtClean="0"/>
              <a:t>In Java, every source file can contain, at most one public class.</a:t>
            </a:r>
          </a:p>
          <a:p>
            <a:r>
              <a:rPr lang="en-US" dirty="0" smtClean="0"/>
              <a:t>The name of the public class must match the name of the file containing the class: </a:t>
            </a:r>
          </a:p>
          <a:p>
            <a:pPr lvl="1"/>
            <a:r>
              <a:rPr lang="en-US" dirty="0" smtClean="0"/>
              <a:t>Class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HelloPrinter</a:t>
            </a:r>
            <a:r>
              <a:rPr lang="en-US" dirty="0" smtClean="0">
                <a:latin typeface="Lucida Sans Typewriter"/>
              </a:rPr>
              <a:t> </a:t>
            </a:r>
            <a:r>
              <a:rPr lang="en-US" dirty="0" smtClean="0"/>
              <a:t>must be contained in a file named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HelloPrinter.java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89520"/>
            <a:ext cx="9135036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Analyzing Your First Program: 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964" y="1216526"/>
            <a:ext cx="9135036" cy="5154613"/>
          </a:xfrm>
        </p:spPr>
        <p:txBody>
          <a:bodyPr/>
          <a:lstStyle/>
          <a:p>
            <a:r>
              <a:rPr lang="en-US" dirty="0" smtClean="0"/>
              <a:t>Each class contains declarations of methods.</a:t>
            </a:r>
          </a:p>
          <a:p>
            <a:r>
              <a:rPr lang="en-US" dirty="0" smtClean="0"/>
              <a:t>Each method contains a sequence of instructions.</a:t>
            </a:r>
          </a:p>
          <a:p>
            <a:r>
              <a:rPr lang="en-US" dirty="0" smtClean="0"/>
              <a:t>A method contains a collection of programming instructions that describe how to carry out a particular task. </a:t>
            </a:r>
          </a:p>
          <a:p>
            <a:r>
              <a:rPr lang="en-US" dirty="0" smtClean="0"/>
              <a:t>A method is called by specifying the method and its arguments.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89520"/>
            <a:ext cx="9135036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Analyzing Your First Program: </a:t>
            </a:r>
            <a:r>
              <a:rPr lang="en-US" b="1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main</a:t>
            </a:r>
            <a:r>
              <a:rPr lang="en-US" b="1" dirty="0" smtClean="0"/>
              <a:t> Method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964" y="1216526"/>
            <a:ext cx="9135036" cy="5154613"/>
          </a:xfrm>
        </p:spPr>
        <p:txBody>
          <a:bodyPr/>
          <a:lstStyle/>
          <a:p>
            <a:r>
              <a:rPr lang="en-US" dirty="0" smtClean="0"/>
              <a:t>Every Java application contains a class with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main</a:t>
            </a:r>
            <a:r>
              <a:rPr lang="en-US" dirty="0" smtClean="0"/>
              <a:t> method </a:t>
            </a:r>
          </a:p>
          <a:p>
            <a:pPr lvl="1"/>
            <a:r>
              <a:rPr lang="en-US" dirty="0" smtClean="0"/>
              <a:t>When the application starts, the instructions in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main</a:t>
            </a:r>
            <a:r>
              <a:rPr lang="en-US" dirty="0" smtClean="0"/>
              <a:t> method are executed</a:t>
            </a:r>
          </a:p>
          <a:p>
            <a:r>
              <a:rPr lang="en-US" dirty="0" smtClean="0"/>
              <a:t>Declaring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main</a:t>
            </a:r>
            <a:r>
              <a:rPr lang="en-US" dirty="0" smtClean="0"/>
              <a:t> method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static void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main(String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[]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args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. . .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  <a:r>
              <a:rPr lang="en-US" sz="24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89520"/>
            <a:ext cx="9135036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Analyzing Your First Program: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964" y="1216526"/>
            <a:ext cx="9135036" cy="515461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body</a:t>
            </a:r>
            <a:r>
              <a:rPr lang="en-US" dirty="0" smtClean="0"/>
              <a:t> of the main method contains </a:t>
            </a:r>
            <a:r>
              <a:rPr lang="en-US" b="1" dirty="0" smtClean="0"/>
              <a:t>statements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Our method has a single statement: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System.out.println("Hello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, World!");</a:t>
            </a:r>
          </a:p>
          <a:p>
            <a:r>
              <a:rPr lang="en-US" dirty="0" smtClean="0"/>
              <a:t>It prints a line of text: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Hello, World!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89520"/>
            <a:ext cx="9135036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Analyzing Your First Program: Method Call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964" y="1216526"/>
            <a:ext cx="9135036" cy="5154613"/>
          </a:xfrm>
        </p:spPr>
        <p:txBody>
          <a:bodyPr/>
          <a:lstStyle/>
          <a:p>
            <a:r>
              <a:rPr lang="en-US" dirty="0" smtClean="0"/>
              <a:t>A method call: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("Hello, World!"); 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>
              <a:buNone/>
            </a:pP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r>
              <a:rPr lang="en-US" dirty="0" smtClean="0"/>
              <a:t>A method call requires: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method you want to use (in this case,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</a:t>
            </a:r>
            <a:r>
              <a:rPr lang="en-US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Any values the method needs to carry out its task enclosed in parentheses (in this case,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"Hello, World!"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The technical term for such values is arguments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6ADAE"/>
                </a:solidFill>
              </a:rPr>
              <a:t>Syntax 1.1 </a:t>
            </a:r>
            <a:r>
              <a:rPr lang="en-US" dirty="0" smtClean="0"/>
              <a:t>Java Program</a:t>
            </a:r>
            <a:endParaRPr lang="en-US" dirty="0"/>
          </a:p>
        </p:txBody>
      </p:sp>
      <p:pic>
        <p:nvPicPr>
          <p:cNvPr id="6" name="Picture 5" descr="syntax1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94" y="1029368"/>
            <a:ext cx="5953125" cy="2705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89520"/>
            <a:ext cx="9135036" cy="762000"/>
          </a:xfrm>
        </p:spPr>
        <p:txBody>
          <a:bodyPr/>
          <a:lstStyle/>
          <a:p>
            <a:r>
              <a:rPr lang="en-US" b="1" dirty="0" smtClean="0"/>
              <a:t>Analyzing Your First Program: Strings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964" y="1216526"/>
            <a:ext cx="9135036" cy="5154613"/>
          </a:xfrm>
        </p:spPr>
        <p:txBody>
          <a:bodyPr/>
          <a:lstStyle/>
          <a:p>
            <a:r>
              <a:rPr lang="en-US" b="1" dirty="0" smtClean="0"/>
              <a:t>String:</a:t>
            </a:r>
            <a:r>
              <a:rPr lang="en-US" dirty="0" smtClean="0"/>
              <a:t> a sequence of characters enclosed in double quotation marks: 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"Hello, World!"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89520"/>
            <a:ext cx="9135036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Analyzing Your First Program: Printing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964" y="1216526"/>
            <a:ext cx="9135036" cy="51546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can print numerical values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System.out.println(3 + 4);</a:t>
            </a:r>
          </a:p>
          <a:p>
            <a:pPr lvl="1"/>
            <a:r>
              <a:rPr lang="en-US" dirty="0" smtClean="0"/>
              <a:t>evaluates the expression 3 + 4 </a:t>
            </a:r>
          </a:p>
          <a:p>
            <a:pPr lvl="1"/>
            <a:r>
              <a:rPr lang="en-US" dirty="0" smtClean="0"/>
              <a:t>displays the number 7.</a:t>
            </a:r>
          </a:p>
          <a:p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</a:t>
            </a:r>
            <a:r>
              <a:rPr lang="en-US" dirty="0" smtClean="0"/>
              <a:t> method prints a string or a number and then starts a new line.</a:t>
            </a:r>
          </a:p>
          <a:p>
            <a:pPr lvl="1"/>
            <a:r>
              <a:rPr lang="en-US" dirty="0" smtClean="0"/>
              <a:t>The sequence of statements</a:t>
            </a:r>
          </a:p>
          <a:p>
            <a:pPr lvl="2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System.out.println("Hello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");</a:t>
            </a:r>
          </a:p>
          <a:p>
            <a:pPr lvl="2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System.out.println("World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!");</a:t>
            </a:r>
          </a:p>
          <a:p>
            <a:pPr lvl="1"/>
            <a:r>
              <a:rPr lang="en-US" dirty="0" smtClean="0"/>
              <a:t>Prints two lines</a:t>
            </a:r>
          </a:p>
          <a:p>
            <a:pPr lvl="2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Hello</a:t>
            </a:r>
          </a:p>
          <a:p>
            <a:pPr lvl="2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World!</a:t>
            </a:r>
          </a:p>
          <a:p>
            <a:r>
              <a:rPr lang="en-US" dirty="0" smtClean="0"/>
              <a:t>There is a second method,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</a:t>
            </a:r>
            <a:r>
              <a:rPr lang="en-US" dirty="0" smtClean="0"/>
              <a:t>, that you can use to print an item without starting a new line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1.11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/>
          <a:lstStyle/>
          <a:p>
            <a:r>
              <a:rPr lang="en-US" dirty="0" smtClean="0"/>
              <a:t>How do you modify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HelloPrinter</a:t>
            </a:r>
            <a:r>
              <a:rPr lang="en-US" dirty="0" smtClean="0"/>
              <a:t> program to greet you instead? 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032419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Change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World</a:t>
            </a:r>
            <a:r>
              <a:rPr lang="en-US" dirty="0" smtClean="0"/>
              <a:t> to your name (here,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Dave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System.out.println("Hello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, Dave!");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1.12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/>
          <a:lstStyle/>
          <a:p>
            <a:r>
              <a:rPr lang="en-US" dirty="0" smtClean="0"/>
              <a:t>How would you modify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HelloPrinter</a:t>
            </a:r>
            <a:r>
              <a:rPr lang="en-US" dirty="0" smtClean="0"/>
              <a:t> program to print the word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"Hello" </a:t>
            </a:r>
            <a:r>
              <a:rPr lang="en-US" dirty="0" smtClean="0"/>
              <a:t>vertically? 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051663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</a:t>
            </a:r>
          </a:p>
          <a:p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System.out.println("H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");</a:t>
            </a:r>
          </a:p>
          <a:p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System.out.println("e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");</a:t>
            </a:r>
          </a:p>
          <a:p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System.out.println("l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");</a:t>
            </a:r>
          </a:p>
          <a:p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System.out.println("l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");</a:t>
            </a:r>
          </a:p>
          <a:p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System.out.println("o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1.1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required to play a music CD on a computer? 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1727405"/>
            <a:ext cx="8239827" cy="943507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A program that reads the data on the CD and sends output to the speakers and the screen.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1.13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Would the program continue to work if you replaced line 7 with this statement?</a:t>
            </a:r>
          </a:p>
          <a:p>
            <a:pPr lvl="1">
              <a:buNone/>
            </a:pPr>
            <a:r>
              <a:rPr lang="en-US" sz="24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System.out.println(Hello</a:t>
            </a:r>
            <a:r>
              <a:rPr lang="en-US" sz="24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  <a:endParaRPr lang="en-US" sz="24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219135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No. The compiler would look for an item whose name is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Hello</a:t>
            </a:r>
            <a:r>
              <a:rPr lang="en-US" dirty="0" smtClean="0"/>
              <a:t>. You need to enclose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Hello</a:t>
            </a:r>
            <a:r>
              <a:rPr lang="en-US" dirty="0" smtClean="0"/>
              <a:t> in quotation marks: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System.out.println("Hello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1.14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What does the following set of statements print?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System.out.print("My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lucky number is"); System.out.println(3 + 4 + 5);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219135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The printout is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My lucky number is12</a:t>
            </a:r>
            <a:r>
              <a:rPr lang="en-US" dirty="0" smtClean="0"/>
              <a:t>. It would be a good idea to add a space after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is</a:t>
            </a:r>
            <a:r>
              <a:rPr lang="en-US" dirty="0" smtClean="0"/>
              <a:t>. 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1.15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What do the following statements print?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System.out.println("Hello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");</a:t>
            </a:r>
          </a:p>
          <a:p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("");</a:t>
            </a:r>
          </a:p>
          <a:p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System.out.println("World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");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580071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Hello </a:t>
            </a:r>
          </a:p>
          <a:p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	</a:t>
            </a:r>
            <a:r>
              <a:rPr lang="en-US" i="1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 blank line </a:t>
            </a:r>
          </a:p>
          <a:p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	World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compile-time error (syntax error) </a:t>
            </a:r>
          </a:p>
          <a:p>
            <a:pPr lvl="1"/>
            <a:r>
              <a:rPr lang="en-US" dirty="0" smtClean="0"/>
              <a:t>is a violation of the programming language rules </a:t>
            </a:r>
          </a:p>
          <a:p>
            <a:pPr lvl="1"/>
            <a:r>
              <a:rPr lang="en-US" dirty="0" smtClean="0"/>
              <a:t>detected by the compiler.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System.ou.println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("Hello, World!");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run-time error (logic error) </a:t>
            </a:r>
          </a:p>
          <a:p>
            <a:pPr lvl="1"/>
            <a:r>
              <a:rPr lang="en-US" dirty="0" smtClean="0"/>
              <a:t>causes a program to perform an action that the programmer did not intend.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System.out.println("Hello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,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Word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!");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- a type of run-time error</a:t>
            </a:r>
          </a:p>
          <a:p>
            <a:pPr lvl="1"/>
            <a:r>
              <a:rPr lang="en-US" dirty="0" smtClean="0"/>
              <a:t>Generates an error message from the Java virtual machine</a:t>
            </a:r>
          </a:p>
          <a:p>
            <a:pPr lvl="1"/>
            <a:r>
              <a:rPr lang="en-US" dirty="0" smtClean="0"/>
              <a:t>This statement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System.out.println(1 / 0)</a:t>
            </a:r>
          </a:p>
          <a:p>
            <a:pPr lvl="1"/>
            <a:r>
              <a:rPr lang="en-US" dirty="0" smtClean="0"/>
              <a:t>Generates this run-time error message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"Division by zero"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1.16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Suppose you omit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""</a:t>
            </a:r>
            <a:r>
              <a:rPr lang="en-US" dirty="0" smtClean="0"/>
              <a:t> characters around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Hello, World! </a:t>
            </a:r>
            <a:r>
              <a:rPr lang="en-US" dirty="0" smtClean="0"/>
              <a:t>from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HelloPrinter.java</a:t>
            </a:r>
            <a:r>
              <a:rPr lang="en-US" dirty="0" smtClean="0"/>
              <a:t> program. Is this a compile-time error or a run-time error?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072087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This is a compile-time error. The compiler will complain that it does not know the meanings of the words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Hello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World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1.17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Suppose you change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println</a:t>
            </a:r>
            <a:r>
              <a:rPr lang="en-US" dirty="0" smtClean="0"/>
              <a:t> to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printline</a:t>
            </a:r>
            <a:r>
              <a:rPr lang="en-US" dirty="0" smtClean="0"/>
              <a:t> in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HelloPrinter.java</a:t>
            </a:r>
            <a:r>
              <a:rPr lang="en-US" dirty="0" smtClean="0"/>
              <a:t> program. Is this a compile-time error or a run-time error?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072087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This is a compile-time error. The compiler will complain that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</a:t>
            </a:r>
            <a:r>
              <a:rPr lang="en-US" dirty="0" smtClean="0"/>
              <a:t> does not have a method called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printline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1.18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Suppose you change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main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hello</a:t>
            </a:r>
            <a:r>
              <a:rPr lang="en-US" dirty="0" smtClean="0"/>
              <a:t> in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HelloPrinter.java</a:t>
            </a:r>
            <a:r>
              <a:rPr lang="en-US" dirty="0" smtClean="0"/>
              <a:t> program. Is this a compile-time error or a run-time error? 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072087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This is a run-time error. It is perfectly legal to give the name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hello</a:t>
            </a:r>
            <a:r>
              <a:rPr lang="en-US" dirty="0" smtClean="0"/>
              <a:t> to a method, so the compiler won't complain. But when the program is run, the virtual machine will look for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main</a:t>
            </a:r>
            <a:r>
              <a:rPr lang="en-US" dirty="0" smtClean="0"/>
              <a:t> method and won't find one.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1.19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When you used your computer, you may have experienced a program that "crashed" (quit spontaneously) or "hung" (failed to respond to your input). Is that behavior a compile-time error or a run-time error? 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780591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It is a run-time error. After all, the program had been compiled in order for you to run it.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1.20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/>
          <a:lstStyle/>
          <a:p>
            <a:r>
              <a:rPr lang="en-US" dirty="0" smtClean="0"/>
              <a:t>Why can't you test a program for run-time errors when it has compiler errors? 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101903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When a program has compiler errors, no class file is produced, and there is nothing to run.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1.2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a CD player less flexible than a computer? 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1968230"/>
            <a:ext cx="8239827" cy="943507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A CD player can do one thing — play music CDs. It cannot execute programs.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Solving: Algorithm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Algorithm:</a:t>
            </a:r>
            <a:r>
              <a:rPr lang="en-US" dirty="0" smtClean="0"/>
              <a:t> A sequence of steps that is: </a:t>
            </a:r>
          </a:p>
          <a:p>
            <a:pPr lvl="1"/>
            <a:r>
              <a:rPr lang="en-US" dirty="0" smtClean="0"/>
              <a:t>unambiguous</a:t>
            </a:r>
          </a:p>
          <a:p>
            <a:pPr lvl="1"/>
            <a:r>
              <a:rPr lang="en-US" dirty="0" smtClean="0"/>
              <a:t>executable</a:t>
            </a:r>
          </a:p>
          <a:p>
            <a:pPr lvl="1"/>
            <a:r>
              <a:rPr lang="en-US" dirty="0" smtClean="0"/>
              <a:t>terminating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89520"/>
            <a:ext cx="9135036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An Algorithm for Solving an Investment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964" y="1216526"/>
            <a:ext cx="9135036" cy="5154613"/>
          </a:xfrm>
        </p:spPr>
        <p:txBody>
          <a:bodyPr/>
          <a:lstStyle/>
          <a:p>
            <a:r>
              <a:rPr lang="en-US" dirty="0" smtClean="0"/>
              <a:t>The problem:</a:t>
            </a:r>
          </a:p>
          <a:p>
            <a:pPr lvl="1"/>
            <a:r>
              <a:rPr lang="en-US" dirty="0" smtClean="0"/>
              <a:t>You put $10,000 into a bank account that earns 5 percent interest per year. How many years does it take for the account balance to be double the original</a:t>
            </a:r>
          </a:p>
        </p:txBody>
      </p:sp>
      <p:pic>
        <p:nvPicPr>
          <p:cNvPr id="4" name="Picture 3" descr="interest_calcul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4" y="3158373"/>
            <a:ext cx="3990975" cy="120967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964" y="2646949"/>
            <a:ext cx="9135036" cy="5154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Calculating by hand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89520"/>
            <a:ext cx="9135036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An Algorithm for Solving an Investment Problem - continued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964" y="1216526"/>
            <a:ext cx="9135036" cy="534737"/>
          </a:xfrm>
        </p:spPr>
        <p:txBody>
          <a:bodyPr/>
          <a:lstStyle/>
          <a:p>
            <a:r>
              <a:rPr lang="en-US" dirty="0" smtClean="0"/>
              <a:t>The steps in the algorithm 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964" y="1657670"/>
            <a:ext cx="9135036" cy="4825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Start with a year value of 0, a column for the interest, and a balance of $10,000.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Repeat the following steps while the balance is less than $20,000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	Add 1 to the year value.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	Compute the interest as balance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x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0.05 (i.e., 5 percent interest).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	Add the interest to the balance.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</a:b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Report the final year value as the answer.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pic>
        <p:nvPicPr>
          <p:cNvPr id="12" name="Picture 11" descr="interest_year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71" y="2338220"/>
            <a:ext cx="1638300" cy="523875"/>
          </a:xfrm>
          <a:prstGeom prst="rect">
            <a:avLst/>
          </a:prstGeom>
        </p:spPr>
      </p:pic>
      <p:pic>
        <p:nvPicPr>
          <p:cNvPr id="13" name="Picture 12" descr="interest_year1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71" y="4851066"/>
            <a:ext cx="1981200" cy="1190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Pseudocode</a:t>
            </a:r>
            <a:r>
              <a:rPr lang="en-US" b="1" dirty="0" smtClean="0"/>
              <a:t>:</a:t>
            </a:r>
            <a:r>
              <a:rPr lang="en-US" dirty="0" smtClean="0"/>
              <a:t> An informal description of of a sequence of steps for solving a </a:t>
            </a:r>
            <a:r>
              <a:rPr lang="en-US" dirty="0" smtClean="0"/>
              <a:t>problem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Describe how a value is set or changed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Comic Sans MS"/>
                <a:cs typeface="Comic Sans MS"/>
              </a:rPr>
              <a:t>total cost = purchase price + operating cost</a:t>
            </a:r>
          </a:p>
          <a:p>
            <a:pPr lvl="1">
              <a:buNone/>
            </a:pPr>
            <a:r>
              <a:rPr lang="en-US" dirty="0" smtClean="0">
                <a:latin typeface="Comic Sans MS"/>
                <a:cs typeface="Comic Sans MS"/>
              </a:rPr>
              <a:t>Multiply the balance value by 1.05.</a:t>
            </a:r>
          </a:p>
          <a:p>
            <a:pPr lvl="1">
              <a:buNone/>
            </a:pPr>
            <a:r>
              <a:rPr lang="en-US" dirty="0" smtClean="0">
                <a:latin typeface="Comic Sans MS"/>
                <a:cs typeface="Comic Sans MS"/>
              </a:rPr>
              <a:t>Remove the first and last character from the word. </a:t>
            </a:r>
            <a:endParaRPr lang="en-US" dirty="0" smtClean="0">
              <a:latin typeface="Comic Sans MS"/>
              <a:cs typeface="Comic Sans MS"/>
            </a:endParaRPr>
          </a:p>
          <a:p>
            <a:pPr lvl="1">
              <a:buNone/>
            </a:pPr>
            <a:endParaRPr lang="en-US" dirty="0" smtClean="0">
              <a:latin typeface="Comic Sans MS"/>
              <a:cs typeface="Comic Sans MS"/>
            </a:endParaRPr>
          </a:p>
          <a:p>
            <a:r>
              <a:rPr lang="en-US" dirty="0" smtClean="0"/>
              <a:t>Describe decisions and repetitions: </a:t>
            </a:r>
          </a:p>
          <a:p>
            <a:pPr lvl="1">
              <a:buNone/>
            </a:pPr>
            <a:r>
              <a:rPr lang="en-US" dirty="0" smtClean="0">
                <a:latin typeface="Comic Sans MS"/>
                <a:cs typeface="Comic Sans MS"/>
              </a:rPr>
              <a:t>If total cost 1 &lt; total cost 2</a:t>
            </a:r>
          </a:p>
          <a:p>
            <a:pPr lvl="1">
              <a:buNone/>
            </a:pPr>
            <a:r>
              <a:rPr lang="en-US" dirty="0" smtClean="0">
                <a:latin typeface="Comic Sans MS"/>
                <a:cs typeface="Comic Sans MS"/>
              </a:rPr>
              <a:t>While the balance is less than $20,000</a:t>
            </a:r>
          </a:p>
          <a:p>
            <a:pPr lvl="1">
              <a:buNone/>
            </a:pPr>
            <a:r>
              <a:rPr lang="en-US" dirty="0" smtClean="0">
                <a:latin typeface="Comic Sans MS"/>
                <a:cs typeface="Comic Sans MS"/>
              </a:rPr>
              <a:t>For each picture in the sequence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 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indentation to indicate which statements should be selected or repeated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Comic Sans MS"/>
                <a:cs typeface="Comic Sans MS"/>
              </a:rPr>
              <a:t>For each car</a:t>
            </a:r>
          </a:p>
          <a:p>
            <a:pPr lvl="2">
              <a:buNone/>
            </a:pPr>
            <a:r>
              <a:rPr lang="en-US" sz="2000" dirty="0" smtClean="0">
                <a:latin typeface="Comic Sans MS"/>
                <a:cs typeface="Comic Sans MS"/>
              </a:rPr>
              <a:t>operating cost = 10 </a:t>
            </a:r>
            <a:r>
              <a:rPr lang="en-US" sz="2000" dirty="0" err="1" smtClean="0">
                <a:latin typeface="Comic Sans MS"/>
                <a:cs typeface="Comic Sans MS"/>
              </a:rPr>
              <a:t>x</a:t>
            </a:r>
            <a:r>
              <a:rPr lang="en-US" sz="2000" dirty="0" smtClean="0">
                <a:latin typeface="Comic Sans MS"/>
                <a:cs typeface="Comic Sans MS"/>
              </a:rPr>
              <a:t> annual fuel cost</a:t>
            </a:r>
          </a:p>
          <a:p>
            <a:pPr lvl="2">
              <a:buNone/>
            </a:pPr>
            <a:r>
              <a:rPr lang="en-US" sz="2000" dirty="0" smtClean="0">
                <a:latin typeface="Comic Sans MS"/>
                <a:cs typeface="Comic Sans MS"/>
              </a:rPr>
              <a:t>total cost = purchase price + operating </a:t>
            </a:r>
            <a:r>
              <a:rPr lang="en-US" sz="2000" dirty="0" smtClean="0">
                <a:latin typeface="Comic Sans MS"/>
                <a:cs typeface="Comic Sans MS"/>
              </a:rPr>
              <a:t>cost</a:t>
            </a:r>
          </a:p>
          <a:p>
            <a:pPr lvl="2">
              <a:buNone/>
            </a:pPr>
            <a:endParaRPr lang="en-US" sz="2000" dirty="0" smtClean="0">
              <a:latin typeface="Comic Sans MS"/>
              <a:cs typeface="Comic Sans MS"/>
            </a:endParaRPr>
          </a:p>
          <a:p>
            <a:r>
              <a:rPr lang="en-US" dirty="0" smtClean="0"/>
              <a:t>Indicate results:</a:t>
            </a:r>
          </a:p>
          <a:p>
            <a:pPr lvl="1">
              <a:buNone/>
            </a:pPr>
            <a:r>
              <a:rPr lang="en-US" dirty="0" smtClean="0">
                <a:latin typeface="Comic Sans MS"/>
                <a:cs typeface="Comic Sans MS"/>
              </a:rPr>
              <a:t>Choose car1.</a:t>
            </a:r>
          </a:p>
          <a:p>
            <a:pPr lvl="1">
              <a:buNone/>
            </a:pPr>
            <a:r>
              <a:rPr lang="en-US" dirty="0" smtClean="0">
                <a:latin typeface="Comic Sans MS"/>
                <a:cs typeface="Comic Sans MS"/>
              </a:rPr>
              <a:t>Report the final year value as the answer.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Algorithm to Programs</a:t>
            </a:r>
            <a:endParaRPr lang="en-US" dirty="0"/>
          </a:p>
        </p:txBody>
      </p:sp>
      <p:pic>
        <p:nvPicPr>
          <p:cNvPr id="4" name="Picture 3" descr="develop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99" y="967023"/>
            <a:ext cx="4853190" cy="5504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1.21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/>
          <a:lstStyle/>
          <a:p>
            <a:r>
              <a:rPr lang="en-US" dirty="0" smtClean="0"/>
              <a:t>Suppose the interest rate was 20 percent. How long would it take for the investment to double?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082659"/>
            <a:ext cx="8239827" cy="2827000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4 years:</a:t>
            </a:r>
          </a:p>
          <a:p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0 10,000</a:t>
            </a:r>
          </a:p>
          <a:p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1 12,000</a:t>
            </a:r>
          </a:p>
          <a:p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2 14,400</a:t>
            </a:r>
          </a:p>
          <a:p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3 17,280</a:t>
            </a:r>
          </a:p>
          <a:p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4 20,736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1.22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1283086"/>
          </a:xfrm>
        </p:spPr>
        <p:txBody>
          <a:bodyPr>
            <a:noAutofit/>
          </a:bodyPr>
          <a:lstStyle/>
          <a:p>
            <a:pPr indent="0"/>
            <a:r>
              <a:rPr lang="en-US" sz="1800" dirty="0" smtClean="0"/>
              <a:t>Suppose your cell phone carrier charges you $29.95 for up to 300 minutes of calls, and $0.45 for each additional minute, plus 12.5 percent taxes and fees. Give an algorithm to compute the monthly charge for a given number of minutes. </a:t>
            </a:r>
            <a:endParaRPr lang="en-US" sz="18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794001"/>
            <a:ext cx="8239827" cy="332873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Answer:</a:t>
            </a:r>
            <a:r>
              <a:rPr lang="en-US" dirty="0" smtClean="0"/>
              <a:t> Is the number of minutes at most 300? </a:t>
            </a:r>
          </a:p>
          <a:p>
            <a:r>
              <a:rPr lang="en-US" dirty="0" smtClean="0"/>
              <a:t>a. If so, the answer is $29.95 × 1.125 = $33.70. </a:t>
            </a:r>
          </a:p>
          <a:p>
            <a:r>
              <a:rPr lang="en-US" dirty="0" err="1" smtClean="0"/>
              <a:t>b</a:t>
            </a:r>
            <a:r>
              <a:rPr lang="en-US" dirty="0" smtClean="0"/>
              <a:t>. If not, </a:t>
            </a:r>
          </a:p>
          <a:p>
            <a:pPr lvl="1">
              <a:buNone/>
            </a:pPr>
            <a:r>
              <a:rPr lang="en-US" sz="2400" dirty="0" smtClean="0">
                <a:latin typeface="Comic Sans MS"/>
                <a:cs typeface="Comic Sans MS"/>
              </a:rPr>
              <a:t>1. Compute the difference: (number of minutes) – 300.</a:t>
            </a:r>
          </a:p>
          <a:p>
            <a:pPr lvl="1">
              <a:buNone/>
            </a:pPr>
            <a:r>
              <a:rPr lang="en-US" sz="2400" dirty="0" smtClean="0">
                <a:latin typeface="Comic Sans MS"/>
                <a:cs typeface="Comic Sans MS"/>
              </a:rPr>
              <a:t>2. Multiply that difference by 0.45. </a:t>
            </a:r>
          </a:p>
          <a:p>
            <a:pPr lvl="1">
              <a:buNone/>
            </a:pPr>
            <a:r>
              <a:rPr lang="en-US" sz="2400" dirty="0" smtClean="0">
                <a:latin typeface="Comic Sans MS"/>
                <a:cs typeface="Comic Sans MS"/>
              </a:rPr>
              <a:t>3. Add $29.95. </a:t>
            </a:r>
          </a:p>
          <a:p>
            <a:pPr lvl="1">
              <a:buNone/>
            </a:pPr>
            <a:r>
              <a:rPr lang="en-US" sz="2400" dirty="0" smtClean="0">
                <a:latin typeface="Comic Sans MS"/>
                <a:cs typeface="Comic Sans MS"/>
              </a:rPr>
              <a:t>4. Multiply the total by 1.125. That is the answer.</a:t>
            </a:r>
            <a:endParaRPr lang="en-US" sz="24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1.23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1024701"/>
            <a:ext cx="8677836" cy="3728511"/>
          </a:xfrm>
        </p:spPr>
        <p:txBody>
          <a:bodyPr>
            <a:noAutofit/>
          </a:bodyPr>
          <a:lstStyle/>
          <a:p>
            <a:pPr indent="0"/>
            <a:r>
              <a:rPr lang="en-US" sz="1800" dirty="0" smtClean="0">
                <a:cs typeface="Lucida Sans"/>
              </a:rPr>
              <a:t>Consider the following </a:t>
            </a:r>
            <a:r>
              <a:rPr lang="en-US" sz="1800" dirty="0" err="1" smtClean="0">
                <a:cs typeface="Lucida Sans"/>
              </a:rPr>
              <a:t>pseudocode</a:t>
            </a:r>
            <a:r>
              <a:rPr lang="en-US" sz="1800" dirty="0" smtClean="0">
                <a:cs typeface="Lucida Sans"/>
              </a:rPr>
              <a:t> for finding the most attractive photo from a sequence of photos: </a:t>
            </a:r>
            <a:endParaRPr lang="en-US" sz="1800" dirty="0" smtClean="0">
              <a:cs typeface="Lucida Sans"/>
            </a:endParaRPr>
          </a:p>
          <a:p>
            <a:pPr indent="0"/>
            <a:r>
              <a:rPr lang="en-US" sz="1800" dirty="0" smtClean="0">
                <a:cs typeface="Lucida Sans"/>
              </a:rPr>
              <a:t/>
            </a:r>
            <a:br>
              <a:rPr lang="en-US" sz="1800" dirty="0" smtClean="0">
                <a:cs typeface="Lucida Sans"/>
              </a:rPr>
            </a:br>
            <a:r>
              <a:rPr lang="en-US" sz="1800" dirty="0" smtClean="0">
                <a:latin typeface="Comic Sans MS"/>
                <a:cs typeface="Comic Sans MS"/>
              </a:rPr>
              <a:t>Pick the first photo and call it "the best so far”.</a:t>
            </a:r>
          </a:p>
          <a:p>
            <a:r>
              <a:rPr lang="en-US" sz="1800" dirty="0" smtClean="0">
                <a:latin typeface="Comic Sans MS"/>
                <a:cs typeface="Comic Sans MS"/>
              </a:rPr>
              <a:t>	For each photo in the sequence</a:t>
            </a:r>
          </a:p>
          <a:p>
            <a:r>
              <a:rPr lang="en-US" sz="1800" dirty="0" smtClean="0">
                <a:latin typeface="Comic Sans MS"/>
                <a:cs typeface="Comic Sans MS"/>
              </a:rPr>
              <a:t>			If it is more attractive than the "best so far”</a:t>
            </a:r>
          </a:p>
          <a:p>
            <a:r>
              <a:rPr lang="en-US" sz="1800" dirty="0" smtClean="0">
                <a:latin typeface="Comic Sans MS"/>
                <a:cs typeface="Comic Sans MS"/>
              </a:rPr>
              <a:t>				Discard "the best so far”.</a:t>
            </a:r>
          </a:p>
          <a:p>
            <a:r>
              <a:rPr lang="en-US" sz="1800" dirty="0" smtClean="0">
                <a:latin typeface="Comic Sans MS"/>
                <a:cs typeface="Comic Sans MS"/>
              </a:rPr>
              <a:t>				Call this photo "the best so far”.</a:t>
            </a:r>
          </a:p>
          <a:p>
            <a:r>
              <a:rPr lang="en-US" sz="1800" dirty="0" smtClean="0">
                <a:latin typeface="Comic Sans MS"/>
                <a:cs typeface="Comic Sans MS"/>
              </a:rPr>
              <a:t>	The photo called "the best so far" is the most attractive photo in the sequence.</a:t>
            </a:r>
          </a:p>
          <a:p>
            <a:r>
              <a:rPr lang="en-US" sz="1800" dirty="0" smtClean="0">
                <a:cs typeface="Lucida Sans"/>
              </a:rPr>
              <a:t/>
            </a:r>
            <a:br>
              <a:rPr lang="en-US" sz="1800" dirty="0" smtClean="0">
                <a:cs typeface="Lucida Sans"/>
              </a:rPr>
            </a:br>
            <a:r>
              <a:rPr lang="en-US" sz="1800" dirty="0" smtClean="0">
                <a:cs typeface="Lucida Sans"/>
              </a:rPr>
              <a:t>Is </a:t>
            </a:r>
            <a:r>
              <a:rPr lang="en-US" sz="1800" dirty="0" smtClean="0">
                <a:cs typeface="Lucida Sans"/>
              </a:rPr>
              <a:t>this an algorithm that will find the most attractive photo? </a:t>
            </a:r>
            <a:endParaRPr lang="en-US" sz="1800" dirty="0" smtClean="0">
              <a:solidFill>
                <a:srgbClr val="6E8080"/>
              </a:solidFill>
              <a:ea typeface="Courier New" charset="0"/>
              <a:cs typeface="Lucida Sans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446973" y="4932978"/>
            <a:ext cx="8239827" cy="1791371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No. The step </a:t>
            </a:r>
            <a:r>
              <a:rPr lang="en-US" dirty="0" smtClean="0">
                <a:latin typeface="Comic Sans MS"/>
                <a:cs typeface="Comic Sans MS"/>
              </a:rPr>
              <a:t>If it is more attractive than the "best so far"</a:t>
            </a:r>
            <a:r>
              <a:rPr lang="en-US" dirty="0" smtClean="0"/>
              <a:t> is not executable because there is no objective way of deciding which of two photos is more attractive.</a:t>
            </a:r>
            <a:endParaRPr lang="en-US" sz="24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1.24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88187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Suppose each photo in Self Check 23 had a price tag. Give an algorithm for finding the most expensive photo.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446973" y="2072226"/>
            <a:ext cx="8239827" cy="2911911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Answer: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r>
              <a:rPr lang="en-US" sz="3300" dirty="0" smtClean="0">
                <a:latin typeface="Comic Sans MS"/>
                <a:cs typeface="Comic Sans MS"/>
              </a:rPr>
              <a:t>Pick </a:t>
            </a:r>
            <a:r>
              <a:rPr lang="en-US" sz="3300" dirty="0" smtClean="0">
                <a:latin typeface="Comic Sans MS"/>
                <a:cs typeface="Comic Sans MS"/>
              </a:rPr>
              <a:t>the first photo and call it "the most expensive so far”.</a:t>
            </a:r>
          </a:p>
          <a:p>
            <a:r>
              <a:rPr lang="en-US" sz="3300" dirty="0" smtClean="0">
                <a:latin typeface="Comic Sans MS"/>
                <a:cs typeface="Comic Sans MS"/>
              </a:rPr>
              <a:t>	For each photo in the sequence</a:t>
            </a:r>
          </a:p>
          <a:p>
            <a:r>
              <a:rPr lang="en-US" sz="3300" dirty="0" smtClean="0">
                <a:latin typeface="Comic Sans MS"/>
                <a:cs typeface="Comic Sans MS"/>
              </a:rPr>
              <a:t>			If it is more expensive than "the most expensive so far”</a:t>
            </a:r>
          </a:p>
          <a:p>
            <a:r>
              <a:rPr lang="en-US" sz="3300" dirty="0" smtClean="0">
                <a:latin typeface="Comic Sans MS"/>
                <a:cs typeface="Comic Sans MS"/>
              </a:rPr>
              <a:t>				Discard "the most expensive so far”.</a:t>
            </a:r>
          </a:p>
          <a:p>
            <a:r>
              <a:rPr lang="en-US" sz="3300" dirty="0" smtClean="0">
                <a:latin typeface="Comic Sans MS"/>
                <a:cs typeface="Comic Sans MS"/>
              </a:rPr>
              <a:t>				Call this photo "the most expensive so far”.</a:t>
            </a:r>
          </a:p>
          <a:p>
            <a:r>
              <a:rPr lang="en-US" sz="3300" dirty="0" smtClean="0">
                <a:latin typeface="Comic Sans MS"/>
                <a:cs typeface="Comic Sans MS"/>
              </a:rPr>
              <a:t>	The photo called "the most expensive so far" is the most expensive photo in the sequence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1.3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922925"/>
          </a:xfrm>
        </p:spPr>
        <p:txBody>
          <a:bodyPr/>
          <a:lstStyle/>
          <a:p>
            <a:r>
              <a:rPr lang="en-US" dirty="0" smtClean="0"/>
              <a:t>What does a computer user need to know about programming in order to play a video game?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99372" y="2430188"/>
            <a:ext cx="8239827" cy="943507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Nothing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1.25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410781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Suppose you have a random sequence of black and white marbles and want to rearrange it so that the black and white marbles are grouped together. Consider this algorithm</a:t>
            </a:r>
            <a:br>
              <a:rPr lang="en-US" dirty="0" smtClean="0"/>
            </a:br>
            <a:r>
              <a:rPr lang="en-US" dirty="0" smtClean="0">
                <a:latin typeface="Comic Sans MS"/>
                <a:cs typeface="Comic Sans MS"/>
              </a:rPr>
              <a:t>		Repeat until sorted</a:t>
            </a:r>
          </a:p>
          <a:p>
            <a:r>
              <a:rPr lang="en-US" dirty="0" smtClean="0">
                <a:latin typeface="Comic Sans MS"/>
                <a:cs typeface="Comic Sans MS"/>
              </a:rPr>
              <a:t>				Locate the first black marble that is preceded by</a:t>
            </a:r>
          </a:p>
          <a:p>
            <a:r>
              <a:rPr lang="en-US" dirty="0" smtClean="0">
                <a:latin typeface="Comic Sans MS"/>
                <a:cs typeface="Comic Sans MS"/>
              </a:rPr>
              <a:t>					a white marble, and switch them.</a:t>
            </a:r>
          </a:p>
          <a:p>
            <a:r>
              <a:rPr lang="en-US" dirty="0" smtClean="0"/>
              <a:t>What does the algorithm do with this sequence:</a:t>
            </a:r>
          </a:p>
          <a:p>
            <a:endParaRPr lang="en-US" dirty="0" smtClean="0"/>
          </a:p>
          <a:p>
            <a:r>
              <a:rPr lang="en-US" dirty="0" smtClean="0"/>
              <a:t> Spell out the steps until the algorithm stops. 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pic>
        <p:nvPicPr>
          <p:cNvPr id="9" name="Picture 8" descr="marble_sequence_1.25_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96" y="3981151"/>
            <a:ext cx="1043336" cy="283375"/>
          </a:xfrm>
          <a:prstGeom prst="rect">
            <a:avLst/>
          </a:prstGeom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162800" y="5791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/>
              <a:t>Continued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1.25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4" y="958814"/>
            <a:ext cx="8677836" cy="632028"/>
          </a:xfrm>
        </p:spPr>
        <p:txBody>
          <a:bodyPr/>
          <a:lstStyle/>
          <a:p>
            <a:r>
              <a:rPr lang="en-US" b="1" dirty="0" smtClean="0"/>
              <a:t>Answer: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pic>
        <p:nvPicPr>
          <p:cNvPr id="7" name="Picture 6" descr="sc1.25_answ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95" y="1336842"/>
            <a:ext cx="4817377" cy="4572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1.26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3186" y="958814"/>
            <a:ext cx="8513614" cy="214905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Suppose you have a random sequence of colored marbles. Consider this </a:t>
            </a:r>
            <a:r>
              <a:rPr lang="en-US" dirty="0" err="1" smtClean="0"/>
              <a:t>pseudocode</a:t>
            </a:r>
            <a:r>
              <a:rPr lang="en-US" dirty="0" smtClean="0"/>
              <a:t>:</a:t>
            </a:r>
          </a:p>
          <a:p>
            <a:r>
              <a:rPr lang="en-US" sz="2000" dirty="0" smtClean="0">
                <a:latin typeface="Comic Sans MS"/>
                <a:cs typeface="Comic Sans MS"/>
              </a:rPr>
              <a:t>			</a:t>
            </a:r>
            <a:r>
              <a:rPr lang="en-US" sz="2000" dirty="0" smtClean="0">
                <a:latin typeface="Comic Sans MS"/>
                <a:cs typeface="Comic Sans MS"/>
              </a:rPr>
              <a:t/>
            </a:r>
            <a:br>
              <a:rPr lang="en-US" sz="2000" dirty="0" smtClean="0">
                <a:latin typeface="Comic Sans MS"/>
                <a:cs typeface="Comic Sans MS"/>
              </a:rPr>
            </a:br>
            <a:r>
              <a:rPr lang="en-US" sz="2000" dirty="0" smtClean="0">
                <a:latin typeface="Comic Sans MS"/>
                <a:cs typeface="Comic Sans MS"/>
              </a:rPr>
              <a:t>		Repeat </a:t>
            </a:r>
            <a:r>
              <a:rPr lang="en-US" sz="2000" dirty="0" smtClean="0">
                <a:latin typeface="Comic Sans MS"/>
                <a:cs typeface="Comic Sans MS"/>
              </a:rPr>
              <a:t>until sorted</a:t>
            </a:r>
          </a:p>
          <a:p>
            <a:r>
              <a:rPr lang="en-US" sz="2000" dirty="0" smtClean="0">
                <a:latin typeface="Comic Sans MS"/>
                <a:cs typeface="Comic Sans MS"/>
              </a:rPr>
              <a:t>				Locate the first marble that is preceded by a</a:t>
            </a:r>
          </a:p>
          <a:p>
            <a:r>
              <a:rPr lang="en-US" sz="2000" dirty="0" smtClean="0">
                <a:latin typeface="Comic Sans MS"/>
                <a:cs typeface="Comic Sans MS"/>
              </a:rPr>
              <a:t>				marble of a different color, and switch them</a:t>
            </a:r>
            <a:r>
              <a:rPr lang="en-US" sz="2000" dirty="0" smtClean="0">
                <a:latin typeface="Comic Sans MS"/>
                <a:cs typeface="Comic Sans MS"/>
              </a:rPr>
              <a:t>.</a:t>
            </a:r>
            <a:br>
              <a:rPr lang="en-US" sz="2000" dirty="0" smtClean="0">
                <a:latin typeface="Comic Sans MS"/>
                <a:cs typeface="Comic Sans MS"/>
              </a:rPr>
            </a:br>
            <a:endParaRPr lang="en-US" sz="2000" dirty="0" smtClean="0">
              <a:latin typeface="Comic Sans MS"/>
              <a:cs typeface="Comic Sans MS"/>
            </a:endParaRPr>
          </a:p>
          <a:p>
            <a:r>
              <a:rPr lang="en-US" dirty="0" smtClean="0"/>
              <a:t>Why is this not an algorithm?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446973" y="3208421"/>
            <a:ext cx="8239827" cy="1791371"/>
          </a:xfrm>
        </p:spPr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 The sequence doesn’t terminate. Consider the input:</a:t>
            </a:r>
          </a:p>
          <a:p>
            <a:r>
              <a:rPr lang="en-US" dirty="0" smtClean="0"/>
              <a:t>	The first two marbles keep getting switched.</a:t>
            </a:r>
            <a:endParaRPr lang="en-US" sz="2000" dirty="0" smtClean="0">
              <a:latin typeface="Comic Sans MS"/>
              <a:cs typeface="Comic Sans MS"/>
            </a:endParaRPr>
          </a:p>
        </p:txBody>
      </p:sp>
      <p:pic>
        <p:nvPicPr>
          <p:cNvPr id="7" name="Picture 6" descr="marble_sequence_1.26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183" y="3743158"/>
            <a:ext cx="1107739" cy="283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Anatomy of a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processing unit (CPU) performs </a:t>
            </a:r>
          </a:p>
          <a:p>
            <a:pPr lvl="1"/>
            <a:r>
              <a:rPr lang="en-US" dirty="0" smtClean="0"/>
              <a:t>Program control</a:t>
            </a:r>
          </a:p>
          <a:p>
            <a:pPr lvl="1"/>
            <a:r>
              <a:rPr lang="en-US" dirty="0" smtClean="0"/>
              <a:t>Data processing</a:t>
            </a:r>
          </a:p>
          <a:p>
            <a:r>
              <a:rPr lang="en-US" dirty="0" smtClean="0"/>
              <a:t>Storage </a:t>
            </a:r>
          </a:p>
          <a:p>
            <a:pPr lvl="1"/>
            <a:r>
              <a:rPr lang="en-US" dirty="0" smtClean="0"/>
              <a:t>Memory (Primary storage)</a:t>
            </a:r>
          </a:p>
          <a:p>
            <a:pPr lvl="1"/>
            <a:r>
              <a:rPr lang="en-US" dirty="0" smtClean="0"/>
              <a:t>Secondary storage</a:t>
            </a:r>
          </a:p>
          <a:p>
            <a:r>
              <a:rPr lang="en-US" dirty="0" smtClean="0"/>
              <a:t>Peripherals </a:t>
            </a:r>
          </a:p>
          <a:p>
            <a:pPr lvl="1"/>
            <a:r>
              <a:rPr lang="en-US" dirty="0" smtClean="0"/>
              <a:t>To interact with human users</a:t>
            </a:r>
          </a:p>
          <a:p>
            <a:r>
              <a:rPr lang="en-US" dirty="0" smtClean="0"/>
              <a:t>Networks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Processing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" y="5036927"/>
            <a:ext cx="8677836" cy="663258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Figure 1</a:t>
            </a:r>
            <a:r>
              <a:rPr lang="en-US" dirty="0" smtClean="0"/>
              <a:t> Central Processing Unit</a:t>
            </a:r>
            <a:endParaRPr lang="en-US" dirty="0"/>
          </a:p>
        </p:txBody>
      </p:sp>
      <p:pic>
        <p:nvPicPr>
          <p:cNvPr id="4" name="Picture 3" descr="cpu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45" y="1020921"/>
            <a:ext cx="4015395" cy="3860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Hard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201" y="5036927"/>
            <a:ext cx="8677836" cy="663258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Figure 2</a:t>
            </a:r>
            <a:r>
              <a:rPr lang="en-US" dirty="0" smtClean="0"/>
              <a:t> Hard Disk</a:t>
            </a:r>
            <a:endParaRPr lang="en-US" dirty="0"/>
          </a:p>
        </p:txBody>
      </p:sp>
      <p:pic>
        <p:nvPicPr>
          <p:cNvPr id="5" name="Picture 4" descr="hard_drive_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78" y="991807"/>
            <a:ext cx="3653068" cy="3796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2311</Words>
  <Application>Microsoft Macintosh PowerPoint</Application>
  <PresentationFormat>On-screen Show (4:3)</PresentationFormat>
  <Paragraphs>312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Title Page</vt:lpstr>
      <vt:lpstr>Office Theme</vt:lpstr>
      <vt:lpstr>2_Office Theme</vt:lpstr>
      <vt:lpstr>1_Office Theme</vt:lpstr>
      <vt:lpstr>3_Office Theme</vt:lpstr>
      <vt:lpstr>PowerPoint Presentation</vt:lpstr>
      <vt:lpstr>Chapter Goals</vt:lpstr>
      <vt:lpstr>Computer Programs</vt:lpstr>
      <vt:lpstr>Self Check 1.1</vt:lpstr>
      <vt:lpstr>Self Check 1.2</vt:lpstr>
      <vt:lpstr>Self Check 1.3</vt:lpstr>
      <vt:lpstr>The Anatomy of a Computer</vt:lpstr>
      <vt:lpstr>Central Processing Unit</vt:lpstr>
      <vt:lpstr>A Hard Disk</vt:lpstr>
      <vt:lpstr>Schematic Diagram of a Computer</vt:lpstr>
      <vt:lpstr>Self Check 1.4</vt:lpstr>
      <vt:lpstr>Self Check 1.5</vt:lpstr>
      <vt:lpstr>Self Check 1.6</vt:lpstr>
      <vt:lpstr>Computers are Everywhere</vt:lpstr>
      <vt:lpstr>The ENIAC</vt:lpstr>
      <vt:lpstr>The Java Programming Language</vt:lpstr>
      <vt:lpstr>Applet on a Web Page</vt:lpstr>
      <vt:lpstr>Java Versions</vt:lpstr>
      <vt:lpstr>Self Check 1.7</vt:lpstr>
      <vt:lpstr>Self Check 1.8</vt:lpstr>
      <vt:lpstr>Becoming Familiar with Your Programming Environment</vt:lpstr>
      <vt:lpstr>Becoming Familiar with Your Programming Environment</vt:lpstr>
      <vt:lpstr>Becoming Familiar with Your Programming Environment</vt:lpstr>
      <vt:lpstr>Becoming Familiar with Your Programming Environment</vt:lpstr>
      <vt:lpstr>Becoming Familiar with Your Programming Environment</vt:lpstr>
      <vt:lpstr>Becoming Familiar with Your Programming Environment</vt:lpstr>
      <vt:lpstr>Self Check 1.9</vt:lpstr>
      <vt:lpstr>Self Check 1.10</vt:lpstr>
      <vt:lpstr>Section_4/HelloPrinter.java</vt:lpstr>
      <vt:lpstr>Analyzing Your First Program: Class Declaration</vt:lpstr>
      <vt:lpstr>Analyzing Your First Program: Methods</vt:lpstr>
      <vt:lpstr>Analyzing Your First Program: main Method</vt:lpstr>
      <vt:lpstr>Analyzing Your First Program: Statements</vt:lpstr>
      <vt:lpstr>Analyzing Your First Program: Method Call</vt:lpstr>
      <vt:lpstr>Syntax 1.1 Java Program</vt:lpstr>
      <vt:lpstr>Analyzing Your First Program: Strings</vt:lpstr>
      <vt:lpstr>Analyzing Your First Program: Printing</vt:lpstr>
      <vt:lpstr>Self Check 1.11</vt:lpstr>
      <vt:lpstr>Self Check 1.12</vt:lpstr>
      <vt:lpstr>Self Check 1.13</vt:lpstr>
      <vt:lpstr>Self Check 1.14</vt:lpstr>
      <vt:lpstr>Self Check 1.15</vt:lpstr>
      <vt:lpstr>Errors</vt:lpstr>
      <vt:lpstr>Errors</vt:lpstr>
      <vt:lpstr>Self Check 1.16</vt:lpstr>
      <vt:lpstr>Self Check 1.17</vt:lpstr>
      <vt:lpstr>Self Check 1.18</vt:lpstr>
      <vt:lpstr>Self Check 1.19</vt:lpstr>
      <vt:lpstr>Self Check 1.20</vt:lpstr>
      <vt:lpstr>Problem Solving: Algorithm Design</vt:lpstr>
      <vt:lpstr>An Algorithm for Solving an Investment Problem</vt:lpstr>
      <vt:lpstr>An Algorithm for Solving an Investment Problem - continued</vt:lpstr>
      <vt:lpstr>Pseudocode</vt:lpstr>
      <vt:lpstr>Pseudocode - continued</vt:lpstr>
      <vt:lpstr>From Algorithm to Programs</vt:lpstr>
      <vt:lpstr>Self Check 1.21</vt:lpstr>
      <vt:lpstr>Self Check 1.22</vt:lpstr>
      <vt:lpstr>Self Check 1.23</vt:lpstr>
      <vt:lpstr>Self Check 1.24</vt:lpstr>
      <vt:lpstr>Self Check 1.25</vt:lpstr>
      <vt:lpstr>Self Check 1.25</vt:lpstr>
      <vt:lpstr>Self Check 1.26</vt:lpstr>
    </vt:vector>
  </TitlesOfParts>
  <Company>Acadia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Rick Giles</dc:creator>
  <cp:lastModifiedBy>Cindy Johnson</cp:lastModifiedBy>
  <cp:revision>94</cp:revision>
  <dcterms:created xsi:type="dcterms:W3CDTF">2013-06-10T22:09:44Z</dcterms:created>
  <dcterms:modified xsi:type="dcterms:W3CDTF">2013-06-14T15:07:44Z</dcterms:modified>
</cp:coreProperties>
</file>