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2" r:id="rId2"/>
    <p:sldMasterId id="2147483666" r:id="rId3"/>
    <p:sldMasterId id="2147483664" r:id="rId4"/>
    <p:sldMasterId id="2147483669" r:id="rId5"/>
  </p:sldMasterIdLst>
  <p:sldIdLst>
    <p:sldId id="276" r:id="rId6"/>
    <p:sldId id="257" r:id="rId7"/>
    <p:sldId id="258" r:id="rId8"/>
    <p:sldId id="263" r:id="rId9"/>
    <p:sldId id="264" r:id="rId10"/>
    <p:sldId id="321" r:id="rId11"/>
    <p:sldId id="322" r:id="rId12"/>
    <p:sldId id="323" r:id="rId13"/>
    <p:sldId id="260" r:id="rId14"/>
    <p:sldId id="261" r:id="rId15"/>
    <p:sldId id="324" r:id="rId16"/>
    <p:sldId id="293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262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272" r:id="rId46"/>
    <p:sldId id="352" r:id="rId47"/>
    <p:sldId id="353" r:id="rId48"/>
    <p:sldId id="354" r:id="rId49"/>
    <p:sldId id="355" r:id="rId50"/>
    <p:sldId id="356" r:id="rId51"/>
    <p:sldId id="357" r:id="rId52"/>
    <p:sldId id="358" r:id="rId53"/>
    <p:sldId id="359" r:id="rId54"/>
    <p:sldId id="360" r:id="rId55"/>
    <p:sldId id="361" r:id="rId56"/>
    <p:sldId id="275" r:id="rId57"/>
    <p:sldId id="277" r:id="rId58"/>
    <p:sldId id="362" r:id="rId59"/>
    <p:sldId id="363" r:id="rId60"/>
    <p:sldId id="364" r:id="rId61"/>
    <p:sldId id="365" r:id="rId62"/>
    <p:sldId id="366" r:id="rId63"/>
    <p:sldId id="278" r:id="rId64"/>
    <p:sldId id="367" r:id="rId65"/>
    <p:sldId id="368" r:id="rId66"/>
    <p:sldId id="369" r:id="rId67"/>
    <p:sldId id="370" r:id="rId68"/>
    <p:sldId id="371" r:id="rId69"/>
    <p:sldId id="285" r:id="rId70"/>
    <p:sldId id="372" r:id="rId71"/>
    <p:sldId id="373" r:id="rId72"/>
    <p:sldId id="374" r:id="rId73"/>
    <p:sldId id="375" r:id="rId74"/>
    <p:sldId id="288" r:id="rId75"/>
    <p:sldId id="376" r:id="rId76"/>
    <p:sldId id="377" r:id="rId77"/>
    <p:sldId id="378" r:id="rId78"/>
    <p:sldId id="379" r:id="rId79"/>
    <p:sldId id="380" r:id="rId80"/>
    <p:sldId id="381" r:id="rId81"/>
    <p:sldId id="382" r:id="rId82"/>
    <p:sldId id="383" r:id="rId83"/>
    <p:sldId id="384" r:id="rId84"/>
    <p:sldId id="385" r:id="rId85"/>
    <p:sldId id="386" r:id="rId86"/>
    <p:sldId id="387" r:id="rId87"/>
    <p:sldId id="388" r:id="rId88"/>
    <p:sldId id="389" r:id="rId89"/>
    <p:sldId id="390" r:id="rId90"/>
    <p:sldId id="391" r:id="rId91"/>
    <p:sldId id="289" r:id="rId92"/>
    <p:sldId id="392" r:id="rId93"/>
    <p:sldId id="393" r:id="rId94"/>
    <p:sldId id="394" r:id="rId95"/>
    <p:sldId id="395" r:id="rId96"/>
    <p:sldId id="396" r:id="rId97"/>
    <p:sldId id="397" r:id="rId98"/>
    <p:sldId id="398" r:id="rId99"/>
    <p:sldId id="399" r:id="rId100"/>
    <p:sldId id="400" r:id="rId101"/>
    <p:sldId id="401" r:id="rId102"/>
    <p:sldId id="296" r:id="rId103"/>
    <p:sldId id="297" r:id="rId104"/>
    <p:sldId id="402" r:id="rId105"/>
    <p:sldId id="403" r:id="rId106"/>
    <p:sldId id="404" r:id="rId107"/>
    <p:sldId id="405" r:id="rId108"/>
    <p:sldId id="406" r:id="rId109"/>
    <p:sldId id="407" r:id="rId110"/>
    <p:sldId id="408" r:id="rId111"/>
    <p:sldId id="409" r:id="rId112"/>
    <p:sldId id="410" r:id="rId113"/>
    <p:sldId id="411" r:id="rId114"/>
    <p:sldId id="412" r:id="rId115"/>
    <p:sldId id="413" r:id="rId116"/>
    <p:sldId id="298" r:id="rId117"/>
    <p:sldId id="414" r:id="rId118"/>
    <p:sldId id="415" r:id="rId119"/>
    <p:sldId id="416" r:id="rId120"/>
    <p:sldId id="417" r:id="rId121"/>
    <p:sldId id="418" r:id="rId122"/>
    <p:sldId id="419" r:id="rId123"/>
    <p:sldId id="420" r:id="rId124"/>
    <p:sldId id="421" r:id="rId125"/>
    <p:sldId id="422" r:id="rId126"/>
    <p:sldId id="423" r:id="rId127"/>
    <p:sldId id="424" r:id="rId128"/>
    <p:sldId id="425" r:id="rId129"/>
    <p:sldId id="426" r:id="rId130"/>
    <p:sldId id="427" r:id="rId131"/>
    <p:sldId id="428" r:id="rId132"/>
    <p:sldId id="429" r:id="rId133"/>
    <p:sldId id="299" r:id="rId134"/>
    <p:sldId id="430" r:id="rId135"/>
    <p:sldId id="431" r:id="rId136"/>
    <p:sldId id="432" r:id="rId137"/>
    <p:sldId id="433" r:id="rId1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B8"/>
    <a:srgbClr val="AFA6C5"/>
    <a:srgbClr val="B4D7D1"/>
    <a:srgbClr val="26ADAE"/>
    <a:srgbClr val="C02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72" autoAdjust="0"/>
  </p:normalViewPr>
  <p:slideViewPr>
    <p:cSldViewPr snapToGrid="0" snapToObjects="1">
      <p:cViewPr varScale="1">
        <p:scale>
          <a:sx n="124" d="100"/>
          <a:sy n="124" d="100"/>
        </p:scale>
        <p:origin x="-1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00" Type="http://schemas.openxmlformats.org/officeDocument/2006/relationships/slide" Target="slides/slide95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140" Type="http://schemas.openxmlformats.org/officeDocument/2006/relationships/presProps" Target="presProps.xml"/><Relationship Id="rId141" Type="http://schemas.openxmlformats.org/officeDocument/2006/relationships/viewProps" Target="viewProps.xml"/><Relationship Id="rId142" Type="http://schemas.openxmlformats.org/officeDocument/2006/relationships/theme" Target="theme/theme1.xml"/><Relationship Id="rId1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200853" y="4004352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/>
                <a:ea typeface="+mj-ea"/>
                <a:cs typeface="+mj-cs"/>
              </a:rPr>
              <a:t>Chapter 2 – Using Objects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Graphics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-1"/>
            <a:ext cx="9135036" cy="131759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8964" y="1103931"/>
            <a:ext cx="9144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964" y="958815"/>
            <a:ext cx="8677836" cy="65996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 smtClean="0"/>
              <a:t>What is required to play a music CD on a computer?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98444" y="1618775"/>
            <a:ext cx="8279391" cy="1182949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b="1" dirty="0" smtClean="0"/>
              <a:t>Answer:</a:t>
            </a:r>
            <a:r>
              <a:rPr lang="en-US" dirty="0" smtClean="0"/>
              <a:t> A program that reads the data on the CD and sends output to the speakers and the screen.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-1"/>
            <a:ext cx="9135036" cy="131759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8964" y="1103931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Implementing a Test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5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4722264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7" y="0"/>
            <a:ext cx="3274577" cy="4093221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1220307"/>
            <a:ext cx="8677836" cy="489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1060848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C02254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e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1.jpe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code%5Csection_9_1%5CEmptyFrameViewer.java" TargetMode="External"/><Relationship Id="rId3" Type="http://schemas.openxmlformats.org/officeDocument/2006/relationships/image" Target="../media/image42.jpe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3.jpe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4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code%5Csection_9_2%5CRectangleComponent.jav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code%5Csection_9_3%5CRectangleViewer.java" TargetMode="Externa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5.jpe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6.jpe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7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8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code%5Csection_10%5CFaceComponent.java" TargetMode="Externa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code%5Csection_10%5CFaceComponent.java" TargetMode="Externa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code%5Csection_10%5CFaceViewer.java" TargetMode="Externa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ocs.oracle.com/javase/7/docs/api/index.html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jpe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e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3.jpe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code%5Csection_7%5CMoveTester.jav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e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e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e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8.png"/><Relationship Id="rId5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5"/>
            <a:ext cx="8677836" cy="15009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	Some </a:t>
            </a:r>
            <a:r>
              <a:rPr lang="en-US" dirty="0" smtClean="0"/>
              <a:t>light bulbs use a glowing filament, others use a fluorescent gas. If you consider a light bulb a Java object with an "illuminate" method, would you need to know which kind of bulb it is? 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927458"/>
            <a:ext cx="8239827" cy="2336700"/>
          </a:xfrm>
        </p:spPr>
        <p:txBody>
          <a:bodyPr>
            <a:normAutofit/>
          </a:bodyPr>
          <a:lstStyle/>
          <a:p>
            <a:r>
              <a:rPr lang="en-US" b="1" dirty="0" smtClean="0"/>
              <a:t>Answer:</a:t>
            </a:r>
            <a:r>
              <a:rPr lang="en-US" dirty="0" smtClean="0"/>
              <a:t> When one calls a method, one is not concerned with how it does its job. As long as a light bulb illuminates a room, it doesn't matter to the occupant how the photons are produced.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Mainframe Computer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7475" y="4281498"/>
            <a:ext cx="8836525" cy="57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dirty="0" smtClean="0">
                <a:latin typeface="Lucida Sans"/>
              </a:rPr>
              <a:t>Mainframe Computer</a:t>
            </a:r>
          </a:p>
        </p:txBody>
      </p:sp>
      <p:pic>
        <p:nvPicPr>
          <p:cNvPr id="13" name="Picture 12" descr="mainframe_02_un14_we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75" y="919173"/>
            <a:ext cx="4686300" cy="3362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-87162"/>
            <a:ext cx="9135036" cy="111835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Graphical Applications: Frame Windows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7475" y="4281498"/>
            <a:ext cx="8836525" cy="57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dirty="0" smtClean="0">
                <a:latin typeface="Lucida Sans"/>
                <a:cs typeface="Lucida Sans"/>
              </a:rPr>
              <a:t>A graphical application shows information inside a frame.</a:t>
            </a:r>
          </a:p>
        </p:txBody>
      </p:sp>
      <p:pic>
        <p:nvPicPr>
          <p:cNvPr id="5" name="Picture 4" descr="butterfly_frame_02_un15_we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75" y="1266824"/>
            <a:ext cx="2085039" cy="3014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50"/>
            <a:ext cx="9134475" cy="4223376"/>
          </a:xfrm>
        </p:spPr>
        <p:txBody>
          <a:bodyPr>
            <a:normAutofit/>
          </a:bodyPr>
          <a:lstStyle/>
          <a:p>
            <a:r>
              <a:rPr lang="en-US" dirty="0" smtClean="0"/>
              <a:t>To show a frame: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Construct an object of the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JFrame</a:t>
            </a:r>
            <a:r>
              <a:rPr lang="en-US" sz="2000" dirty="0" smtClean="0"/>
              <a:t> class:</a:t>
            </a:r>
          </a:p>
          <a:p>
            <a:pPr marL="1371600" lvl="2" indent="-457200">
              <a:buNone/>
            </a:pP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JFrame frame = new JFrame();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Set the size of the frame:</a:t>
            </a:r>
          </a:p>
          <a:p>
            <a:pPr marL="1371600" lvl="2" indent="-457200">
              <a:buNone/>
            </a:pP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frame.setSize(300, 400);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If you'd like, set the title of the frame:</a:t>
            </a:r>
          </a:p>
          <a:p>
            <a:pPr marL="1371600" lvl="2" indent="-457200">
              <a:buNone/>
            </a:pP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frame.setTitle("An empty Frame");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Set the "default close operation”:</a:t>
            </a:r>
          </a:p>
          <a:p>
            <a:pPr marL="1371600" lvl="2" indent="-457200">
              <a:buNone/>
            </a:pP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frame.setDefaultCloseOperation(JFrame.EXIT_ON_CLOSE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Make the frame visible:</a:t>
            </a:r>
          </a:p>
          <a:p>
            <a:pPr marL="1371600" lvl="2" indent="-457200">
              <a:buNone/>
            </a:pP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frame.setVisible(true);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section_9_1/</a:t>
            </a:r>
            <a:r>
              <a:rPr lang="en-US" dirty="0" smtClean="0">
                <a:hlinkClick r:id="rId2" action="ppaction://hlinkfile"/>
              </a:rPr>
              <a:t>EmptyFrameViewer.java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50"/>
            <a:ext cx="9134475" cy="19573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javax.swing.JFrame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EmptyFrameViewer</a:t>
            </a:r>
            <a:endParaRPr lang="en-US" sz="14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main(String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[]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JFrame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frame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JFrame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frame.setSize(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300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400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frame.setTitle(</a:t>
            </a:r>
            <a:r>
              <a:rPr lang="en-US" sz="14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"An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 empty frame"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frame.setDefaultCloseOperation(JFrame.EXIT_ON_CLOSE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frame.setVisible(</a:t>
            </a:r>
            <a:r>
              <a:rPr lang="en-US" sz="1400" dirty="0" err="1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4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73253" y="5603450"/>
            <a:ext cx="4697990" cy="57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b="1" dirty="0" smtClean="0">
                <a:latin typeface="Lucida Sans"/>
                <a:cs typeface="Lucida Sans"/>
              </a:rPr>
              <a:t>Figure 20</a:t>
            </a:r>
            <a:r>
              <a:rPr lang="en-US" sz="2400" dirty="0" smtClean="0">
                <a:latin typeface="Lucida Sans"/>
                <a:cs typeface="Lucida Sans"/>
              </a:rPr>
              <a:t> A Frame Window</a:t>
            </a:r>
          </a:p>
        </p:txBody>
      </p:sp>
      <p:pic>
        <p:nvPicPr>
          <p:cNvPr id="5" name="Picture 4" descr="frame_02_20_we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53" y="3847702"/>
            <a:ext cx="3314700" cy="254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on a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49"/>
            <a:ext cx="9134475" cy="46023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order to display a drawing in a frame, define a class that extends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JComponent</a:t>
            </a:r>
            <a:r>
              <a:rPr lang="en-US" dirty="0" smtClean="0"/>
              <a:t> class. </a:t>
            </a:r>
          </a:p>
          <a:p>
            <a:r>
              <a:rPr lang="en-US" dirty="0" smtClean="0"/>
              <a:t>Place drawing instructions inside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paintComponent</a:t>
            </a:r>
            <a:r>
              <a:rPr lang="en-US" dirty="0" smtClean="0"/>
              <a:t> method. </a:t>
            </a:r>
          </a:p>
          <a:p>
            <a:pPr lvl="1"/>
            <a:r>
              <a:rPr lang="en-US" sz="2000" dirty="0" smtClean="0"/>
              <a:t>That method is called whenever the component needs to be repainted: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RectangleComponent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extends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Jcomponent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2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void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paintComponent(Graphics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2000" dirty="0" smtClean="0">
                <a:solidFill>
                  <a:srgbClr val="6E8080"/>
                </a:solidFill>
                <a:latin typeface="Comic Sans MS"/>
                <a:ea typeface="Courier New" charset="0"/>
                <a:cs typeface="Comic Sans MS"/>
              </a:rPr>
              <a:t>Drawing instructions go here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Graphics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Graphics2D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49"/>
            <a:ext cx="9134475" cy="406975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Graphics</a:t>
            </a:r>
            <a:r>
              <a:rPr lang="en-US" dirty="0" smtClean="0"/>
              <a:t> class stores the graphics state (such as current color). 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Graphics2D</a:t>
            </a:r>
            <a:r>
              <a:rPr lang="en-US" dirty="0" smtClean="0"/>
              <a:t> class has methods to draw shape objects. </a:t>
            </a:r>
          </a:p>
          <a:p>
            <a:r>
              <a:rPr lang="en-US" dirty="0" smtClean="0"/>
              <a:t>Use a cast to recover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Graphics2D</a:t>
            </a:r>
            <a:r>
              <a:rPr lang="en-US" dirty="0" smtClean="0"/>
              <a:t> object from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Graphics</a:t>
            </a:r>
            <a:r>
              <a:rPr lang="en-US" dirty="0" smtClean="0"/>
              <a:t> parameter: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RectangleComponent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extends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Jcomponent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void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paintComponent(Graphics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// Recover Graphics2D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Graphics2D g2 = (Graphics2D)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. . .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Graphics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Graphics2D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49"/>
            <a:ext cx="9134475" cy="44794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draw</a:t>
            </a:r>
            <a:r>
              <a:rPr lang="en-US" dirty="0" smtClean="0"/>
              <a:t> method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Graphics2D</a:t>
            </a:r>
            <a:r>
              <a:rPr lang="en-US" dirty="0" smtClean="0"/>
              <a:t> class draws shapes, such as rectangles, ellipses, line segments, polygons, and arcs: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RectangleComponent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extends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Jcomponent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void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paintComponent(Graphics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. . .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Rectangle box = new Rectangle(5, 10, 20, 30);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2000" dirty="0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g2.draw(box);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. . .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Coordinate System of a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50"/>
            <a:ext cx="9134475" cy="1957388"/>
          </a:xfrm>
        </p:spPr>
        <p:txBody>
          <a:bodyPr/>
          <a:lstStyle/>
          <a:p>
            <a:r>
              <a:rPr lang="en-US" dirty="0" smtClean="0"/>
              <a:t>The origin (0, 0) is at the upper-left corner of the component.</a:t>
            </a:r>
          </a:p>
          <a:p>
            <a:r>
              <a:rPr lang="en-US" dirty="0" smtClean="0"/>
              <a:t>The </a:t>
            </a:r>
            <a:r>
              <a:rPr lang="en-US" i="1" dirty="0" err="1" smtClean="0"/>
              <a:t>y</a:t>
            </a:r>
            <a:r>
              <a:rPr lang="en-US" dirty="0" smtClean="0"/>
              <a:t>-coordinate grows downward.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4" name="Picture 3" descr="coordinate_syste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8" y="2283864"/>
            <a:ext cx="2176903" cy="2410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Drawing Rectangles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50"/>
            <a:ext cx="9134475" cy="195738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We want to create an application to display two rectangles.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7475" y="6018018"/>
            <a:ext cx="8836525" cy="57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b="1" dirty="0" smtClean="0">
                <a:latin typeface="Lucida Sans"/>
              </a:rPr>
              <a:t>Figure </a:t>
            </a:r>
            <a:r>
              <a:rPr lang="en-US" sz="2400" b="1" dirty="0" smtClean="0">
                <a:latin typeface="Lucida Sans"/>
              </a:rPr>
              <a:t>21 </a:t>
            </a:r>
            <a:r>
              <a:rPr lang="en-US" sz="2400" dirty="0" smtClean="0">
                <a:latin typeface="Lucida Sans"/>
              </a:rPr>
              <a:t>Drawing Rectangles</a:t>
            </a:r>
          </a:p>
        </p:txBody>
      </p:sp>
      <p:pic>
        <p:nvPicPr>
          <p:cNvPr id="7" name="Picture 6" descr="two_rectang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75" y="1436967"/>
            <a:ext cx="3441487" cy="4581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section_9_2/</a:t>
            </a:r>
            <a:r>
              <a:rPr lang="en-US" sz="3200" dirty="0" smtClean="0">
                <a:hlinkClick r:id="rId2" action="ppaction://hlinkfile"/>
              </a:rPr>
              <a:t>RectangleComponent.java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50"/>
            <a:ext cx="9134475" cy="19573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java.awt.Graphics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java.awt.Graphics2D;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java.awt.Rectangle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javax.swing.JComponent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/*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A component that draws two rectangles.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RectangleComponent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extends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JComponent</a:t>
            </a:r>
            <a:endParaRPr lang="en-US" sz="14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paintComponent(Graphics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Recover Graphics2D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Graphics2D g2 = (Graphics2D)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15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Construct a rectangle and draw it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Rectangle box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Rectangle(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5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20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30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g2.draw(box);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19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Move rectangle 15 units to the right and 25 units down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box.translate(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15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25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22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Draw moved rectangle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g2.draw(box);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4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119191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 a </a:t>
            </a:r>
            <a:r>
              <a:rPr lang="en-US" b="1" dirty="0" smtClean="0"/>
              <a:t>variable</a:t>
            </a:r>
            <a:r>
              <a:rPr lang="en-US" dirty="0" smtClean="0"/>
              <a:t> to store a value that you want to use later</a:t>
            </a:r>
          </a:p>
          <a:p>
            <a:r>
              <a:rPr lang="en-US" dirty="0" smtClean="0"/>
              <a:t>To declare a variable named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width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width = 20;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2282241"/>
            <a:ext cx="8982636" cy="984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Like a variable in a computer program, a parking space has an identifier and a </a:t>
            </a:r>
            <a:r>
              <a:rPr lang="en-US" sz="24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contents</a:t>
            </a:r>
            <a:r>
              <a:rPr lang="en-US" sz="2400" dirty="0" smtClean="0">
                <a:latin typeface="Lucida Sans"/>
              </a:rPr>
              <a:t>.</a:t>
            </a:r>
          </a:p>
        </p:txBody>
      </p:sp>
      <p:pic>
        <p:nvPicPr>
          <p:cNvPr id="6" name="Picture 5" descr="parking_02_un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45" y="3604711"/>
            <a:ext cx="4158165" cy="2855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Displaying a Component in 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49"/>
            <a:ext cx="9134475" cy="35576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a graphical application you need: </a:t>
            </a:r>
          </a:p>
          <a:p>
            <a:pPr lvl="1"/>
            <a:r>
              <a:rPr lang="en-US" sz="2000" dirty="0" smtClean="0"/>
              <a:t>A frame to show the application </a:t>
            </a:r>
          </a:p>
          <a:p>
            <a:pPr lvl="1"/>
            <a:r>
              <a:rPr lang="en-US" sz="2000" dirty="0" smtClean="0"/>
              <a:t>A component for the drawing. </a:t>
            </a:r>
          </a:p>
          <a:p>
            <a:r>
              <a:rPr lang="en-US" dirty="0" smtClean="0"/>
              <a:t>The steps for combining the two: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Construct a frame object and configure it.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Construct an object of your component class:</a:t>
            </a:r>
          </a:p>
          <a:p>
            <a:pPr marL="1314450" lvl="2" indent="-457200">
              <a:buNone/>
            </a:pP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RectangleComponent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component = new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RectangleComponent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Add the component to the frame:</a:t>
            </a:r>
          </a:p>
          <a:p>
            <a:pPr marL="1314450" lvl="2" indent="-457200">
              <a:buNone/>
            </a:pP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frame.add(component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Make the frame visible.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section_9_3/</a:t>
            </a:r>
            <a:r>
              <a:rPr lang="en-US" sz="3200" dirty="0" smtClean="0">
                <a:hlinkClick r:id="rId2" action="ppaction://hlinkfile"/>
              </a:rPr>
              <a:t>RectangleViewer.java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50"/>
            <a:ext cx="9134475" cy="19573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javax.swing.JFrame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RectangleViewer</a:t>
            </a:r>
            <a:endParaRPr lang="en-US" sz="14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main(String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[]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JFrame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frame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JFrame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frame.setSize(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300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400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frame.setTitle(</a:t>
            </a:r>
            <a:r>
              <a:rPr lang="en-US" sz="14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"Two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 rectangles"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frame.setDefaultCloseOperation(JFrame.EXIT_ON_CLOSE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RectangleComponent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component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RectangleComponent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frame.add(component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15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frame.setVisible(</a:t>
            </a:r>
            <a:r>
              <a:rPr lang="en-US" sz="1400" dirty="0" err="1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4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2.39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	How </a:t>
            </a:r>
            <a:r>
              <a:rPr lang="en-US" dirty="0" smtClean="0"/>
              <a:t>do you display a square frame with a title bar that reads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"Hello, World!"</a:t>
            </a:r>
            <a:r>
              <a:rPr lang="en-US" dirty="0" smtClean="0"/>
              <a:t>?</a:t>
            </a:r>
            <a:endParaRPr lang="en-US" sz="24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496151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Modify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EmptyFrameViewer</a:t>
            </a:r>
            <a:r>
              <a:rPr lang="en-US" dirty="0" smtClean="0"/>
              <a:t> program as follows: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frame.setSize(300, 300);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frame.setTitle("Hello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World!");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2.40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How can a program display two frames at once? </a:t>
            </a:r>
            <a:endParaRPr lang="en-US" sz="24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1969787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Construct two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JFrame</a:t>
            </a:r>
            <a:r>
              <a:rPr lang="en-US" dirty="0" smtClean="0"/>
              <a:t> objects, set each of their sizes, and call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setVisible(true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 </a:t>
            </a:r>
            <a:r>
              <a:rPr lang="en-US" dirty="0" smtClean="0"/>
              <a:t>on each of them.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2.41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How do you modify the program to draw two squares?</a:t>
            </a:r>
            <a:endParaRPr lang="en-US" sz="24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225825"/>
            <a:ext cx="8544628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 smtClean="0"/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 box = new Rectangle(5, 10, 20, 20);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2.42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	How </a:t>
            </a:r>
            <a:r>
              <a:rPr lang="en-US" dirty="0" smtClean="0"/>
              <a:t>do you modify the program to draw one rectangle and one square? </a:t>
            </a:r>
            <a:endParaRPr lang="en-US" sz="24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465426"/>
            <a:ext cx="8544628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Replace the call to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box.translate(15, 25) </a:t>
            </a:r>
            <a:r>
              <a:rPr lang="en-US" dirty="0" smtClean="0"/>
              <a:t>with</a:t>
            </a:r>
          </a:p>
          <a:p>
            <a:r>
              <a:rPr lang="en-US" dirty="0" smtClean="0"/>
              <a:t>	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box = new Rectangle(20, 35, 20, 20);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2.43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	What </a:t>
            </a:r>
            <a:r>
              <a:rPr lang="en-US" dirty="0" smtClean="0"/>
              <a:t>happens if you call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g.draw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(box) </a:t>
            </a:r>
            <a:r>
              <a:rPr lang="en-US" dirty="0" smtClean="0"/>
              <a:t>instead of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g2.draw(box)</a:t>
            </a:r>
            <a:r>
              <a:rPr lang="en-US" dirty="0" smtClean="0"/>
              <a:t>? </a:t>
            </a:r>
            <a:endParaRPr lang="en-US" sz="24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424460"/>
            <a:ext cx="8544628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The compiler complains that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</a:t>
            </a:r>
            <a:r>
              <a:rPr lang="en-US" dirty="0" smtClean="0"/>
              <a:t> doesn't have a draw method.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Ellipses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50"/>
            <a:ext cx="9134475" cy="635020"/>
          </a:xfrm>
        </p:spPr>
        <p:txBody>
          <a:bodyPr/>
          <a:lstStyle/>
          <a:p>
            <a:r>
              <a:rPr lang="en-US" dirty="0" smtClean="0"/>
              <a:t>To construct an ellipse, you specify its bounding box.</a:t>
            </a:r>
            <a:endParaRPr lang="en-US" sz="2000" dirty="0"/>
          </a:p>
        </p:txBody>
      </p:sp>
      <p:pic>
        <p:nvPicPr>
          <p:cNvPr id="4" name="Picture 3" descr="ellipse_with_bounding_box_02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77" y="1593870"/>
            <a:ext cx="2390775" cy="19812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13177" y="3735633"/>
            <a:ext cx="8730823" cy="63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latin typeface="Lucida Sans"/>
                <a:cs typeface="Lucida Sans"/>
              </a:rPr>
              <a:t>Figure 22</a:t>
            </a:r>
            <a:r>
              <a:rPr lang="en-US" sz="2400" dirty="0" smtClean="0">
                <a:latin typeface="Lucida Sans"/>
                <a:cs typeface="Lucida Sans"/>
              </a:rPr>
              <a:t> An Ellipse and Its Bounding Box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/>
              <a:ea typeface="+mn-ea"/>
              <a:cs typeface="Lucida San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525" y="4370653"/>
            <a:ext cx="9134475" cy="1569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To construct an ellipse: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Ellipse2D.Double ellipse =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new Ellipse2D.Double(x,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y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width, height);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Ellipses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50"/>
            <a:ext cx="9134475" cy="3349580"/>
          </a:xfrm>
        </p:spPr>
        <p:txBody>
          <a:bodyPr/>
          <a:lstStyle/>
          <a:p>
            <a:r>
              <a:rPr lang="en-US" dirty="0" smtClean="0"/>
              <a:t>Ellipse2D.Double is an inner class — doesn't matter to us except for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import</a:t>
            </a:r>
            <a:r>
              <a:rPr lang="en-US" dirty="0" smtClean="0"/>
              <a:t> statement: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import java.awt.geom.Ellipse2D; // No .Double </a:t>
            </a:r>
          </a:p>
          <a:p>
            <a:r>
              <a:rPr lang="en-US" dirty="0" smtClean="0"/>
              <a:t>To</a:t>
            </a:r>
            <a:r>
              <a:rPr lang="en-US" i="1" dirty="0" smtClean="0"/>
              <a:t> draw</a:t>
            </a:r>
            <a:r>
              <a:rPr lang="en-US" dirty="0" smtClean="0"/>
              <a:t> the shape: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g2.draw(ellipse);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Circles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50"/>
            <a:ext cx="9134475" cy="3349580"/>
          </a:xfrm>
        </p:spPr>
        <p:txBody>
          <a:bodyPr/>
          <a:lstStyle/>
          <a:p>
            <a:r>
              <a:rPr lang="en-US" dirty="0" smtClean="0"/>
              <a:t>To draw a circle, set the width and height to the same values: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Ellipse2D.Double circle =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new Ellipse2D.Double(x,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y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diameter, diameter);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g2.draw(circle);</a:t>
            </a:r>
          </a:p>
          <a:p>
            <a:r>
              <a:rPr lang="en-US" dirty="0" smtClean="0"/>
              <a:t>(</a:t>
            </a:r>
            <a:r>
              <a:rPr lang="en-US" i="1" dirty="0" err="1" smtClean="0"/>
              <a:t>x</a:t>
            </a:r>
            <a:r>
              <a:rPr lang="en-US" i="1" dirty="0" smtClean="0"/>
              <a:t>, </a:t>
            </a:r>
            <a:r>
              <a:rPr lang="en-US" i="1" dirty="0" err="1" smtClean="0"/>
              <a:t>y</a:t>
            </a:r>
            <a:r>
              <a:rPr lang="en-US" dirty="0" smtClean="0"/>
              <a:t>) is the top-left corner of the bounding box, not the center of the circle.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ADAE"/>
                </a:solidFill>
              </a:rPr>
              <a:t>Syntax 2.1 </a:t>
            </a:r>
            <a:r>
              <a:rPr lang="en-US" dirty="0" smtClean="0"/>
              <a:t>Variable Declaration</a:t>
            </a:r>
            <a:endParaRPr lang="en-US" dirty="0"/>
          </a:p>
        </p:txBody>
      </p:sp>
      <p:pic>
        <p:nvPicPr>
          <p:cNvPr id="7" name="Picture 6" descr="syntax2.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46" y="885824"/>
            <a:ext cx="8757042" cy="3753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50"/>
            <a:ext cx="9134475" cy="3349580"/>
          </a:xfrm>
        </p:spPr>
        <p:txBody>
          <a:bodyPr/>
          <a:lstStyle/>
          <a:p>
            <a:r>
              <a:rPr lang="en-US" dirty="0" smtClean="0"/>
              <a:t>To draw a line, specify its end points: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Line2D.Double segment =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new Line2D.Double(x1, y1, x2, y2);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g2.draw(segment);</a:t>
            </a:r>
          </a:p>
          <a:p>
            <a:r>
              <a:rPr lang="en-US" dirty="0" smtClean="0"/>
              <a:t>Or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Point2D.Double from = new Point2D.Double(x1, y1);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Point2D.Double to = new Point2D.Double(x2, y2);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Line2D.Double segment = new Line2D.Double(from, to);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g2.draw(segment);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50"/>
            <a:ext cx="9134475" cy="1817971"/>
          </a:xfrm>
        </p:spPr>
        <p:txBody>
          <a:bodyPr/>
          <a:lstStyle/>
          <a:p>
            <a:r>
              <a:rPr lang="en-US" dirty="0" smtClean="0"/>
              <a:t>To draw text, use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drawString</a:t>
            </a:r>
            <a:r>
              <a:rPr lang="en-US" dirty="0" smtClean="0"/>
              <a:t> method</a:t>
            </a:r>
          </a:p>
          <a:p>
            <a:pPr lvl="1"/>
            <a:r>
              <a:rPr lang="en-US" sz="2000" dirty="0" smtClean="0"/>
              <a:t>Specify the string and the </a:t>
            </a:r>
            <a:r>
              <a:rPr lang="en-US" sz="2000" dirty="0" err="1" smtClean="0"/>
              <a:t>x</a:t>
            </a:r>
            <a:r>
              <a:rPr lang="en-US" sz="2000" dirty="0" smtClean="0"/>
              <a:t>- and </a:t>
            </a:r>
            <a:r>
              <a:rPr lang="en-US" sz="2000" dirty="0" err="1" smtClean="0"/>
              <a:t>y</a:t>
            </a:r>
            <a:r>
              <a:rPr lang="en-US" sz="2000" dirty="0" smtClean="0"/>
              <a:t>-coordinates of the </a:t>
            </a:r>
            <a:r>
              <a:rPr lang="en-US" sz="2000" dirty="0" err="1" smtClean="0"/>
              <a:t>basepoint</a:t>
            </a:r>
            <a:r>
              <a:rPr lang="en-US" sz="2000" dirty="0" smtClean="0"/>
              <a:t> of the first character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g2.drawString("Message", 50, 100); </a:t>
            </a:r>
          </a:p>
        </p:txBody>
      </p:sp>
      <p:pic>
        <p:nvPicPr>
          <p:cNvPr id="5" name="Picture 4" descr="message_02_23_we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77" y="3560374"/>
            <a:ext cx="3343275" cy="6572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13177" y="4217599"/>
            <a:ext cx="8730823" cy="63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latin typeface="Lucida Sans"/>
              </a:rPr>
              <a:t>Figure 23 </a:t>
            </a:r>
            <a:r>
              <a:rPr lang="en-US" sz="2400" dirty="0" err="1" smtClean="0">
                <a:latin typeface="Lucida Sans"/>
              </a:rPr>
              <a:t>Basepoint</a:t>
            </a:r>
            <a:r>
              <a:rPr lang="en-US" sz="2400" dirty="0" smtClean="0">
                <a:latin typeface="Lucida Sans"/>
              </a:rPr>
              <a:t> and Baseline</a:t>
            </a:r>
            <a:endParaRPr lang="en-US" sz="2400" dirty="0">
              <a:latin typeface="Lucida San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49"/>
            <a:ext cx="8962913" cy="38854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draw in color, you need to supply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Color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Specify the amount of red, green, blue as values between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0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255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Color magenta = new Color(255, 0, 255);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Color</a:t>
            </a:r>
            <a:r>
              <a:rPr lang="en-US" dirty="0" smtClean="0"/>
              <a:t> class declares a variety of colors: </a:t>
            </a:r>
          </a:p>
          <a:p>
            <a:pPr lvl="1">
              <a:buNone/>
            </a:pP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Color.BLUE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Color.RED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Color.PINK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smtClean="0"/>
              <a:t>etc.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</a:p>
          <a:p>
            <a:r>
              <a:rPr lang="en-US" dirty="0" smtClean="0"/>
              <a:t>To draw a shape in a different color </a:t>
            </a:r>
          </a:p>
          <a:p>
            <a:pPr lvl="1"/>
            <a:r>
              <a:rPr lang="en-US" sz="2000" dirty="0" smtClean="0"/>
              <a:t>First set color in graphics context: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g2.setColor(Color.Red);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g2.draw(circle); // Draws the shape in red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50"/>
            <a:ext cx="9134475" cy="3349580"/>
          </a:xfrm>
        </p:spPr>
        <p:txBody>
          <a:bodyPr/>
          <a:lstStyle/>
          <a:p>
            <a:r>
              <a:rPr lang="en-US" dirty="0" smtClean="0"/>
              <a:t>To color the inside of the shape, use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fill</a:t>
            </a:r>
            <a:r>
              <a:rPr lang="en-US" dirty="0" smtClean="0"/>
              <a:t> method: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g2.fill(circle); // Fills with current color </a:t>
            </a:r>
          </a:p>
          <a:p>
            <a:r>
              <a:rPr lang="en-US" dirty="0" smtClean="0"/>
              <a:t>When you set a new color in the graphics context, it is used for subsequent drawing operations.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Predefined Colors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8" y="1025652"/>
            <a:ext cx="3884838" cy="5517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Alien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4617966"/>
            <a:ext cx="9134475" cy="5315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code is on following slides: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3177" y="4141148"/>
            <a:ext cx="8730823" cy="47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latin typeface="Lucida Sans"/>
                <a:cs typeface="Lucida Sans"/>
              </a:rPr>
              <a:t>Figure 24</a:t>
            </a:r>
            <a:r>
              <a:rPr lang="en-US" sz="2400" dirty="0" smtClean="0">
                <a:latin typeface="Lucida Sans"/>
                <a:cs typeface="Lucida Sans"/>
              </a:rPr>
              <a:t> An Alien Face</a:t>
            </a:r>
            <a:endParaRPr lang="en-US" sz="2400" dirty="0">
              <a:latin typeface="Lucida Sans"/>
              <a:cs typeface="Lucida Sans"/>
            </a:endParaRPr>
          </a:p>
        </p:txBody>
      </p:sp>
      <p:pic>
        <p:nvPicPr>
          <p:cNvPr id="7" name="Picture 6" descr="alien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4" y="920976"/>
            <a:ext cx="1932103" cy="3220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section_10/</a:t>
            </a:r>
            <a:r>
              <a:rPr lang="en-US" sz="3200" dirty="0" smtClean="0">
                <a:hlinkClick r:id="rId2" action="ppaction://hlinkfile"/>
              </a:rPr>
              <a:t>FaceComponent.java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50"/>
            <a:ext cx="9134475" cy="19573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java.awt.Color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java.awt.Graphics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java.awt.Graphics2D;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java.awt.Rectangle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java.awt.geom.Ellipse2D;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java.awt.geom.Line2D;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javax.swing.JComponent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/*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A component that draws an alien face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FaceComponent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extends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JComponent</a:t>
            </a:r>
            <a:endParaRPr lang="en-US" sz="14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paintComponent(Graphics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Recover Graphics2D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Graphics2D g2 = (Graphics2D)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18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Draw the head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Ellipse2D.Double head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Ellipse2D.Double(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5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100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150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g2.draw(head);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22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</a:t>
            </a:r>
            <a:endParaRPr lang="en-US" sz="14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Continued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section_10/</a:t>
            </a:r>
            <a:r>
              <a:rPr lang="en-US" sz="3200" dirty="0" smtClean="0">
                <a:hlinkClick r:id="rId2" action="ppaction://hlinkfile"/>
              </a:rPr>
              <a:t>FaceComponent.java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50"/>
            <a:ext cx="9134475" cy="19573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Draw the eyes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g2.setColor(Color.GREEN);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Rectangle eye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Rectangle(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25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70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15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15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g2.fill(eye);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eye.translate(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50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g2.fill(eye);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29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Draw the mouth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Line2D.Double mouth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Line2D.Double(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30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110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80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110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g2.setColor(Color.RED);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g2.draw(mouth);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34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Draw the greeting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g2.setColor(Color.BLUE);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g2.drawString(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"Hello, World!"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5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175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4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section_10/</a:t>
            </a:r>
            <a:r>
              <a:rPr lang="en-US" sz="3200" dirty="0" smtClean="0">
                <a:hlinkClick r:id="rId2" action="ppaction://hlinkfile"/>
              </a:rPr>
              <a:t>FaceViewer.java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58850"/>
            <a:ext cx="9134475" cy="19573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javax.swing.JFrame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FaceViewer</a:t>
            </a:r>
            <a:endParaRPr lang="en-US" sz="14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main(String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[]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JFrame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frame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JFrame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frame.setSize(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150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250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frame.setTitle(</a:t>
            </a:r>
            <a:r>
              <a:rPr lang="en-US" sz="14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"An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 Alien Face"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frame.setDefaultCloseOperation(JFrame.EXIT_ON_CLOSE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FaceComponent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component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FaceComponent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frame.add(component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14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frame.setVisible(</a:t>
            </a:r>
            <a:r>
              <a:rPr lang="en-US" sz="1400" dirty="0" err="1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4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2.44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	Give </a:t>
            </a:r>
            <a:r>
              <a:rPr lang="en-US" dirty="0" smtClean="0"/>
              <a:t>instructions to draw a circle with center (100, 100) and radius 25.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229870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 smtClean="0"/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g2.draw(new Ellipse2D.Double(75, 75, 50, 50));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3844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variable is a storage location</a:t>
            </a:r>
          </a:p>
          <a:p>
            <a:pPr lvl="1"/>
            <a:r>
              <a:rPr lang="en-US" dirty="0" smtClean="0"/>
              <a:t>Has a name and holds a value</a:t>
            </a:r>
          </a:p>
          <a:p>
            <a:r>
              <a:rPr lang="en-US" dirty="0" smtClean="0"/>
              <a:t>When declaring a variable, you usually specify an initial value.</a:t>
            </a:r>
          </a:p>
          <a:p>
            <a:r>
              <a:rPr lang="en-US" dirty="0" smtClean="0"/>
              <a:t>When declaring a variable, you also specify the type of its values.</a:t>
            </a:r>
          </a:p>
          <a:p>
            <a:r>
              <a:rPr lang="en-US" dirty="0" smtClean="0"/>
              <a:t>Variable declaration: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width = 20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width</a:t>
            </a:r>
            <a:r>
              <a:rPr lang="en-US" dirty="0" smtClean="0"/>
              <a:t> is the name</a:t>
            </a:r>
          </a:p>
          <a:p>
            <a:pPr lvl="1"/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/>
              <a:t> is the type </a:t>
            </a:r>
          </a:p>
          <a:p>
            <a:pPr lvl="1"/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20</a:t>
            </a:r>
            <a:r>
              <a:rPr lang="en-US" dirty="0" smtClean="0"/>
              <a:t> is the initial value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2.45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	Give </a:t>
            </a:r>
            <a:r>
              <a:rPr lang="en-US" dirty="0" smtClean="0"/>
              <a:t>instructions to draw a letter "V" by drawing two line segments.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178662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 smtClean="0"/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Line2D.Double segment1 =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new Line2D.Double(0, 0, 10, 30);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g2.draw(segment1);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Line2D.Double segment2 =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new Line2D.Double(10, 30, 20, 0);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g2.draw(segment2);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2.46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	Give </a:t>
            </a:r>
            <a:r>
              <a:rPr lang="en-US" dirty="0" smtClean="0"/>
              <a:t>instructions to draw a string consisting of the letter "V".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393735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 smtClean="0"/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g2.drawString("V", 0, 30);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2.47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498083"/>
          </a:xfrm>
        </p:spPr>
        <p:txBody>
          <a:bodyPr/>
          <a:lstStyle/>
          <a:p>
            <a:r>
              <a:rPr lang="en-US" dirty="0" smtClean="0"/>
              <a:t>What are the RGB color values of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Color.BLUE</a:t>
            </a:r>
            <a:r>
              <a:rPr lang="en-US" dirty="0" smtClean="0"/>
              <a:t>?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1835835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0</a:t>
            </a:r>
            <a:r>
              <a:rPr lang="en-US" sz="2000" dirty="0" smtClean="0"/>
              <a:t>,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0</a:t>
            </a:r>
            <a:r>
              <a:rPr lang="en-US" sz="2000" dirty="0" smtClean="0"/>
              <a:t>,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255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2.48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498083"/>
          </a:xfrm>
        </p:spPr>
        <p:txBody>
          <a:bodyPr/>
          <a:lstStyle/>
          <a:p>
            <a:r>
              <a:rPr lang="en-US" dirty="0" smtClean="0"/>
              <a:t>How do you draw a yellow square on a red background?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1897284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First fill a big red square, then fill a small yellow square inside:</a:t>
            </a:r>
          </a:p>
          <a:p>
            <a:r>
              <a:rPr lang="en-US" dirty="0" smtClean="0"/>
              <a:t>	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g2.setColor(Color.RED);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g2.fill(new Rectangle(0, 0, 200, 200));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g2.setColor(Color.YELLOW);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g2.fill(new Rectangle(50, 50, 100, 100));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975895"/>
            <a:ext cx="8982636" cy="1189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Each parking space is suitable for a particular type of vehicle, just as each variable holds a value of a particular type. </a:t>
            </a:r>
          </a:p>
        </p:txBody>
      </p:sp>
      <p:pic>
        <p:nvPicPr>
          <p:cNvPr id="7" name="Picture 6" descr="bicycle_02_un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36" y="2195512"/>
            <a:ext cx="2535989" cy="3731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Declarations</a:t>
            </a:r>
            <a:endParaRPr lang="en-US" dirty="0"/>
          </a:p>
        </p:txBody>
      </p:sp>
      <p:pic>
        <p:nvPicPr>
          <p:cNvPr id="5" name="Picture 4" descr="table1_variable_declar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74" y="794504"/>
            <a:ext cx="8702841" cy="5550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3"/>
            <a:ext cx="8677836" cy="5297607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/>
              <a:t> type for numbers that cannot have a fractional part. 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width = 20; </a:t>
            </a:r>
          </a:p>
          <a:p>
            <a:r>
              <a:rPr lang="en-US" dirty="0" smtClean="0"/>
              <a:t>Use the double type for floating point numbers. 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milesPerGallon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22.5; </a:t>
            </a:r>
          </a:p>
          <a:p>
            <a:r>
              <a:rPr lang="en-US" dirty="0" smtClean="0"/>
              <a:t>Numbers can be combined by arithmetic operators such as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-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*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Another type is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 greeting = "Hello"; </a:t>
            </a:r>
          </a:p>
          <a:p>
            <a:r>
              <a:rPr lang="en-US" dirty="0" smtClean="0"/>
              <a:t>A type specifies the operations that can be carried out with its values. </a:t>
            </a:r>
          </a:p>
          <a:p>
            <a:pPr lvl="1"/>
            <a:r>
              <a:rPr lang="en-US" dirty="0" smtClean="0"/>
              <a:t>You can multiply the value width holds by a number</a:t>
            </a:r>
          </a:p>
          <a:p>
            <a:pPr lvl="1"/>
            <a:r>
              <a:rPr lang="en-US" dirty="0" smtClean="0"/>
              <a:t>You can not multiply greetings by a number.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454897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Pick a name for a variable that describes its purpose.</a:t>
            </a:r>
          </a:p>
          <a:p>
            <a:r>
              <a:rPr lang="en-US" dirty="0" smtClean="0"/>
              <a:t>Rules for the names of variables, methods, and classes:</a:t>
            </a:r>
          </a:p>
          <a:p>
            <a:pPr lvl="1"/>
            <a:r>
              <a:rPr lang="en-US" dirty="0" smtClean="0"/>
              <a:t>Must start with a letter or the underscore (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_</a:t>
            </a:r>
            <a:r>
              <a:rPr lang="en-US" dirty="0" smtClean="0"/>
              <a:t>) character, and the remaining characters must be letters, numbers, or underscores.</a:t>
            </a:r>
          </a:p>
          <a:p>
            <a:pPr lvl="1"/>
            <a:r>
              <a:rPr lang="en-US" dirty="0" smtClean="0"/>
              <a:t>Cannot use other symbols such as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?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%</a:t>
            </a:r>
            <a:r>
              <a:rPr lang="en-US" dirty="0" smtClean="0"/>
              <a:t> or a space </a:t>
            </a:r>
          </a:p>
          <a:p>
            <a:pPr lvl="1"/>
            <a:r>
              <a:rPr lang="en-US" dirty="0" smtClean="0"/>
              <a:t>Use uppercase letters to denote word boundaries, as in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milesPerGallon</a:t>
            </a:r>
            <a:r>
              <a:rPr lang="en-US" dirty="0" smtClean="0"/>
              <a:t>. (Called camel case)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Names are case sensitive </a:t>
            </a:r>
          </a:p>
          <a:p>
            <a:r>
              <a:rPr lang="en-US" dirty="0" smtClean="0"/>
              <a:t>You cannot use </a:t>
            </a:r>
            <a:r>
              <a:rPr lang="en-US" b="1" dirty="0" smtClean="0"/>
              <a:t>reserved words</a:t>
            </a:r>
            <a:r>
              <a:rPr lang="en-US" dirty="0" smtClean="0"/>
              <a:t> such as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class</a:t>
            </a:r>
          </a:p>
        </p:txBody>
      </p:sp>
      <p:pic>
        <p:nvPicPr>
          <p:cNvPr id="4" name="Picture 3" descr="camel_02_un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234" y="3958223"/>
            <a:ext cx="1495425" cy="122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4548976"/>
          </a:xfrm>
        </p:spPr>
        <p:txBody>
          <a:bodyPr/>
          <a:lstStyle/>
          <a:p>
            <a:r>
              <a:rPr lang="en-US" dirty="0" smtClean="0"/>
              <a:t>By Java convention:</a:t>
            </a:r>
          </a:p>
          <a:p>
            <a:pPr lvl="1"/>
            <a:r>
              <a:rPr lang="en-US" dirty="0" smtClean="0"/>
              <a:t>variable names start with a lowercase letter.</a:t>
            </a:r>
          </a:p>
          <a:p>
            <a:pPr lvl="1"/>
            <a:r>
              <a:rPr lang="en-US" dirty="0" smtClean="0"/>
              <a:t>class names start with an uppercase letter.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Names in Java</a:t>
            </a:r>
            <a:endParaRPr lang="en-US" dirty="0"/>
          </a:p>
        </p:txBody>
      </p:sp>
      <p:pic>
        <p:nvPicPr>
          <p:cNvPr id="4" name="Picture 3" descr="table1_variable_nam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58" y="853732"/>
            <a:ext cx="7548083" cy="5551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Chapter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85181"/>
            <a:ext cx="8229600" cy="1702407"/>
          </a:xfrm>
        </p:spPr>
        <p:txBody>
          <a:bodyPr>
            <a:noAutofit/>
          </a:bodyPr>
          <a:lstStyle/>
          <a:p>
            <a:r>
              <a:rPr lang="en-US" sz="1800" dirty="0" smtClean="0"/>
              <a:t>To learn about variables</a:t>
            </a:r>
          </a:p>
          <a:p>
            <a:r>
              <a:rPr lang="en-US" sz="1800" dirty="0" smtClean="0"/>
              <a:t>To understand the concepts of classes and objects</a:t>
            </a:r>
          </a:p>
          <a:p>
            <a:r>
              <a:rPr lang="en-US" sz="1800" dirty="0" smtClean="0"/>
              <a:t>To be able to call methods</a:t>
            </a:r>
          </a:p>
          <a:p>
            <a:r>
              <a:rPr lang="en-US" sz="1800" dirty="0" smtClean="0"/>
              <a:t>To learn about arguments and return values</a:t>
            </a:r>
          </a:p>
          <a:p>
            <a:r>
              <a:rPr lang="en-US" sz="1800" dirty="0" smtClean="0"/>
              <a:t>To be able to browse the API documentation</a:t>
            </a:r>
          </a:p>
          <a:p>
            <a:r>
              <a:rPr lang="en-US" sz="1800" dirty="0" smtClean="0"/>
              <a:t>To implement test programs</a:t>
            </a:r>
          </a:p>
          <a:p>
            <a:r>
              <a:rPr lang="en-US" sz="1800" dirty="0" smtClean="0"/>
              <a:t>To understand the difference between objects and object references</a:t>
            </a:r>
          </a:p>
          <a:p>
            <a:r>
              <a:rPr lang="en-US" sz="1800" dirty="0" smtClean="0"/>
              <a:t>To write programs that display simple shapes</a:t>
            </a:r>
            <a:endParaRPr lang="en-US" sz="1800" dirty="0"/>
          </a:p>
        </p:txBody>
      </p:sp>
      <p:pic>
        <p:nvPicPr>
          <p:cNvPr id="6" name="Picture 5" descr="goals_build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9" y="895681"/>
            <a:ext cx="3780589" cy="268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3"/>
            <a:ext cx="9135036" cy="5297607"/>
          </a:xfrm>
        </p:spPr>
        <p:txBody>
          <a:bodyPr/>
          <a:lstStyle/>
          <a:p>
            <a:r>
              <a:rPr lang="en-US" dirty="0" smtClean="0"/>
              <a:t>Use comments to add explanations for humans who read your code.</a:t>
            </a:r>
          </a:p>
          <a:p>
            <a:pPr lvl="1">
              <a:buNone/>
            </a:pPr>
            <a:r>
              <a:rPr lang="en-US" sz="12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 </a:t>
            </a:r>
            <a:r>
              <a:rPr lang="en-US" sz="12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milesPerGallon</a:t>
            </a:r>
            <a:r>
              <a:rPr lang="en-US" sz="12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33.8; // The average fuel efficiency of new U.S. cars in 2011</a:t>
            </a:r>
          </a:p>
          <a:p>
            <a:r>
              <a:rPr lang="en-US" dirty="0" smtClean="0"/>
              <a:t>The compiler does not process comments</a:t>
            </a:r>
          </a:p>
          <a:p>
            <a:r>
              <a:rPr lang="en-US" dirty="0" smtClean="0"/>
              <a:t>It ignores everything from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//</a:t>
            </a:r>
            <a:r>
              <a:rPr lang="en-US" dirty="0" smtClean="0"/>
              <a:t> delimiter to the end of the line.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3"/>
            <a:ext cx="9135036" cy="5297607"/>
          </a:xfrm>
        </p:spPr>
        <p:txBody>
          <a:bodyPr/>
          <a:lstStyle/>
          <a:p>
            <a:r>
              <a:rPr lang="en-US" dirty="0" smtClean="0"/>
              <a:t>For longer comment, enclose it between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/*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*/</a:t>
            </a:r>
            <a:r>
              <a:rPr lang="en-US" dirty="0" smtClean="0"/>
              <a:t> delimiters. </a:t>
            </a:r>
          </a:p>
          <a:p>
            <a:pPr lvl="1"/>
            <a:r>
              <a:rPr lang="en-US" dirty="0" smtClean="0"/>
              <a:t>The compiler ignores these delimiters and everything in between. </a:t>
            </a:r>
          </a:p>
          <a:p>
            <a:r>
              <a:rPr lang="en-US" dirty="0" smtClean="0"/>
              <a:t>Example of longer comments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/* In most countries, fuel efficiency is measured in liters per hundred kilometer. Perhaps that is more useful—it tells you how much gas you need to purchase to drive a given distance. Here is the conversion formula. */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fuelEfficiency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235.214583 /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milesPerGallon;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3"/>
            <a:ext cx="9135036" cy="2664029"/>
          </a:xfrm>
        </p:spPr>
        <p:txBody>
          <a:bodyPr/>
          <a:lstStyle/>
          <a:p>
            <a:r>
              <a:rPr lang="en-US" dirty="0" smtClean="0"/>
              <a:t>Use the assignment operator (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=</a:t>
            </a:r>
            <a:r>
              <a:rPr lang="en-US" dirty="0" smtClean="0"/>
              <a:t>) to change the value of a variable.</a:t>
            </a:r>
          </a:p>
          <a:p>
            <a:r>
              <a:rPr lang="en-US" dirty="0" smtClean="0"/>
              <a:t>You have the following variable declaration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width = 10;</a:t>
            </a:r>
          </a:p>
          <a:p>
            <a:r>
              <a:rPr lang="en-US" dirty="0" smtClean="0"/>
              <a:t>To change the value of the variable, assign the new value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width = 20;</a:t>
            </a:r>
          </a:p>
        </p:txBody>
      </p:sp>
      <p:pic>
        <p:nvPicPr>
          <p:cNvPr id="4" name="Picture 3" descr="assign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30" y="4128021"/>
            <a:ext cx="2290560" cy="115248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4432" y="5413214"/>
            <a:ext cx="7530825" cy="663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latin typeface="Lucida Sans"/>
              </a:rPr>
              <a:t>Figure 2</a:t>
            </a:r>
            <a:r>
              <a:rPr lang="en-US" sz="2400" dirty="0" smtClean="0">
                <a:latin typeface="Lucida Sans"/>
              </a:rPr>
              <a:t> Assigning a New Value to a Variable</a:t>
            </a:r>
            <a:endParaRPr lang="en-US" sz="2400" dirty="0">
              <a:latin typeface="Lucida San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3"/>
            <a:ext cx="9135036" cy="2022345"/>
          </a:xfrm>
        </p:spPr>
        <p:txBody>
          <a:bodyPr/>
          <a:lstStyle/>
          <a:p>
            <a:r>
              <a:rPr lang="en-US" dirty="0" smtClean="0"/>
              <a:t>It is an error to use a variable that has never had a value assigned to it: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height;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width = height; // ERROR - uninitialized variable height</a:t>
            </a:r>
          </a:p>
          <a:p>
            <a:pPr lvl="1"/>
            <a:r>
              <a:rPr lang="en-US" dirty="0" smtClean="0"/>
              <a:t>The compiler will complain about an "uninitialized variable"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6130" y="3713866"/>
            <a:ext cx="7530825" cy="663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latin typeface="Lucida Sans"/>
              </a:rPr>
              <a:t>Figure 3 </a:t>
            </a:r>
            <a:r>
              <a:rPr lang="en-US" sz="2400" dirty="0" smtClean="0">
                <a:latin typeface="Lucida Sans"/>
              </a:rPr>
              <a:t>An Uninitialized Variable</a:t>
            </a:r>
          </a:p>
        </p:txBody>
      </p:sp>
      <p:pic>
        <p:nvPicPr>
          <p:cNvPr id="6" name="Picture 5" descr="uninitialized_vari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30" y="2981158"/>
            <a:ext cx="4559763" cy="83724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4377124"/>
            <a:ext cx="9135036" cy="202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/>
              <a:t>Remedy: assign a value to the variable before you use it.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height;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width = height; // OK</a:t>
            </a:r>
          </a:p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/>
              <a:t>All variables must be initialized before you access them.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3"/>
            <a:ext cx="9135036" cy="5012012"/>
          </a:xfrm>
        </p:spPr>
        <p:txBody>
          <a:bodyPr>
            <a:normAutofit/>
          </a:bodyPr>
          <a:lstStyle/>
          <a:p>
            <a:r>
              <a:rPr lang="en-US" dirty="0" smtClean="0"/>
              <a:t>The right-hand side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=</a:t>
            </a:r>
            <a:r>
              <a:rPr lang="en-US" dirty="0" smtClean="0"/>
              <a:t> symbol can be a mathematical expression:</a:t>
            </a:r>
          </a:p>
          <a:p>
            <a:pPr lvl="1">
              <a:buNone/>
            </a:pPr>
            <a:endParaRPr lang="en-US" sz="18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width 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= height + 10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</a:t>
            </a:r>
          </a:p>
          <a:p>
            <a:pPr lvl="1">
              <a:buNone/>
            </a:pPr>
            <a:endParaRPr lang="en-US" sz="18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This means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compute the value of height + 10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store that value in the variable width</a:t>
            </a:r>
          </a:p>
          <a:p>
            <a:pPr lvl="1">
              <a:buNone/>
            </a:pPr>
            <a:endParaRPr lang="en-US" sz="18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width 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= width + 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10</a:t>
            </a:r>
          </a:p>
          <a:p>
            <a:pPr lvl="1">
              <a:buNone/>
            </a:pPr>
            <a:endParaRPr lang="en-US" sz="18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r>
              <a:rPr lang="en-US" dirty="0" smtClean="0"/>
              <a:t>The assignment operator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= </a:t>
            </a:r>
            <a:r>
              <a:rPr lang="en-US" dirty="0" smtClean="0"/>
              <a:t>does not denote mathematical equality.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5392" y="4104105"/>
            <a:ext cx="8591133" cy="663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b="1" dirty="0" smtClean="0">
                <a:latin typeface="Lucida Sans"/>
              </a:rPr>
              <a:t>Figure 4</a:t>
            </a:r>
            <a:r>
              <a:rPr lang="en-US" sz="2400" dirty="0" smtClean="0">
                <a:latin typeface="Lucida Sans"/>
              </a:rPr>
              <a:t> Executing the Statement </a:t>
            </a:r>
            <a:r>
              <a:rPr lang="en-US" sz="24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width = width + 10</a:t>
            </a:r>
          </a:p>
        </p:txBody>
      </p:sp>
      <p:pic>
        <p:nvPicPr>
          <p:cNvPr id="6" name="Picture 5" descr="assignment_illistr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93" y="1020436"/>
            <a:ext cx="3778452" cy="2923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ADAE"/>
                </a:solidFill>
              </a:rPr>
              <a:t>Syntax 2.2 </a:t>
            </a:r>
            <a:r>
              <a:rPr lang="en-US" dirty="0" smtClean="0"/>
              <a:t>Assignment</a:t>
            </a:r>
            <a:endParaRPr lang="en-US" dirty="0"/>
          </a:p>
        </p:txBody>
      </p:sp>
      <p:pic>
        <p:nvPicPr>
          <p:cNvPr id="5" name="Picture 4" descr="syntax2.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89" y="1004052"/>
            <a:ext cx="8771022" cy="4634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922925"/>
          </a:xfrm>
        </p:spPr>
        <p:txBody>
          <a:bodyPr/>
          <a:lstStyle/>
          <a:p>
            <a:r>
              <a:rPr lang="en-US" dirty="0" smtClean="0"/>
              <a:t>	What </a:t>
            </a:r>
            <a:r>
              <a:rPr lang="en-US" dirty="0" smtClean="0"/>
              <a:t>is wrong with the following variable declaration?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miles per gallon = 39.4</a:t>
            </a:r>
            <a:endParaRPr lang="en-US" sz="18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946861"/>
            <a:ext cx="8239827" cy="2132949"/>
          </a:xfrm>
        </p:spPr>
        <p:txBody>
          <a:bodyPr>
            <a:normAutofit/>
          </a:bodyPr>
          <a:lstStyle/>
          <a:p>
            <a:r>
              <a:rPr lang="en-US" b="1" dirty="0" smtClean="0"/>
              <a:t>Answer:</a:t>
            </a:r>
            <a:r>
              <a:rPr lang="en-US" dirty="0" smtClean="0"/>
              <a:t> There are three errors: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You cannot have spaces in variable names.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 variable type should be double because it holds a fractional value.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There is a semicolon missing at the end of the statement.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1607923"/>
          </a:xfrm>
        </p:spPr>
        <p:txBody>
          <a:bodyPr>
            <a:normAutofit/>
          </a:bodyPr>
          <a:lstStyle/>
          <a:p>
            <a:r>
              <a:rPr lang="en-US" dirty="0" smtClean="0"/>
              <a:t>	Declare </a:t>
            </a:r>
            <a:r>
              <a:rPr lang="en-US" dirty="0" smtClean="0"/>
              <a:t>and initialize two variables,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unitPrice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quantity</a:t>
            </a:r>
            <a:r>
              <a:rPr lang="en-US" dirty="0" smtClean="0"/>
              <a:t>, to contain the unit price of a single item and the number of items purchased. Use reasonable initial values. </a:t>
            </a:r>
            <a:endParaRPr lang="en-US" sz="18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3038490"/>
            <a:ext cx="8239827" cy="1682866"/>
          </a:xfrm>
        </p:spPr>
        <p:txBody>
          <a:bodyPr>
            <a:normAutofit/>
          </a:bodyPr>
          <a:lstStyle/>
          <a:p>
            <a:r>
              <a:rPr lang="en-US" b="1" dirty="0" smtClean="0"/>
              <a:t>Answer: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unitPrice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1.95;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quantity = 2;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922925"/>
          </a:xfrm>
        </p:spPr>
        <p:txBody>
          <a:bodyPr/>
          <a:lstStyle/>
          <a:p>
            <a:r>
              <a:rPr lang="en-US" dirty="0" smtClean="0"/>
              <a:t>	Use </a:t>
            </a:r>
            <a:r>
              <a:rPr lang="en-US" dirty="0" smtClean="0"/>
              <a:t>the variables declared in Self Check 4 to display the total purchase price.</a:t>
            </a:r>
            <a:endParaRPr lang="en-US" sz="18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076328"/>
            <a:ext cx="8239827" cy="1702805"/>
          </a:xfrm>
        </p:spPr>
        <p:txBody>
          <a:bodyPr>
            <a:normAutofit/>
          </a:bodyPr>
          <a:lstStyle/>
          <a:p>
            <a:r>
              <a:rPr lang="en-US" b="1" dirty="0" smtClean="0"/>
              <a:t>Answer: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System.out.print("Total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price: ");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System.out.println(unitPrice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* quantity);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526" y="958813"/>
            <a:ext cx="4930274" cy="515517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Each part a home builder uses, such as a furnace or a water heater, fulfills a particular function. Similarly, you build programs from objects, each of which has a particular behavior.</a:t>
            </a:r>
            <a:endParaRPr lang="en-US" dirty="0"/>
          </a:p>
        </p:txBody>
      </p:sp>
      <p:pic>
        <p:nvPicPr>
          <p:cNvPr id="5" name="Picture 4" descr="bj5_02_un01_we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04" y="958813"/>
            <a:ext cx="3487821" cy="314160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68704" y="4313174"/>
            <a:ext cx="8677836" cy="223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400" dirty="0" smtClean="0"/>
              <a:t>In Java, you build programs for </a:t>
            </a:r>
            <a:r>
              <a:rPr lang="en-US" sz="2400" i="1" dirty="0" smtClean="0"/>
              <a:t>objects.</a:t>
            </a:r>
            <a:endParaRPr lang="en-US" sz="2400" dirty="0" smtClean="0"/>
          </a:p>
          <a:p>
            <a:pPr>
              <a:buFont typeface="Wingdings" charset="2"/>
              <a:buChar char="§"/>
            </a:pPr>
            <a:r>
              <a:rPr lang="en-US" sz="2400" dirty="0" smtClean="0"/>
              <a:t>Each object has certain behaviors.</a:t>
            </a:r>
          </a:p>
          <a:p>
            <a:pPr>
              <a:buFont typeface="Wingdings" charset="2"/>
              <a:buChar char="§"/>
            </a:pPr>
            <a:r>
              <a:rPr lang="en-US" sz="2400" dirty="0" smtClean="0"/>
              <a:t>You can manipulate the object to get certain effects.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5"/>
            <a:ext cx="8677836" cy="551818"/>
          </a:xfrm>
        </p:spPr>
        <p:txBody>
          <a:bodyPr/>
          <a:lstStyle/>
          <a:p>
            <a:r>
              <a:rPr lang="en-US" dirty="0" smtClean="0"/>
              <a:t>What are the types of the values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0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"0"</a:t>
            </a:r>
            <a:r>
              <a:rPr lang="en-US" dirty="0" smtClean="0"/>
              <a:t>? </a:t>
            </a:r>
            <a:endParaRPr lang="en-US" sz="18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1881738"/>
            <a:ext cx="8239827" cy="943507"/>
          </a:xfrm>
        </p:spPr>
        <p:txBody>
          <a:bodyPr/>
          <a:lstStyle/>
          <a:p>
            <a:r>
              <a:rPr lang="en-US" b="1" dirty="0" smtClean="0"/>
              <a:t>Answer: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2.7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5"/>
            <a:ext cx="8677836" cy="55181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Which number type would you use for storing the area of a circle? </a:t>
            </a:r>
            <a:endParaRPr lang="en-US" sz="18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1881738"/>
            <a:ext cx="8239827" cy="943507"/>
          </a:xfrm>
        </p:spPr>
        <p:txBody>
          <a:bodyPr/>
          <a:lstStyle/>
          <a:p>
            <a:r>
              <a:rPr lang="en-US" b="1" dirty="0" smtClean="0"/>
              <a:t>Answer: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2.8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5"/>
            <a:ext cx="8677836" cy="23696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Which of the following are legal identifiers?</a:t>
            </a:r>
          </a:p>
          <a:p>
            <a:r>
              <a:rPr lang="en-US" dirty="0" smtClean="0"/>
              <a:t>	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Greeting1</a:t>
            </a:r>
            <a:b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</a:b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</a:b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void</a:t>
            </a:r>
            <a:b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</a:b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101dalmatians</a:t>
            </a:r>
            <a:b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</a:b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Hello, World</a:t>
            </a:r>
            <a:b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</a:b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&lt;greeting&gt;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3449053"/>
            <a:ext cx="8239827" cy="943507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Only the first two are legal identifiers.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2.9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5"/>
            <a:ext cx="8677836" cy="1161186"/>
          </a:xfrm>
        </p:spPr>
        <p:txBody>
          <a:bodyPr>
            <a:normAutofit/>
          </a:bodyPr>
          <a:lstStyle/>
          <a:p>
            <a:r>
              <a:rPr lang="en-US" dirty="0" smtClean="0"/>
              <a:t>Declare a variable to hold your name. Use camel case in the variable name. 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446973" y="2498580"/>
            <a:ext cx="8239827" cy="943507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myName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"John Q. Public";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2.10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5"/>
            <a:ext cx="8677836" cy="551818"/>
          </a:xfrm>
        </p:spPr>
        <p:txBody>
          <a:bodyPr/>
          <a:lstStyle/>
          <a:p>
            <a:r>
              <a:rPr lang="en-US" dirty="0" smtClean="0"/>
              <a:t>Is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12 = 12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a valid expression in the Java language?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446973" y="2221416"/>
            <a:ext cx="8239827" cy="943507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No, the left-hand side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=</a:t>
            </a:r>
            <a:r>
              <a:rPr lang="en-US" dirty="0" smtClean="0"/>
              <a:t> operator must be a variable.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2.11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5"/>
            <a:ext cx="8677836" cy="55181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How do you change the value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greeting</a:t>
            </a:r>
            <a:r>
              <a:rPr lang="en-US" dirty="0" smtClean="0"/>
              <a:t> variable to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"Hello, Nina!"</a:t>
            </a:r>
            <a:r>
              <a:rPr lang="en-US" dirty="0" smtClean="0"/>
              <a:t>?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446973" y="1925052"/>
            <a:ext cx="8239827" cy="265292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Answer: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greeting = "Hello, Nina!";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Note that</a:t>
            </a:r>
            <a:br>
              <a:rPr lang="en-US" dirty="0" smtClean="0"/>
            </a:br>
            <a:r>
              <a:rPr lang="en-US" dirty="0" smtClean="0"/>
              <a:t>     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 greeting = "Hello, Nina!";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not the right answer—that statement declares a new variable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2.12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966237"/>
          </a:xfrm>
        </p:spPr>
        <p:txBody>
          <a:bodyPr>
            <a:normAutofit/>
          </a:bodyPr>
          <a:lstStyle/>
          <a:p>
            <a:r>
              <a:rPr lang="en-US" dirty="0" smtClean="0"/>
              <a:t>	How </a:t>
            </a:r>
            <a:r>
              <a:rPr lang="en-US" dirty="0" smtClean="0"/>
              <a:t>would you explain assignment using the parking space analogy? 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446973" y="2396805"/>
            <a:ext cx="8239827" cy="943507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Assignment would occur when one car is replaced by another in the parking space.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3"/>
            <a:ext cx="9135036" cy="26640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use an object by calling its methods. </a:t>
            </a:r>
          </a:p>
          <a:p>
            <a:r>
              <a:rPr lang="en-US" dirty="0" smtClean="0"/>
              <a:t>All objects of a given class share a common set of methods.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PrintStream</a:t>
            </a:r>
            <a:r>
              <a:rPr lang="en-US" dirty="0" smtClean="0"/>
              <a:t> class provides methods for its objects such as: </a:t>
            </a:r>
          </a:p>
          <a:p>
            <a:pPr lvl="1"/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println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</a:p>
          <a:p>
            <a:pPr lvl="1"/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3"/>
            <a:ext cx="9135036" cy="353297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dirty="0" smtClean="0"/>
              <a:t> class provides methods that you can apply to all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dirty="0" smtClean="0"/>
              <a:t> objects.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length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 greeting = “Hello, World!”;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numberOfCharacters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greeting.length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 </a:t>
            </a:r>
          </a:p>
          <a:p>
            <a:r>
              <a:rPr lang="en-US" dirty="0" smtClean="0"/>
              <a:t>Example: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toUpperCase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 river = “Mississippi”;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bigRiver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river.toUpperCase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Public Interface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2420" y="958814"/>
            <a:ext cx="5681579" cy="353297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The </a:t>
            </a:r>
            <a:r>
              <a:rPr lang="en-US" dirty="0" smtClean="0"/>
              <a:t>controls of a car form its public interface. The private implementation is under the hood.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4" name="Picture 3" descr="car_interface_02_un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3" y="958814"/>
            <a:ext cx="3021680" cy="221865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964" y="3177472"/>
            <a:ext cx="9135036" cy="353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The </a:t>
            </a:r>
            <a:r>
              <a:rPr lang="en-US" sz="24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sz="2400" dirty="0" smtClean="0">
                <a:latin typeface="Lucida Sans"/>
              </a:rPr>
              <a:t> class declares many other methods besides the </a:t>
            </a:r>
            <a:r>
              <a:rPr lang="en-US" sz="24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length</a:t>
            </a:r>
            <a:r>
              <a:rPr lang="en-US" sz="2400" dirty="0" smtClean="0">
                <a:latin typeface="Lucida Sans"/>
              </a:rPr>
              <a:t> and </a:t>
            </a:r>
            <a:r>
              <a:rPr lang="en-US" sz="24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toUpperCase</a:t>
            </a:r>
            <a:r>
              <a:rPr lang="en-US" sz="2400" dirty="0" smtClean="0">
                <a:latin typeface="Lucida Sans"/>
              </a:rPr>
              <a:t> methods.</a:t>
            </a:r>
          </a:p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Collectively, the methods form the public interface of the class.</a:t>
            </a:r>
          </a:p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The public interface of a class specifies what you can do with its objects.</a:t>
            </a:r>
            <a:endParaRPr lang="en-US" sz="24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The hidden implementation describes how these actions are carried out.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6E8080"/>
              </a:solidFill>
              <a:effectLst/>
              <a:uLnTx/>
              <a:uFillTx/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Object:</a:t>
            </a:r>
            <a:r>
              <a:rPr lang="en-US" dirty="0" smtClean="0"/>
              <a:t> an entity in your program that you can manipulate by calling one or more of its methods.</a:t>
            </a:r>
          </a:p>
          <a:p>
            <a:r>
              <a:rPr lang="en-US" b="1" dirty="0" smtClean="0"/>
              <a:t>Method:</a:t>
            </a:r>
            <a:r>
              <a:rPr lang="en-US" dirty="0" smtClean="0"/>
              <a:t> consists of a sequence of instructions that can access the data of an object.</a:t>
            </a:r>
          </a:p>
          <a:p>
            <a:pPr lvl="1"/>
            <a:r>
              <a:rPr lang="en-US" dirty="0" smtClean="0"/>
              <a:t>You do not know what the instructions are</a:t>
            </a:r>
          </a:p>
          <a:p>
            <a:pPr lvl="1"/>
            <a:r>
              <a:rPr lang="en-US" dirty="0" smtClean="0"/>
              <a:t>You do know that the behavior is well defined </a:t>
            </a:r>
          </a:p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</a:t>
            </a:r>
            <a:r>
              <a:rPr lang="en-US" dirty="0" smtClean="0"/>
              <a:t> has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println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You do not know how it works</a:t>
            </a:r>
          </a:p>
          <a:p>
            <a:pPr lvl="1"/>
            <a:r>
              <a:rPr lang="en-US" dirty="0" smtClean="0"/>
              <a:t>What is important is that it does the work you request of it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63134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Representation of Two String Objects</a:t>
            </a:r>
            <a:endParaRPr lang="en-US" dirty="0"/>
          </a:p>
        </p:txBody>
      </p:sp>
      <p:pic>
        <p:nvPicPr>
          <p:cNvPr id="8" name="Picture 7" descr="strin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1" y="1185510"/>
            <a:ext cx="5804921" cy="235113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0" y="3789374"/>
            <a:ext cx="9135036" cy="328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Each </a:t>
            </a:r>
            <a:r>
              <a:rPr lang="en-US" sz="24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sz="2400" dirty="0" smtClean="0">
                <a:latin typeface="Lucida Sans"/>
              </a:rPr>
              <a:t> object stores its own data.</a:t>
            </a:r>
          </a:p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Both objects support the same set of methods.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>
                <a:latin typeface="Lucida Sans"/>
              </a:rPr>
              <a:t>Those methods form the public interface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>
                <a:latin typeface="Lucida Sans"/>
              </a:rPr>
              <a:t>Public interface is specified by the 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sz="2000" dirty="0" smtClean="0">
                <a:latin typeface="Lucida Sans"/>
              </a:rPr>
              <a:t> class.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3"/>
            <a:ext cx="9135036" cy="3091819"/>
          </a:xfrm>
        </p:spPr>
        <p:txBody>
          <a:bodyPr/>
          <a:lstStyle/>
          <a:p>
            <a:r>
              <a:rPr lang="en-US" dirty="0" smtClean="0"/>
              <a:t>Most methods require values that give details about the work that the method needs to do.</a:t>
            </a:r>
          </a:p>
          <a:p>
            <a:r>
              <a:rPr lang="en-US" dirty="0" smtClean="0"/>
              <a:t>You must supply the string that should be printed when you call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println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The technical term for method inputs: arguments.</a:t>
            </a:r>
          </a:p>
          <a:p>
            <a:r>
              <a:rPr lang="en-US" dirty="0" smtClean="0"/>
              <a:t>The string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greeting</a:t>
            </a:r>
            <a:r>
              <a:rPr lang="en-US" dirty="0" smtClean="0"/>
              <a:t> is an argument of this method call: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System.out.println(greeting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  <a:endParaRPr lang="en-US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1369" y="5884779"/>
            <a:ext cx="8301789" cy="57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latin typeface="Lucida Sans"/>
              </a:rPr>
              <a:t>Figure 6</a:t>
            </a:r>
            <a:r>
              <a:rPr lang="en-US" sz="2400" dirty="0" smtClean="0">
                <a:latin typeface="Lucida Sans"/>
              </a:rPr>
              <a:t> Passing an Argument to the </a:t>
            </a:r>
            <a:r>
              <a:rPr lang="en-US" sz="24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println</a:t>
            </a:r>
            <a:r>
              <a:rPr lang="en-US" sz="2400" dirty="0" smtClean="0">
                <a:latin typeface="Lucida Sans"/>
              </a:rPr>
              <a:t> Method</a:t>
            </a:r>
            <a:endParaRPr lang="en-US" sz="2400" dirty="0">
              <a:latin typeface="Lucida Sans"/>
            </a:endParaRPr>
          </a:p>
        </p:txBody>
      </p:sp>
      <p:pic>
        <p:nvPicPr>
          <p:cNvPr id="5" name="Picture 4" descr="argu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73" y="4050632"/>
            <a:ext cx="3973985" cy="1834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2420" y="958814"/>
            <a:ext cx="5681579" cy="353297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At </a:t>
            </a:r>
            <a:r>
              <a:rPr lang="en-US" dirty="0" smtClean="0"/>
              <a:t>this tailor shop, the customer's measurements and the fabric are the arguments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sew</a:t>
            </a:r>
            <a:r>
              <a:rPr lang="en-US" dirty="0" smtClean="0"/>
              <a:t> method. The return value is the finished garment.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7" name="Picture 6" descr="sew_method_tailor_02_un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56" y="958815"/>
            <a:ext cx="2967539" cy="2262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2249608"/>
          </a:xfrm>
        </p:spPr>
        <p:txBody>
          <a:bodyPr/>
          <a:lstStyle/>
          <a:p>
            <a:r>
              <a:rPr lang="en-US" dirty="0" smtClean="0"/>
              <a:t>Some methods require multiple arguments.</a:t>
            </a:r>
          </a:p>
          <a:p>
            <a:r>
              <a:rPr lang="en-US" dirty="0" smtClean="0"/>
              <a:t>Other methods don't require any arguments at all.</a:t>
            </a:r>
          </a:p>
          <a:p>
            <a:pPr lvl="1"/>
            <a:r>
              <a:rPr lang="en-US" dirty="0" smtClean="0"/>
              <a:t>Example: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length</a:t>
            </a:r>
            <a:r>
              <a:rPr lang="en-US" dirty="0" smtClean="0"/>
              <a:t> method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All the information that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length</a:t>
            </a:r>
            <a:r>
              <a:rPr lang="en-US" dirty="0" smtClean="0"/>
              <a:t> method requires to do its job is stored in the object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7475" y="4592053"/>
            <a:ext cx="8836526" cy="57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latin typeface="Lucida Sans"/>
              </a:rPr>
              <a:t>Figure 7</a:t>
            </a:r>
            <a:r>
              <a:rPr lang="en-US" sz="2400" dirty="0" smtClean="0">
                <a:latin typeface="Lucida Sans"/>
              </a:rPr>
              <a:t> Invoking the </a:t>
            </a:r>
            <a:r>
              <a:rPr lang="en-US" sz="24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length</a:t>
            </a:r>
            <a:r>
              <a:rPr lang="en-US" sz="2400" dirty="0" smtClean="0">
                <a:latin typeface="Lucida Sans"/>
              </a:rPr>
              <a:t> Method on a </a:t>
            </a:r>
            <a:r>
              <a:rPr lang="en-US" sz="24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sz="2400" dirty="0" smtClean="0">
                <a:latin typeface="Lucida Sans"/>
              </a:rPr>
              <a:t> Object</a:t>
            </a:r>
          </a:p>
        </p:txBody>
      </p:sp>
      <p:pic>
        <p:nvPicPr>
          <p:cNvPr id="7" name="Picture 6" descr="no_argument_metho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75" y="3208422"/>
            <a:ext cx="31242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3"/>
            <a:ext cx="9135036" cy="4254137"/>
          </a:xfrm>
        </p:spPr>
        <p:txBody>
          <a:bodyPr>
            <a:normAutofit/>
          </a:bodyPr>
          <a:lstStyle/>
          <a:p>
            <a:r>
              <a:rPr lang="en-US" dirty="0" smtClean="0"/>
              <a:t>Some methods carry out an action for you. 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println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Other methods compute and return a value. </a:t>
            </a:r>
          </a:p>
          <a:p>
            <a:pPr lvl="1"/>
            <a:r>
              <a:rPr lang="en-US" dirty="0" smtClean="0"/>
              <a:t>Example: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length</a:t>
            </a:r>
            <a:r>
              <a:rPr lang="en-US" dirty="0" smtClean="0"/>
              <a:t> method </a:t>
            </a:r>
          </a:p>
          <a:p>
            <a:pPr lvl="2"/>
            <a:r>
              <a:rPr lang="en-US" dirty="0" smtClean="0"/>
              <a:t>returns a value: the number of characters in the string. </a:t>
            </a:r>
          </a:p>
          <a:p>
            <a:pPr lvl="1"/>
            <a:r>
              <a:rPr lang="en-US" dirty="0" smtClean="0"/>
              <a:t>You can store the return value in a variable:</a:t>
            </a:r>
          </a:p>
          <a:p>
            <a:pPr lvl="2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numberOfCharacters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greeting.length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 </a:t>
            </a:r>
          </a:p>
          <a:p>
            <a:r>
              <a:rPr lang="en-US" dirty="0" smtClean="0"/>
              <a:t>The return value of a method is a result that the method has computed.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2249608"/>
          </a:xfrm>
        </p:spPr>
        <p:txBody>
          <a:bodyPr/>
          <a:lstStyle/>
          <a:p>
            <a:r>
              <a:rPr lang="en-US" dirty="0" smtClean="0"/>
              <a:t>You can also use the return value of one method as an argument of another method: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System.out.println(greeting.length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());</a:t>
            </a:r>
          </a:p>
          <a:p>
            <a:pPr lvl="1"/>
            <a:r>
              <a:rPr lang="en-US" dirty="0" smtClean="0"/>
              <a:t>The method call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greeting.length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  <a:r>
              <a:rPr lang="en-US" dirty="0" smtClean="0"/>
              <a:t> returns a value - the integer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13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return value becomes an argument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println</a:t>
            </a:r>
            <a:r>
              <a:rPr lang="en-US" dirty="0" smtClean="0"/>
              <a:t> method.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7474" y="5300579"/>
            <a:ext cx="8836526" cy="57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latin typeface="Lucida Sans"/>
                <a:cs typeface="Lucida Sans"/>
              </a:rPr>
              <a:t>Figure 8</a:t>
            </a:r>
            <a:r>
              <a:rPr lang="en-US" sz="2400" dirty="0" smtClean="0">
                <a:latin typeface="Lucida Sans"/>
                <a:cs typeface="Lucida Sans"/>
              </a:rPr>
              <a:t> Passing the Result of a Method Call to Another Method</a:t>
            </a:r>
          </a:p>
        </p:txBody>
      </p:sp>
      <p:pic>
        <p:nvPicPr>
          <p:cNvPr id="6" name="Picture 5" descr="passing_return_to_metho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74" y="3817937"/>
            <a:ext cx="5076825" cy="1381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 Values –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replace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3"/>
            <a:ext cx="9135036" cy="39264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Example: assume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 river = "Mississippi"</a:t>
            </a:r>
            <a:r>
              <a:rPr lang="en-US" dirty="0" smtClean="0"/>
              <a:t>;</a:t>
            </a:r>
          </a:p>
          <a:p>
            <a:r>
              <a:rPr lang="en-US" dirty="0" smtClean="0"/>
              <a:t>Then the statement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river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river.replace("issipp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", "our"); </a:t>
            </a:r>
          </a:p>
          <a:p>
            <a:pPr lvl="1"/>
            <a:r>
              <a:rPr lang="en-US" dirty="0" smtClean="0"/>
              <a:t>Constructs a new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dirty="0" smtClean="0"/>
              <a:t> by </a:t>
            </a:r>
          </a:p>
          <a:p>
            <a:pPr lvl="2"/>
            <a:r>
              <a:rPr lang="en-US" dirty="0" smtClean="0"/>
              <a:t>Replacing all occurrences of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issipp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"Mississippi"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"our"</a:t>
            </a:r>
          </a:p>
          <a:p>
            <a:pPr lvl="1"/>
            <a:r>
              <a:rPr lang="en-US" dirty="0" smtClean="0"/>
              <a:t>Returns the constructed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dirty="0" smtClean="0"/>
              <a:t> object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"Missouri"</a:t>
            </a:r>
          </a:p>
          <a:p>
            <a:pPr lvl="1"/>
            <a:r>
              <a:rPr lang="en-US" dirty="0" smtClean="0"/>
              <a:t>And saves the return value in the same variable </a:t>
            </a:r>
          </a:p>
          <a:p>
            <a:r>
              <a:rPr lang="en-US" dirty="0" smtClean="0"/>
              <a:t>You could pass the return value to another method: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System.out.println(river.replace("issipp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", "our"));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" y="82550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Return Values – </a:t>
            </a:r>
            <a:r>
              <a:rPr lang="en-US" b="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replace</a:t>
            </a:r>
            <a:r>
              <a:rPr lang="en-US" b="1" dirty="0" smtClean="0"/>
              <a:t> Method - continued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1231900"/>
            <a:ext cx="9134475" cy="2249488"/>
          </a:xfrm>
        </p:spPr>
        <p:txBody>
          <a:bodyPr/>
          <a:lstStyle/>
          <a:p>
            <a:r>
              <a:rPr lang="en-US" dirty="0" smtClean="0"/>
              <a:t>The method call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river.replace("issipp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", "our"))</a:t>
            </a:r>
          </a:p>
          <a:p>
            <a:pPr lvl="1"/>
            <a:r>
              <a:rPr lang="en-US" dirty="0" smtClean="0"/>
              <a:t>Is invoked on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dirty="0" smtClean="0"/>
              <a:t> object: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"Mississippi"</a:t>
            </a:r>
          </a:p>
          <a:p>
            <a:pPr lvl="1"/>
            <a:r>
              <a:rPr lang="en-US" dirty="0" smtClean="0"/>
              <a:t>Has two arguments: the strings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issipp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"our"</a:t>
            </a:r>
          </a:p>
          <a:p>
            <a:pPr lvl="1"/>
            <a:r>
              <a:rPr lang="en-US" dirty="0" smtClean="0"/>
              <a:t>Returns a value: the string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"Missouri"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7474" y="5300579"/>
            <a:ext cx="8836526" cy="57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latin typeface="Lucida Sans"/>
                <a:cs typeface="Lucida Sans"/>
              </a:rPr>
              <a:t>Figure 9</a:t>
            </a:r>
            <a:r>
              <a:rPr lang="en-US" sz="2400" dirty="0" smtClean="0">
                <a:latin typeface="Lucida Sans"/>
                <a:cs typeface="Lucida Sans"/>
              </a:rPr>
              <a:t> Calling the </a:t>
            </a:r>
            <a:r>
              <a:rPr lang="en-US" sz="24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replace</a:t>
            </a:r>
            <a:r>
              <a:rPr lang="en-US" sz="2400" dirty="0" smtClean="0">
                <a:latin typeface="Lucida Sans"/>
                <a:cs typeface="Lucida Sans"/>
              </a:rPr>
              <a:t> Method</a:t>
            </a:r>
          </a:p>
        </p:txBody>
      </p:sp>
      <p:pic>
        <p:nvPicPr>
          <p:cNvPr id="5" name="Picture 4" descr="method_ca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74" y="3244849"/>
            <a:ext cx="4171218" cy="20557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" y="82550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Method Arguments and Return Values</a:t>
            </a:r>
            <a:endParaRPr lang="en-US" b="1" dirty="0"/>
          </a:p>
        </p:txBody>
      </p:sp>
      <p:pic>
        <p:nvPicPr>
          <p:cNvPr id="6" name="Picture 5" descr="Table3_arguments_and_retur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92" y="1258604"/>
            <a:ext cx="8527015" cy="4340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3526986"/>
          </a:xfrm>
        </p:spPr>
        <p:txBody>
          <a:bodyPr>
            <a:normAutofit/>
          </a:bodyPr>
          <a:lstStyle/>
          <a:p>
            <a:r>
              <a:rPr lang="en-US" dirty="0" smtClean="0"/>
              <a:t>To declare a method in a class, specify </a:t>
            </a:r>
          </a:p>
          <a:p>
            <a:pPr lvl="1"/>
            <a:r>
              <a:rPr lang="en-US" dirty="0" smtClean="0"/>
              <a:t>The types of the arguments</a:t>
            </a:r>
          </a:p>
          <a:p>
            <a:pPr lvl="1"/>
            <a:r>
              <a:rPr lang="en-US" dirty="0" smtClean="0"/>
              <a:t>The return value</a:t>
            </a:r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length()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</a:p>
          <a:p>
            <a:pPr lvl="1"/>
            <a:r>
              <a:rPr lang="en-US" dirty="0" smtClean="0"/>
              <a:t>There are no arguments</a:t>
            </a:r>
          </a:p>
          <a:p>
            <a:pPr lvl="1"/>
            <a:r>
              <a:rPr lang="en-US" dirty="0" smtClean="0"/>
              <a:t>The return value has the type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4211053"/>
            <a:ext cx="8677836" cy="66325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Figure 1</a:t>
            </a:r>
            <a:r>
              <a:rPr lang="en-US" dirty="0" smtClean="0"/>
              <a:t> Representation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</a:t>
            </a:r>
            <a:r>
              <a:rPr lang="en-US" dirty="0" smtClean="0"/>
              <a:t> Object </a:t>
            </a:r>
            <a:endParaRPr lang="en-US" dirty="0"/>
          </a:p>
        </p:txBody>
      </p:sp>
      <p:pic>
        <p:nvPicPr>
          <p:cNvPr id="5" name="Picture 4" descr="PrintStre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88" y="930024"/>
            <a:ext cx="6707698" cy="293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Declaration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3"/>
            <a:ext cx="8574259" cy="39161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String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replace(String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target, String replacement)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Has two arguments,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target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replacement</a:t>
            </a:r>
          </a:p>
          <a:p>
            <a:pPr lvl="1"/>
            <a:r>
              <a:rPr lang="en-US" dirty="0" smtClean="0"/>
              <a:t>Both arguments have type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</a:p>
          <a:p>
            <a:pPr lvl="1"/>
            <a:r>
              <a:rPr lang="en-US" dirty="0" smtClean="0"/>
              <a:t>The returned value is another string</a:t>
            </a:r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println(String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output) </a:t>
            </a:r>
          </a:p>
          <a:p>
            <a:pPr lvl="1"/>
            <a:r>
              <a:rPr lang="en-US" dirty="0" smtClean="0"/>
              <a:t>Has an argument of type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</a:p>
          <a:p>
            <a:pPr lvl="1"/>
            <a:r>
              <a:rPr lang="en-US" dirty="0" smtClean="0"/>
              <a:t>No return value </a:t>
            </a:r>
          </a:p>
          <a:p>
            <a:pPr lvl="1"/>
            <a:r>
              <a:rPr lang="en-US" dirty="0" smtClean="0"/>
              <a:t>Uses the keyword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void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Declaration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3"/>
            <a:ext cx="9014687" cy="3793267"/>
          </a:xfrm>
        </p:spPr>
        <p:txBody>
          <a:bodyPr>
            <a:normAutofit/>
          </a:bodyPr>
          <a:lstStyle/>
          <a:p>
            <a:r>
              <a:rPr lang="en-US" dirty="0" smtClean="0"/>
              <a:t>A class can declare two methods with the same name and different argument types.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PrintStream</a:t>
            </a:r>
            <a:r>
              <a:rPr lang="en-US" dirty="0" smtClean="0"/>
              <a:t> class declares another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println</a:t>
            </a:r>
            <a:r>
              <a:rPr lang="en-US" dirty="0" smtClean="0"/>
              <a:t> method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println(int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output)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Used to print an integer value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println</a:t>
            </a:r>
            <a:r>
              <a:rPr lang="en-US" dirty="0" smtClean="0"/>
              <a:t> name is overloaded because it refers to more than one method.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2.13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	How </a:t>
            </a:r>
            <a:r>
              <a:rPr lang="en-US" dirty="0" smtClean="0"/>
              <a:t>can you compute the length of the string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"Mississippi"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291319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river.length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Mississippi".length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2.14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can you print out the uppercase version of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"Hello, World!"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240112"/>
            <a:ext cx="8544628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System.out.println(greeting.toUpperCase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System.out.println("Hello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World!".toUpperCase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2.15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Is it legal to call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river.println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  <a:r>
              <a:rPr lang="en-US" dirty="0" smtClean="0"/>
              <a:t>? Why or why not?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1959470"/>
            <a:ext cx="8544628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It is not legal. The variable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river</a:t>
            </a:r>
            <a:r>
              <a:rPr lang="en-US" dirty="0" smtClean="0"/>
              <a:t> has type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dirty="0" smtClean="0"/>
              <a:t>.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println</a:t>
            </a:r>
            <a:r>
              <a:rPr lang="en-US" dirty="0" smtClean="0"/>
              <a:t> method is not a method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dirty="0" smtClean="0"/>
              <a:t> class.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2.16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are the arguments in the method call</a:t>
            </a:r>
          </a:p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river.replace("p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", "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")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199145"/>
            <a:ext cx="8544628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The arguments are the strings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</a:t>
            </a:r>
            <a:r>
              <a:rPr lang="en-US" dirty="0" smtClean="0"/>
              <a:t>.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2.17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881877"/>
          </a:xfrm>
        </p:spPr>
        <p:txBody>
          <a:bodyPr/>
          <a:lstStyle/>
          <a:p>
            <a:r>
              <a:rPr lang="en-US" dirty="0" smtClean="0"/>
              <a:t>	What </a:t>
            </a:r>
            <a:r>
              <a:rPr lang="en-US" dirty="0" smtClean="0"/>
              <a:t>is the result of the call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river.replace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("p", "s”)</a:t>
            </a:r>
            <a:r>
              <a:rPr lang="en-US" dirty="0" smtClean="0"/>
              <a:t>, where river is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"Mississippi"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096730"/>
            <a:ext cx="8544628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Missississi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2.18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1466886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result of the call</a:t>
            </a:r>
          </a:p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greeting.replace("World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", "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Dave").length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  <a:r>
              <a:rPr lang="en-US" dirty="0" smtClean="0"/>
              <a:t>,</a:t>
            </a:r>
          </a:p>
          <a:p>
            <a:r>
              <a:rPr lang="en-US" dirty="0" smtClean="0"/>
              <a:t>where greeting is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"Hello, World!"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691980"/>
            <a:ext cx="8544628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12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2.19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881877"/>
          </a:xfrm>
        </p:spPr>
        <p:txBody>
          <a:bodyPr/>
          <a:lstStyle/>
          <a:p>
            <a:r>
              <a:rPr lang="en-US" dirty="0" smtClean="0"/>
              <a:t>	How </a:t>
            </a:r>
            <a:r>
              <a:rPr lang="en-US" dirty="0" smtClean="0"/>
              <a:t>is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toUpperCase</a:t>
            </a:r>
            <a:r>
              <a:rPr lang="en-US" dirty="0" smtClean="0"/>
              <a:t> method declared in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dirty="0" smtClean="0"/>
              <a:t> class? 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209387"/>
            <a:ext cx="8544628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As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String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toUpperCase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  <a:r>
              <a:rPr lang="en-US" dirty="0" smtClean="0"/>
              <a:t>, with no argument and return type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dirty="0" smtClean="0"/>
              <a:t>.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Constructing Objects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3"/>
            <a:ext cx="8677836" cy="9969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Objects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</a:t>
            </a:r>
            <a:r>
              <a:rPr lang="en-US" dirty="0" smtClean="0"/>
              <a:t> class describe rectangular shapes. </a:t>
            </a:r>
            <a:endParaRPr lang="en-US" dirty="0"/>
          </a:p>
        </p:txBody>
      </p:sp>
      <p:pic>
        <p:nvPicPr>
          <p:cNvPr id="5" name="Picture 4" descr="rec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33" y="1955800"/>
            <a:ext cx="3245933" cy="4340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1894" y="956509"/>
            <a:ext cx="5882106" cy="29250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You </a:t>
            </a:r>
            <a:r>
              <a:rPr lang="en-US" dirty="0" smtClean="0"/>
              <a:t>can think of a water heater as an object that can carry out the "get hot water" method. When you call that method to enjoy a hot shower, you don't care whether the water heater uses gas or solar power.</a:t>
            </a:r>
            <a:endParaRPr lang="en-US" dirty="0"/>
          </a:p>
        </p:txBody>
      </p:sp>
      <p:pic>
        <p:nvPicPr>
          <p:cNvPr id="6" name="Picture 5" descr="solar_pan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9" y="956509"/>
            <a:ext cx="2601495" cy="4390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3445054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</a:t>
            </a:r>
            <a:r>
              <a:rPr lang="en-US" dirty="0" smtClean="0"/>
              <a:t> object is not a rectangular shape.</a:t>
            </a:r>
          </a:p>
          <a:p>
            <a:r>
              <a:rPr lang="en-US" dirty="0" smtClean="0"/>
              <a:t>It is an object that contains a set of numbers.</a:t>
            </a:r>
          </a:p>
          <a:p>
            <a:pPr lvl="1"/>
            <a:r>
              <a:rPr lang="en-US" dirty="0" smtClean="0"/>
              <a:t>The numbers describe the rectangle</a:t>
            </a:r>
          </a:p>
          <a:p>
            <a:r>
              <a:rPr lang="en-US" dirty="0" smtClean="0"/>
              <a:t>Each rectangle is described by: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err="1" smtClean="0"/>
              <a:t>x</a:t>
            </a:r>
            <a:r>
              <a:rPr lang="en-US" dirty="0" smtClean="0"/>
              <a:t>- and </a:t>
            </a:r>
            <a:r>
              <a:rPr lang="en-US" i="1" dirty="0" err="1" smtClean="0"/>
              <a:t>y</a:t>
            </a:r>
            <a:r>
              <a:rPr lang="en-US" dirty="0" smtClean="0"/>
              <a:t>-coordinates of its top-left corner </a:t>
            </a:r>
          </a:p>
          <a:p>
            <a:pPr lvl="1"/>
            <a:r>
              <a:rPr lang="en-US" dirty="0" smtClean="0"/>
              <a:t>Its width</a:t>
            </a:r>
          </a:p>
          <a:p>
            <a:pPr lvl="1"/>
            <a:r>
              <a:rPr lang="en-US" dirty="0" smtClean="0"/>
              <a:t>And its height.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1022386"/>
          </a:xfrm>
        </p:spPr>
        <p:txBody>
          <a:bodyPr/>
          <a:lstStyle/>
          <a:p>
            <a:r>
              <a:rPr lang="en-US" dirty="0" smtClean="0"/>
              <a:t>In the computer,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</a:t>
            </a:r>
            <a:r>
              <a:rPr lang="en-US" dirty="0" smtClean="0"/>
              <a:t> object is a block of memory that holds four numbers.</a:t>
            </a:r>
          </a:p>
          <a:p>
            <a:pPr lvl="1"/>
            <a:endParaRPr lang="en-US" dirty="0"/>
          </a:p>
        </p:txBody>
      </p:sp>
      <p:pic>
        <p:nvPicPr>
          <p:cNvPr id="4" name="Picture 3" descr="rectang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62" y="1981199"/>
            <a:ext cx="7486737" cy="1837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5530886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new</a:t>
            </a:r>
            <a:r>
              <a:rPr lang="en-US" dirty="0" smtClean="0"/>
              <a:t> operator, followed by a class name and arguments, to construct new objects.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new Rectangle(5, 10, 20, 30) </a:t>
            </a:r>
          </a:p>
          <a:p>
            <a:r>
              <a:rPr lang="en-US" dirty="0" smtClean="0"/>
              <a:t>Detail: 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new</a:t>
            </a:r>
            <a:r>
              <a:rPr lang="en-US" dirty="0" smtClean="0"/>
              <a:t> operator makes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</a:t>
            </a:r>
            <a:r>
              <a:rPr lang="en-US" dirty="0" smtClean="0"/>
              <a:t> object </a:t>
            </a:r>
          </a:p>
          <a:p>
            <a:pPr lvl="1"/>
            <a:r>
              <a:rPr lang="en-US" dirty="0" smtClean="0"/>
              <a:t>It uses the parameters (in this case,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20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30</a:t>
            </a:r>
            <a:r>
              <a:rPr lang="en-US" dirty="0" smtClean="0"/>
              <a:t>) to initialize the data of the object </a:t>
            </a:r>
          </a:p>
          <a:p>
            <a:pPr lvl="1"/>
            <a:r>
              <a:rPr lang="en-US" dirty="0" smtClean="0"/>
              <a:t>It returns the object </a:t>
            </a:r>
          </a:p>
          <a:p>
            <a:r>
              <a:rPr lang="en-US" dirty="0" smtClean="0"/>
              <a:t>The process of creating a new object is called construction.</a:t>
            </a:r>
          </a:p>
          <a:p>
            <a:r>
              <a:rPr lang="en-US" dirty="0" smtClean="0"/>
              <a:t>The four values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20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30</a:t>
            </a:r>
            <a:r>
              <a:rPr lang="en-US" dirty="0" smtClean="0"/>
              <a:t> are called the construction arguments.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5530886"/>
          </a:xfrm>
        </p:spPr>
        <p:txBody>
          <a:bodyPr/>
          <a:lstStyle/>
          <a:p>
            <a:r>
              <a:rPr lang="en-US" dirty="0" smtClean="0"/>
              <a:t>Usually the output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new</a:t>
            </a:r>
            <a:r>
              <a:rPr lang="en-US" dirty="0" smtClean="0"/>
              <a:t> operator is stored in a variable: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 box = new Rectangle(5, 10, 20, 30); </a:t>
            </a:r>
          </a:p>
          <a:p>
            <a:r>
              <a:rPr lang="en-US" dirty="0" smtClean="0"/>
              <a:t>Additional constructor: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new Rectangle()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ADAE"/>
                </a:solidFill>
              </a:rPr>
              <a:t>Syntax 2.3 </a:t>
            </a:r>
            <a:r>
              <a:rPr lang="en-US" dirty="0" smtClean="0"/>
              <a:t>Object Construction</a:t>
            </a:r>
            <a:endParaRPr lang="en-US" dirty="0"/>
          </a:p>
        </p:txBody>
      </p:sp>
      <p:pic>
        <p:nvPicPr>
          <p:cNvPr id="4" name="Picture 3" descr="syntax2.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" y="927099"/>
            <a:ext cx="8783638" cy="3383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2.20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	How </a:t>
            </a:r>
            <a:r>
              <a:rPr lang="en-US" dirty="0" smtClean="0"/>
              <a:t>do you construct a square with center (100, 100) and side length 20?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287804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new Rectangle(90, 90, 20, 20)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2.21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	Initialize </a:t>
            </a:r>
            <a:r>
              <a:rPr lang="en-US" dirty="0" smtClean="0"/>
              <a:t>the variables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box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box2</a:t>
            </a:r>
            <a:r>
              <a:rPr lang="en-US" dirty="0" smtClean="0"/>
              <a:t> with two rectangles that touch each other.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236596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 box = new Rectangle(5, 10, 20, 30); Rectangle box2 = new Rectangle(25, 10, 20, 30);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2.22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	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getWidth</a:t>
            </a:r>
            <a:r>
              <a:rPr lang="en-US" dirty="0" smtClean="0"/>
              <a:t> method returns the width of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</a:t>
            </a:r>
            <a:r>
              <a:rPr lang="en-US" dirty="0" smtClean="0"/>
              <a:t> object. What does the following statement print?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System.out.println(new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Rectangle().getWidth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());</a:t>
            </a:r>
            <a:endParaRPr lang="en-US" sz="20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336800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2.23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1570850"/>
          </a:xfrm>
        </p:spPr>
        <p:txBody>
          <a:bodyPr>
            <a:normAutofit/>
          </a:bodyPr>
          <a:lstStyle/>
          <a:p>
            <a:r>
              <a:rPr lang="en-US" dirty="0" smtClean="0"/>
              <a:t>	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PrintStream</a:t>
            </a:r>
            <a:r>
              <a:rPr lang="en-US" dirty="0" smtClean="0"/>
              <a:t> class has a constructor whose argument is the name of a file. How do you construct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PrintStream</a:t>
            </a:r>
            <a:r>
              <a:rPr lang="en-US" dirty="0" smtClean="0"/>
              <a:t> object with the construction argument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output.txt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</a:t>
            </a:r>
            <a:r>
              <a:rPr lang="en-US" dirty="0" smtClean="0"/>
              <a:t>?</a:t>
            </a:r>
            <a:endParaRPr lang="en-US" sz="20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943930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new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PrintStream("output.txt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”);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2.24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	Write </a:t>
            </a:r>
            <a:r>
              <a:rPr lang="en-US" dirty="0" smtClean="0"/>
              <a:t>a statement to save the object that you constructed in Self Check 23 in a variable.</a:t>
            </a:r>
            <a:endParaRPr lang="en-US" sz="20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260595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PrintStream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out = new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PrintStream("output.txt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class describes a set of objects with the same behavior.</a:t>
            </a:r>
          </a:p>
          <a:p>
            <a:r>
              <a:rPr lang="en-US" dirty="0" smtClean="0"/>
              <a:t>Some string objects: 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"Hello World"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"Goodbye"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"Mississippi" </a:t>
            </a:r>
          </a:p>
          <a:p>
            <a:r>
              <a:rPr lang="en-US" dirty="0" smtClean="0"/>
              <a:t>You can invoke the same methods on all strings.</a:t>
            </a:r>
          </a:p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</a:t>
            </a:r>
            <a:r>
              <a:rPr lang="en-US" dirty="0" smtClean="0"/>
              <a:t> is a member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PrintStream</a:t>
            </a:r>
            <a:r>
              <a:rPr lang="en-US" dirty="0" smtClean="0"/>
              <a:t> class that writes to the console window.</a:t>
            </a:r>
          </a:p>
          <a:p>
            <a:r>
              <a:rPr lang="en-US" dirty="0" smtClean="0"/>
              <a:t>You can construct other objects of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PrintStream</a:t>
            </a:r>
            <a:r>
              <a:rPr lang="en-US" dirty="0" smtClean="0"/>
              <a:t> class that write to different destinations.</a:t>
            </a:r>
          </a:p>
          <a:p>
            <a:r>
              <a:rPr lang="en-US" dirty="0" smtClean="0"/>
              <a:t>All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PrintStream</a:t>
            </a:r>
            <a:r>
              <a:rPr lang="en-US" dirty="0" smtClean="0"/>
              <a:t> objects have methods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println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Accessor</a:t>
            </a:r>
            <a:r>
              <a:rPr lang="en-US" b="1" dirty="0" smtClean="0"/>
              <a:t> and </a:t>
            </a:r>
            <a:r>
              <a:rPr lang="en-US" b="1" dirty="0" err="1" smtClean="0"/>
              <a:t>Mutator</a:t>
            </a:r>
            <a:r>
              <a:rPr lang="en-US" b="1" dirty="0" smtClean="0"/>
              <a:t>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154613"/>
          </a:xfrm>
        </p:spPr>
        <p:txBody>
          <a:bodyPr/>
          <a:lstStyle/>
          <a:p>
            <a:r>
              <a:rPr lang="en-US" b="1" dirty="0" err="1" smtClean="0"/>
              <a:t>Accessor</a:t>
            </a:r>
            <a:r>
              <a:rPr lang="en-US" b="1" dirty="0" smtClean="0"/>
              <a:t> method:</a:t>
            </a:r>
            <a:r>
              <a:rPr lang="en-US" dirty="0" smtClean="0"/>
              <a:t> does not change the internal data of the object on which it is invoked.</a:t>
            </a:r>
          </a:p>
          <a:p>
            <a:pPr lvl="1"/>
            <a:r>
              <a:rPr lang="en-US" dirty="0" smtClean="0"/>
              <a:t>Returns information about the object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length</a:t>
            </a:r>
            <a:r>
              <a:rPr lang="en-US" dirty="0" smtClean="0"/>
              <a:t> method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Example: double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width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box.getWidth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  <a:r>
              <a:rPr lang="en-US" dirty="0" smtClean="0"/>
              <a:t>;</a:t>
            </a:r>
          </a:p>
          <a:p>
            <a:r>
              <a:rPr lang="en-US" b="1" dirty="0" err="1" smtClean="0"/>
              <a:t>Mutator</a:t>
            </a:r>
            <a:r>
              <a:rPr lang="en-US" b="1" dirty="0" smtClean="0"/>
              <a:t> method:</a:t>
            </a:r>
            <a:r>
              <a:rPr lang="en-US" dirty="0" smtClean="0"/>
              <a:t> changes the data of the object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box.translate(15, 25)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The top-left corner is now at (20, 35).</a:t>
            </a:r>
            <a:endParaRPr lang="en-US" dirty="0"/>
          </a:p>
        </p:txBody>
      </p:sp>
      <p:pic>
        <p:nvPicPr>
          <p:cNvPr id="4" name="Picture 3" descr="trans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63" y="4184852"/>
            <a:ext cx="4006837" cy="2253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2.25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2139986"/>
          </a:xfrm>
        </p:spPr>
        <p:txBody>
          <a:bodyPr/>
          <a:lstStyle/>
          <a:p>
            <a:r>
              <a:rPr lang="en-US" dirty="0" smtClean="0"/>
              <a:t>What does this sequence of statements print?</a:t>
            </a:r>
          </a:p>
          <a:p>
            <a:r>
              <a:rPr lang="en-US" dirty="0" smtClean="0"/>
              <a:t>	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 box = new Rectangle(5, 10, 20, 30);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System.out.println("Before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: " +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box.getX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box.translate(25, 40);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System.out.println("After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: " +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box.getX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());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3098800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Before: 5</a:t>
            </a:r>
            <a:b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</a:b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After: 30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2.26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2139986"/>
          </a:xfrm>
        </p:spPr>
        <p:txBody>
          <a:bodyPr/>
          <a:lstStyle/>
          <a:p>
            <a:r>
              <a:rPr lang="en-US" dirty="0" smtClean="0"/>
              <a:t>What does this sequence of statements print?</a:t>
            </a:r>
          </a:p>
          <a:p>
            <a:r>
              <a:rPr lang="en-US" dirty="0" smtClean="0"/>
              <a:t>	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 box = new Rectangle(5, 10, 20, 30);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System.out.println("Before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: " +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box.getWidth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box.translate(25, 40);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System.out.println("After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: " +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box.getWidth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());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3098800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Before: 20</a:t>
            </a:r>
            <a:b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</a:b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After: 20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Moving the rectangle does not affect its width or height. You can change the width and height with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setSize</a:t>
            </a:r>
            <a:r>
              <a:rPr lang="en-US" dirty="0" smtClean="0"/>
              <a:t> method.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2.27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2139986"/>
          </a:xfrm>
        </p:spPr>
        <p:txBody>
          <a:bodyPr/>
          <a:lstStyle/>
          <a:p>
            <a:r>
              <a:rPr lang="en-US" dirty="0" smtClean="0"/>
              <a:t>What does this sequence of statements print?</a:t>
            </a:r>
          </a:p>
          <a:p>
            <a:r>
              <a:rPr lang="en-US" dirty="0" smtClean="0"/>
              <a:t>	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 greeting = "Hello”;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System.out.println(greeting.toUpperCase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System.out.println(greeting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654300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HELLO</a:t>
            </a:r>
            <a:b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</a:b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hello</a:t>
            </a:r>
          </a:p>
          <a:p>
            <a:r>
              <a:rPr lang="en-US" dirty="0" smtClean="0"/>
              <a:t>Note that calling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toUpperCase</a:t>
            </a:r>
            <a:r>
              <a:rPr lang="en-US" dirty="0" smtClean="0"/>
              <a:t> doesn't modify the string.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2.28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2139986"/>
          </a:xfrm>
        </p:spPr>
        <p:txBody>
          <a:bodyPr/>
          <a:lstStyle/>
          <a:p>
            <a:r>
              <a:rPr lang="en-US" dirty="0" smtClean="0"/>
              <a:t>	Is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toUpperCase</a:t>
            </a:r>
            <a:r>
              <a:rPr lang="en-US" dirty="0" smtClean="0"/>
              <a:t> method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dirty="0" smtClean="0"/>
              <a:t> class an </a:t>
            </a:r>
            <a:r>
              <a:rPr lang="en-US" dirty="0" err="1" smtClean="0"/>
              <a:t>accessor</a:t>
            </a:r>
            <a:r>
              <a:rPr lang="en-US" dirty="0" smtClean="0"/>
              <a:t> or a </a:t>
            </a:r>
            <a:r>
              <a:rPr lang="en-US" dirty="0" err="1" smtClean="0"/>
              <a:t>mutator</a:t>
            </a:r>
            <a:r>
              <a:rPr lang="en-US" dirty="0" smtClean="0"/>
              <a:t>? 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233138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An </a:t>
            </a:r>
            <a:r>
              <a:rPr lang="en-US" dirty="0" err="1" smtClean="0"/>
              <a:t>accessor</a:t>
            </a:r>
            <a:r>
              <a:rPr lang="en-US" dirty="0" smtClean="0"/>
              <a:t> — it doesn't modify the original string but returns a new string with uppercase letters.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2.29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2139986"/>
          </a:xfrm>
        </p:spPr>
        <p:txBody>
          <a:bodyPr/>
          <a:lstStyle/>
          <a:p>
            <a:r>
              <a:rPr lang="en-US" dirty="0" smtClean="0"/>
              <a:t>	Which </a:t>
            </a:r>
            <a:r>
              <a:rPr lang="en-US" dirty="0" smtClean="0"/>
              <a:t>call to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translate</a:t>
            </a:r>
            <a:r>
              <a:rPr lang="en-US" dirty="0" smtClean="0"/>
              <a:t> is needed to move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box</a:t>
            </a:r>
            <a:r>
              <a:rPr lang="en-US" dirty="0" smtClean="0"/>
              <a:t> rectangle so that its top-left corner is the origin (0, 0)?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448210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box.translate(-5, -10)</a:t>
            </a:r>
            <a:r>
              <a:rPr lang="en-US" dirty="0" smtClean="0"/>
              <a:t>, provided the method is called immediately after storing the new rectangle into box.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API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154613"/>
          </a:xfrm>
        </p:spPr>
        <p:txBody>
          <a:bodyPr/>
          <a:lstStyle/>
          <a:p>
            <a:r>
              <a:rPr lang="en-US" b="1" dirty="0" smtClean="0"/>
              <a:t>API:</a:t>
            </a:r>
            <a:r>
              <a:rPr lang="en-US" dirty="0" smtClean="0"/>
              <a:t> Application Programming Interface </a:t>
            </a:r>
          </a:p>
          <a:p>
            <a:r>
              <a:rPr lang="en-US" b="1" dirty="0" smtClean="0"/>
              <a:t>API documentation:</a:t>
            </a:r>
            <a:r>
              <a:rPr lang="en-US" dirty="0" smtClean="0"/>
              <a:t> lists classes and methods of the Java library </a:t>
            </a:r>
          </a:p>
          <a:p>
            <a:r>
              <a:rPr lang="en-US" dirty="0" smtClean="0"/>
              <a:t>Application programmer: A programmer who uses the Java classes to put together a computer program (or application)</a:t>
            </a:r>
          </a:p>
          <a:p>
            <a:r>
              <a:rPr lang="en-US" dirty="0" smtClean="0"/>
              <a:t>Systems Programmer: A programmer who designs and implements library classes such as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PrintStream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</a:t>
            </a:r>
          </a:p>
          <a:p>
            <a:r>
              <a:rPr lang="en-US" dirty="0" smtClean="0">
                <a:hlinkClick r:id="rId2"/>
              </a:rPr>
              <a:t>http://docs.oracle.com/javase/7/docs/api/index.html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Browsing the API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5194300"/>
            <a:ext cx="9134475" cy="1370013"/>
          </a:xfrm>
        </p:spPr>
        <p:txBody>
          <a:bodyPr/>
          <a:lstStyle/>
          <a:p>
            <a:r>
              <a:rPr lang="en-US" dirty="0" smtClean="0"/>
              <a:t>Locate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</a:t>
            </a:r>
            <a:r>
              <a:rPr lang="en-US" dirty="0" smtClean="0"/>
              <a:t> link in the left pane</a:t>
            </a:r>
          </a:p>
          <a:p>
            <a:r>
              <a:rPr lang="en-US" dirty="0" smtClean="0"/>
              <a:t>Click on the link </a:t>
            </a:r>
          </a:p>
          <a:p>
            <a:pPr lvl="1"/>
            <a:r>
              <a:rPr lang="en-US" dirty="0" smtClean="0"/>
              <a:t>The right pane shows all the features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2650" y="1028700"/>
            <a:ext cx="3181350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latin typeface="Lucida Sans"/>
              </a:rPr>
              <a:t>Figure 13 </a:t>
            </a:r>
            <a:r>
              <a:rPr lang="en-US" sz="2400" dirty="0" smtClean="0">
                <a:latin typeface="Lucida Sans"/>
              </a:rPr>
              <a:t>The API Documentation of the Standard Java Library</a:t>
            </a:r>
          </a:p>
        </p:txBody>
      </p:sp>
      <p:pic>
        <p:nvPicPr>
          <p:cNvPr id="5" name="Picture 4" descr="api_rectang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28700"/>
            <a:ext cx="5953125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76200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Browsing the API Documentation –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Method </a:t>
            </a:r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4826000"/>
            <a:ext cx="9134475" cy="137001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API documentation for each class has</a:t>
            </a:r>
          </a:p>
          <a:p>
            <a:pPr lvl="1"/>
            <a:r>
              <a:rPr lang="en-US" dirty="0" smtClean="0"/>
              <a:t>A section that describes the purpose of the class</a:t>
            </a:r>
          </a:p>
          <a:p>
            <a:pPr lvl="1"/>
            <a:r>
              <a:rPr lang="en-US" dirty="0" smtClean="0"/>
              <a:t>Summary tables for the constructors and methods</a:t>
            </a:r>
          </a:p>
          <a:p>
            <a:pPr lvl="1"/>
            <a:r>
              <a:rPr lang="en-US" dirty="0" smtClean="0"/>
              <a:t>Clicking on a method's link leads to a detailed description of the method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02200" y="1028700"/>
            <a:ext cx="4241800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latin typeface="Lucida Sans"/>
                <a:cs typeface="Lucida Sans"/>
              </a:rPr>
              <a:t>Figure 14</a:t>
            </a:r>
            <a:r>
              <a:rPr lang="en-US" sz="2400" dirty="0" smtClean="0">
                <a:latin typeface="Lucida Sans"/>
                <a:cs typeface="Lucida Sans"/>
              </a:rPr>
              <a:t> The Method Summary for the </a:t>
            </a:r>
            <a:r>
              <a:rPr lang="en-US" sz="24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</a:t>
            </a:r>
            <a:r>
              <a:rPr lang="en-US" sz="2400" dirty="0" smtClean="0">
                <a:latin typeface="Lucida Sans"/>
                <a:cs typeface="Lucida Sans"/>
              </a:rPr>
              <a:t> Class</a:t>
            </a:r>
          </a:p>
        </p:txBody>
      </p:sp>
      <p:pic>
        <p:nvPicPr>
          <p:cNvPr id="7" name="Picture 6" descr="api_method_summar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58887"/>
            <a:ext cx="4699000" cy="3643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Browsing the API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62000"/>
            <a:ext cx="9134475" cy="3303897"/>
          </a:xfrm>
        </p:spPr>
        <p:txBody>
          <a:bodyPr>
            <a:normAutofit/>
          </a:bodyPr>
          <a:lstStyle/>
          <a:p>
            <a:r>
              <a:rPr lang="en-US" dirty="0" smtClean="0"/>
              <a:t>The detailed description of a method shows:</a:t>
            </a:r>
          </a:p>
          <a:p>
            <a:pPr lvl="1"/>
            <a:r>
              <a:rPr lang="en-US" dirty="0" smtClean="0"/>
              <a:t>The action that the method carries out</a:t>
            </a:r>
          </a:p>
          <a:p>
            <a:pPr lvl="1"/>
            <a:r>
              <a:rPr lang="en-US" dirty="0" smtClean="0"/>
              <a:t>The types and names of the parameter variables that receive the arguments when the method is called</a:t>
            </a:r>
          </a:p>
          <a:p>
            <a:pPr lvl="1"/>
            <a:r>
              <a:rPr lang="en-US" dirty="0" smtClean="0"/>
              <a:t>The value that it returns (or the reserved word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void</a:t>
            </a:r>
            <a:r>
              <a:rPr lang="en-US" dirty="0" smtClean="0"/>
              <a:t> if the method doesn't return any value).</a:t>
            </a:r>
            <a:endParaRPr lang="en-US" dirty="0"/>
          </a:p>
        </p:txBody>
      </p:sp>
      <p:pic>
        <p:nvPicPr>
          <p:cNvPr id="6" name="Picture 5" descr="o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16" y="1333508"/>
            <a:ext cx="152384" cy="152384"/>
          </a:xfrm>
          <a:prstGeom prst="rect">
            <a:avLst/>
          </a:prstGeom>
        </p:spPr>
      </p:pic>
      <p:pic>
        <p:nvPicPr>
          <p:cNvPr id="7" name="Picture 6" descr="tw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124" y="1979629"/>
            <a:ext cx="152384" cy="152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3"/>
            <a:ext cx="8677836" cy="23298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Objects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PrintStream</a:t>
            </a:r>
            <a:r>
              <a:rPr lang="en-US" dirty="0" smtClean="0"/>
              <a:t> class have a completely different behavior than the objects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Different classes have different responsibilities</a:t>
            </a:r>
          </a:p>
          <a:p>
            <a:pPr lvl="1"/>
            <a:r>
              <a:rPr lang="en-US" dirty="0" smtClean="0"/>
              <a:t>A string knows about the letters that it contains</a:t>
            </a:r>
          </a:p>
          <a:p>
            <a:pPr lvl="1"/>
            <a:r>
              <a:rPr lang="en-US" dirty="0" smtClean="0"/>
              <a:t>A string doesn't know how to send itself to a console window or file.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1364" y="6069263"/>
            <a:ext cx="8982636" cy="4812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Wingdings" charset="2"/>
              <a:buChar char="§"/>
            </a:pPr>
            <a:r>
              <a:rPr lang="en-US" sz="2400" dirty="0" smtClean="0">
                <a:latin typeface="Lucida Sans"/>
              </a:rPr>
              <a:t>All objects of the </a:t>
            </a:r>
            <a:r>
              <a:rPr lang="en-US" sz="24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Window</a:t>
            </a:r>
            <a:r>
              <a:rPr lang="en-US" sz="2400" dirty="0" smtClean="0">
                <a:latin typeface="Lucida Sans"/>
              </a:rPr>
              <a:t> class share the same behavior.</a:t>
            </a:r>
            <a:endParaRPr lang="en-US" sz="2400" dirty="0">
              <a:latin typeface="Lucida Sans"/>
            </a:endParaRPr>
          </a:p>
        </p:txBody>
      </p:sp>
      <p:pic>
        <p:nvPicPr>
          <p:cNvPr id="5" name="Picture 4" descr="house_window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96" y="3656262"/>
            <a:ext cx="3287689" cy="2450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62000"/>
            <a:ext cx="9134475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Java classes are grouped into packages.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</a:t>
            </a:r>
            <a:r>
              <a:rPr lang="en-US" dirty="0" smtClean="0"/>
              <a:t> class belongs to the package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java.awt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To use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</a:t>
            </a:r>
            <a:r>
              <a:rPr lang="en-US" dirty="0" smtClean="0"/>
              <a:t> class you must import the package: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import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java.awt.Rectangle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</a:t>
            </a:r>
          </a:p>
          <a:p>
            <a:r>
              <a:rPr lang="en-US" dirty="0" smtClean="0"/>
              <a:t>Put the line at the top of your program. </a:t>
            </a:r>
          </a:p>
          <a:p>
            <a:r>
              <a:rPr lang="en-US" dirty="0" smtClean="0"/>
              <a:t>You don't need to import classes in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java.lang</a:t>
            </a:r>
            <a:r>
              <a:rPr lang="en-US" dirty="0" smtClean="0"/>
              <a:t> package such as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64" y="203200"/>
            <a:ext cx="9135036" cy="111439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26ADAE"/>
                </a:solidFill>
              </a:rPr>
              <a:t>Syntax 2.4 </a:t>
            </a:r>
            <a:r>
              <a:rPr lang="en-US" b="1" dirty="0" smtClean="0"/>
              <a:t>Importing a Class from a Package</a:t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5" name="Picture 4" descr="syntax2.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317590"/>
            <a:ext cx="8686800" cy="3169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2.30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2139986"/>
          </a:xfrm>
        </p:spPr>
        <p:txBody>
          <a:bodyPr/>
          <a:lstStyle/>
          <a:p>
            <a:r>
              <a:rPr lang="en-US" dirty="0" smtClean="0"/>
              <a:t>	Look </a:t>
            </a:r>
            <a:r>
              <a:rPr lang="en-US" dirty="0" smtClean="0"/>
              <a:t>at the API documentation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dirty="0" smtClean="0"/>
              <a:t> class. Which method would you use to obtain the string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"hello, world!" </a:t>
            </a:r>
            <a:r>
              <a:rPr lang="en-US" dirty="0" smtClean="0"/>
              <a:t>from the string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"Hello, World!"</a:t>
            </a:r>
            <a:r>
              <a:rPr lang="en-US" dirty="0" smtClean="0"/>
              <a:t>? 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578904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toLowerCase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2.31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2139986"/>
          </a:xfrm>
        </p:spPr>
        <p:txBody>
          <a:bodyPr/>
          <a:lstStyle/>
          <a:p>
            <a:r>
              <a:rPr lang="en-US" dirty="0" smtClean="0"/>
              <a:t>	In </a:t>
            </a:r>
            <a:r>
              <a:rPr lang="en-US" dirty="0" smtClean="0"/>
              <a:t>the API documentation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dirty="0" smtClean="0"/>
              <a:t> class, look at the description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trim</a:t>
            </a:r>
            <a:r>
              <a:rPr lang="en-US" dirty="0" smtClean="0"/>
              <a:t> method. What is the result of applying trim to the string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 Hello, Space ! "</a:t>
            </a:r>
            <a:r>
              <a:rPr lang="en-US" dirty="0" smtClean="0"/>
              <a:t>? (Note the spaces in the string.) 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3018895"/>
            <a:ext cx="8239827" cy="1143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"Hello, Space !" </a:t>
            </a:r>
            <a:r>
              <a:rPr lang="en-US" dirty="0" smtClean="0"/>
              <a:t>– only the leading and trailing spaces are trimmed.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2.32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1794654"/>
          </a:xfrm>
        </p:spPr>
        <p:txBody>
          <a:bodyPr/>
          <a:lstStyle/>
          <a:p>
            <a:r>
              <a:rPr lang="en-US" dirty="0" smtClean="0"/>
              <a:t>	Look </a:t>
            </a:r>
            <a:r>
              <a:rPr lang="en-US" dirty="0" smtClean="0"/>
              <a:t>into the API documentation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</a:t>
            </a:r>
            <a:r>
              <a:rPr lang="en-US" dirty="0" smtClean="0"/>
              <a:t> class. What is the difference between the methods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void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translate(int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x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y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 </a:t>
            </a:r>
            <a:r>
              <a:rPr lang="en-US" dirty="0" smtClean="0"/>
              <a:t>and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setLocation(int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x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y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  <a:r>
              <a:rPr lang="en-US" dirty="0" smtClean="0"/>
              <a:t>? 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3324968"/>
            <a:ext cx="8239827" cy="280972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Answer:</a:t>
            </a:r>
            <a:r>
              <a:rPr lang="en-US" dirty="0" smtClean="0"/>
              <a:t> The arguments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translate</a:t>
            </a:r>
            <a:r>
              <a:rPr lang="en-US" dirty="0" smtClean="0"/>
              <a:t> method tell how far to move the rectangle in the </a:t>
            </a:r>
            <a:r>
              <a:rPr lang="en-US" i="1" dirty="0" err="1" smtClean="0"/>
              <a:t>x</a:t>
            </a:r>
            <a:r>
              <a:rPr lang="en-US" dirty="0" smtClean="0"/>
              <a:t>- and </a:t>
            </a:r>
            <a:r>
              <a:rPr lang="en-US" i="1" dirty="0" err="1" smtClean="0"/>
              <a:t>y</a:t>
            </a:r>
            <a:r>
              <a:rPr lang="en-US" dirty="0" smtClean="0"/>
              <a:t>-directions. The arguments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setLocation</a:t>
            </a:r>
            <a:r>
              <a:rPr lang="en-US" dirty="0" smtClean="0"/>
              <a:t> method indicate the new </a:t>
            </a:r>
            <a:r>
              <a:rPr lang="en-US" i="1" dirty="0" err="1" smtClean="0"/>
              <a:t>x</a:t>
            </a:r>
            <a:r>
              <a:rPr lang="en-US" dirty="0" smtClean="0"/>
              <a:t>- and </a:t>
            </a:r>
            <a:r>
              <a:rPr lang="en-US" i="1" dirty="0" err="1" smtClean="0"/>
              <a:t>y</a:t>
            </a:r>
            <a:r>
              <a:rPr lang="en-US" dirty="0" smtClean="0"/>
              <a:t>-values for the top-left corner. For example,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box.translate(1, 1)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</a:t>
            </a:r>
            <a:r>
              <a:rPr lang="en-US" dirty="0" smtClean="0"/>
              <a:t>moves the box one pixel down and to the right.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box.setLocation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( 1, 1)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</a:t>
            </a:r>
            <a:r>
              <a:rPr lang="en-US" dirty="0" smtClean="0"/>
              <a:t>moves box to the top-left corner of the screen.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2.33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11688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	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Random</a:t>
            </a:r>
            <a:r>
              <a:rPr lang="en-US" dirty="0" smtClean="0"/>
              <a:t> class is declared in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java.util</a:t>
            </a:r>
            <a:r>
              <a:rPr lang="en-US" dirty="0" smtClean="0"/>
              <a:t> package. What do you need to do in order to use that class in your program?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550663"/>
            <a:ext cx="8239827" cy="1515233"/>
          </a:xfrm>
        </p:spPr>
        <p:txBody>
          <a:bodyPr>
            <a:normAutofit/>
          </a:bodyPr>
          <a:lstStyle/>
          <a:p>
            <a:r>
              <a:rPr lang="en-US" b="1" dirty="0" smtClean="0"/>
              <a:t>Answer:</a:t>
            </a:r>
            <a:r>
              <a:rPr lang="en-US" dirty="0" smtClean="0"/>
              <a:t> Add the statement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import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java.util.Random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</a:t>
            </a:r>
          </a:p>
          <a:p>
            <a:r>
              <a:rPr lang="en-US" dirty="0" smtClean="0"/>
              <a:t>	at the top of your program.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2.34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897487"/>
          </a:xfrm>
        </p:spPr>
        <p:txBody>
          <a:bodyPr/>
          <a:lstStyle/>
          <a:p>
            <a:r>
              <a:rPr lang="en-US" dirty="0" smtClean="0"/>
              <a:t>	In </a:t>
            </a:r>
            <a:r>
              <a:rPr lang="en-US" dirty="0" smtClean="0"/>
              <a:t>which package is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BigInteger</a:t>
            </a:r>
            <a:r>
              <a:rPr lang="en-US" dirty="0" smtClean="0"/>
              <a:t> class located? Look it up in the API documentation.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427801"/>
            <a:ext cx="8239827" cy="1143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In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java.math</a:t>
            </a:r>
            <a:r>
              <a:rPr lang="en-US" dirty="0" smtClean="0"/>
              <a:t> package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Implementing a Test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822325"/>
            <a:ext cx="9134475" cy="5154613"/>
          </a:xfrm>
        </p:spPr>
        <p:txBody>
          <a:bodyPr/>
          <a:lstStyle/>
          <a:p>
            <a:r>
              <a:rPr lang="en-US" dirty="0" smtClean="0"/>
              <a:t>A test program verifies that methods behave as expected.</a:t>
            </a:r>
          </a:p>
          <a:p>
            <a:r>
              <a:rPr lang="en-US" dirty="0" smtClean="0"/>
              <a:t>Steps in writing a tester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Provide a tester class.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Supply a 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</a:t>
            </a:r>
            <a:r>
              <a:rPr lang="en-US" sz="2000" dirty="0" smtClean="0"/>
              <a:t> method.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Inside the 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</a:t>
            </a:r>
            <a:r>
              <a:rPr lang="en-US" sz="2000" dirty="0" smtClean="0"/>
              <a:t> method, construct one or more objects.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methods to the objects.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Display the results of the method calls.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Display the values that you expect to get.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Implementing a Test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822325"/>
            <a:ext cx="9134475" cy="5154613"/>
          </a:xfrm>
        </p:spPr>
        <p:txBody>
          <a:bodyPr/>
          <a:lstStyle/>
          <a:p>
            <a:r>
              <a:rPr lang="en-US" dirty="0" smtClean="0"/>
              <a:t>Code to test the behavior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translate</a:t>
            </a:r>
            <a:r>
              <a:rPr lang="en-US" dirty="0" smtClean="0"/>
              <a:t> method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 box = new Rectangle(5, 10, 20, 30); // Move the rectangle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box.translate(15, 25); // Print information about the moved rectangle</a:t>
            </a:r>
          </a:p>
          <a:p>
            <a:pPr lvl="1">
              <a:buNone/>
            </a:pP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System.out.print("x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: ");</a:t>
            </a:r>
          </a:p>
          <a:p>
            <a:pPr lvl="1">
              <a:buNone/>
            </a:pP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System.out.println(box.getX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());</a:t>
            </a:r>
          </a:p>
          <a:p>
            <a:pPr lvl="1">
              <a:buNone/>
            </a:pP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System.out.println("Expected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: 20");</a:t>
            </a:r>
          </a:p>
          <a:p>
            <a:r>
              <a:rPr lang="en-US" dirty="0" smtClean="0"/>
              <a:t>Place the code inside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</a:t>
            </a:r>
            <a:r>
              <a:rPr lang="en-US" dirty="0" smtClean="0"/>
              <a:t> method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MoveTester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Determining the expected result in advance is an important part of testing.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section_7/</a:t>
            </a:r>
            <a:r>
              <a:rPr lang="en-US" dirty="0" smtClean="0">
                <a:hlinkClick r:id="rId2" action="ppaction://hlinkfile"/>
              </a:rPr>
              <a:t>MoveTester.java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822325"/>
            <a:ext cx="9134475" cy="40444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java.awt.Rectangle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MoveTester</a:t>
            </a:r>
            <a:endParaRPr lang="en-US" sz="12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main(String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[]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Rectangle box =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Rectangle(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5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20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30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Move the rectangle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box.translate(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15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25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Print information about the moved rectangle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System.out.print(</a:t>
            </a:r>
            <a:r>
              <a:rPr lang="en-US" sz="12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"x</a:t>
            </a:r>
            <a:r>
              <a:rPr lang="en-US" sz="12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: "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14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System.out.println(box.getX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15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System.out.println(</a:t>
            </a:r>
            <a:r>
              <a:rPr lang="en-US" sz="12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"Expected</a:t>
            </a:r>
            <a:r>
              <a:rPr lang="en-US" sz="12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: 20"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16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17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System.out.print(</a:t>
            </a:r>
            <a:r>
              <a:rPr lang="en-US" sz="12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"y</a:t>
            </a:r>
            <a:r>
              <a:rPr lang="en-US" sz="12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: "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18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System.out.println(box.getY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19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System.out.println(</a:t>
            </a:r>
            <a:r>
              <a:rPr lang="en-US" sz="12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"Expected</a:t>
            </a:r>
            <a:r>
              <a:rPr lang="en-US" sz="12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: 35"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 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20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21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2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4866776"/>
            <a:ext cx="9135036" cy="1320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053" b="1" dirty="0" smtClean="0">
                <a:latin typeface="Lucida Sans"/>
                <a:cs typeface="Lucida Sans"/>
              </a:rPr>
              <a:t>Program Run:</a:t>
            </a:r>
            <a:endParaRPr lang="en-US" sz="5053" dirty="0" smtClean="0">
              <a:latin typeface="Lucida Sans"/>
              <a:cs typeface="Lucida Sans"/>
            </a:endParaRPr>
          </a:p>
          <a:p>
            <a:pPr marL="800100" lvl="1" indent="-342900"/>
            <a:endParaRPr lang="en-US" sz="1882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marL="800100" lvl="1" indent="-342900"/>
            <a:r>
              <a:rPr lang="en-US" sz="4211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x</a:t>
            </a:r>
            <a:r>
              <a:rPr lang="en-US" sz="421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: 20</a:t>
            </a:r>
          </a:p>
          <a:p>
            <a:pPr marL="800100" lvl="1" indent="-342900"/>
            <a:r>
              <a:rPr lang="en-US" sz="421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Expected: 20</a:t>
            </a:r>
          </a:p>
          <a:p>
            <a:pPr marL="800100" lvl="1" indent="-342900"/>
            <a:r>
              <a:rPr lang="en-US" sz="4211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y</a:t>
            </a:r>
            <a:r>
              <a:rPr lang="en-US" sz="421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: 35</a:t>
            </a:r>
          </a:p>
          <a:p>
            <a:pPr marL="800100" lvl="1" indent="-342900"/>
            <a:r>
              <a:rPr lang="en-US" sz="421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Expected: 35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5"/>
            <a:ext cx="8677836" cy="15009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	In </a:t>
            </a:r>
            <a:r>
              <a:rPr lang="en-US" dirty="0" smtClean="0"/>
              <a:t>Java, objects are grouped into classes according to their behavior. Would a window object and a water heater object belong to the same class or to different classes? Why? 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646947"/>
            <a:ext cx="8239827" cy="2366211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Objects with the same behavior belong to the same class. A window lets in light while protecting a room from the outside wind and heat or cold. A water heater has completely different behavior. It heats water. They belong to different classes.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2.35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1458193"/>
          </a:xfrm>
        </p:spPr>
        <p:txBody>
          <a:bodyPr>
            <a:normAutofit/>
          </a:bodyPr>
          <a:lstStyle/>
          <a:p>
            <a:r>
              <a:rPr lang="en-US" dirty="0" smtClean="0"/>
              <a:t>	Suppose </a:t>
            </a:r>
            <a:r>
              <a:rPr lang="en-US" dirty="0" smtClean="0"/>
              <a:t>we had called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box.translate(25, 15) </a:t>
            </a:r>
            <a:r>
              <a:rPr lang="en-US" dirty="0" smtClean="0"/>
              <a:t>instead of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box.translate(15, 25)</a:t>
            </a:r>
            <a:r>
              <a:rPr lang="en-US" dirty="0" smtClean="0"/>
              <a:t>. What are the expected outputs?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526972"/>
            <a:ext cx="8239827" cy="1143000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x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: 30,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y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: 25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2.36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8814"/>
            <a:ext cx="8677836" cy="897487"/>
          </a:xfrm>
        </p:spPr>
        <p:txBody>
          <a:bodyPr/>
          <a:lstStyle/>
          <a:p>
            <a:r>
              <a:rPr lang="en-US" dirty="0" smtClean="0"/>
              <a:t>	Why </a:t>
            </a:r>
            <a:r>
              <a:rPr lang="en-US" dirty="0" smtClean="0"/>
              <a:t>doesn't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MoveTester</a:t>
            </a:r>
            <a:r>
              <a:rPr lang="en-US" dirty="0" smtClean="0"/>
              <a:t> program print the width and height of the rectangle?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427801"/>
            <a:ext cx="8239827" cy="1143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Because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translate</a:t>
            </a:r>
            <a:r>
              <a:rPr lang="en-US" dirty="0" smtClean="0"/>
              <a:t> method doesn't modify the shape of the rectangle.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1376511"/>
          </a:xfrm>
        </p:spPr>
        <p:txBody>
          <a:bodyPr/>
          <a:lstStyle/>
          <a:p>
            <a:r>
              <a:rPr lang="en-US" dirty="0" smtClean="0"/>
              <a:t>An object variable is a variable whose type is a class</a:t>
            </a:r>
          </a:p>
          <a:p>
            <a:pPr lvl="1"/>
            <a:r>
              <a:rPr lang="en-US" dirty="0" smtClean="0"/>
              <a:t>Does not actually hold an object.</a:t>
            </a:r>
          </a:p>
          <a:p>
            <a:pPr lvl="1"/>
            <a:r>
              <a:rPr lang="en-US" dirty="0" smtClean="0"/>
              <a:t>Holds the memory location of an object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7474" y="3909591"/>
            <a:ext cx="8836525" cy="57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b="1" dirty="0" smtClean="0">
                <a:latin typeface="Lucida Sans"/>
              </a:rPr>
              <a:t>Figure 15 </a:t>
            </a:r>
            <a:r>
              <a:rPr lang="en-US" sz="2400" dirty="0" smtClean="0">
                <a:latin typeface="Lucida Sans"/>
              </a:rPr>
              <a:t>An Object Variable Containing an Object Refere</a:t>
            </a:r>
            <a:r>
              <a:rPr lang="en-US" sz="2400" dirty="0" smtClean="0"/>
              <a:t>nce</a:t>
            </a:r>
            <a:endParaRPr lang="en-US" sz="2400" dirty="0"/>
          </a:p>
        </p:txBody>
      </p:sp>
      <p:pic>
        <p:nvPicPr>
          <p:cNvPr id="6" name="Picture 5" descr="variable_in_memory_02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74" y="2352674"/>
            <a:ext cx="3765061" cy="1457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2624888"/>
          </a:xfrm>
        </p:spPr>
        <p:txBody>
          <a:bodyPr/>
          <a:lstStyle/>
          <a:p>
            <a:r>
              <a:rPr lang="en-US" b="1" dirty="0" smtClean="0"/>
              <a:t>Object reference:</a:t>
            </a:r>
            <a:r>
              <a:rPr lang="en-US" dirty="0" smtClean="0"/>
              <a:t> describes the location of an object </a:t>
            </a:r>
          </a:p>
          <a:p>
            <a:r>
              <a:rPr lang="en-US" dirty="0" smtClean="0"/>
              <a:t>After this statement: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 box = new Rectangle(5, 10, 20, 30); </a:t>
            </a:r>
          </a:p>
          <a:p>
            <a:pPr lvl="1"/>
            <a:r>
              <a:rPr lang="en-US" dirty="0" smtClean="0"/>
              <a:t>Variable 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box</a:t>
            </a:r>
            <a:r>
              <a:rPr lang="en-US" dirty="0" smtClean="0"/>
              <a:t> refers to the 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</a:t>
            </a:r>
            <a:r>
              <a:rPr lang="en-US" dirty="0" smtClean="0"/>
              <a:t> object returned by the 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new</a:t>
            </a:r>
            <a:r>
              <a:rPr lang="en-US" dirty="0" smtClean="0"/>
              <a:t> operator</a:t>
            </a:r>
          </a:p>
          <a:p>
            <a:pPr lvl="1"/>
            <a:r>
              <a:rPr lang="en-US" dirty="0" smtClean="0"/>
              <a:t>The 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box</a:t>
            </a:r>
            <a:r>
              <a:rPr lang="en-US" dirty="0" smtClean="0"/>
              <a:t> variable does not contain the object. It refers to the object.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1376511"/>
          </a:xfrm>
        </p:spPr>
        <p:txBody>
          <a:bodyPr/>
          <a:lstStyle/>
          <a:p>
            <a:r>
              <a:rPr lang="en-US" dirty="0" smtClean="0"/>
              <a:t>Multiple object variables can refer to the same object: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 box = new Rectangle(5, 10, 20, 30);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 box2 = box;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7474" y="3909591"/>
            <a:ext cx="8836525" cy="57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b="1" dirty="0" smtClean="0">
                <a:latin typeface="Lucida Sans"/>
              </a:rPr>
              <a:t>Figure 16 </a:t>
            </a:r>
            <a:r>
              <a:rPr lang="en-US" sz="2400" dirty="0" smtClean="0">
                <a:latin typeface="Lucida Sans"/>
              </a:rPr>
              <a:t>Two Object Variables Referring to the Same Object</a:t>
            </a:r>
          </a:p>
        </p:txBody>
      </p:sp>
      <p:pic>
        <p:nvPicPr>
          <p:cNvPr id="9" name="Picture 8" descr="multiply_ref_02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74" y="2180554"/>
            <a:ext cx="4590364" cy="1729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1376511"/>
          </a:xfrm>
        </p:spPr>
        <p:txBody>
          <a:bodyPr/>
          <a:lstStyle/>
          <a:p>
            <a:r>
              <a:rPr lang="en-US" dirty="0" smtClean="0"/>
              <a:t>Numbers are not objects.</a:t>
            </a:r>
          </a:p>
          <a:p>
            <a:r>
              <a:rPr lang="en-US" dirty="0" smtClean="0"/>
              <a:t>Number variables actually store numbers.</a:t>
            </a:r>
            <a:endParaRPr lang="en-US" sz="16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7475" y="2335325"/>
            <a:ext cx="8836525" cy="57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b="1" dirty="0" smtClean="0">
                <a:latin typeface="Lucida Sans"/>
              </a:rPr>
              <a:t>Figure 17 </a:t>
            </a:r>
            <a:r>
              <a:rPr lang="en-US" sz="2400" dirty="0" smtClean="0">
                <a:latin typeface="Lucida Sans"/>
              </a:rPr>
              <a:t>A Number Variable Stores a Number</a:t>
            </a:r>
          </a:p>
        </p:txBody>
      </p:sp>
      <p:pic>
        <p:nvPicPr>
          <p:cNvPr id="6" name="Picture 5" descr="number_variable_02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20" y="2012469"/>
            <a:ext cx="1419225" cy="19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1957652"/>
          </a:xfrm>
        </p:spPr>
        <p:txBody>
          <a:bodyPr/>
          <a:lstStyle/>
          <a:p>
            <a:r>
              <a:rPr lang="en-US" dirty="0" smtClean="0"/>
              <a:t>When you copy a number</a:t>
            </a:r>
          </a:p>
          <a:p>
            <a:pPr lvl="1"/>
            <a:r>
              <a:rPr lang="en-US" dirty="0" smtClean="0"/>
              <a:t>the original and the copy of the number are independent values.</a:t>
            </a:r>
          </a:p>
          <a:p>
            <a:pPr lvl="1">
              <a:buNone/>
            </a:pP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luckyNumber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13;</a:t>
            </a:r>
          </a:p>
          <a:p>
            <a:pPr lvl="1">
              <a:buNone/>
            </a:pP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luckyNumber2 =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luckyNumber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luckyNumber2 = 12;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7475" y="5477330"/>
            <a:ext cx="8836525" cy="57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b="1" dirty="0" smtClean="0">
                <a:latin typeface="Lucida Sans"/>
              </a:rPr>
              <a:t>Figure 18 </a:t>
            </a:r>
            <a:r>
              <a:rPr lang="en-US" sz="2400" dirty="0" smtClean="0">
                <a:latin typeface="Lucida Sans"/>
              </a:rPr>
              <a:t>Copying Numbers</a:t>
            </a:r>
          </a:p>
        </p:txBody>
      </p:sp>
      <p:pic>
        <p:nvPicPr>
          <p:cNvPr id="7" name="Picture 6" descr="copying_numbers_02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75" y="2720681"/>
            <a:ext cx="2587609" cy="2756649"/>
          </a:xfrm>
          <a:prstGeom prst="rect">
            <a:avLst/>
          </a:prstGeom>
        </p:spPr>
      </p:pic>
      <p:pic>
        <p:nvPicPr>
          <p:cNvPr id="8" name="Picture 7" descr="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956" y="1824775"/>
            <a:ext cx="203200" cy="203200"/>
          </a:xfrm>
          <a:prstGeom prst="rect">
            <a:avLst/>
          </a:prstGeom>
        </p:spPr>
      </p:pic>
      <p:pic>
        <p:nvPicPr>
          <p:cNvPr id="9" name="Picture 8" descr="tw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16" y="2130849"/>
            <a:ext cx="203200" cy="203200"/>
          </a:xfrm>
          <a:prstGeom prst="rect">
            <a:avLst/>
          </a:prstGeom>
        </p:spPr>
      </p:pic>
      <p:pic>
        <p:nvPicPr>
          <p:cNvPr id="10" name="Picture 9" descr="thre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770" y="2415881"/>
            <a:ext cx="203200" cy="20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Object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958814"/>
            <a:ext cx="9135036" cy="1957652"/>
          </a:xfrm>
        </p:spPr>
        <p:txBody>
          <a:bodyPr/>
          <a:lstStyle/>
          <a:p>
            <a:r>
              <a:rPr lang="en-US" dirty="0" smtClean="0"/>
              <a:t>When you copy an object reference</a:t>
            </a:r>
          </a:p>
          <a:p>
            <a:pPr lvl="1"/>
            <a:r>
              <a:rPr lang="en-US" dirty="0" smtClean="0"/>
              <a:t>both the original and the copy are references to the same object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 box = new Rectangle(5, 10, 20, 30);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 box2 = box;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box2.translate(15, 25);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7475" y="5871007"/>
            <a:ext cx="8836525" cy="57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b="1" dirty="0" smtClean="0">
                <a:latin typeface="Lucida Sans"/>
              </a:rPr>
              <a:t>Figure 19 </a:t>
            </a:r>
            <a:r>
              <a:rPr lang="en-US" sz="2400" dirty="0" smtClean="0">
                <a:latin typeface="Lucida Sans"/>
              </a:rPr>
              <a:t>Copying Object References</a:t>
            </a:r>
          </a:p>
        </p:txBody>
      </p:sp>
      <p:pic>
        <p:nvPicPr>
          <p:cNvPr id="8" name="Picture 7" descr="o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015" y="1797232"/>
            <a:ext cx="203200" cy="203200"/>
          </a:xfrm>
          <a:prstGeom prst="rect">
            <a:avLst/>
          </a:prstGeom>
        </p:spPr>
      </p:pic>
      <p:pic>
        <p:nvPicPr>
          <p:cNvPr id="9" name="Picture 8" descr="tw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66" y="2130849"/>
            <a:ext cx="203200" cy="203200"/>
          </a:xfrm>
          <a:prstGeom prst="rect">
            <a:avLst/>
          </a:prstGeom>
        </p:spPr>
      </p:pic>
      <p:pic>
        <p:nvPicPr>
          <p:cNvPr id="10" name="Picture 9" descr="thre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248" y="2421420"/>
            <a:ext cx="203200" cy="203200"/>
          </a:xfrm>
          <a:prstGeom prst="rect">
            <a:avLst/>
          </a:prstGeom>
        </p:spPr>
      </p:pic>
      <p:pic>
        <p:nvPicPr>
          <p:cNvPr id="11" name="Picture 10" descr="copying_reference_02_19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73" y="2624620"/>
            <a:ext cx="2791893" cy="32463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2.37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the effect of the assignment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greeting2 = greeting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342528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Now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greeting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greeting2</a:t>
            </a:r>
            <a:r>
              <a:rPr lang="en-US" dirty="0" smtClean="0"/>
              <a:t> both refer to the same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dirty="0" smtClean="0"/>
              <a:t> object.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2.38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	After </a:t>
            </a:r>
            <a:r>
              <a:rPr lang="en-US" dirty="0" smtClean="0"/>
              <a:t>calling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greeting2.toUpperCase()</a:t>
            </a:r>
            <a:r>
              <a:rPr lang="en-US" dirty="0" smtClean="0"/>
              <a:t>, what are the contents of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greeting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greeting2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328771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Both variables still refer to the same string, and the string has not been modified. Recall that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toUpperCase</a:t>
            </a:r>
            <a:r>
              <a:rPr lang="en-US" dirty="0" smtClean="0"/>
              <a:t> method constructs a new string that contains uppercase characters, leaving the original string unchanged.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5554</Words>
  <Application>Microsoft Macintosh PowerPoint</Application>
  <PresentationFormat>On-screen Show (4:3)</PresentationFormat>
  <Paragraphs>816</Paragraphs>
  <Slides>133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133</vt:i4>
      </vt:variant>
    </vt:vector>
  </HeadingPairs>
  <TitlesOfParts>
    <vt:vector size="138" baseType="lpstr">
      <vt:lpstr>Title Page</vt:lpstr>
      <vt:lpstr>Office Theme</vt:lpstr>
      <vt:lpstr>2_Office Theme</vt:lpstr>
      <vt:lpstr>1_Office Theme</vt:lpstr>
      <vt:lpstr>3_Office Theme</vt:lpstr>
      <vt:lpstr>PowerPoint Presentation</vt:lpstr>
      <vt:lpstr>Chapter Goals</vt:lpstr>
      <vt:lpstr>Objects and Classes</vt:lpstr>
      <vt:lpstr>Using Objects</vt:lpstr>
      <vt:lpstr>Using Objects</vt:lpstr>
      <vt:lpstr>Using Objects</vt:lpstr>
      <vt:lpstr>Classes</vt:lpstr>
      <vt:lpstr>Classes</vt:lpstr>
      <vt:lpstr>Self Check 2.1</vt:lpstr>
      <vt:lpstr>Self Check 2.2</vt:lpstr>
      <vt:lpstr>Variables</vt:lpstr>
      <vt:lpstr>Syntax 2.1 Variable Declaration</vt:lpstr>
      <vt:lpstr>Variables</vt:lpstr>
      <vt:lpstr>Variables</vt:lpstr>
      <vt:lpstr>Variable Declarations</vt:lpstr>
      <vt:lpstr>Types</vt:lpstr>
      <vt:lpstr>Names</vt:lpstr>
      <vt:lpstr>Names</vt:lpstr>
      <vt:lpstr>Variable Names in Java</vt:lpstr>
      <vt:lpstr>Comments</vt:lpstr>
      <vt:lpstr>Comments</vt:lpstr>
      <vt:lpstr>Assignment</vt:lpstr>
      <vt:lpstr>Assignment</vt:lpstr>
      <vt:lpstr>Assignment</vt:lpstr>
      <vt:lpstr>Assignment</vt:lpstr>
      <vt:lpstr>Syntax 2.2 Assignment</vt:lpstr>
      <vt:lpstr>Self Check 2.3</vt:lpstr>
      <vt:lpstr>Self Check 2.4</vt:lpstr>
      <vt:lpstr>Self Check 2.5</vt:lpstr>
      <vt:lpstr>Self Check 2.6</vt:lpstr>
      <vt:lpstr>Self Check 2.7</vt:lpstr>
      <vt:lpstr>Self Check 2.8</vt:lpstr>
      <vt:lpstr>Self Check 2.9</vt:lpstr>
      <vt:lpstr>Self Check 2.10</vt:lpstr>
      <vt:lpstr>Self Check 2.11</vt:lpstr>
      <vt:lpstr>Self Check 2.12</vt:lpstr>
      <vt:lpstr>Calling Methods</vt:lpstr>
      <vt:lpstr>Calling Methods</vt:lpstr>
      <vt:lpstr>The Public Interface of a Class</vt:lpstr>
      <vt:lpstr>A Representation of Two String Objects</vt:lpstr>
      <vt:lpstr>Method Arguments</vt:lpstr>
      <vt:lpstr>Method Arguments</vt:lpstr>
      <vt:lpstr>Method Arguments</vt:lpstr>
      <vt:lpstr>Return Values</vt:lpstr>
      <vt:lpstr>Return Values</vt:lpstr>
      <vt:lpstr>Return Values – replace Method</vt:lpstr>
      <vt:lpstr>Return Values – replace Method - continued</vt:lpstr>
      <vt:lpstr>Method Arguments and Return Values</vt:lpstr>
      <vt:lpstr>Method Declaration</vt:lpstr>
      <vt:lpstr>Method Declaration - continued</vt:lpstr>
      <vt:lpstr>Method Declaration - continued</vt:lpstr>
      <vt:lpstr>Self Check 2.13</vt:lpstr>
      <vt:lpstr>Self Check 2.14</vt:lpstr>
      <vt:lpstr>Self Check 2.15</vt:lpstr>
      <vt:lpstr>Self Check 2.16</vt:lpstr>
      <vt:lpstr>Self Check 2.17</vt:lpstr>
      <vt:lpstr>Self Check 2.18</vt:lpstr>
      <vt:lpstr>Self Check 2.19</vt:lpstr>
      <vt:lpstr>Constructing Objects</vt:lpstr>
      <vt:lpstr>Constructing Objects</vt:lpstr>
      <vt:lpstr>Constructing Objects</vt:lpstr>
      <vt:lpstr>Constructing Objects</vt:lpstr>
      <vt:lpstr>Constructing Objects</vt:lpstr>
      <vt:lpstr>Syntax 2.3 Object Construction</vt:lpstr>
      <vt:lpstr>Self Check 2.20</vt:lpstr>
      <vt:lpstr>Self Check 2.21</vt:lpstr>
      <vt:lpstr>Self Check 2.22</vt:lpstr>
      <vt:lpstr>Self Check 2.23</vt:lpstr>
      <vt:lpstr>Self Check 2.24</vt:lpstr>
      <vt:lpstr>Accessor and Mutator Methods</vt:lpstr>
      <vt:lpstr>Self Check 2.25</vt:lpstr>
      <vt:lpstr>Self Check 2.26</vt:lpstr>
      <vt:lpstr>Self Check 2.27</vt:lpstr>
      <vt:lpstr>Self Check 2.28</vt:lpstr>
      <vt:lpstr>Self Check 2.29</vt:lpstr>
      <vt:lpstr>The API Documentation</vt:lpstr>
      <vt:lpstr>Browsing the API Documentation</vt:lpstr>
      <vt:lpstr>Browsing the API Documentation –  Method Summary</vt:lpstr>
      <vt:lpstr>Browsing the API Documentation</vt:lpstr>
      <vt:lpstr>Packages</vt:lpstr>
      <vt:lpstr>Syntax 2.4 Importing a Class from a Package </vt:lpstr>
      <vt:lpstr>Self Check 2.30</vt:lpstr>
      <vt:lpstr>Self Check 2.31</vt:lpstr>
      <vt:lpstr>Self Check 2.32</vt:lpstr>
      <vt:lpstr>Self Check 2.33</vt:lpstr>
      <vt:lpstr>Self Check 2.34</vt:lpstr>
      <vt:lpstr>Implementing a Test Program</vt:lpstr>
      <vt:lpstr>Implementing a Test Program</vt:lpstr>
      <vt:lpstr>section_7/MoveTester.java</vt:lpstr>
      <vt:lpstr>Self Check 2.35</vt:lpstr>
      <vt:lpstr>Self Check 2.36</vt:lpstr>
      <vt:lpstr>Object References</vt:lpstr>
      <vt:lpstr>Object References</vt:lpstr>
      <vt:lpstr>Object References</vt:lpstr>
      <vt:lpstr>Numbers</vt:lpstr>
      <vt:lpstr>Copying Numbers</vt:lpstr>
      <vt:lpstr>Copying Object References</vt:lpstr>
      <vt:lpstr>Self Check 2.37</vt:lpstr>
      <vt:lpstr>Self Check 2.38</vt:lpstr>
      <vt:lpstr>Mainframe Computer</vt:lpstr>
      <vt:lpstr>Graphical Applications: Frame Windows</vt:lpstr>
      <vt:lpstr>Frame Windows</vt:lpstr>
      <vt:lpstr>section_9_1/EmptyFrameViewer.java</vt:lpstr>
      <vt:lpstr>Drawing on a Component</vt:lpstr>
      <vt:lpstr>Classes Graphics and Graphics2D</vt:lpstr>
      <vt:lpstr>Classes Graphics and Graphics2D</vt:lpstr>
      <vt:lpstr>Coordinate System of a Component</vt:lpstr>
      <vt:lpstr>Drawing Rectangles</vt:lpstr>
      <vt:lpstr>section_9_2/RectangleComponent.java</vt:lpstr>
      <vt:lpstr>Displaying a Component in a Frame</vt:lpstr>
      <vt:lpstr>section_9_3/RectangleViewer.java</vt:lpstr>
      <vt:lpstr>Self Check 2.39</vt:lpstr>
      <vt:lpstr>Self Check 2.40</vt:lpstr>
      <vt:lpstr>Self Check 2.41</vt:lpstr>
      <vt:lpstr>Self Check 2.42</vt:lpstr>
      <vt:lpstr>Self Check 2.43</vt:lpstr>
      <vt:lpstr>Ellipses</vt:lpstr>
      <vt:lpstr>Ellipses</vt:lpstr>
      <vt:lpstr>Circles</vt:lpstr>
      <vt:lpstr>Lines</vt:lpstr>
      <vt:lpstr>Drawing Text</vt:lpstr>
      <vt:lpstr>Colors</vt:lpstr>
      <vt:lpstr>Colors</vt:lpstr>
      <vt:lpstr>Predefined Colors</vt:lpstr>
      <vt:lpstr>Alien Face</vt:lpstr>
      <vt:lpstr>section_10/FaceComponent.java</vt:lpstr>
      <vt:lpstr>section_10/FaceComponent.java</vt:lpstr>
      <vt:lpstr>section_10/FaceViewer.java</vt:lpstr>
      <vt:lpstr>Self Check 2.44</vt:lpstr>
      <vt:lpstr>Self Check 2.45</vt:lpstr>
      <vt:lpstr>Self Check 2.46</vt:lpstr>
      <vt:lpstr>Self Check 2.47</vt:lpstr>
      <vt:lpstr>Self Check 2.48</vt:lpstr>
    </vt:vector>
  </TitlesOfParts>
  <Company>Acadia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 Giles</dc:creator>
  <cp:lastModifiedBy>Cindy Johnson</cp:lastModifiedBy>
  <cp:revision>250</cp:revision>
  <dcterms:created xsi:type="dcterms:W3CDTF">2013-06-10T22:20:46Z</dcterms:created>
  <dcterms:modified xsi:type="dcterms:W3CDTF">2013-06-14T17:16:18Z</dcterms:modified>
</cp:coreProperties>
</file>