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258" r:id="rId9"/>
    <p:sldId id="503" r:id="rId10"/>
    <p:sldId id="504" r:id="rId11"/>
    <p:sldId id="505" r:id="rId12"/>
    <p:sldId id="506" r:id="rId13"/>
    <p:sldId id="507" r:id="rId14"/>
    <p:sldId id="508" r:id="rId15"/>
    <p:sldId id="509" r:id="rId16"/>
    <p:sldId id="338" r:id="rId17"/>
    <p:sldId id="511" r:id="rId18"/>
    <p:sldId id="510" r:id="rId19"/>
    <p:sldId id="512" r:id="rId20"/>
    <p:sldId id="513" r:id="rId21"/>
    <p:sldId id="262" r:id="rId22"/>
    <p:sldId id="339" r:id="rId23"/>
    <p:sldId id="340" r:id="rId24"/>
    <p:sldId id="341" r:id="rId25"/>
    <p:sldId id="514" r:id="rId26"/>
    <p:sldId id="446" r:id="rId27"/>
    <p:sldId id="515" r:id="rId28"/>
    <p:sldId id="516" r:id="rId29"/>
    <p:sldId id="447" r:id="rId30"/>
    <p:sldId id="517" r:id="rId31"/>
    <p:sldId id="518" r:id="rId32"/>
    <p:sldId id="519" r:id="rId33"/>
    <p:sldId id="448" r:id="rId34"/>
    <p:sldId id="520" r:id="rId35"/>
    <p:sldId id="449" r:id="rId36"/>
    <p:sldId id="521" r:id="rId37"/>
    <p:sldId id="522" r:id="rId38"/>
    <p:sldId id="450" r:id="rId39"/>
    <p:sldId id="285" r:id="rId40"/>
    <p:sldId id="372" r:id="rId41"/>
    <p:sldId id="373" r:id="rId42"/>
    <p:sldId id="374" r:id="rId43"/>
    <p:sldId id="375" r:id="rId44"/>
    <p:sldId id="288" r:id="rId45"/>
    <p:sldId id="461" r:id="rId46"/>
    <p:sldId id="523" r:id="rId47"/>
    <p:sldId id="524" r:id="rId48"/>
    <p:sldId id="525" r:id="rId49"/>
    <p:sldId id="526" r:id="rId50"/>
    <p:sldId id="527" r:id="rId51"/>
    <p:sldId id="528" r:id="rId52"/>
    <p:sldId id="460" r:id="rId53"/>
    <p:sldId id="529" r:id="rId54"/>
    <p:sldId id="530" r:id="rId55"/>
    <p:sldId id="531" r:id="rId56"/>
    <p:sldId id="532" r:id="rId57"/>
    <p:sldId id="376" r:id="rId58"/>
    <p:sldId id="377" r:id="rId59"/>
    <p:sldId id="378" r:id="rId60"/>
    <p:sldId id="379" r:id="rId61"/>
    <p:sldId id="533" r:id="rId62"/>
    <p:sldId id="534" r:id="rId63"/>
    <p:sldId id="381" r:id="rId64"/>
    <p:sldId id="535" r:id="rId65"/>
    <p:sldId id="536" r:id="rId66"/>
    <p:sldId id="537" r:id="rId67"/>
    <p:sldId id="387" r:id="rId68"/>
    <p:sldId id="388" r:id="rId69"/>
    <p:sldId id="482" r:id="rId70"/>
    <p:sldId id="538" r:id="rId71"/>
    <p:sldId id="483" r:id="rId72"/>
    <p:sldId id="539" r:id="rId73"/>
    <p:sldId id="540" r:id="rId74"/>
    <p:sldId id="396" r:id="rId75"/>
    <p:sldId id="541" r:id="rId76"/>
    <p:sldId id="542" r:id="rId77"/>
    <p:sldId id="543" r:id="rId78"/>
    <p:sldId id="544" r:id="rId79"/>
    <p:sldId id="484" r:id="rId80"/>
    <p:sldId id="545" r:id="rId81"/>
    <p:sldId id="546" r:id="rId82"/>
    <p:sldId id="547" r:id="rId83"/>
    <p:sldId id="548" r:id="rId84"/>
    <p:sldId id="549" r:id="rId85"/>
    <p:sldId id="550" r:id="rId86"/>
    <p:sldId id="551" r:id="rId87"/>
    <p:sldId id="553" r:id="rId88"/>
    <p:sldId id="552" r:id="rId89"/>
    <p:sldId id="554" r:id="rId90"/>
    <p:sldId id="297" r:id="rId91"/>
    <p:sldId id="485" r:id="rId92"/>
    <p:sldId id="555" r:id="rId93"/>
    <p:sldId id="556" r:id="rId94"/>
    <p:sldId id="557" r:id="rId95"/>
    <p:sldId id="486" r:id="rId96"/>
    <p:sldId id="487" r:id="rId97"/>
    <p:sldId id="488"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145" d="100"/>
          <a:sy n="145" d="100"/>
        </p:scale>
        <p:origin x="-108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printerSettings" Target="printerSettings/printerSettings1.bin"/><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00" Type="http://schemas.openxmlformats.org/officeDocument/2006/relationships/presProps" Target="presProps.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fontScale="92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Lucida Sans"/>
                <a:ea typeface="+mj-ea"/>
                <a:cs typeface="+mj-cs"/>
              </a:rPr>
              <a:t>Chapter 4 – Fundamental Data Types</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8964" y="958815"/>
            <a:ext cx="8677836" cy="659960"/>
          </a:xfrm>
        </p:spPr>
        <p:txBody>
          <a:bodyPr/>
          <a:lstStyle>
            <a:lvl1pPr>
              <a:buFontTx/>
              <a:buNone/>
              <a:defRPr/>
            </a:lvl1pPr>
          </a:lstStyle>
          <a:p>
            <a:pPr lvl="0"/>
            <a:r>
              <a:rPr lang="en-US" dirty="0" smtClean="0"/>
              <a:t>What is required to play a music CD on a computer? </a:t>
            </a:r>
            <a:endParaRPr lang="en-US" dirty="0"/>
          </a:p>
        </p:txBody>
      </p:sp>
      <p:sp>
        <p:nvSpPr>
          <p:cNvPr id="4" name="Content Placeholder 2"/>
          <p:cNvSpPr>
            <a:spLocks noGrp="1"/>
          </p:cNvSpPr>
          <p:nvPr>
            <p:ph idx="10" hasCustomPrompt="1"/>
          </p:nvPr>
        </p:nvSpPr>
        <p:spPr>
          <a:xfrm>
            <a:off x="398444" y="1618775"/>
            <a:ext cx="8279391" cy="1182949"/>
          </a:xfrm>
        </p:spPr>
        <p:txBody>
          <a:bodyPr/>
          <a:lstStyle>
            <a:lvl1pPr>
              <a:buFontTx/>
              <a:buNone/>
              <a:defRPr/>
            </a:lvl1pPr>
          </a:lstStyle>
          <a:p>
            <a:pPr lvl="0"/>
            <a:r>
              <a:rPr lang="en-US" b="1" dirty="0" smtClean="0"/>
              <a:t>Answer:</a:t>
            </a:r>
            <a:r>
              <a:rPr lang="en-US" dirty="0" smtClean="0"/>
              <a:t> A program that reads the data on the CD and sends output to the speakers and the screen.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xmlns:p14="http://schemas.microsoft.com/office/powerpoint/2010/mai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theme" Target="../theme/theme5.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1%5CCashRegister.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1%5CCashRegister.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1%5CCashRegister.jav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1%5CCashRegisterTester.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3%5CVolume.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code%5Csection_3%5CVolume.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Initials.java"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5%5CInitials.java"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Constants: </a:t>
            </a:r>
            <a:r>
              <a:rPr lang="en-US" sz="3200" dirty="0" smtClean="0">
                <a:solidFill>
                  <a:srgbClr val="6E8080"/>
                </a:solidFill>
                <a:latin typeface="Lucida Sans Typewriter"/>
                <a:ea typeface="Courier New" charset="0"/>
                <a:cs typeface="Courier New" charset="0"/>
              </a:rPr>
              <a:t>static final</a:t>
            </a:r>
            <a:endParaRPr lang="en-US" sz="3200" dirty="0">
              <a:solidFill>
                <a:srgbClr val="6E8080"/>
              </a:solidFill>
              <a:latin typeface="Lucida Sans Typewriter"/>
              <a:ea typeface="Courier New" charset="0"/>
              <a:cs typeface="Courier New" charset="0"/>
            </a:endParaRPr>
          </a:p>
        </p:txBody>
      </p:sp>
      <p:sp>
        <p:nvSpPr>
          <p:cNvPr id="3" name="Content Placeholder 2"/>
          <p:cNvSpPr>
            <a:spLocks noGrp="1"/>
          </p:cNvSpPr>
          <p:nvPr>
            <p:ph idx="4294967295"/>
          </p:nvPr>
        </p:nvSpPr>
        <p:spPr>
          <a:xfrm>
            <a:off x="0" y="903997"/>
            <a:ext cx="9134475" cy="2733514"/>
          </a:xfrm>
        </p:spPr>
        <p:txBody>
          <a:bodyPr/>
          <a:lstStyle/>
          <a:p>
            <a:r>
              <a:rPr lang="en-US" dirty="0" smtClean="0"/>
              <a:t>If constant values are needed in several methods, </a:t>
            </a:r>
          </a:p>
          <a:p>
            <a:pPr lvl="1"/>
            <a:r>
              <a:rPr lang="en-US" dirty="0" smtClean="0"/>
              <a:t>Declare them together with the instance variables of a class </a:t>
            </a:r>
          </a:p>
          <a:p>
            <a:pPr lvl="1"/>
            <a:r>
              <a:rPr lang="en-US" dirty="0" smtClean="0"/>
              <a:t>Tag them as </a:t>
            </a:r>
            <a:r>
              <a:rPr lang="en-US" dirty="0" smtClean="0">
                <a:solidFill>
                  <a:srgbClr val="6E8080"/>
                </a:solidFill>
                <a:latin typeface="Lucida Sans Typewriter"/>
                <a:ea typeface="Courier New" charset="0"/>
                <a:cs typeface="Courier New" charset="0"/>
              </a:rPr>
              <a:t>static</a:t>
            </a:r>
            <a:r>
              <a:rPr lang="en-US" dirty="0" smtClean="0"/>
              <a:t> and </a:t>
            </a:r>
            <a:r>
              <a:rPr lang="en-US" dirty="0" smtClean="0">
                <a:solidFill>
                  <a:srgbClr val="6E8080"/>
                </a:solidFill>
                <a:latin typeface="Lucida Sans Typewriter"/>
                <a:ea typeface="Courier New" charset="0"/>
                <a:cs typeface="Courier New" charset="0"/>
              </a:rPr>
              <a:t>final</a:t>
            </a:r>
            <a:r>
              <a:rPr lang="en-US" dirty="0" smtClean="0"/>
              <a:t> </a:t>
            </a:r>
          </a:p>
          <a:p>
            <a:pPr lvl="1"/>
            <a:r>
              <a:rPr lang="en-US" dirty="0" smtClean="0"/>
              <a:t>The </a:t>
            </a:r>
            <a:r>
              <a:rPr lang="en-US" dirty="0" smtClean="0">
                <a:solidFill>
                  <a:srgbClr val="6E8080"/>
                </a:solidFill>
                <a:latin typeface="Lucida Sans Typewriter"/>
                <a:ea typeface="Courier New" charset="0"/>
                <a:cs typeface="Courier New" charset="0"/>
              </a:rPr>
              <a:t>static</a:t>
            </a:r>
            <a:r>
              <a:rPr lang="en-US" dirty="0" smtClean="0"/>
              <a:t> reserved word means that the constant belongs to the class</a:t>
            </a:r>
          </a:p>
          <a:p>
            <a:r>
              <a:rPr lang="en-US" dirty="0" smtClean="0"/>
              <a:t>Give </a:t>
            </a:r>
            <a:r>
              <a:rPr lang="en-US" dirty="0" smtClean="0">
                <a:solidFill>
                  <a:srgbClr val="6E8080"/>
                </a:solidFill>
                <a:latin typeface="Lucida Sans Typewriter"/>
                <a:ea typeface="Courier New" charset="0"/>
                <a:cs typeface="Courier New" charset="0"/>
              </a:rPr>
              <a:t>static final </a:t>
            </a:r>
            <a:r>
              <a:rPr lang="en-US" dirty="0" smtClean="0"/>
              <a:t>constants public access to enable other classes to use them.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Constants: </a:t>
            </a:r>
            <a:r>
              <a:rPr lang="en-US" sz="3200" dirty="0" smtClean="0">
                <a:solidFill>
                  <a:srgbClr val="6E8080"/>
                </a:solidFill>
                <a:latin typeface="Lucida Sans Typewriter"/>
                <a:ea typeface="Courier New" charset="0"/>
                <a:cs typeface="Courier New" charset="0"/>
              </a:rPr>
              <a:t>static final</a:t>
            </a:r>
            <a:endParaRPr lang="en-US" sz="3200" dirty="0">
              <a:solidFill>
                <a:srgbClr val="6E8080"/>
              </a:solidFill>
              <a:latin typeface="Lucida Sans Typewriter"/>
              <a:ea typeface="Courier New" charset="0"/>
              <a:cs typeface="Courier New" charset="0"/>
            </a:endParaRPr>
          </a:p>
        </p:txBody>
      </p:sp>
      <p:sp>
        <p:nvSpPr>
          <p:cNvPr id="3" name="Content Placeholder 2"/>
          <p:cNvSpPr>
            <a:spLocks noGrp="1"/>
          </p:cNvSpPr>
          <p:nvPr>
            <p:ph idx="4294967295"/>
          </p:nvPr>
        </p:nvSpPr>
        <p:spPr>
          <a:xfrm>
            <a:off x="0" y="903997"/>
            <a:ext cx="9134475" cy="3680558"/>
          </a:xfrm>
        </p:spPr>
        <p:txBody>
          <a:bodyPr/>
          <a:lstStyle/>
          <a:p>
            <a:r>
              <a:rPr lang="en-US" dirty="0" smtClean="0"/>
              <a:t>Declaration of constants in the </a:t>
            </a:r>
            <a:r>
              <a:rPr lang="en-US" dirty="0" smtClean="0">
                <a:solidFill>
                  <a:srgbClr val="6E8080"/>
                </a:solidFill>
                <a:latin typeface="Lucida Sans Typewriter"/>
                <a:ea typeface="Courier New" charset="0"/>
                <a:cs typeface="Courier New" charset="0"/>
              </a:rPr>
              <a:t>Math</a:t>
            </a:r>
            <a:r>
              <a:rPr lang="en-US" dirty="0" smtClean="0"/>
              <a:t> class</a:t>
            </a:r>
          </a:p>
          <a:p>
            <a:pPr lvl="1">
              <a:buNone/>
            </a:pPr>
            <a:r>
              <a:rPr lang="en-US" sz="1800" dirty="0" smtClean="0">
                <a:solidFill>
                  <a:srgbClr val="6E8080"/>
                </a:solidFill>
                <a:latin typeface="Lucida Sans Typewriter"/>
                <a:ea typeface="Courier New" charset="0"/>
                <a:cs typeface="Courier New" charset="0"/>
              </a:rPr>
              <a:t>public class Math</a:t>
            </a:r>
          </a:p>
          <a:p>
            <a:pPr lvl="1">
              <a:buNone/>
            </a:pPr>
            <a:r>
              <a:rPr lang="en-US" sz="1800" dirty="0" smtClean="0">
                <a:solidFill>
                  <a:srgbClr val="6E8080"/>
                </a:solidFill>
                <a:latin typeface="Lucida Sans Typewriter"/>
                <a:ea typeface="Courier New" charset="0"/>
                <a:cs typeface="Courier New" charset="0"/>
              </a:rPr>
              <a:t>{</a:t>
            </a:r>
          </a:p>
          <a:p>
            <a:pPr lvl="1">
              <a:buNone/>
            </a:pPr>
            <a:r>
              <a:rPr lang="en-US" sz="1800" dirty="0" smtClean="0">
                <a:solidFill>
                  <a:srgbClr val="6E8080"/>
                </a:solidFill>
                <a:latin typeface="Lucida Sans Typewriter"/>
                <a:ea typeface="Courier New" charset="0"/>
                <a:cs typeface="Courier New" charset="0"/>
              </a:rPr>
              <a:t>   . . .</a:t>
            </a:r>
          </a:p>
          <a:p>
            <a:pPr lvl="1">
              <a:buNone/>
            </a:pPr>
            <a:r>
              <a:rPr lang="en-US" sz="1800" dirty="0" smtClean="0">
                <a:solidFill>
                  <a:srgbClr val="6E8080"/>
                </a:solidFill>
                <a:latin typeface="Lucida Sans Typewriter"/>
                <a:ea typeface="Courier New" charset="0"/>
                <a:cs typeface="Courier New" charset="0"/>
              </a:rPr>
              <a:t>   public static final double E = 2.7182818284590452354;</a:t>
            </a:r>
          </a:p>
          <a:p>
            <a:pPr lvl="1">
              <a:buNone/>
            </a:pPr>
            <a:r>
              <a:rPr lang="en-US" sz="1800" dirty="0" smtClean="0">
                <a:solidFill>
                  <a:srgbClr val="6E8080"/>
                </a:solidFill>
                <a:latin typeface="Lucida Sans Typewriter"/>
                <a:ea typeface="Courier New" charset="0"/>
                <a:cs typeface="Courier New" charset="0"/>
              </a:rPr>
              <a:t>   public static final double PI = 3.14159265358979323846;</a:t>
            </a:r>
          </a:p>
          <a:p>
            <a:pPr lvl="1">
              <a:buNone/>
            </a:pPr>
            <a:r>
              <a:rPr lang="en-US" sz="1800" dirty="0" smtClean="0">
                <a:solidFill>
                  <a:srgbClr val="6E8080"/>
                </a:solidFill>
                <a:latin typeface="Lucida Sans Typewriter"/>
                <a:ea typeface="Courier New" charset="0"/>
                <a:cs typeface="Courier New" charset="0"/>
              </a:rPr>
              <a:t>}</a:t>
            </a:r>
          </a:p>
          <a:p>
            <a:r>
              <a:rPr lang="en-US" dirty="0" smtClean="0"/>
              <a:t>Using a constant</a:t>
            </a:r>
          </a:p>
          <a:p>
            <a:pPr lvl="1">
              <a:buNone/>
            </a:pPr>
            <a:r>
              <a:rPr lang="en-US" sz="1800" dirty="0" smtClean="0">
                <a:solidFill>
                  <a:srgbClr val="6E8080"/>
                </a:solidFill>
                <a:latin typeface="Lucida Sans Typewriter"/>
                <a:ea typeface="Courier New" charset="0"/>
                <a:cs typeface="Courier New" charset="0"/>
              </a:rPr>
              <a:t>double circumference = </a:t>
            </a:r>
            <a:r>
              <a:rPr lang="en-US" sz="1800" dirty="0" err="1" smtClean="0">
                <a:solidFill>
                  <a:srgbClr val="6E8080"/>
                </a:solidFill>
                <a:latin typeface="Lucida Sans Typewriter"/>
                <a:ea typeface="Courier New" charset="0"/>
                <a:cs typeface="Courier New" charset="0"/>
              </a:rPr>
              <a:t>Math.PI</a:t>
            </a:r>
            <a:r>
              <a:rPr lang="en-US" sz="1800" dirty="0" smtClean="0">
                <a:solidFill>
                  <a:srgbClr val="6E8080"/>
                </a:solidFill>
                <a:latin typeface="Lucida Sans Typewriter"/>
                <a:ea typeface="Courier New" charset="0"/>
                <a:cs typeface="Courier New" charset="0"/>
              </a:rPr>
              <a:t> * diameter;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26ADAE"/>
                </a:solidFill>
              </a:rPr>
              <a:t>Syntax 4.1 </a:t>
            </a:r>
            <a:r>
              <a:rPr lang="en-US" sz="3200" dirty="0" smtClean="0"/>
              <a:t>Constant Declaration</a:t>
            </a:r>
            <a:endParaRPr lang="en-US" sz="3200" dirty="0"/>
          </a:p>
        </p:txBody>
      </p:sp>
      <p:pic>
        <p:nvPicPr>
          <p:cNvPr id="5" name="Picture 4" descr="syntax4.1.jpg"/>
          <p:cNvPicPr>
            <a:picLocks noChangeAspect="1"/>
          </p:cNvPicPr>
          <p:nvPr/>
        </p:nvPicPr>
        <p:blipFill>
          <a:blip r:embed="rId2"/>
          <a:stretch>
            <a:fillRect/>
          </a:stretch>
        </p:blipFill>
        <p:spPr>
          <a:xfrm>
            <a:off x="150673" y="1004644"/>
            <a:ext cx="8857451" cy="39670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CashRegister.java</a:t>
            </a:r>
            <a:endParaRPr lang="en-US" sz="3200" dirty="0"/>
          </a:p>
        </p:txBody>
      </p:sp>
      <p:sp>
        <p:nvSpPr>
          <p:cNvPr id="3" name="Content Placeholder 2"/>
          <p:cNvSpPr>
            <a:spLocks noGrp="1"/>
          </p:cNvSpPr>
          <p:nvPr>
            <p:ph idx="4294967295"/>
          </p:nvPr>
        </p:nvSpPr>
        <p:spPr>
          <a:xfrm>
            <a:off x="9525" y="796973"/>
            <a:ext cx="9134475" cy="5453987"/>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cash register totals up sales and computes change due.</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CashRegister</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QUARTER_VALUE = </a:t>
            </a:r>
            <a:r>
              <a:rPr lang="en-US" sz="1400" dirty="0" smtClean="0">
                <a:solidFill>
                  <a:srgbClr val="66FF19"/>
                </a:solidFill>
                <a:latin typeface="Courier"/>
                <a:ea typeface="Courier"/>
                <a:cs typeface="Courier"/>
              </a:rPr>
              <a:t>0.25</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DIME_VALUE = </a:t>
            </a:r>
            <a:r>
              <a:rPr lang="en-US" sz="1400" dirty="0" smtClean="0">
                <a:solidFill>
                  <a:srgbClr val="66FF19"/>
                </a:solidFill>
                <a:latin typeface="Courier"/>
                <a:ea typeface="Courier"/>
                <a:cs typeface="Courier"/>
              </a:rPr>
              <a:t>0.1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NICKEL_VALUE = </a:t>
            </a:r>
            <a:r>
              <a:rPr lang="en-US" sz="1400" dirty="0" smtClean="0">
                <a:solidFill>
                  <a:srgbClr val="66FF19"/>
                </a:solidFill>
                <a:latin typeface="Courier"/>
                <a:ea typeface="Courier"/>
                <a:cs typeface="Courier"/>
              </a:rPr>
              <a:t>0.05</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PENNY_VALUE = </a:t>
            </a:r>
            <a:r>
              <a:rPr lang="en-US" sz="1400" dirty="0" smtClean="0">
                <a:solidFill>
                  <a:srgbClr val="66FF19"/>
                </a:solidFill>
                <a:latin typeface="Courier"/>
                <a:ea typeface="Courier"/>
                <a:cs typeface="Courier"/>
              </a:rPr>
              <a:t>0.01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purchase;</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private</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payment;</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Constructs a cash register with no money in it.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CashRegister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purchase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payment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CashRegister.java</a:t>
            </a:r>
            <a:endParaRPr lang="en-US" sz="3200" dirty="0"/>
          </a:p>
        </p:txBody>
      </p:sp>
      <p:sp>
        <p:nvSpPr>
          <p:cNvPr id="3" name="Content Placeholder 2"/>
          <p:cNvSpPr>
            <a:spLocks noGrp="1"/>
          </p:cNvSpPr>
          <p:nvPr>
            <p:ph idx="4294967295"/>
          </p:nvPr>
        </p:nvSpPr>
        <p:spPr>
          <a:xfrm>
            <a:off x="9525" y="796973"/>
            <a:ext cx="9134475" cy="5453987"/>
          </a:xfrm>
        </p:spPr>
        <p:txBody>
          <a:bodyPr>
            <a:noAutofit/>
          </a:bodyPr>
          <a:lstStyle/>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Records the purchase price of an item.</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amount</a:t>
            </a:r>
            <a:r>
              <a:rPr lang="en-US" sz="1400" dirty="0" smtClean="0">
                <a:solidFill>
                  <a:srgbClr val="0073FF"/>
                </a:solidFill>
                <a:latin typeface="Times"/>
                <a:ea typeface="Times"/>
                <a:cs typeface="Times"/>
              </a:rPr>
              <a:t> the price of the purchased item</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recordPurchase(</a:t>
            </a:r>
            <a:r>
              <a:rPr lang="en-US" sz="1400" dirty="0" err="1"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amount)</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purchase = purchase + amount;</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Processes the payment received from the customer.</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dollars</a:t>
            </a:r>
            <a:r>
              <a:rPr lang="en-US" sz="1400" dirty="0" smtClean="0">
                <a:solidFill>
                  <a:srgbClr val="0073FF"/>
                </a:solidFill>
                <a:latin typeface="Times"/>
                <a:ea typeface="Times"/>
                <a:cs typeface="Times"/>
              </a:rPr>
              <a:t> the number of dollars in the payment</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quarters</a:t>
            </a:r>
            <a:r>
              <a:rPr lang="en-US" sz="1400" dirty="0" smtClean="0">
                <a:solidFill>
                  <a:srgbClr val="0073FF"/>
                </a:solidFill>
                <a:latin typeface="Times"/>
                <a:ea typeface="Times"/>
                <a:cs typeface="Times"/>
              </a:rPr>
              <a:t> the number of quarters in the payment</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dimes</a:t>
            </a:r>
            <a:r>
              <a:rPr lang="en-US" sz="1400" dirty="0" smtClean="0">
                <a:solidFill>
                  <a:srgbClr val="0073FF"/>
                </a:solidFill>
                <a:latin typeface="Times"/>
                <a:ea typeface="Times"/>
                <a:cs typeface="Times"/>
              </a:rPr>
              <a:t> the number of dimes in the payment</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nickels</a:t>
            </a:r>
            <a:r>
              <a:rPr lang="en-US" sz="1400" dirty="0" smtClean="0">
                <a:solidFill>
                  <a:srgbClr val="0073FF"/>
                </a:solidFill>
                <a:latin typeface="Times"/>
                <a:ea typeface="Times"/>
                <a:cs typeface="Times"/>
              </a:rPr>
              <a:t> the number of nickels in the payment</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param</a:t>
            </a:r>
            <a:r>
              <a:rPr lang="en-US" sz="1400" dirty="0" smtClean="0">
                <a:solidFill>
                  <a:srgbClr val="000000"/>
                </a:solidFill>
                <a:latin typeface="Courier"/>
                <a:ea typeface="Courier"/>
                <a:cs typeface="Courier"/>
              </a:rPr>
              <a:t> pennies</a:t>
            </a:r>
            <a:r>
              <a:rPr lang="en-US" sz="1400" dirty="0" smtClean="0">
                <a:solidFill>
                  <a:srgbClr val="0073FF"/>
                </a:solidFill>
                <a:latin typeface="Times"/>
                <a:ea typeface="Times"/>
                <a:cs typeface="Times"/>
              </a:rPr>
              <a:t> the number of pennies in the payment</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receivePayment(</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dollars,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quarters, </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dimes,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nickels,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pennies)</a:t>
            </a:r>
          </a:p>
          <a:p>
            <a:pPr>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payment = dollars + quarters * QUARTER_VALUE + dimes * DIME_VALUE</a:t>
            </a:r>
          </a:p>
          <a:p>
            <a:pPr>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 nickels * NICKEL_VALUE + pennies * PENNY_VALUE;</a:t>
            </a:r>
          </a:p>
          <a:p>
            <a:pPr>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46</a:t>
            </a:r>
            <a:endParaRPr lang="en-US" sz="1400" dirty="0" smtClean="0">
              <a:solidFill>
                <a:srgbClr val="000000"/>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CashRegister.java</a:t>
            </a:r>
            <a:endParaRPr lang="en-US" sz="3200" dirty="0"/>
          </a:p>
        </p:txBody>
      </p:sp>
      <p:sp>
        <p:nvSpPr>
          <p:cNvPr id="3" name="Content Placeholder 2"/>
          <p:cNvSpPr>
            <a:spLocks noGrp="1"/>
          </p:cNvSpPr>
          <p:nvPr>
            <p:ph idx="4294967295"/>
          </p:nvPr>
        </p:nvSpPr>
        <p:spPr>
          <a:xfrm>
            <a:off x="9525" y="796973"/>
            <a:ext cx="9134475" cy="5453987"/>
          </a:xfrm>
        </p:spPr>
        <p:txBody>
          <a:bodyPr>
            <a:noAutofit/>
          </a:bodyPr>
          <a:lstStyle/>
          <a:p>
            <a:pPr>
              <a:spcBef>
                <a:spcPts val="0"/>
              </a:spcBef>
              <a:buNone/>
            </a:pPr>
            <a:r>
              <a:rPr lang="en-US" sz="1400" b="1" dirty="0" smtClean="0">
                <a:solidFill>
                  <a:srgbClr val="0073FF"/>
                </a:solidFill>
                <a:latin typeface="Courier"/>
                <a:ea typeface="Courier"/>
                <a:cs typeface="Courier"/>
              </a:rPr>
              <a:t> 47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48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Computes the change due and resets the machine for the next customer.</a:t>
            </a:r>
          </a:p>
          <a:p>
            <a:pPr>
              <a:spcBef>
                <a:spcPts val="0"/>
              </a:spcBef>
              <a:buNone/>
            </a:pPr>
            <a:r>
              <a:rPr lang="en-US" sz="1400" b="1" dirty="0" smtClean="0">
                <a:solidFill>
                  <a:srgbClr val="0073FF"/>
                </a:solidFill>
                <a:latin typeface="Courier"/>
                <a:ea typeface="Courier"/>
                <a:cs typeface="Courier"/>
              </a:rPr>
              <a:t> 49  </a:t>
            </a:r>
            <a:r>
              <a:rPr lang="en-US" sz="1400" dirty="0" smtClean="0">
                <a:solidFill>
                  <a:srgbClr val="000000"/>
                </a:solidFill>
                <a:latin typeface="Courier"/>
                <a:ea typeface="Courier"/>
                <a:cs typeface="Courier"/>
              </a:rPr>
              <a:t>      @return</a:t>
            </a:r>
            <a:r>
              <a:rPr lang="en-US" sz="1400" dirty="0" smtClean="0">
                <a:solidFill>
                  <a:srgbClr val="0073FF"/>
                </a:solidFill>
                <a:latin typeface="Times"/>
                <a:ea typeface="Times"/>
                <a:cs typeface="Times"/>
              </a:rPr>
              <a:t> the change due to the customer</a:t>
            </a:r>
          </a:p>
          <a:p>
            <a:pPr>
              <a:spcBef>
                <a:spcPts val="0"/>
              </a:spcBef>
              <a:buNone/>
            </a:pPr>
            <a:r>
              <a:rPr lang="en-US" sz="1400" b="1" dirty="0" smtClean="0">
                <a:solidFill>
                  <a:srgbClr val="0073FF"/>
                </a:solidFill>
                <a:latin typeface="Courier"/>
                <a:ea typeface="Courier"/>
                <a:cs typeface="Courier"/>
              </a:rPr>
              <a:t> 50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giveChange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change = payment - purchase;</a:t>
            </a:r>
          </a:p>
          <a:p>
            <a:pPr>
              <a:spcBef>
                <a:spcPts val="0"/>
              </a:spcBef>
              <a:buNone/>
            </a:pPr>
            <a:r>
              <a:rPr lang="en-US" sz="1400" b="1" dirty="0" smtClean="0">
                <a:solidFill>
                  <a:srgbClr val="0073FF"/>
                </a:solidFill>
                <a:latin typeface="Courier"/>
                <a:ea typeface="Courier"/>
                <a:cs typeface="Courier"/>
              </a:rPr>
              <a:t> 54  </a:t>
            </a:r>
            <a:r>
              <a:rPr lang="en-US" sz="1400" dirty="0" smtClean="0">
                <a:solidFill>
                  <a:srgbClr val="000000"/>
                </a:solidFill>
                <a:latin typeface="Courier"/>
                <a:ea typeface="Courier"/>
                <a:cs typeface="Courier"/>
              </a:rPr>
              <a:t>      purchase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55  </a:t>
            </a:r>
            <a:r>
              <a:rPr lang="en-US" sz="1400" dirty="0" smtClean="0">
                <a:solidFill>
                  <a:srgbClr val="000000"/>
                </a:solidFill>
                <a:latin typeface="Courier"/>
                <a:ea typeface="Courier"/>
                <a:cs typeface="Courier"/>
              </a:rPr>
              <a:t>      payment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 change;</a:t>
            </a:r>
          </a:p>
          <a:p>
            <a:pPr>
              <a:spcBef>
                <a:spcPts val="0"/>
              </a:spcBef>
              <a:buNone/>
            </a:pPr>
            <a:r>
              <a:rPr lang="en-US" sz="1400" b="1" dirty="0" smtClean="0">
                <a:solidFill>
                  <a:srgbClr val="0073FF"/>
                </a:solidFill>
                <a:latin typeface="Courier"/>
                <a:ea typeface="Courier"/>
                <a:cs typeface="Courier"/>
              </a:rPr>
              <a:t> 57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58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Section_1/</a:t>
            </a:r>
            <a:r>
              <a:rPr lang="en-US" sz="3200" dirty="0" smtClean="0">
                <a:hlinkClick r:id="rId2" action="ppaction://hlinkfile"/>
              </a:rPr>
              <a:t>CashRegisterTester.java</a:t>
            </a:r>
            <a:endParaRPr lang="en-US" sz="3200" dirty="0"/>
          </a:p>
        </p:txBody>
      </p:sp>
      <p:sp>
        <p:nvSpPr>
          <p:cNvPr id="3" name="Content Placeholder 2"/>
          <p:cNvSpPr>
            <a:spLocks noGrp="1"/>
          </p:cNvSpPr>
          <p:nvPr>
            <p:ph idx="4294967295"/>
          </p:nvPr>
        </p:nvSpPr>
        <p:spPr>
          <a:xfrm>
            <a:off x="9525" y="796974"/>
            <a:ext cx="9134475" cy="3959732"/>
          </a:xfrm>
        </p:spPr>
        <p:txBody>
          <a:bodyPr>
            <a:no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class tests the </a:t>
            </a:r>
            <a:r>
              <a:rPr lang="en-US" sz="1200" dirty="0" err="1" smtClean="0">
                <a:solidFill>
                  <a:srgbClr val="0073FF"/>
                </a:solidFill>
                <a:latin typeface="Times"/>
                <a:ea typeface="Times"/>
                <a:cs typeface="Times"/>
              </a:rPr>
              <a:t>CashRegister</a:t>
            </a:r>
            <a:r>
              <a:rPr lang="en-US" sz="1200" dirty="0" smtClean="0">
                <a:solidFill>
                  <a:srgbClr val="0073FF"/>
                </a:solidFill>
                <a:latin typeface="Times"/>
                <a:ea typeface="Times"/>
                <a:cs typeface="Times"/>
              </a:rPr>
              <a:t> class.</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CashRegisterTester</a:t>
            </a:r>
            <a:endParaRPr lang="en-US" sz="1200" dirty="0" smtClean="0">
              <a:solidFill>
                <a:srgbClr val="000000"/>
              </a:solidFill>
              <a:latin typeface="Courier"/>
              <a:ea typeface="Courier"/>
              <a:cs typeface="Courier"/>
            </a:endParaRP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CashRegister</a:t>
            </a:r>
            <a:r>
              <a:rPr lang="en-US" sz="1200" dirty="0" smtClean="0">
                <a:solidFill>
                  <a:srgbClr val="000000"/>
                </a:solidFill>
                <a:latin typeface="Courier"/>
                <a:ea typeface="Courier"/>
                <a:cs typeface="Courier"/>
              </a:rPr>
              <a:t> register = </a:t>
            </a:r>
            <a:r>
              <a:rPr lang="en-US" sz="1200" dirty="0" smtClean="0">
                <a:solidFill>
                  <a:srgbClr val="CC0066"/>
                </a:solidFill>
                <a:latin typeface="Courier"/>
                <a:ea typeface="Courier"/>
                <a:cs typeface="Courier"/>
              </a:rPr>
              <a:t>new</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CashRegister</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p>
          <a:p>
            <a:pPr>
              <a:spcBef>
                <a:spcPts val="0"/>
              </a:spcBef>
              <a:buNone/>
            </a:pPr>
            <a:r>
              <a:rPr lang="en-US" sz="1200" b="1" dirty="0" smtClean="0">
                <a:solidFill>
                  <a:srgbClr val="0073FF"/>
                </a:solidFill>
                <a:latin typeface="Courier"/>
                <a:ea typeface="Courier"/>
                <a:cs typeface="Courier"/>
              </a:rPr>
              <a:t> 10  </a:t>
            </a:r>
            <a:r>
              <a:rPr lang="en-US" sz="1200" dirty="0" smtClean="0">
                <a:solidFill>
                  <a:srgbClr val="000000"/>
                </a:solidFill>
                <a:latin typeface="Courier"/>
                <a:ea typeface="Courier"/>
                <a:cs typeface="Courier"/>
              </a:rPr>
              <a:t>      register.recordPurchase(</a:t>
            </a:r>
            <a:r>
              <a:rPr lang="en-US" sz="1200" dirty="0" smtClean="0">
                <a:solidFill>
                  <a:srgbClr val="66FF19"/>
                </a:solidFill>
                <a:latin typeface="Courier"/>
                <a:ea typeface="Courier"/>
                <a:cs typeface="Courier"/>
              </a:rPr>
              <a:t>0.75</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register.recordPurchase(</a:t>
            </a:r>
            <a:r>
              <a:rPr lang="en-US" sz="1200" dirty="0" smtClean="0">
                <a:solidFill>
                  <a:srgbClr val="66FF19"/>
                </a:solidFill>
                <a:latin typeface="Courier"/>
                <a:ea typeface="Courier"/>
                <a:cs typeface="Courier"/>
              </a:rPr>
              <a:t>1.50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register.receivePayment(</a:t>
            </a:r>
            <a:r>
              <a:rPr lang="en-US" sz="1200" dirty="0" smtClean="0">
                <a:solidFill>
                  <a:srgbClr val="66FF19"/>
                </a:solidFill>
                <a:latin typeface="Courier"/>
                <a:ea typeface="Courier"/>
                <a:cs typeface="Courier"/>
              </a:rPr>
              <a:t>2</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5</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a:t>
            </a:r>
            <a:r>
              <a:rPr lang="en-US" sz="1200" dirty="0" err="1" smtClean="0">
                <a:solidFill>
                  <a:srgbClr val="32E598"/>
                </a:solidFill>
                <a:latin typeface="Courier"/>
                <a:ea typeface="Courier"/>
                <a:cs typeface="Courier"/>
              </a:rPr>
              <a:t>"Change</a:t>
            </a:r>
            <a:r>
              <a:rPr lang="en-US" sz="1200" dirty="0" smtClean="0">
                <a:solidFill>
                  <a:srgbClr val="32E598"/>
                </a:solidFill>
                <a:latin typeface="Courier"/>
                <a:ea typeface="Courier"/>
                <a:cs typeface="Courier"/>
              </a:rPr>
              <a:t>: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System.out.println(register.giveChange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err="1" smtClean="0">
                <a:solidFill>
                  <a:srgbClr val="32E598"/>
                </a:solidFill>
                <a:latin typeface="Courier"/>
                <a:ea typeface="Courier"/>
                <a:cs typeface="Courier"/>
              </a:rPr>
              <a:t>"Expected</a:t>
            </a:r>
            <a:r>
              <a:rPr lang="en-US" sz="1200" dirty="0" smtClean="0">
                <a:solidFill>
                  <a:srgbClr val="32E598"/>
                </a:solidFill>
                <a:latin typeface="Courier"/>
                <a:ea typeface="Courier"/>
                <a:cs typeface="Courier"/>
              </a:rPr>
              <a:t>: 0.25"</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register.recordPurchase(</a:t>
            </a:r>
            <a:r>
              <a:rPr lang="en-US" sz="1200" dirty="0" smtClean="0">
                <a:solidFill>
                  <a:srgbClr val="66FF19"/>
                </a:solidFill>
                <a:latin typeface="Courier"/>
                <a:ea typeface="Courier"/>
                <a:cs typeface="Courier"/>
              </a:rPr>
              <a:t>2.25</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register.recordPurchase(</a:t>
            </a:r>
            <a:r>
              <a:rPr lang="en-US" sz="1200" dirty="0" smtClean="0">
                <a:solidFill>
                  <a:srgbClr val="66FF19"/>
                </a:solidFill>
                <a:latin typeface="Courier"/>
                <a:ea typeface="Courier"/>
                <a:cs typeface="Courier"/>
              </a:rPr>
              <a:t>19.25</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register.receivePayment(</a:t>
            </a:r>
            <a:r>
              <a:rPr lang="en-US" sz="1200" dirty="0" smtClean="0">
                <a:solidFill>
                  <a:srgbClr val="66FF19"/>
                </a:solidFill>
                <a:latin typeface="Courier"/>
                <a:ea typeface="Courier"/>
                <a:cs typeface="Courier"/>
              </a:rPr>
              <a:t>23</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2</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a:t>
            </a:r>
            <a:r>
              <a:rPr lang="en-US" sz="1200" dirty="0" err="1" smtClean="0">
                <a:solidFill>
                  <a:srgbClr val="32E598"/>
                </a:solidFill>
                <a:latin typeface="Courier"/>
                <a:ea typeface="Courier"/>
                <a:cs typeface="Courier"/>
              </a:rPr>
              <a:t>"Change</a:t>
            </a:r>
            <a:r>
              <a:rPr lang="en-US" sz="1200" dirty="0" smtClean="0">
                <a:solidFill>
                  <a:srgbClr val="32E598"/>
                </a:solidFill>
                <a:latin typeface="Courier"/>
                <a:ea typeface="Courier"/>
                <a:cs typeface="Courier"/>
              </a:rPr>
              <a:t>: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21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System.out.println(register.giveChange</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err="1" smtClean="0">
                <a:solidFill>
                  <a:srgbClr val="32E598"/>
                </a:solidFill>
                <a:latin typeface="Courier"/>
                <a:ea typeface="Courier"/>
                <a:cs typeface="Courier"/>
              </a:rPr>
              <a:t>"Expected</a:t>
            </a:r>
            <a:r>
              <a:rPr lang="en-US" sz="1200" dirty="0" smtClean="0">
                <a:solidFill>
                  <a:srgbClr val="32E598"/>
                </a:solidFill>
                <a:latin typeface="Courier"/>
                <a:ea typeface="Courier"/>
                <a:cs typeface="Courier"/>
              </a:rPr>
              <a:t>: 2.0"</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a:t>
            </a:r>
            <a:endParaRPr lang="en-US" sz="1200" dirty="0" smtClean="0">
              <a:solidFill>
                <a:srgbClr val="6E8080"/>
              </a:solidFill>
              <a:latin typeface="Lucida Sans Typewriter"/>
              <a:ea typeface="Courier New" charset="0"/>
              <a:cs typeface="Courier New" charset="0"/>
            </a:endParaRPr>
          </a:p>
        </p:txBody>
      </p:sp>
      <p:sp>
        <p:nvSpPr>
          <p:cNvPr id="4" name="Content Placeholder 2"/>
          <p:cNvSpPr txBox="1">
            <a:spLocks/>
          </p:cNvSpPr>
          <p:nvPr/>
        </p:nvSpPr>
        <p:spPr>
          <a:xfrm>
            <a:off x="0" y="5261016"/>
            <a:ext cx="9134475" cy="1008621"/>
          </a:xfrm>
          <a:prstGeom prst="rect">
            <a:avLst/>
          </a:prstGeom>
        </p:spPr>
        <p:txBody>
          <a:bodyPr vert="horz" lIns="91440" tIns="45720" rIns="91440" bIns="45720" rtlCol="0">
            <a:normAutofit fontScale="25000" lnSpcReduction="20000"/>
          </a:bodyPr>
          <a:lstStyle/>
          <a:p>
            <a:r>
              <a:rPr lang="en-US" sz="9600" b="1" dirty="0" smtClean="0"/>
              <a:t>Program Run:</a:t>
            </a:r>
            <a:endParaRPr lang="en-US" sz="5053" b="1" dirty="0" smtClean="0"/>
          </a:p>
          <a:p>
            <a:r>
              <a:rPr lang="en-US" sz="8000" dirty="0" smtClean="0">
                <a:solidFill>
                  <a:srgbClr val="6E8080"/>
                </a:solidFill>
                <a:latin typeface="Lucida Sans Typewriter"/>
                <a:ea typeface="Courier New" charset="0"/>
                <a:cs typeface="Courier New" charset="0"/>
              </a:rPr>
              <a:t>	</a:t>
            </a:r>
            <a:r>
              <a:rPr lang="en-US" sz="5600" dirty="0" smtClean="0">
                <a:solidFill>
                  <a:srgbClr val="6E8080"/>
                </a:solidFill>
                <a:latin typeface="Lucida Sans Typewriter"/>
                <a:ea typeface="Courier New" charset="0"/>
                <a:cs typeface="Courier New" charset="0"/>
              </a:rPr>
              <a:t>Change: 0.25</a:t>
            </a:r>
          </a:p>
          <a:p>
            <a:r>
              <a:rPr lang="en-US" sz="5600" dirty="0" smtClean="0">
                <a:solidFill>
                  <a:srgbClr val="6E8080"/>
                </a:solidFill>
                <a:latin typeface="Lucida Sans Typewriter"/>
                <a:ea typeface="Courier New" charset="0"/>
                <a:cs typeface="Courier New" charset="0"/>
              </a:rPr>
              <a:t>	Expected: 0.25</a:t>
            </a:r>
          </a:p>
          <a:p>
            <a:r>
              <a:rPr lang="en-US" sz="5600" dirty="0" smtClean="0">
                <a:solidFill>
                  <a:srgbClr val="6E8080"/>
                </a:solidFill>
                <a:latin typeface="Lucida Sans Typewriter"/>
                <a:ea typeface="Courier New" charset="0"/>
                <a:cs typeface="Courier New" charset="0"/>
              </a:rPr>
              <a:t>	Change: 2.0</a:t>
            </a:r>
          </a:p>
          <a:p>
            <a:r>
              <a:rPr lang="en-US" sz="5600" dirty="0" smtClean="0">
                <a:solidFill>
                  <a:srgbClr val="6E8080"/>
                </a:solidFill>
                <a:latin typeface="Lucida Sans Typewriter"/>
                <a:ea typeface="Courier New" charset="0"/>
                <a:cs typeface="Courier New" charset="0"/>
              </a:rPr>
              <a:t>	Expected: 2.0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a:t>
            </a:r>
            <a:endParaRPr lang="en-US" dirty="0"/>
          </a:p>
        </p:txBody>
      </p:sp>
      <p:sp>
        <p:nvSpPr>
          <p:cNvPr id="6" name="Content Placeholder 5"/>
          <p:cNvSpPr>
            <a:spLocks noGrp="1"/>
          </p:cNvSpPr>
          <p:nvPr>
            <p:ph idx="1"/>
          </p:nvPr>
        </p:nvSpPr>
        <p:spPr>
          <a:xfrm>
            <a:off x="8964" y="958814"/>
            <a:ext cx="8677836" cy="922925"/>
          </a:xfrm>
        </p:spPr>
        <p:txBody>
          <a:bodyPr/>
          <a:lstStyle/>
          <a:p>
            <a:r>
              <a:rPr lang="en-US" dirty="0" smtClean="0"/>
              <a:t>Which are the most commonly used number types in Java? </a:t>
            </a:r>
            <a:endParaRPr lang="en-US" sz="18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1881740"/>
            <a:ext cx="8239827" cy="711870"/>
          </a:xfrm>
        </p:spPr>
        <p:txBody>
          <a:bodyPr/>
          <a:lstStyle/>
          <a:p>
            <a:r>
              <a:rPr lang="en-US" b="1" dirty="0" smtClean="0"/>
              <a:t>Answer: </a:t>
            </a:r>
            <a:r>
              <a:rPr lang="en-US" dirty="0" err="1" smtClean="0">
                <a:solidFill>
                  <a:srgbClr val="6E8080"/>
                </a:solidFill>
                <a:latin typeface="Lucida Sans Typewriter"/>
                <a:ea typeface="Courier New" charset="0"/>
                <a:cs typeface="Courier New" charset="0"/>
              </a:rPr>
              <a:t>int</a:t>
            </a:r>
            <a:r>
              <a:rPr lang="en-US" dirty="0" smtClean="0"/>
              <a:t> and </a:t>
            </a:r>
            <a:r>
              <a:rPr lang="en-US" dirty="0" smtClean="0">
                <a:solidFill>
                  <a:srgbClr val="6E8080"/>
                </a:solidFill>
                <a:latin typeface="Lucida Sans Typewriter"/>
                <a:ea typeface="Courier New" charset="0"/>
                <a:cs typeface="Courier New" charset="0"/>
              </a:rPr>
              <a:t>double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a:t>
            </a:r>
            <a:endParaRPr lang="en-US" dirty="0"/>
          </a:p>
        </p:txBody>
      </p:sp>
      <p:sp>
        <p:nvSpPr>
          <p:cNvPr id="6" name="Content Placeholder 5"/>
          <p:cNvSpPr>
            <a:spLocks noGrp="1"/>
          </p:cNvSpPr>
          <p:nvPr>
            <p:ph idx="1"/>
          </p:nvPr>
        </p:nvSpPr>
        <p:spPr>
          <a:xfrm>
            <a:off x="8964" y="958814"/>
            <a:ext cx="8677836" cy="1307470"/>
          </a:xfrm>
        </p:spPr>
        <p:txBody>
          <a:bodyPr/>
          <a:lstStyle/>
          <a:p>
            <a:r>
              <a:rPr lang="en-US" dirty="0" smtClean="0"/>
              <a:t>Suppose you want to write a program that works with population data from various countries. Which Java data type should you use? </a:t>
            </a:r>
            <a:endParaRPr lang="en-US" sz="18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2555319"/>
            <a:ext cx="8239827" cy="2875026"/>
          </a:xfrm>
        </p:spPr>
        <p:txBody>
          <a:bodyPr>
            <a:normAutofit fontScale="92500" lnSpcReduction="10000"/>
          </a:bodyPr>
          <a:lstStyle/>
          <a:p>
            <a:r>
              <a:rPr lang="en-US" b="1" dirty="0" smtClean="0"/>
              <a:t>Answer:</a:t>
            </a:r>
            <a:r>
              <a:rPr lang="en-US" dirty="0" smtClean="0"/>
              <a:t> The world’s most populous country, China, has about 1.2 </a:t>
            </a:r>
            <a:r>
              <a:rPr lang="en-US" dirty="0" err="1" smtClean="0"/>
              <a:t>x</a:t>
            </a:r>
            <a:r>
              <a:rPr lang="en-US" dirty="0" smtClean="0"/>
              <a:t> 10</a:t>
            </a:r>
            <a:r>
              <a:rPr lang="en-US" baseline="30000" dirty="0" smtClean="0"/>
              <a:t>9</a:t>
            </a:r>
            <a:r>
              <a:rPr lang="en-US" dirty="0" smtClean="0"/>
              <a:t> inhabitants. Therefore, individual population counts could be held in an </a:t>
            </a:r>
            <a:r>
              <a:rPr lang="en-US" dirty="0" smtClean="0">
                <a:solidFill>
                  <a:srgbClr val="6E8080"/>
                </a:solidFill>
                <a:latin typeface="Lucida Sans Typewriter"/>
                <a:ea typeface="Courier New" charset="0"/>
                <a:cs typeface="Courier New" charset="0"/>
              </a:rPr>
              <a:t>int</a:t>
            </a:r>
            <a:r>
              <a:rPr lang="en-US" dirty="0" smtClean="0"/>
              <a:t>. However, the world population is over 6 × 10</a:t>
            </a:r>
            <a:r>
              <a:rPr lang="en-US" baseline="30000" dirty="0" smtClean="0"/>
              <a:t>9</a:t>
            </a:r>
            <a:r>
              <a:rPr lang="en-US" dirty="0" smtClean="0"/>
              <a:t>. If you compute totals or averages of multiple countries, you can exceed the largest </a:t>
            </a:r>
            <a:r>
              <a:rPr lang="en-US" dirty="0" err="1" smtClean="0">
                <a:solidFill>
                  <a:srgbClr val="6E8080"/>
                </a:solidFill>
                <a:latin typeface="Lucida Sans Typewriter"/>
                <a:ea typeface="Courier New" charset="0"/>
                <a:cs typeface="Courier New" charset="0"/>
              </a:rPr>
              <a:t>int</a:t>
            </a:r>
            <a:r>
              <a:rPr lang="en-US" dirty="0" smtClean="0"/>
              <a:t> value. Therefore, </a:t>
            </a:r>
            <a:r>
              <a:rPr lang="en-US" dirty="0" smtClean="0">
                <a:solidFill>
                  <a:srgbClr val="6E8080"/>
                </a:solidFill>
                <a:latin typeface="Lucida Sans Typewriter"/>
                <a:ea typeface="Courier New" charset="0"/>
                <a:cs typeface="Courier New" charset="0"/>
              </a:rPr>
              <a:t>double</a:t>
            </a:r>
            <a:r>
              <a:rPr lang="en-US" dirty="0" smtClean="0"/>
              <a:t> is a better choice. You could also use </a:t>
            </a:r>
            <a:r>
              <a:rPr lang="en-US" dirty="0" smtClean="0">
                <a:solidFill>
                  <a:srgbClr val="6E8080"/>
                </a:solidFill>
                <a:latin typeface="Lucida Sans Typewriter"/>
                <a:ea typeface="Courier New" charset="0"/>
                <a:cs typeface="Courier New" charset="0"/>
              </a:rPr>
              <a:t>long</a:t>
            </a:r>
            <a:r>
              <a:rPr lang="en-US" dirty="0" smtClean="0"/>
              <a:t>, but there is no benefit because the exact population of a country is not known at any point in time.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4.3</a:t>
            </a:r>
            <a:endParaRPr lang="en-US" dirty="0"/>
          </a:p>
        </p:txBody>
      </p:sp>
      <p:sp>
        <p:nvSpPr>
          <p:cNvPr id="6" name="Content Placeholder 5"/>
          <p:cNvSpPr>
            <a:spLocks noGrp="1"/>
          </p:cNvSpPr>
          <p:nvPr>
            <p:ph idx="1"/>
          </p:nvPr>
        </p:nvSpPr>
        <p:spPr>
          <a:xfrm>
            <a:off x="8964" y="958814"/>
            <a:ext cx="8677836" cy="1624034"/>
          </a:xfrm>
        </p:spPr>
        <p:txBody>
          <a:bodyPr/>
          <a:lstStyle/>
          <a:p>
            <a:r>
              <a:rPr lang="en-US" dirty="0" smtClean="0"/>
              <a:t>Which of the following initializations are incorrect, and why?</a:t>
            </a:r>
          </a:p>
          <a:p>
            <a:pPr marL="857250" lvl="1" indent="-457200">
              <a:buFont typeface="+mj-lt"/>
              <a:buAutoNum type="arabicPeriod"/>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dollars = 100.0; </a:t>
            </a:r>
          </a:p>
          <a:p>
            <a:pPr marL="857250" lvl="1" indent="-457200">
              <a:buFont typeface="+mj-lt"/>
              <a:buAutoNum type="arabicPeriod"/>
            </a:pPr>
            <a:r>
              <a:rPr lang="en-US" sz="2000" dirty="0" smtClean="0">
                <a:solidFill>
                  <a:srgbClr val="6E8080"/>
                </a:solidFill>
                <a:latin typeface="Lucida Sans Typewriter"/>
                <a:ea typeface="Courier New" charset="0"/>
                <a:cs typeface="Courier New" charset="0"/>
              </a:rPr>
              <a:t>double balance = 100; </a:t>
            </a:r>
          </a:p>
        </p:txBody>
      </p:sp>
      <p:sp>
        <p:nvSpPr>
          <p:cNvPr id="8" name="Content Placeholder 5"/>
          <p:cNvSpPr>
            <a:spLocks noGrp="1"/>
          </p:cNvSpPr>
          <p:nvPr>
            <p:ph idx="1"/>
          </p:nvPr>
        </p:nvSpPr>
        <p:spPr>
          <a:xfrm>
            <a:off x="599372" y="2582848"/>
            <a:ext cx="8239827" cy="1996998"/>
          </a:xfrm>
        </p:spPr>
        <p:txBody>
          <a:bodyPr/>
          <a:lstStyle/>
          <a:p>
            <a:r>
              <a:rPr lang="en-US" b="1" dirty="0" smtClean="0"/>
              <a:t>Answer:</a:t>
            </a:r>
            <a:r>
              <a:rPr lang="en-US" dirty="0" smtClean="0"/>
              <a:t> The first initialization is incorrect. The right hand side is a value of type </a:t>
            </a:r>
            <a:r>
              <a:rPr lang="en-US" dirty="0" smtClean="0">
                <a:solidFill>
                  <a:srgbClr val="6E8080"/>
                </a:solidFill>
                <a:latin typeface="Lucida Sans Typewriter"/>
                <a:ea typeface="Courier New" charset="0"/>
                <a:cs typeface="Courier New" charset="0"/>
              </a:rPr>
              <a:t>double</a:t>
            </a:r>
            <a:r>
              <a:rPr lang="en-US" dirty="0" smtClean="0"/>
              <a:t>, and it is not legal to initialize an </a:t>
            </a:r>
            <a:r>
              <a:rPr lang="en-US" dirty="0" err="1" smtClean="0">
                <a:solidFill>
                  <a:srgbClr val="6E8080"/>
                </a:solidFill>
                <a:latin typeface="Lucida Sans Typewriter"/>
                <a:ea typeface="Courier New" charset="0"/>
                <a:cs typeface="Courier New" charset="0"/>
              </a:rPr>
              <a:t>int</a:t>
            </a:r>
            <a:r>
              <a:rPr lang="en-US" dirty="0" smtClean="0"/>
              <a:t> variable with a </a:t>
            </a:r>
            <a:r>
              <a:rPr lang="en-US" dirty="0" smtClean="0">
                <a:solidFill>
                  <a:srgbClr val="6E8080"/>
                </a:solidFill>
                <a:latin typeface="Lucida Sans Typewriter"/>
                <a:ea typeface="Courier New" charset="0"/>
                <a:cs typeface="Courier New" charset="0"/>
              </a:rPr>
              <a:t>double</a:t>
            </a:r>
            <a:r>
              <a:rPr lang="en-US" dirty="0" smtClean="0"/>
              <a:t> value. The second initialization is correct — an </a:t>
            </a:r>
            <a:r>
              <a:rPr lang="en-US" dirty="0" err="1" smtClean="0">
                <a:solidFill>
                  <a:srgbClr val="6E8080"/>
                </a:solidFill>
                <a:latin typeface="Lucida Sans Typewriter"/>
                <a:ea typeface="Courier New" charset="0"/>
                <a:cs typeface="Courier New" charset="0"/>
              </a:rPr>
              <a:t>int</a:t>
            </a:r>
            <a:r>
              <a:rPr lang="en-US" dirty="0" smtClean="0"/>
              <a:t> value can always be converted to a </a:t>
            </a:r>
            <a:r>
              <a:rPr lang="en-US" dirty="0" smtClean="0">
                <a:solidFill>
                  <a:srgbClr val="6E8080"/>
                </a:solidFill>
                <a:latin typeface="Lucida Sans Typewriter"/>
                <a:ea typeface="Courier New" charset="0"/>
                <a:cs typeface="Courier New" charset="0"/>
              </a:rPr>
              <a:t>double</a:t>
            </a:r>
            <a:r>
              <a:rPr lang="en-US" dirty="0" smtClean="0"/>
              <a:t>. </a:t>
            </a:r>
            <a:endParaRPr lang="en-US" sz="18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8964" y="3399426"/>
            <a:ext cx="8229600" cy="3089980"/>
          </a:xfrm>
        </p:spPr>
        <p:txBody>
          <a:bodyPr>
            <a:noAutofit/>
          </a:bodyPr>
          <a:lstStyle/>
          <a:p>
            <a:r>
              <a:rPr lang="en-US" sz="2000" dirty="0" smtClean="0"/>
              <a:t>To understand integer and floating-point numbers </a:t>
            </a:r>
          </a:p>
          <a:p>
            <a:r>
              <a:rPr lang="en-US" sz="2000" dirty="0" smtClean="0"/>
              <a:t>To recognize the limitations of the numeric types</a:t>
            </a:r>
          </a:p>
          <a:p>
            <a:r>
              <a:rPr lang="en-US" sz="2000" dirty="0" smtClean="0"/>
              <a:t>To become aware of causes for overflow and </a:t>
            </a:r>
            <a:r>
              <a:rPr lang="en-US" sz="2000" dirty="0" err="1" smtClean="0"/>
              <a:t>roundoff</a:t>
            </a:r>
            <a:r>
              <a:rPr lang="en-US" sz="2000" dirty="0" smtClean="0"/>
              <a:t> errors</a:t>
            </a:r>
          </a:p>
          <a:p>
            <a:r>
              <a:rPr lang="en-US" sz="2000" dirty="0" smtClean="0"/>
              <a:t>To understand the proper use of constants</a:t>
            </a:r>
          </a:p>
          <a:p>
            <a:r>
              <a:rPr lang="en-US" sz="2000" dirty="0" smtClean="0"/>
              <a:t>To write arithmetic expressions in Java</a:t>
            </a:r>
          </a:p>
          <a:p>
            <a:r>
              <a:rPr lang="en-US" sz="2000" dirty="0" smtClean="0"/>
              <a:t>To use the </a:t>
            </a:r>
            <a:r>
              <a:rPr lang="en-US" sz="2000" dirty="0" smtClean="0">
                <a:solidFill>
                  <a:srgbClr val="6E8080"/>
                </a:solidFill>
                <a:latin typeface="Lucida Sans Typewriter"/>
                <a:ea typeface="Courier New" charset="0"/>
                <a:cs typeface="Courier New" charset="0"/>
              </a:rPr>
              <a:t>String</a:t>
            </a:r>
            <a:r>
              <a:rPr lang="en-US" sz="2000" dirty="0" smtClean="0"/>
              <a:t> type to manipulate character strings</a:t>
            </a:r>
          </a:p>
          <a:p>
            <a:r>
              <a:rPr lang="en-US" sz="2000" dirty="0" smtClean="0"/>
              <a:t>To write programs that read input and produce formatted output</a:t>
            </a:r>
            <a:endParaRPr lang="en-US" sz="2000" dirty="0"/>
          </a:p>
        </p:txBody>
      </p:sp>
      <p:pic>
        <p:nvPicPr>
          <p:cNvPr id="6" name="Picture 5" descr="bj5_goals_flight.jpg"/>
          <p:cNvPicPr>
            <a:picLocks noChangeAspect="1"/>
          </p:cNvPicPr>
          <p:nvPr/>
        </p:nvPicPr>
        <p:blipFill>
          <a:blip r:embed="rId2"/>
          <a:stretch>
            <a:fillRect/>
          </a:stretch>
        </p:blipFill>
        <p:spPr>
          <a:xfrm>
            <a:off x="376898" y="1046751"/>
            <a:ext cx="3762375" cy="23526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4.4</a:t>
            </a:r>
            <a:endParaRPr lang="en-US" dirty="0"/>
          </a:p>
        </p:txBody>
      </p:sp>
      <p:sp>
        <p:nvSpPr>
          <p:cNvPr id="6" name="Content Placeholder 5"/>
          <p:cNvSpPr>
            <a:spLocks noGrp="1"/>
          </p:cNvSpPr>
          <p:nvPr>
            <p:ph idx="1"/>
          </p:nvPr>
        </p:nvSpPr>
        <p:spPr>
          <a:xfrm>
            <a:off x="8964" y="958814"/>
            <a:ext cx="8677836" cy="2108317"/>
          </a:xfrm>
        </p:spPr>
        <p:txBody>
          <a:bodyPr/>
          <a:lstStyle/>
          <a:p>
            <a:r>
              <a:rPr lang="en-US" dirty="0" smtClean="0"/>
              <a:t>What is the difference between the following two statements?</a:t>
            </a:r>
          </a:p>
          <a:p>
            <a:pPr lvl="1">
              <a:buNone/>
            </a:pPr>
            <a:r>
              <a:rPr lang="en-US" sz="2000" dirty="0" smtClean="0">
                <a:solidFill>
                  <a:srgbClr val="6E8080"/>
                </a:solidFill>
                <a:latin typeface="Lucida Sans Typewriter"/>
                <a:ea typeface="Courier New" charset="0"/>
                <a:cs typeface="Courier New" charset="0"/>
              </a:rPr>
              <a:t>final double CM_PER_INCH = 2.54;</a:t>
            </a:r>
          </a:p>
          <a:p>
            <a:r>
              <a:rPr lang="en-US" dirty="0" smtClean="0"/>
              <a:t>and</a:t>
            </a:r>
          </a:p>
          <a:p>
            <a:pPr lvl="1">
              <a:buNone/>
            </a:pPr>
            <a:r>
              <a:rPr lang="en-US" sz="2000" dirty="0" smtClean="0">
                <a:solidFill>
                  <a:srgbClr val="6E8080"/>
                </a:solidFill>
                <a:latin typeface="Lucida Sans Typewriter"/>
                <a:ea typeface="Courier New" charset="0"/>
                <a:cs typeface="Courier New" charset="0"/>
              </a:rPr>
              <a:t>public static final double CM_PER_INCH = 2.54;</a:t>
            </a:r>
            <a:endParaRPr lang="en-US" sz="20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307062" y="3067131"/>
            <a:ext cx="8239827" cy="943507"/>
          </a:xfrm>
        </p:spPr>
        <p:txBody>
          <a:bodyPr/>
          <a:lstStyle/>
          <a:p>
            <a:r>
              <a:rPr lang="en-US" b="1" dirty="0" smtClean="0"/>
              <a:t>Answer:</a:t>
            </a:r>
            <a:r>
              <a:rPr lang="en-US" dirty="0" smtClean="0"/>
              <a:t> The first declaration is used inside a method, the second inside a class. </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4.5</a:t>
            </a:r>
            <a:endParaRPr lang="en-US" dirty="0"/>
          </a:p>
        </p:txBody>
      </p:sp>
      <p:sp>
        <p:nvSpPr>
          <p:cNvPr id="6" name="Content Placeholder 5"/>
          <p:cNvSpPr>
            <a:spLocks noGrp="1"/>
          </p:cNvSpPr>
          <p:nvPr>
            <p:ph idx="1"/>
          </p:nvPr>
        </p:nvSpPr>
        <p:spPr>
          <a:xfrm>
            <a:off x="8964" y="958814"/>
            <a:ext cx="8677836" cy="1247369"/>
          </a:xfrm>
        </p:spPr>
        <p:txBody>
          <a:bodyPr/>
          <a:lstStyle/>
          <a:p>
            <a:r>
              <a:rPr lang="en-US" dirty="0" smtClean="0"/>
              <a:t>What is wrong with the following statement sequence? </a:t>
            </a:r>
            <a:r>
              <a:rPr lang="en-US" sz="2000" dirty="0" smtClean="0">
                <a:solidFill>
                  <a:srgbClr val="6E8080"/>
                </a:solidFill>
                <a:latin typeface="Lucida Sans Typewriter"/>
                <a:ea typeface="Courier New" charset="0"/>
                <a:cs typeface="Courier New" charset="0"/>
              </a:rPr>
              <a:t>double diameter = . . .;</a:t>
            </a:r>
          </a:p>
          <a:p>
            <a:r>
              <a:rPr lang="en-US" sz="2000" dirty="0" smtClean="0">
                <a:solidFill>
                  <a:srgbClr val="6E8080"/>
                </a:solidFill>
                <a:latin typeface="Lucida Sans Typewriter"/>
                <a:ea typeface="Courier New" charset="0"/>
                <a:cs typeface="Courier New" charset="0"/>
              </a:rPr>
              <a:t>	double circumference = 3.14 * diameter;</a:t>
            </a:r>
          </a:p>
        </p:txBody>
      </p:sp>
      <p:sp>
        <p:nvSpPr>
          <p:cNvPr id="8" name="Content Placeholder 5"/>
          <p:cNvSpPr>
            <a:spLocks noGrp="1"/>
          </p:cNvSpPr>
          <p:nvPr>
            <p:ph idx="1"/>
          </p:nvPr>
        </p:nvSpPr>
        <p:spPr>
          <a:xfrm>
            <a:off x="307062" y="2206183"/>
            <a:ext cx="8239827" cy="943507"/>
          </a:xfrm>
        </p:spPr>
        <p:txBody>
          <a:bodyPr>
            <a:normAutofit fontScale="85000" lnSpcReduction="10000"/>
          </a:bodyPr>
          <a:lstStyle/>
          <a:p>
            <a:r>
              <a:rPr lang="en-US" b="1" dirty="0" smtClean="0"/>
              <a:t>Answer:</a:t>
            </a:r>
            <a:r>
              <a:rPr lang="en-US" dirty="0" smtClean="0"/>
              <a:t> Two things </a:t>
            </a:r>
          </a:p>
          <a:p>
            <a:pPr lvl="1"/>
            <a:r>
              <a:rPr lang="en-US" sz="2000" dirty="0" smtClean="0"/>
              <a:t>You should use a named constant, not the “magic number” 3.14</a:t>
            </a:r>
          </a:p>
          <a:p>
            <a:pPr lvl="1"/>
            <a:r>
              <a:rPr lang="en-US" sz="2000" dirty="0" smtClean="0"/>
              <a:t>3.14 is not an accurate representation of </a:t>
            </a:r>
            <a:r>
              <a:rPr lang="en-US" sz="2000" dirty="0" err="1" smtClean="0"/>
              <a:t>π</a:t>
            </a:r>
            <a:r>
              <a:rPr lang="en-US" sz="2000" dirty="0" smtClean="0"/>
              <a:t>.</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4294967295"/>
          </p:nvPr>
        </p:nvSpPr>
        <p:spPr>
          <a:xfrm>
            <a:off x="9525" y="921456"/>
            <a:ext cx="9134475" cy="3711854"/>
          </a:xfrm>
        </p:spPr>
        <p:txBody>
          <a:bodyPr>
            <a:normAutofit fontScale="47500" lnSpcReduction="20000"/>
          </a:bodyPr>
          <a:lstStyle/>
          <a:p>
            <a:r>
              <a:rPr lang="en-US" sz="3200" dirty="0" smtClean="0"/>
              <a:t>Four basic operators: </a:t>
            </a:r>
          </a:p>
          <a:p>
            <a:pPr lvl="1"/>
            <a:r>
              <a:rPr lang="en-US" sz="3400" dirty="0" smtClean="0"/>
              <a:t>addition: </a:t>
            </a:r>
            <a:r>
              <a:rPr lang="en-US" sz="3400" dirty="0" smtClean="0">
                <a:solidFill>
                  <a:srgbClr val="6E8080"/>
                </a:solidFill>
                <a:latin typeface="Lucida Sans Typewriter"/>
                <a:ea typeface="Courier New" charset="0"/>
                <a:cs typeface="Courier New" charset="0"/>
              </a:rPr>
              <a:t>+</a:t>
            </a:r>
            <a:r>
              <a:rPr lang="en-US" sz="3400" dirty="0" smtClean="0"/>
              <a:t> </a:t>
            </a:r>
          </a:p>
          <a:p>
            <a:pPr lvl="1"/>
            <a:r>
              <a:rPr lang="en-US" sz="3400" dirty="0" smtClean="0"/>
              <a:t>subtraction: </a:t>
            </a:r>
            <a:r>
              <a:rPr lang="en-US" sz="3400" dirty="0" smtClean="0">
                <a:solidFill>
                  <a:srgbClr val="6E8080"/>
                </a:solidFill>
                <a:latin typeface="Lucida Sans Typewriter"/>
                <a:ea typeface="Courier New" charset="0"/>
                <a:cs typeface="Courier New" charset="0"/>
              </a:rPr>
              <a:t>-</a:t>
            </a:r>
            <a:r>
              <a:rPr lang="en-US" sz="3400" dirty="0" smtClean="0"/>
              <a:t> </a:t>
            </a:r>
          </a:p>
          <a:p>
            <a:pPr lvl="1"/>
            <a:r>
              <a:rPr lang="en-US" sz="3400" dirty="0" smtClean="0"/>
              <a:t>multiplication: </a:t>
            </a:r>
            <a:r>
              <a:rPr lang="en-US" sz="3400" dirty="0" smtClean="0">
                <a:solidFill>
                  <a:srgbClr val="6E8080"/>
                </a:solidFill>
                <a:latin typeface="Lucida Sans Typewriter"/>
                <a:ea typeface="Courier New" charset="0"/>
                <a:cs typeface="Courier New" charset="0"/>
              </a:rPr>
              <a:t>*</a:t>
            </a:r>
            <a:r>
              <a:rPr lang="en-US" sz="3400" dirty="0" smtClean="0"/>
              <a:t> </a:t>
            </a:r>
          </a:p>
          <a:p>
            <a:pPr lvl="1"/>
            <a:r>
              <a:rPr lang="en-US" sz="3400" dirty="0" smtClean="0"/>
              <a:t>division: </a:t>
            </a:r>
            <a:r>
              <a:rPr lang="en-US" sz="3400" dirty="0" smtClean="0">
                <a:solidFill>
                  <a:srgbClr val="6E8080"/>
                </a:solidFill>
                <a:latin typeface="Lucida Sans Typewriter"/>
                <a:ea typeface="Courier New" charset="0"/>
                <a:cs typeface="Courier New" charset="0"/>
              </a:rPr>
              <a:t>/</a:t>
            </a:r>
            <a:r>
              <a:rPr lang="en-US" sz="3400" dirty="0" smtClean="0"/>
              <a:t> </a:t>
            </a:r>
            <a:endParaRPr lang="en-US" sz="3400" dirty="0" smtClean="0"/>
          </a:p>
          <a:p>
            <a:pPr marL="457200" lvl="1" indent="0">
              <a:buNone/>
            </a:pPr>
            <a:endParaRPr lang="en-US" dirty="0" smtClean="0"/>
          </a:p>
          <a:p>
            <a:r>
              <a:rPr lang="en-US" sz="3200" dirty="0" smtClean="0"/>
              <a:t>Expression: combination of variables, literals, operators, and/or method calls</a:t>
            </a:r>
          </a:p>
          <a:p>
            <a:pPr lvl="1">
              <a:buNone/>
            </a:pPr>
            <a:r>
              <a:rPr lang="en-US" dirty="0" smtClean="0">
                <a:solidFill>
                  <a:srgbClr val="6E8080"/>
                </a:solidFill>
                <a:latin typeface="Lucida Sans Typewriter"/>
                <a:ea typeface="Courier New" charset="0"/>
                <a:cs typeface="Courier New" charset="0"/>
              </a:rPr>
              <a:t>(a + b) / </a:t>
            </a:r>
            <a:r>
              <a:rPr lang="en-US" dirty="0" smtClean="0">
                <a:solidFill>
                  <a:srgbClr val="6E8080"/>
                </a:solidFill>
                <a:latin typeface="Lucida Sans Typewriter"/>
                <a:ea typeface="Courier New" charset="0"/>
                <a:cs typeface="Courier New" charset="0"/>
              </a:rPr>
              <a:t>2</a:t>
            </a:r>
          </a:p>
          <a:p>
            <a:pPr lvl="1">
              <a:buNone/>
            </a:pPr>
            <a:endParaRPr lang="en-US" dirty="0" smtClean="0">
              <a:solidFill>
                <a:srgbClr val="6E8080"/>
              </a:solidFill>
              <a:latin typeface="Lucida Sans Typewriter"/>
              <a:ea typeface="Courier New" charset="0"/>
              <a:cs typeface="Courier New" charset="0"/>
            </a:endParaRPr>
          </a:p>
          <a:p>
            <a:r>
              <a:rPr lang="en-US" sz="3600" dirty="0" smtClean="0"/>
              <a:t>Parentheses control the order of the computation</a:t>
            </a:r>
          </a:p>
          <a:p>
            <a:pPr lvl="1">
              <a:buNone/>
            </a:pPr>
            <a:r>
              <a:rPr lang="en-US" dirty="0" smtClean="0">
                <a:solidFill>
                  <a:srgbClr val="6E8080"/>
                </a:solidFill>
                <a:latin typeface="Lucida Sans Typewriter"/>
                <a:ea typeface="Courier New" charset="0"/>
                <a:cs typeface="Courier New" charset="0"/>
              </a:rPr>
              <a:t>(a + b) / 2 </a:t>
            </a:r>
            <a:endParaRPr lang="en-US" dirty="0" smtClean="0">
              <a:solidFill>
                <a:srgbClr val="6E8080"/>
              </a:solidFill>
              <a:latin typeface="Lucida Sans Typewriter"/>
              <a:ea typeface="Courier New" charset="0"/>
              <a:cs typeface="Courier New" charset="0"/>
            </a:endParaRPr>
          </a:p>
          <a:p>
            <a:pPr lvl="1">
              <a:buNone/>
            </a:pPr>
            <a:endParaRPr lang="en-US" sz="3600" dirty="0" smtClean="0">
              <a:solidFill>
                <a:srgbClr val="6E8080"/>
              </a:solidFill>
              <a:latin typeface="Lucida Sans Typewriter"/>
              <a:ea typeface="Courier New" charset="0"/>
              <a:cs typeface="Courier New" charset="0"/>
            </a:endParaRPr>
          </a:p>
          <a:p>
            <a:r>
              <a:rPr lang="en-US" sz="3600" dirty="0" smtClean="0"/>
              <a:t>Multiplication and division have a higher precedence than addition and subtraction</a:t>
            </a:r>
          </a:p>
          <a:p>
            <a:pPr lvl="1">
              <a:buNone/>
            </a:pPr>
            <a:r>
              <a:rPr lang="en-US" dirty="0" smtClean="0">
                <a:solidFill>
                  <a:srgbClr val="6E8080"/>
                </a:solidFill>
                <a:latin typeface="Lucida Sans Typewriter"/>
                <a:ea typeface="Courier New" charset="0"/>
                <a:cs typeface="Courier New" charset="0"/>
              </a:rPr>
              <a:t>a + </a:t>
            </a:r>
            <a:r>
              <a:rPr lang="en-US" dirty="0" err="1" smtClean="0">
                <a:solidFill>
                  <a:srgbClr val="6E8080"/>
                </a:solidFill>
                <a:latin typeface="Lucida Sans Typewriter"/>
                <a:ea typeface="Courier New" charset="0"/>
                <a:cs typeface="Courier New" charset="0"/>
              </a:rPr>
              <a:t>b</a:t>
            </a:r>
            <a:r>
              <a:rPr lang="en-US" dirty="0" smtClean="0">
                <a:solidFill>
                  <a:srgbClr val="6E8080"/>
                </a:solidFill>
                <a:latin typeface="Lucida Sans Typewriter"/>
                <a:ea typeface="Courier New" charset="0"/>
                <a:cs typeface="Courier New" charset="0"/>
              </a:rPr>
              <a:t> / 2</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4294967295"/>
          </p:nvPr>
        </p:nvSpPr>
        <p:spPr>
          <a:xfrm>
            <a:off x="9525" y="921456"/>
            <a:ext cx="9134475" cy="2663825"/>
          </a:xfrm>
        </p:spPr>
        <p:txBody>
          <a:bodyPr/>
          <a:lstStyle/>
          <a:p>
            <a:r>
              <a:rPr lang="en-US" dirty="0" smtClean="0"/>
              <a:t>Mixing integers and floating-point values in an arithmetic expression yields a floating-point value</a:t>
            </a:r>
          </a:p>
          <a:p>
            <a:pPr lvl="1"/>
            <a:r>
              <a:rPr lang="en-US" dirty="0" smtClean="0">
                <a:solidFill>
                  <a:srgbClr val="6E8080"/>
                </a:solidFill>
                <a:latin typeface="Lucida Sans Typewriter"/>
                <a:ea typeface="Courier New" charset="0"/>
                <a:cs typeface="Courier New" charset="0"/>
              </a:rPr>
              <a:t>7 + 4.0 </a:t>
            </a:r>
            <a:r>
              <a:rPr lang="en-US" dirty="0" smtClean="0"/>
              <a:t>is the floating-point value </a:t>
            </a:r>
            <a:r>
              <a:rPr lang="en-US" dirty="0" smtClean="0">
                <a:solidFill>
                  <a:srgbClr val="6E8080"/>
                </a:solidFill>
                <a:latin typeface="Lucida Sans Typewriter"/>
                <a:ea typeface="Courier New" charset="0"/>
                <a:cs typeface="Courier New" charset="0"/>
              </a:rPr>
              <a:t>11.0</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and Decrement</a:t>
            </a:r>
            <a:endParaRPr lang="en-US" dirty="0"/>
          </a:p>
        </p:txBody>
      </p:sp>
      <p:sp>
        <p:nvSpPr>
          <p:cNvPr id="3" name="Content Placeholder 2"/>
          <p:cNvSpPr>
            <a:spLocks noGrp="1"/>
          </p:cNvSpPr>
          <p:nvPr>
            <p:ph idx="4294967295"/>
          </p:nvPr>
        </p:nvSpPr>
        <p:spPr>
          <a:xfrm>
            <a:off x="9525" y="921456"/>
            <a:ext cx="9134475" cy="2663825"/>
          </a:xfrm>
        </p:spPr>
        <p:txBody>
          <a:bodyPr/>
          <a:lstStyle/>
          <a:p>
            <a:r>
              <a:rPr lang="en-US" dirty="0" smtClean="0"/>
              <a:t>The </a:t>
            </a:r>
            <a:r>
              <a:rPr lang="en-US" dirty="0" smtClean="0">
                <a:solidFill>
                  <a:srgbClr val="6E8080"/>
                </a:solidFill>
                <a:latin typeface="Lucida Sans Typewriter"/>
                <a:ea typeface="Courier New" charset="0"/>
                <a:cs typeface="Courier New" charset="0"/>
              </a:rPr>
              <a:t>++</a:t>
            </a:r>
            <a:r>
              <a:rPr lang="en-US" dirty="0" smtClean="0"/>
              <a:t> operator adds 1 to a variable (increments)</a:t>
            </a:r>
          </a:p>
          <a:p>
            <a:pPr lvl="1">
              <a:buNone/>
            </a:pPr>
            <a:r>
              <a:rPr lang="en-US" dirty="0" smtClean="0">
                <a:solidFill>
                  <a:srgbClr val="6E8080"/>
                </a:solidFill>
                <a:latin typeface="Lucida Sans Typewriter"/>
                <a:ea typeface="Courier New" charset="0"/>
                <a:cs typeface="Courier New" charset="0"/>
              </a:rPr>
              <a:t>counter++; // Adds 1 to the variable counter</a:t>
            </a:r>
          </a:p>
          <a:p>
            <a:r>
              <a:rPr lang="en-US" dirty="0" smtClean="0"/>
              <a:t>The </a:t>
            </a:r>
            <a:r>
              <a:rPr lang="en-US" dirty="0" smtClean="0">
                <a:solidFill>
                  <a:srgbClr val="6E8080"/>
                </a:solidFill>
                <a:latin typeface="Lucida Sans Typewriter"/>
                <a:ea typeface="Courier New" charset="0"/>
                <a:cs typeface="Courier New" charset="0"/>
              </a:rPr>
              <a:t>--</a:t>
            </a:r>
            <a:r>
              <a:rPr lang="en-US" dirty="0" smtClean="0"/>
              <a:t> operator subtracts 1 from the variable (decrements)</a:t>
            </a:r>
          </a:p>
          <a:p>
            <a:pPr lvl="1">
              <a:buNone/>
            </a:pPr>
            <a:r>
              <a:rPr lang="en-US" dirty="0" smtClean="0">
                <a:solidFill>
                  <a:srgbClr val="6E8080"/>
                </a:solidFill>
                <a:latin typeface="Lucida Sans Typewriter"/>
                <a:ea typeface="Courier New" charset="0"/>
                <a:cs typeface="Courier New" charset="0"/>
              </a:rPr>
              <a:t>counter--; // Subtracts 1 from counter</a:t>
            </a:r>
          </a:p>
        </p:txBody>
      </p:sp>
      <p:sp>
        <p:nvSpPr>
          <p:cNvPr id="4" name="Content Placeholder 2"/>
          <p:cNvSpPr txBox="1">
            <a:spLocks/>
          </p:cNvSpPr>
          <p:nvPr/>
        </p:nvSpPr>
        <p:spPr>
          <a:xfrm>
            <a:off x="203848" y="4788653"/>
            <a:ext cx="8233870" cy="527332"/>
          </a:xfrm>
          <a:prstGeom prst="rect">
            <a:avLst/>
          </a:prstGeom>
        </p:spPr>
        <p:txBody>
          <a:bodyPr vert="horz" lIns="91440" tIns="45720" rIns="91440" bIns="45720" rtlCol="0">
            <a:noAutofit/>
          </a:bodyPr>
          <a:lstStyle/>
          <a:p>
            <a:pPr marL="342900" lvl="0" indent="-342900">
              <a:spcBef>
                <a:spcPct val="20000"/>
              </a:spcBef>
            </a:pPr>
            <a:r>
              <a:rPr lang="en-US" sz="2400" b="1" dirty="0" smtClean="0"/>
              <a:t>Figure 1</a:t>
            </a:r>
            <a:r>
              <a:rPr lang="en-US" sz="2400" dirty="0" smtClean="0"/>
              <a:t> Incrementing a Variable</a:t>
            </a:r>
            <a:endParaRPr lang="en-US" sz="2400" dirty="0">
              <a:solidFill>
                <a:srgbClr val="6E8080"/>
              </a:solidFill>
              <a:latin typeface="Lucida Sans Typewriter"/>
              <a:ea typeface="Courier New" charset="0"/>
              <a:cs typeface="Courier New" charset="0"/>
            </a:endParaRPr>
          </a:p>
        </p:txBody>
      </p:sp>
      <p:pic>
        <p:nvPicPr>
          <p:cNvPr id="5" name="Picture 4" descr="increment.jpg"/>
          <p:cNvPicPr>
            <a:picLocks noChangeAspect="1"/>
          </p:cNvPicPr>
          <p:nvPr/>
        </p:nvPicPr>
        <p:blipFill>
          <a:blip r:embed="rId2"/>
          <a:stretch>
            <a:fillRect/>
          </a:stretch>
        </p:blipFill>
        <p:spPr>
          <a:xfrm>
            <a:off x="0" y="3037926"/>
            <a:ext cx="9144000" cy="175072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Integer Division and Remainder</a:t>
            </a:r>
            <a:endParaRPr lang="en-US" dirty="0"/>
          </a:p>
        </p:txBody>
      </p:sp>
      <p:sp>
        <p:nvSpPr>
          <p:cNvPr id="3" name="Content Placeholder 2"/>
          <p:cNvSpPr>
            <a:spLocks noGrp="1"/>
          </p:cNvSpPr>
          <p:nvPr>
            <p:ph idx="4294967295"/>
          </p:nvPr>
        </p:nvSpPr>
        <p:spPr>
          <a:xfrm>
            <a:off x="9525" y="921456"/>
            <a:ext cx="9134475" cy="2663825"/>
          </a:xfrm>
        </p:spPr>
        <p:txBody>
          <a:bodyPr>
            <a:normAutofit fontScale="70000" lnSpcReduction="20000"/>
          </a:bodyPr>
          <a:lstStyle/>
          <a:p>
            <a:r>
              <a:rPr lang="en-US" dirty="0" smtClean="0"/>
              <a:t>Division works as you would expect, as long as at least one of the numbers is a floating-point number.</a:t>
            </a:r>
          </a:p>
          <a:p>
            <a:r>
              <a:rPr lang="en-US" dirty="0" smtClean="0"/>
              <a:t>Example: all of the following evaluate to </a:t>
            </a:r>
            <a:r>
              <a:rPr lang="en-US" dirty="0" smtClean="0">
                <a:solidFill>
                  <a:srgbClr val="6E8080"/>
                </a:solidFill>
                <a:latin typeface="Lucida Sans Typewriter"/>
                <a:ea typeface="Courier New" charset="0"/>
                <a:cs typeface="Courier New" charset="0"/>
              </a:rPr>
              <a:t>1.75</a:t>
            </a:r>
            <a:r>
              <a:rPr lang="en-US" dirty="0" smtClean="0"/>
              <a:t> </a:t>
            </a:r>
          </a:p>
          <a:p>
            <a:pPr lvl="1">
              <a:buNone/>
            </a:pPr>
            <a:r>
              <a:rPr lang="en-US" dirty="0" smtClean="0">
                <a:solidFill>
                  <a:srgbClr val="6E8080"/>
                </a:solidFill>
                <a:latin typeface="Lucida Sans Typewriter"/>
                <a:ea typeface="Courier New" charset="0"/>
                <a:cs typeface="Courier New" charset="0"/>
              </a:rPr>
              <a:t>7.0 / 4.0 </a:t>
            </a:r>
          </a:p>
          <a:p>
            <a:pPr lvl="1">
              <a:buNone/>
            </a:pPr>
            <a:r>
              <a:rPr lang="en-US" dirty="0" smtClean="0">
                <a:solidFill>
                  <a:srgbClr val="6E8080"/>
                </a:solidFill>
                <a:latin typeface="Lucida Sans Typewriter"/>
                <a:ea typeface="Courier New" charset="0"/>
                <a:cs typeface="Courier New" charset="0"/>
              </a:rPr>
              <a:t>7 / 4.0 </a:t>
            </a:r>
          </a:p>
          <a:p>
            <a:pPr lvl="1">
              <a:buNone/>
            </a:pPr>
            <a:r>
              <a:rPr lang="en-US" dirty="0" smtClean="0">
                <a:solidFill>
                  <a:srgbClr val="6E8080"/>
                </a:solidFill>
                <a:latin typeface="Lucida Sans Typewriter"/>
                <a:ea typeface="Courier New" charset="0"/>
                <a:cs typeface="Courier New" charset="0"/>
              </a:rPr>
              <a:t>7.0 / 4 </a:t>
            </a:r>
          </a:p>
          <a:p>
            <a:r>
              <a:rPr lang="en-US" dirty="0" smtClean="0"/>
              <a:t>If both numbers are integers, the result is an integer. The remainder is discarded </a:t>
            </a:r>
          </a:p>
          <a:p>
            <a:pPr lvl="1"/>
            <a:r>
              <a:rPr lang="en-US" dirty="0" smtClean="0">
                <a:solidFill>
                  <a:srgbClr val="6E8080"/>
                </a:solidFill>
                <a:latin typeface="Lucida Sans Typewriter"/>
                <a:ea typeface="Courier New" charset="0"/>
                <a:cs typeface="Courier New" charset="0"/>
              </a:rPr>
              <a:t>7 / 4 </a:t>
            </a:r>
            <a:r>
              <a:rPr lang="en-US" dirty="0" smtClean="0"/>
              <a:t>evaluates to </a:t>
            </a:r>
            <a:r>
              <a:rPr lang="en-US" dirty="0" smtClean="0">
                <a:solidFill>
                  <a:srgbClr val="6E8080"/>
                </a:solidFill>
                <a:latin typeface="Lucida Sans Typewriter"/>
                <a:ea typeface="Courier New" charset="0"/>
                <a:cs typeface="Courier New" charset="0"/>
              </a:rPr>
              <a:t>1</a:t>
            </a:r>
            <a:r>
              <a:rPr lang="en-US" dirty="0" smtClean="0"/>
              <a:t> </a:t>
            </a:r>
          </a:p>
          <a:p>
            <a:r>
              <a:rPr lang="en-US" dirty="0" smtClean="0"/>
              <a:t>Use </a:t>
            </a:r>
            <a:r>
              <a:rPr lang="en-US" sz="2000" dirty="0" smtClean="0">
                <a:solidFill>
                  <a:srgbClr val="6E8080"/>
                </a:solidFill>
                <a:latin typeface="Lucida Sans Typewriter"/>
                <a:ea typeface="Courier New" charset="0"/>
                <a:cs typeface="Courier New" charset="0"/>
              </a:rPr>
              <a:t>%</a:t>
            </a:r>
            <a:r>
              <a:rPr lang="en-US" dirty="0" smtClean="0"/>
              <a:t> operator to get the remainder with (pronounced “modulus”, “modulo”, or “mod”) </a:t>
            </a:r>
          </a:p>
          <a:p>
            <a:pPr lvl="1"/>
            <a:r>
              <a:rPr lang="en-US" dirty="0" smtClean="0">
                <a:solidFill>
                  <a:srgbClr val="6E8080"/>
                </a:solidFill>
                <a:latin typeface="Lucida Sans Typewriter"/>
                <a:ea typeface="Courier New" charset="0"/>
                <a:cs typeface="Courier New" charset="0"/>
              </a:rPr>
              <a:t>7 % 4</a:t>
            </a:r>
            <a:r>
              <a:rPr lang="en-US" dirty="0" smtClean="0"/>
              <a:t> is </a:t>
            </a:r>
            <a:r>
              <a:rPr lang="en-US" dirty="0" smtClean="0">
                <a:solidFill>
                  <a:srgbClr val="6E8080"/>
                </a:solidFill>
                <a:latin typeface="Lucida Sans Typewriter"/>
                <a:ea typeface="Courier New" charset="0"/>
                <a:cs typeface="Courier New" charset="0"/>
              </a:rPr>
              <a:t>3</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Integer Division and Remainder</a:t>
            </a:r>
            <a:endParaRPr lang="en-US" dirty="0"/>
          </a:p>
        </p:txBody>
      </p:sp>
      <p:sp>
        <p:nvSpPr>
          <p:cNvPr id="3" name="Content Placeholder 2"/>
          <p:cNvSpPr>
            <a:spLocks noGrp="1"/>
          </p:cNvSpPr>
          <p:nvPr>
            <p:ph idx="4294967295"/>
          </p:nvPr>
        </p:nvSpPr>
        <p:spPr>
          <a:xfrm>
            <a:off x="9525" y="921456"/>
            <a:ext cx="9134475" cy="3372529"/>
          </a:xfrm>
        </p:spPr>
        <p:txBody>
          <a:bodyPr/>
          <a:lstStyle/>
          <a:p>
            <a:r>
              <a:rPr lang="en-US" dirty="0" smtClean="0"/>
              <a:t>To determine the value in dollars and cents of 1729 pennies </a:t>
            </a:r>
          </a:p>
          <a:p>
            <a:pPr lvl="1"/>
            <a:r>
              <a:rPr lang="en-US" dirty="0" smtClean="0"/>
              <a:t>Obtain the dollars through an integer division by 100</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dollars = pennies / 100; // Sets dollars to 17</a:t>
            </a:r>
          </a:p>
          <a:p>
            <a:pPr lvl="1"/>
            <a:r>
              <a:rPr lang="en-US" dirty="0" smtClean="0"/>
              <a:t>To obtain the remainder, use the </a:t>
            </a:r>
            <a:r>
              <a:rPr lang="en-US" dirty="0" smtClean="0">
                <a:solidFill>
                  <a:srgbClr val="6E8080"/>
                </a:solidFill>
                <a:latin typeface="Lucida Sans Typewriter"/>
                <a:ea typeface="Courier New" charset="0"/>
                <a:cs typeface="Courier New" charset="0"/>
              </a:rPr>
              <a:t>%</a:t>
            </a:r>
            <a:r>
              <a:rPr lang="en-US" dirty="0" smtClean="0"/>
              <a:t> operator</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cents = pennies % 100; // Sets cents to 29 </a:t>
            </a:r>
          </a:p>
          <a:p>
            <a:r>
              <a:rPr lang="en-US" dirty="0" smtClean="0"/>
              <a:t>Integer division and the </a:t>
            </a:r>
            <a:r>
              <a:rPr lang="en-US" dirty="0" smtClean="0">
                <a:solidFill>
                  <a:srgbClr val="6E8080"/>
                </a:solidFill>
                <a:latin typeface="Lucida Sans Typewriter"/>
                <a:ea typeface="Courier New" charset="0"/>
                <a:cs typeface="Courier New" charset="0"/>
              </a:rPr>
              <a:t>%</a:t>
            </a:r>
            <a:r>
              <a:rPr lang="en-US" dirty="0" smtClean="0"/>
              <a:t> operator yield the dollar and cent values of a piggybank full of pennies.</a:t>
            </a:r>
            <a:endParaRPr lang="en-US" dirty="0"/>
          </a:p>
        </p:txBody>
      </p:sp>
      <p:pic>
        <p:nvPicPr>
          <p:cNvPr id="4" name="Picture 3" descr="piggy_bank.jpg"/>
          <p:cNvPicPr>
            <a:picLocks noChangeAspect="1"/>
          </p:cNvPicPr>
          <p:nvPr/>
        </p:nvPicPr>
        <p:blipFill>
          <a:blip r:embed="rId2"/>
          <a:stretch>
            <a:fillRect/>
          </a:stretch>
        </p:blipFill>
        <p:spPr>
          <a:xfrm>
            <a:off x="514981" y="3926566"/>
            <a:ext cx="1828800" cy="22764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Integer Division and Remainder</a:t>
            </a:r>
            <a:endParaRPr lang="en-US" dirty="0"/>
          </a:p>
        </p:txBody>
      </p:sp>
      <p:pic>
        <p:nvPicPr>
          <p:cNvPr id="6" name="Picture 5" descr="integer_division_remainder.png"/>
          <p:cNvPicPr>
            <a:picLocks noChangeAspect="1"/>
          </p:cNvPicPr>
          <p:nvPr/>
        </p:nvPicPr>
        <p:blipFill>
          <a:blip r:embed="rId2"/>
          <a:stretch>
            <a:fillRect/>
          </a:stretch>
        </p:blipFill>
        <p:spPr>
          <a:xfrm>
            <a:off x="0" y="762000"/>
            <a:ext cx="9144000" cy="363984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and Roots</a:t>
            </a:r>
            <a:endParaRPr lang="en-US" dirty="0"/>
          </a:p>
        </p:txBody>
      </p:sp>
      <p:sp>
        <p:nvSpPr>
          <p:cNvPr id="3" name="Content Placeholder 2"/>
          <p:cNvSpPr>
            <a:spLocks noGrp="1"/>
          </p:cNvSpPr>
          <p:nvPr>
            <p:ph idx="4294967295"/>
          </p:nvPr>
        </p:nvSpPr>
        <p:spPr>
          <a:xfrm>
            <a:off x="9525" y="921456"/>
            <a:ext cx="9134475" cy="5212808"/>
          </a:xfrm>
        </p:spPr>
        <p:txBody>
          <a:bodyPr/>
          <a:lstStyle/>
          <a:p>
            <a:r>
              <a:rPr lang="en-US" dirty="0" smtClean="0"/>
              <a:t>Math class contains methods </a:t>
            </a:r>
            <a:r>
              <a:rPr lang="en-US" dirty="0" err="1" smtClean="0">
                <a:solidFill>
                  <a:srgbClr val="6E8080"/>
                </a:solidFill>
                <a:latin typeface="Lucida Sans Typewriter"/>
                <a:ea typeface="Courier New" charset="0"/>
                <a:cs typeface="Courier New" charset="0"/>
              </a:rPr>
              <a:t>sqrt</a:t>
            </a:r>
            <a:r>
              <a:rPr lang="en-US" dirty="0" smtClean="0"/>
              <a:t> and </a:t>
            </a:r>
            <a:r>
              <a:rPr lang="en-US" dirty="0" err="1" smtClean="0">
                <a:solidFill>
                  <a:srgbClr val="6E8080"/>
                </a:solidFill>
                <a:latin typeface="Lucida Sans Typewriter"/>
                <a:ea typeface="Courier New" charset="0"/>
                <a:cs typeface="Courier New" charset="0"/>
              </a:rPr>
              <a:t>pow</a:t>
            </a:r>
            <a:r>
              <a:rPr lang="en-US" dirty="0" smtClean="0"/>
              <a:t> to compute square roots and powers </a:t>
            </a:r>
          </a:p>
          <a:p>
            <a:r>
              <a:rPr lang="en-US" dirty="0" smtClean="0"/>
              <a:t>To take the square root of a number, use </a:t>
            </a:r>
            <a:r>
              <a:rPr lang="en-US" dirty="0" err="1" smtClean="0">
                <a:solidFill>
                  <a:srgbClr val="6E8080"/>
                </a:solidFill>
                <a:latin typeface="Lucida Sans Typewriter"/>
                <a:ea typeface="Courier New" charset="0"/>
                <a:cs typeface="Courier New" charset="0"/>
              </a:rPr>
              <a:t>Math.sqrt</a:t>
            </a:r>
            <a:r>
              <a:rPr lang="en-US" dirty="0" smtClean="0"/>
              <a:t>; for example, </a:t>
            </a:r>
            <a:r>
              <a:rPr lang="en-US" dirty="0" err="1" smtClean="0">
                <a:solidFill>
                  <a:srgbClr val="6E8080"/>
                </a:solidFill>
                <a:latin typeface="Lucida Sans Typewriter"/>
                <a:ea typeface="Courier New" charset="0"/>
                <a:cs typeface="Courier New" charset="0"/>
              </a:rPr>
              <a:t>Math.sqrt(x</a:t>
            </a:r>
            <a:r>
              <a:rPr lang="en-US" dirty="0" smtClean="0">
                <a:solidFill>
                  <a:srgbClr val="6E8080"/>
                </a:solidFill>
                <a:latin typeface="Lucida Sans Typewriter"/>
                <a:ea typeface="Courier New" charset="0"/>
                <a:cs typeface="Courier New" charset="0"/>
              </a:rPr>
              <a:t>)</a:t>
            </a:r>
          </a:p>
          <a:p>
            <a:r>
              <a:rPr lang="en-US" dirty="0" smtClean="0"/>
              <a:t>To compute </a:t>
            </a:r>
            <a:r>
              <a:rPr lang="en-US" i="1" dirty="0" err="1" smtClean="0"/>
              <a:t>x</a:t>
            </a:r>
            <a:r>
              <a:rPr lang="en-US" i="1" baseline="30000" dirty="0" err="1" smtClean="0"/>
              <a:t>n</a:t>
            </a:r>
            <a:r>
              <a:rPr lang="en-US" dirty="0" smtClean="0"/>
              <a:t>, you write </a:t>
            </a:r>
            <a:r>
              <a:rPr lang="en-US" dirty="0" err="1" smtClean="0">
                <a:solidFill>
                  <a:srgbClr val="6E8080"/>
                </a:solidFill>
                <a:latin typeface="Lucida Sans Typewriter"/>
                <a:ea typeface="Courier New" charset="0"/>
                <a:cs typeface="Courier New" charset="0"/>
              </a:rPr>
              <a:t>Math.pow(x</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a:t>
            </a:r>
          </a:p>
          <a:p>
            <a:pPr lvl="1"/>
            <a:r>
              <a:rPr lang="en-US" dirty="0" smtClean="0"/>
              <a:t>To compute </a:t>
            </a:r>
            <a:r>
              <a:rPr lang="en-US" i="1" dirty="0" smtClean="0"/>
              <a:t>x</a:t>
            </a:r>
            <a:r>
              <a:rPr lang="en-US" i="1" baseline="30000" dirty="0" smtClean="0"/>
              <a:t>2</a:t>
            </a:r>
            <a:r>
              <a:rPr lang="en-US" dirty="0" smtClean="0"/>
              <a:t> it is significantly more efficient simply to compute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x</a:t>
            </a:r>
            <a:endParaRPr lang="en-US" dirty="0" smtClean="0">
              <a:solidFill>
                <a:srgbClr val="6E8080"/>
              </a:solidFill>
              <a:latin typeface="Lucida Sans Typewriter"/>
              <a:ea typeface="Courier New" charset="0"/>
              <a:cs typeface="Courier New" charset="0"/>
            </a:endParaRPr>
          </a:p>
          <a:p>
            <a:r>
              <a:rPr lang="en-US" dirty="0" smtClean="0"/>
              <a:t>In Java,</a:t>
            </a:r>
            <a:br>
              <a:rPr lang="en-US" dirty="0" smtClean="0"/>
            </a:br>
            <a:r>
              <a:rPr lang="en-US" dirty="0" smtClean="0"/>
              <a:t/>
            </a:r>
            <a:br>
              <a:rPr lang="en-US" dirty="0" smtClean="0"/>
            </a:br>
            <a:endParaRPr lang="en-US" dirty="0" smtClean="0"/>
          </a:p>
          <a:p>
            <a:pPr>
              <a:buNone/>
            </a:pPr>
            <a:endParaRPr lang="en-US" dirty="0" smtClean="0"/>
          </a:p>
          <a:p>
            <a:pPr lvl="1">
              <a:buNone/>
            </a:pPr>
            <a:r>
              <a:rPr lang="en-US" sz="2400" dirty="0" smtClean="0"/>
              <a:t>can be represented as</a:t>
            </a:r>
          </a:p>
          <a:p>
            <a:pPr lvl="1">
              <a:buNone/>
            </a:pPr>
            <a:r>
              <a:rPr lang="en-US" dirty="0" smtClean="0"/>
              <a:t>	</a:t>
            </a:r>
            <a:r>
              <a:rPr lang="en-US" dirty="0" err="1" smtClean="0">
                <a:solidFill>
                  <a:srgbClr val="6E8080"/>
                </a:solidFill>
                <a:latin typeface="Lucida Sans Typewriter"/>
                <a:ea typeface="Courier New" charset="0"/>
                <a:cs typeface="Courier New" charset="0"/>
              </a:rPr>
              <a:t>b</a:t>
            </a:r>
            <a:r>
              <a:rPr lang="en-US" dirty="0" smtClean="0">
                <a:solidFill>
                  <a:srgbClr val="6E8080"/>
                </a:solidFill>
                <a:latin typeface="Lucida Sans Typewriter"/>
                <a:ea typeface="Courier New" charset="0"/>
                <a:cs typeface="Courier New" charset="0"/>
              </a:rPr>
              <a:t> * Math.pow(1 + </a:t>
            </a:r>
            <a:r>
              <a:rPr lang="en-US" dirty="0" err="1" smtClean="0">
                <a:solidFill>
                  <a:srgbClr val="6E8080"/>
                </a:solidFill>
                <a:latin typeface="Lucida Sans Typewriter"/>
                <a:ea typeface="Courier New" charset="0"/>
                <a:cs typeface="Courier New" charset="0"/>
              </a:rPr>
              <a:t>r</a:t>
            </a:r>
            <a:r>
              <a:rPr lang="en-US" dirty="0" smtClean="0">
                <a:solidFill>
                  <a:srgbClr val="6E8080"/>
                </a:solidFill>
                <a:latin typeface="Lucida Sans Typewriter"/>
                <a:ea typeface="Courier New" charset="0"/>
                <a:cs typeface="Courier New" charset="0"/>
              </a:rPr>
              <a:t> / 100,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a:t>
            </a:r>
          </a:p>
        </p:txBody>
      </p:sp>
      <p:pic>
        <p:nvPicPr>
          <p:cNvPr id="4" name="Picture 3" descr="expression.jpg"/>
          <p:cNvPicPr>
            <a:picLocks noChangeAspect="1"/>
          </p:cNvPicPr>
          <p:nvPr/>
        </p:nvPicPr>
        <p:blipFill>
          <a:blip r:embed="rId2"/>
          <a:stretch>
            <a:fillRect/>
          </a:stretch>
        </p:blipFill>
        <p:spPr>
          <a:xfrm>
            <a:off x="223533" y="4067983"/>
            <a:ext cx="1981200" cy="965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an Expression</a:t>
            </a:r>
            <a:endParaRPr lang="en-US" dirty="0"/>
          </a:p>
        </p:txBody>
      </p:sp>
      <p:pic>
        <p:nvPicPr>
          <p:cNvPr id="4" name="Picture 3" descr="analyze_expression.jpg"/>
          <p:cNvPicPr>
            <a:picLocks noChangeAspect="1"/>
          </p:cNvPicPr>
          <p:nvPr/>
        </p:nvPicPr>
        <p:blipFill>
          <a:blip r:embed="rId2"/>
          <a:stretch>
            <a:fillRect/>
          </a:stretch>
        </p:blipFill>
        <p:spPr>
          <a:xfrm>
            <a:off x="850900" y="947044"/>
            <a:ext cx="7442200" cy="3505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Types</a:t>
            </a:r>
            <a:endParaRPr lang="en-US" dirty="0"/>
          </a:p>
        </p:txBody>
      </p:sp>
      <p:sp>
        <p:nvSpPr>
          <p:cNvPr id="3" name="Content Placeholder 2"/>
          <p:cNvSpPr>
            <a:spLocks noGrp="1"/>
          </p:cNvSpPr>
          <p:nvPr>
            <p:ph idx="4294967295"/>
          </p:nvPr>
        </p:nvSpPr>
        <p:spPr>
          <a:xfrm>
            <a:off x="9525" y="927100"/>
            <a:ext cx="9134475" cy="5261599"/>
          </a:xfrm>
        </p:spPr>
        <p:txBody>
          <a:bodyPr/>
          <a:lstStyle/>
          <a:p>
            <a:r>
              <a:rPr lang="en-US" dirty="0" smtClean="0"/>
              <a:t>Every value in Java is either: </a:t>
            </a:r>
          </a:p>
          <a:p>
            <a:pPr lvl="1"/>
            <a:r>
              <a:rPr lang="en-US" dirty="0" smtClean="0"/>
              <a:t>a reference to an object</a:t>
            </a:r>
          </a:p>
          <a:p>
            <a:pPr lvl="1"/>
            <a:r>
              <a:rPr lang="en-US" dirty="0" smtClean="0"/>
              <a:t>one of the eight primitive types</a:t>
            </a:r>
          </a:p>
          <a:p>
            <a:r>
              <a:rPr lang="en-US" dirty="0" smtClean="0"/>
              <a:t>Java has eight primitive types: </a:t>
            </a:r>
          </a:p>
          <a:p>
            <a:pPr lvl="1"/>
            <a:r>
              <a:rPr lang="en-US" dirty="0" smtClean="0"/>
              <a:t>four integer types</a:t>
            </a:r>
          </a:p>
          <a:p>
            <a:pPr lvl="1"/>
            <a:r>
              <a:rPr lang="en-US" dirty="0" smtClean="0"/>
              <a:t>two floating-point types</a:t>
            </a:r>
          </a:p>
          <a:p>
            <a:pPr lvl="1"/>
            <a:r>
              <a:rPr lang="en-US" dirty="0" smtClean="0"/>
              <a:t>two other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Mathematical Methods</a:t>
            </a:r>
            <a:endParaRPr lang="en-US" dirty="0"/>
          </a:p>
        </p:txBody>
      </p:sp>
      <p:pic>
        <p:nvPicPr>
          <p:cNvPr id="5" name="Picture 4" descr="math_methods.png"/>
          <p:cNvPicPr>
            <a:picLocks noChangeAspect="1"/>
          </p:cNvPicPr>
          <p:nvPr/>
        </p:nvPicPr>
        <p:blipFill>
          <a:blip r:embed="rId2"/>
          <a:stretch>
            <a:fillRect/>
          </a:stretch>
        </p:blipFill>
        <p:spPr>
          <a:xfrm>
            <a:off x="0" y="893235"/>
            <a:ext cx="9144000" cy="449742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762000"/>
          </a:xfrm>
        </p:spPr>
        <p:txBody>
          <a:bodyPr>
            <a:normAutofit fontScale="90000"/>
          </a:bodyPr>
          <a:lstStyle/>
          <a:p>
            <a:r>
              <a:rPr lang="en-US" b="1" dirty="0" smtClean="0"/>
              <a:t>Converting Floating-Point Numbers to Integers - Cast</a:t>
            </a:r>
            <a:endParaRPr lang="en-US" b="1" dirty="0"/>
          </a:p>
        </p:txBody>
      </p:sp>
      <p:sp>
        <p:nvSpPr>
          <p:cNvPr id="3" name="Content Placeholder 2"/>
          <p:cNvSpPr>
            <a:spLocks noGrp="1"/>
          </p:cNvSpPr>
          <p:nvPr>
            <p:ph idx="4294967295"/>
          </p:nvPr>
        </p:nvSpPr>
        <p:spPr>
          <a:xfrm>
            <a:off x="9525" y="1207855"/>
            <a:ext cx="9134475" cy="5492750"/>
          </a:xfrm>
        </p:spPr>
        <p:txBody>
          <a:bodyPr/>
          <a:lstStyle/>
          <a:p>
            <a:r>
              <a:rPr lang="en-US" dirty="0" smtClean="0"/>
              <a:t>The compiler disallows the assignment of a </a:t>
            </a:r>
            <a:r>
              <a:rPr lang="en-US" dirty="0" smtClean="0">
                <a:solidFill>
                  <a:srgbClr val="6E8080"/>
                </a:solidFill>
                <a:latin typeface="Lucida Sans Typewriter"/>
                <a:ea typeface="Courier New" charset="0"/>
                <a:cs typeface="Courier New" charset="0"/>
              </a:rPr>
              <a:t>double</a:t>
            </a:r>
            <a:r>
              <a:rPr lang="en-US" dirty="0" smtClean="0"/>
              <a:t> to an </a:t>
            </a:r>
            <a:r>
              <a:rPr lang="en-US" dirty="0" err="1" smtClean="0">
                <a:solidFill>
                  <a:srgbClr val="6E8080"/>
                </a:solidFill>
                <a:latin typeface="Lucida Sans Typewriter"/>
                <a:ea typeface="Courier New" charset="0"/>
                <a:cs typeface="Courier New" charset="0"/>
              </a:rPr>
              <a:t>int</a:t>
            </a:r>
            <a:r>
              <a:rPr lang="en-US" dirty="0" smtClean="0"/>
              <a:t> because it is potentially dangerous </a:t>
            </a:r>
          </a:p>
          <a:p>
            <a:pPr lvl="1"/>
            <a:r>
              <a:rPr lang="en-US" dirty="0" smtClean="0"/>
              <a:t>The fractional part is lost</a:t>
            </a:r>
          </a:p>
          <a:p>
            <a:pPr lvl="1"/>
            <a:r>
              <a:rPr lang="en-US" dirty="0" smtClean="0"/>
              <a:t>The magnitude may be too large</a:t>
            </a:r>
          </a:p>
          <a:p>
            <a:pPr lvl="1"/>
            <a:r>
              <a:rPr lang="en-US" dirty="0" smtClean="0"/>
              <a:t>This is an error</a:t>
            </a:r>
          </a:p>
          <a:p>
            <a:pPr lvl="2">
              <a:buNone/>
            </a:pPr>
            <a:r>
              <a:rPr lang="en-US" sz="1600" dirty="0" smtClean="0">
                <a:solidFill>
                  <a:srgbClr val="6E8080"/>
                </a:solidFill>
                <a:latin typeface="Lucida Sans Typewriter"/>
                <a:ea typeface="Courier New" charset="0"/>
                <a:cs typeface="Courier New" charset="0"/>
              </a:rPr>
              <a:t>double balance = total + tax;</a:t>
            </a:r>
          </a:p>
          <a:p>
            <a:pPr lvl="2">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dollars = balance; // Error: Cannot assign double to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p>
          <a:p>
            <a:r>
              <a:rPr lang="en-US" dirty="0" smtClean="0"/>
              <a:t>Use the cast operator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smtClean="0"/>
              <a:t>to convert a convert floating-point value to an integer.</a:t>
            </a:r>
          </a:p>
          <a:p>
            <a:pPr lvl="2">
              <a:buNone/>
            </a:pPr>
            <a:r>
              <a:rPr lang="en-US" sz="1600" dirty="0" smtClean="0">
                <a:solidFill>
                  <a:srgbClr val="6E8080"/>
                </a:solidFill>
                <a:latin typeface="Lucida Sans Typewriter"/>
                <a:ea typeface="Courier New" charset="0"/>
                <a:cs typeface="Courier New" charset="0"/>
              </a:rPr>
              <a:t>double balance = total + tax;</a:t>
            </a:r>
          </a:p>
          <a:p>
            <a:pPr lvl="2">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dollars = </a:t>
            </a:r>
            <a:r>
              <a:rPr lang="en-US" sz="1600" dirty="0" smtClean="0">
                <a:solidFill>
                  <a:srgbClr val="006CB8"/>
                </a:solidFill>
                <a:latin typeface="Lucida Sans Typewriter"/>
                <a:ea typeface="Courier New" charset="0"/>
                <a:cs typeface="Courier New" charset="0"/>
              </a:rPr>
              <a:t>(</a:t>
            </a:r>
            <a:r>
              <a:rPr lang="en-US" sz="1600" dirty="0" err="1" smtClean="0">
                <a:solidFill>
                  <a:srgbClr val="006CB8"/>
                </a:solidFill>
                <a:latin typeface="Lucida Sans Typewriter"/>
                <a:ea typeface="Courier New" charset="0"/>
                <a:cs typeface="Courier New" charset="0"/>
              </a:rPr>
              <a:t>int</a:t>
            </a:r>
            <a:r>
              <a:rPr lang="en-US" sz="1600" dirty="0" smtClean="0">
                <a:solidFill>
                  <a:srgbClr val="006CB8"/>
                </a:solidFill>
                <a:latin typeface="Lucida Sans Typewriter"/>
                <a:ea typeface="Courier New" charset="0"/>
                <a:cs typeface="Courier New" charset="0"/>
              </a:rPr>
              <a:t>) </a:t>
            </a:r>
            <a:r>
              <a:rPr lang="en-US" sz="1600" dirty="0" smtClean="0">
                <a:solidFill>
                  <a:srgbClr val="6E8080"/>
                </a:solidFill>
                <a:latin typeface="Lucida Sans Typewriter"/>
                <a:ea typeface="Courier New" charset="0"/>
                <a:cs typeface="Courier New" charset="0"/>
              </a:rPr>
              <a:t>balance;</a:t>
            </a:r>
          </a:p>
          <a:p>
            <a:r>
              <a:rPr lang="en-US" dirty="0" smtClean="0"/>
              <a:t>Cast discards fractional part </a:t>
            </a:r>
          </a:p>
          <a:p>
            <a:r>
              <a:rPr lang="en-US" dirty="0" smtClean="0"/>
              <a:t>You use a cast (</a:t>
            </a:r>
            <a:r>
              <a:rPr lang="en-US" i="1" dirty="0" err="1" smtClean="0"/>
              <a:t>typeName</a:t>
            </a:r>
            <a:r>
              <a:rPr lang="en-US" dirty="0" smtClean="0"/>
              <a:t>) to convert a value to a different type.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74712"/>
            <a:ext cx="9135036" cy="762000"/>
          </a:xfrm>
        </p:spPr>
        <p:txBody>
          <a:bodyPr>
            <a:normAutofit fontScale="90000"/>
          </a:bodyPr>
          <a:lstStyle/>
          <a:p>
            <a:r>
              <a:rPr lang="en-US" b="1" dirty="0" smtClean="0"/>
              <a:t>Converting Floating-Point Numbers to Integers - Rounding</a:t>
            </a:r>
            <a:endParaRPr lang="en-US" b="1" dirty="0"/>
          </a:p>
        </p:txBody>
      </p:sp>
      <p:sp>
        <p:nvSpPr>
          <p:cNvPr id="3" name="Content Placeholder 2"/>
          <p:cNvSpPr>
            <a:spLocks noGrp="1"/>
          </p:cNvSpPr>
          <p:nvPr>
            <p:ph idx="4294967295"/>
          </p:nvPr>
        </p:nvSpPr>
        <p:spPr>
          <a:xfrm>
            <a:off x="9525" y="1207855"/>
            <a:ext cx="9134475" cy="5492750"/>
          </a:xfrm>
        </p:spPr>
        <p:txBody>
          <a:bodyPr/>
          <a:lstStyle/>
          <a:p>
            <a:r>
              <a:rPr lang="en-US" dirty="0" err="1" smtClean="0">
                <a:solidFill>
                  <a:srgbClr val="6E8080"/>
                </a:solidFill>
                <a:latin typeface="Lucida Sans Typewriter"/>
                <a:ea typeface="Courier New" charset="0"/>
                <a:cs typeface="Courier New" charset="0"/>
              </a:rPr>
              <a:t>Math.round</a:t>
            </a:r>
            <a:r>
              <a:rPr lang="en-US" dirty="0" smtClean="0"/>
              <a:t> converts a floating-point number to nearest integer:</a:t>
            </a:r>
          </a:p>
          <a:p>
            <a:pPr lvl="1">
              <a:buNone/>
            </a:pPr>
            <a:r>
              <a:rPr lang="en-US" dirty="0" smtClean="0">
                <a:solidFill>
                  <a:srgbClr val="6E8080"/>
                </a:solidFill>
                <a:latin typeface="Lucida Sans Typewriter"/>
                <a:ea typeface="Courier New" charset="0"/>
                <a:cs typeface="Courier New" charset="0"/>
              </a:rPr>
              <a:t>long rounded = </a:t>
            </a:r>
            <a:r>
              <a:rPr lang="en-US" dirty="0" err="1" smtClean="0">
                <a:solidFill>
                  <a:srgbClr val="6E8080"/>
                </a:solidFill>
                <a:latin typeface="Lucida Sans Typewriter"/>
                <a:ea typeface="Courier New" charset="0"/>
                <a:cs typeface="Courier New" charset="0"/>
              </a:rPr>
              <a:t>Math.round(balance</a:t>
            </a:r>
            <a:r>
              <a:rPr lang="en-US" dirty="0" smtClean="0">
                <a:solidFill>
                  <a:srgbClr val="6E8080"/>
                </a:solidFill>
                <a:latin typeface="Lucida Sans Typewriter"/>
                <a:ea typeface="Courier New" charset="0"/>
                <a:cs typeface="Courier New" charset="0"/>
              </a:rPr>
              <a:t>); </a:t>
            </a:r>
          </a:p>
          <a:p>
            <a:r>
              <a:rPr lang="en-US" dirty="0" smtClean="0"/>
              <a:t>If </a:t>
            </a:r>
            <a:r>
              <a:rPr lang="en-US" dirty="0" smtClean="0">
                <a:solidFill>
                  <a:srgbClr val="6E8080"/>
                </a:solidFill>
                <a:latin typeface="Lucida Sans Typewriter"/>
                <a:ea typeface="Courier New" charset="0"/>
                <a:cs typeface="Courier New" charset="0"/>
              </a:rPr>
              <a:t>balance</a:t>
            </a:r>
            <a:r>
              <a:rPr lang="en-US" dirty="0" smtClean="0"/>
              <a:t> is </a:t>
            </a:r>
            <a:r>
              <a:rPr lang="en-US" dirty="0" smtClean="0">
                <a:solidFill>
                  <a:srgbClr val="6E8080"/>
                </a:solidFill>
                <a:latin typeface="Lucida Sans Typewriter"/>
                <a:ea typeface="Courier New" charset="0"/>
                <a:cs typeface="Courier New" charset="0"/>
              </a:rPr>
              <a:t>13.75</a:t>
            </a:r>
            <a:r>
              <a:rPr lang="en-US" dirty="0" smtClean="0"/>
              <a:t>, then </a:t>
            </a:r>
            <a:r>
              <a:rPr lang="en-US" dirty="0" smtClean="0">
                <a:solidFill>
                  <a:srgbClr val="6E8080"/>
                </a:solidFill>
                <a:latin typeface="Lucida Sans Typewriter"/>
                <a:ea typeface="Courier New" charset="0"/>
                <a:cs typeface="Courier New" charset="0"/>
              </a:rPr>
              <a:t>rounded</a:t>
            </a:r>
            <a:r>
              <a:rPr lang="en-US" dirty="0" smtClean="0"/>
              <a:t> is set to </a:t>
            </a:r>
            <a:r>
              <a:rPr lang="en-US" dirty="0" smtClean="0">
                <a:solidFill>
                  <a:srgbClr val="6E8080"/>
                </a:solidFill>
                <a:latin typeface="Lucida Sans Typewriter"/>
                <a:ea typeface="Courier New" charset="0"/>
                <a:cs typeface="Courier New" charset="0"/>
              </a:rPr>
              <a:t>14</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26ADAE"/>
                </a:solidFill>
              </a:rPr>
              <a:t>Syntax 4.2 </a:t>
            </a:r>
            <a:r>
              <a:rPr lang="en-US" sz="3200" dirty="0" smtClean="0"/>
              <a:t>Cast</a:t>
            </a:r>
            <a:endParaRPr lang="en-US" sz="3200" dirty="0"/>
          </a:p>
        </p:txBody>
      </p:sp>
      <p:pic>
        <p:nvPicPr>
          <p:cNvPr id="4" name="Picture 3" descr="syntax4.2_cast.jpg"/>
          <p:cNvPicPr>
            <a:picLocks noChangeAspect="1"/>
          </p:cNvPicPr>
          <p:nvPr/>
        </p:nvPicPr>
        <p:blipFill>
          <a:blip r:embed="rId2"/>
          <a:stretch>
            <a:fillRect/>
          </a:stretch>
        </p:blipFill>
        <p:spPr>
          <a:xfrm>
            <a:off x="488950" y="962110"/>
            <a:ext cx="8166100" cy="2692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Arithmetic Expressions</a:t>
            </a:r>
            <a:endParaRPr lang="en-US" dirty="0"/>
          </a:p>
        </p:txBody>
      </p:sp>
      <p:pic>
        <p:nvPicPr>
          <p:cNvPr id="4" name="Picture 3" descr="arithmetic_expressions.png"/>
          <p:cNvPicPr>
            <a:picLocks noChangeAspect="1"/>
          </p:cNvPicPr>
          <p:nvPr/>
        </p:nvPicPr>
        <p:blipFill>
          <a:blip r:embed="rId2"/>
          <a:stretch>
            <a:fillRect/>
          </a:stretch>
        </p:blipFill>
        <p:spPr>
          <a:xfrm>
            <a:off x="424418" y="968788"/>
            <a:ext cx="8295163" cy="492042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4.6</a:t>
            </a:r>
            <a:endParaRPr lang="en-US" dirty="0"/>
          </a:p>
        </p:txBody>
      </p:sp>
      <p:sp>
        <p:nvSpPr>
          <p:cNvPr id="6" name="Content Placeholder 5"/>
          <p:cNvSpPr>
            <a:spLocks noGrp="1"/>
          </p:cNvSpPr>
          <p:nvPr>
            <p:ph idx="1"/>
          </p:nvPr>
        </p:nvSpPr>
        <p:spPr>
          <a:xfrm>
            <a:off x="8964" y="958814"/>
            <a:ext cx="8677836" cy="1519156"/>
          </a:xfrm>
        </p:spPr>
        <p:txBody>
          <a:bodyPr>
            <a:normAutofit lnSpcReduction="10000"/>
          </a:bodyPr>
          <a:lstStyle/>
          <a:p>
            <a:r>
              <a:rPr lang="en-US" dirty="0" smtClean="0"/>
              <a:t>A bank account earns interest once per year. In Java, how do you compute the interest earned in the first year? Assume variables </a:t>
            </a:r>
            <a:r>
              <a:rPr lang="en-US" dirty="0" smtClean="0">
                <a:solidFill>
                  <a:srgbClr val="6E8080"/>
                </a:solidFill>
                <a:latin typeface="Lucida Sans Typewriter"/>
                <a:ea typeface="Courier New" charset="0"/>
                <a:cs typeface="Courier New" charset="0"/>
              </a:rPr>
              <a:t>percent</a:t>
            </a:r>
            <a:r>
              <a:rPr lang="en-US" dirty="0" smtClean="0"/>
              <a:t> and </a:t>
            </a:r>
            <a:r>
              <a:rPr lang="en-US" dirty="0" smtClean="0">
                <a:solidFill>
                  <a:srgbClr val="6E8080"/>
                </a:solidFill>
                <a:latin typeface="Lucida Sans Typewriter"/>
                <a:ea typeface="Courier New" charset="0"/>
                <a:cs typeface="Courier New" charset="0"/>
              </a:rPr>
              <a:t>balance</a:t>
            </a:r>
            <a:r>
              <a:rPr lang="en-US" dirty="0" smtClean="0"/>
              <a:t> of type </a:t>
            </a:r>
            <a:r>
              <a:rPr lang="en-US" dirty="0" smtClean="0">
                <a:solidFill>
                  <a:srgbClr val="6E8080"/>
                </a:solidFill>
                <a:latin typeface="Lucida Sans Typewriter"/>
                <a:ea typeface="Courier New" charset="0"/>
                <a:cs typeface="Courier New" charset="0"/>
              </a:rPr>
              <a:t>double</a:t>
            </a:r>
            <a:r>
              <a:rPr lang="en-US" dirty="0" smtClean="0"/>
              <a:t> have already been declared.</a:t>
            </a:r>
            <a:endParaRPr lang="en-US" dirty="0"/>
          </a:p>
        </p:txBody>
      </p:sp>
      <p:sp>
        <p:nvSpPr>
          <p:cNvPr id="8" name="Content Placeholder 5"/>
          <p:cNvSpPr>
            <a:spLocks noGrp="1"/>
          </p:cNvSpPr>
          <p:nvPr>
            <p:ph idx="1"/>
          </p:nvPr>
        </p:nvSpPr>
        <p:spPr>
          <a:xfrm>
            <a:off x="599372" y="2477970"/>
            <a:ext cx="8544628" cy="2827000"/>
          </a:xfrm>
        </p:spPr>
        <p:txBody>
          <a:bodyPr/>
          <a:lstStyle/>
          <a:p>
            <a:r>
              <a:rPr lang="en-US" b="1" dirty="0" smtClean="0"/>
              <a:t>Answer:</a:t>
            </a:r>
            <a:endParaRPr lang="en-US" dirty="0" smtClean="0"/>
          </a:p>
          <a:p>
            <a:r>
              <a:rPr lang="en-US" dirty="0" smtClean="0"/>
              <a:t>	</a:t>
            </a:r>
            <a:r>
              <a:rPr lang="en-US" sz="2000" dirty="0" smtClean="0">
                <a:solidFill>
                  <a:srgbClr val="6E8080"/>
                </a:solidFill>
                <a:latin typeface="Lucida Sans Typewriter"/>
                <a:ea typeface="Courier New" charset="0"/>
                <a:cs typeface="Courier New" charset="0"/>
              </a:rPr>
              <a:t>double interest = balance * percent / 100;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4.7</a:t>
            </a:r>
            <a:endParaRPr lang="en-US" dirty="0"/>
          </a:p>
        </p:txBody>
      </p:sp>
      <p:sp>
        <p:nvSpPr>
          <p:cNvPr id="6" name="Content Placeholder 5"/>
          <p:cNvSpPr>
            <a:spLocks noGrp="1"/>
          </p:cNvSpPr>
          <p:nvPr>
            <p:ph idx="1"/>
          </p:nvPr>
        </p:nvSpPr>
        <p:spPr>
          <a:xfrm>
            <a:off x="8964" y="958815"/>
            <a:ext cx="8677836" cy="846742"/>
          </a:xfrm>
        </p:spPr>
        <p:txBody>
          <a:bodyPr/>
          <a:lstStyle/>
          <a:p>
            <a:r>
              <a:rPr lang="en-US" dirty="0" smtClean="0"/>
              <a:t>In Java, how do you compute the side length of a square whose area is stored in the variable </a:t>
            </a:r>
            <a:r>
              <a:rPr lang="en-US" dirty="0" smtClean="0">
                <a:solidFill>
                  <a:srgbClr val="6E8080"/>
                </a:solidFill>
                <a:latin typeface="Lucida Sans Typewriter"/>
                <a:ea typeface="Courier New" charset="0"/>
                <a:cs typeface="Courier New" charset="0"/>
              </a:rPr>
              <a:t>area</a:t>
            </a:r>
            <a:r>
              <a:rPr lang="en-US" dirty="0" smtClean="0"/>
              <a:t>?</a:t>
            </a:r>
            <a:endParaRPr lang="en-US" sz="20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1805557"/>
            <a:ext cx="8239827" cy="2827000"/>
          </a:xfrm>
        </p:spPr>
        <p:txBody>
          <a:bodyPr/>
          <a:lstStyle/>
          <a:p>
            <a:r>
              <a:rPr lang="en-US" b="1" dirty="0" smtClean="0"/>
              <a:t>Answer:</a:t>
            </a:r>
            <a:endParaRPr lang="en-US" dirty="0" smtClean="0"/>
          </a:p>
          <a:p>
            <a:r>
              <a:rPr lang="en-US" dirty="0" smtClean="0"/>
              <a:t>	</a:t>
            </a:r>
            <a:r>
              <a:rPr lang="en-US" sz="2000" dirty="0" smtClean="0">
                <a:solidFill>
                  <a:srgbClr val="6E8080"/>
                </a:solidFill>
                <a:latin typeface="Lucida Sans Typewriter"/>
                <a:ea typeface="Courier New" charset="0"/>
                <a:cs typeface="Courier New" charset="0"/>
              </a:rPr>
              <a:t>double </a:t>
            </a:r>
            <a:r>
              <a:rPr lang="en-US" sz="2000" dirty="0" err="1" smtClean="0">
                <a:solidFill>
                  <a:srgbClr val="6E8080"/>
                </a:solidFill>
                <a:latin typeface="Lucida Sans Typewriter"/>
                <a:ea typeface="Courier New" charset="0"/>
                <a:cs typeface="Courier New" charset="0"/>
              </a:rPr>
              <a:t>sideLength</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Math.sqrt(area</a:t>
            </a: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4.8</a:t>
            </a:r>
            <a:endParaRPr lang="en-US" dirty="0"/>
          </a:p>
        </p:txBody>
      </p:sp>
      <p:sp>
        <p:nvSpPr>
          <p:cNvPr id="6" name="Content Placeholder 5"/>
          <p:cNvSpPr>
            <a:spLocks noGrp="1"/>
          </p:cNvSpPr>
          <p:nvPr>
            <p:ph idx="1"/>
          </p:nvPr>
        </p:nvSpPr>
        <p:spPr>
          <a:xfrm>
            <a:off x="8964" y="958814"/>
            <a:ext cx="8677836" cy="1357279"/>
          </a:xfrm>
        </p:spPr>
        <p:txBody>
          <a:bodyPr/>
          <a:lstStyle/>
          <a:p>
            <a:r>
              <a:rPr lang="en-US" dirty="0" smtClean="0"/>
              <a:t>The volume of a sphere is given by</a:t>
            </a:r>
          </a:p>
          <a:p>
            <a:r>
              <a:rPr lang="en-US" dirty="0" smtClean="0"/>
              <a:t>If the radius is given by a variable </a:t>
            </a:r>
            <a:r>
              <a:rPr lang="en-US" dirty="0" smtClean="0">
                <a:solidFill>
                  <a:srgbClr val="6E8080"/>
                </a:solidFill>
                <a:latin typeface="Lucida Sans Typewriter"/>
                <a:ea typeface="Courier New" charset="0"/>
                <a:cs typeface="Courier New" charset="0"/>
              </a:rPr>
              <a:t>radius</a:t>
            </a:r>
            <a:r>
              <a:rPr lang="en-US" dirty="0" smtClean="0"/>
              <a:t> of type </a:t>
            </a:r>
            <a:r>
              <a:rPr lang="en-US" dirty="0" smtClean="0">
                <a:solidFill>
                  <a:srgbClr val="6E8080"/>
                </a:solidFill>
                <a:latin typeface="Lucida Sans Typewriter"/>
                <a:ea typeface="Courier New" charset="0"/>
                <a:cs typeface="Courier New" charset="0"/>
              </a:rPr>
              <a:t>double</a:t>
            </a:r>
            <a:r>
              <a:rPr lang="en-US" dirty="0" smtClean="0"/>
              <a:t>, write a Java expression for the volume.</a:t>
            </a:r>
            <a:endParaRPr lang="en-US" dirty="0"/>
          </a:p>
        </p:txBody>
      </p:sp>
      <p:sp>
        <p:nvSpPr>
          <p:cNvPr id="8" name="Content Placeholder 5"/>
          <p:cNvSpPr>
            <a:spLocks noGrp="1"/>
          </p:cNvSpPr>
          <p:nvPr>
            <p:ph idx="1"/>
          </p:nvPr>
        </p:nvSpPr>
        <p:spPr>
          <a:xfrm>
            <a:off x="599372" y="2316093"/>
            <a:ext cx="8239827" cy="2827000"/>
          </a:xfrm>
        </p:spPr>
        <p:txBody>
          <a:bodyPr/>
          <a:lstStyle/>
          <a:p>
            <a:r>
              <a:rPr lang="en-US" b="1" dirty="0" smtClean="0"/>
              <a:t>Answer:</a:t>
            </a:r>
            <a:r>
              <a:rPr lang="en-US" dirty="0" smtClean="0"/>
              <a:t> </a:t>
            </a:r>
            <a:br>
              <a:rPr lang="en-US" dirty="0" smtClean="0"/>
            </a:br>
            <a:r>
              <a:rPr lang="en-US" dirty="0" smtClean="0">
                <a:solidFill>
                  <a:srgbClr val="6E8080"/>
                </a:solidFill>
                <a:latin typeface="Lucida Sans Typewriter"/>
                <a:ea typeface="Courier New" charset="0"/>
                <a:cs typeface="Courier New" charset="0"/>
              </a:rPr>
              <a:t>4 * PI * </a:t>
            </a:r>
            <a:r>
              <a:rPr lang="en-US" dirty="0" err="1" smtClean="0">
                <a:solidFill>
                  <a:srgbClr val="6E8080"/>
                </a:solidFill>
                <a:latin typeface="Lucida Sans Typewriter"/>
                <a:ea typeface="Courier New" charset="0"/>
                <a:cs typeface="Courier New" charset="0"/>
              </a:rPr>
              <a:t>Math.pow(radius</a:t>
            </a:r>
            <a:r>
              <a:rPr lang="en-US" dirty="0" smtClean="0">
                <a:solidFill>
                  <a:srgbClr val="6E8080"/>
                </a:solidFill>
                <a:latin typeface="Lucida Sans Typewriter"/>
                <a:ea typeface="Courier New" charset="0"/>
                <a:cs typeface="Courier New" charset="0"/>
              </a:rPr>
              <a:t>, 3) / 3</a:t>
            </a:r>
            <a:r>
              <a:rPr lang="en-US" dirty="0" smtClean="0"/>
              <a:t/>
            </a:r>
            <a:br>
              <a:rPr lang="en-US" dirty="0" smtClean="0"/>
            </a:br>
            <a:r>
              <a:rPr lang="en-US" dirty="0" smtClean="0"/>
              <a:t>or </a:t>
            </a:r>
            <a:r>
              <a:rPr lang="en-US" dirty="0" smtClean="0">
                <a:solidFill>
                  <a:srgbClr val="6E8080"/>
                </a:solidFill>
                <a:latin typeface="Lucida Sans Typewriter"/>
                <a:ea typeface="Courier New" charset="0"/>
                <a:cs typeface="Courier New" charset="0"/>
              </a:rPr>
              <a:t>(4.0 / 3) * PI * </a:t>
            </a:r>
            <a:r>
              <a:rPr lang="en-US" dirty="0" err="1" smtClean="0">
                <a:solidFill>
                  <a:srgbClr val="6E8080"/>
                </a:solidFill>
                <a:latin typeface="Lucida Sans Typewriter"/>
                <a:ea typeface="Courier New" charset="0"/>
                <a:cs typeface="Courier New" charset="0"/>
              </a:rPr>
              <a:t>Math.pow(radius</a:t>
            </a:r>
            <a:r>
              <a:rPr lang="en-US" dirty="0" smtClean="0">
                <a:solidFill>
                  <a:srgbClr val="6E8080"/>
                </a:solidFill>
                <a:latin typeface="Lucida Sans Typewriter"/>
                <a:ea typeface="Courier New" charset="0"/>
                <a:cs typeface="Courier New" charset="0"/>
              </a:rPr>
              <a:t>, 3)</a:t>
            </a:r>
            <a:r>
              <a:rPr lang="en-US" dirty="0" smtClean="0"/>
              <a:t>,</a:t>
            </a:r>
            <a:br>
              <a:rPr lang="en-US" dirty="0" smtClean="0"/>
            </a:br>
            <a:r>
              <a:rPr lang="en-US" dirty="0" smtClean="0"/>
              <a:t>but not </a:t>
            </a:r>
            <a:r>
              <a:rPr lang="en-US" dirty="0" smtClean="0">
                <a:solidFill>
                  <a:srgbClr val="6E8080"/>
                </a:solidFill>
                <a:latin typeface="Lucida Sans Typewriter"/>
                <a:ea typeface="Courier New" charset="0"/>
                <a:cs typeface="Courier New" charset="0"/>
              </a:rPr>
              <a:t>(4 / 3) * PI * </a:t>
            </a:r>
            <a:r>
              <a:rPr lang="en-US" dirty="0" err="1" smtClean="0">
                <a:solidFill>
                  <a:srgbClr val="6E8080"/>
                </a:solidFill>
                <a:latin typeface="Lucida Sans Typewriter"/>
                <a:ea typeface="Courier New" charset="0"/>
                <a:cs typeface="Courier New" charset="0"/>
              </a:rPr>
              <a:t>Math.pow(radius</a:t>
            </a:r>
            <a:r>
              <a:rPr lang="en-US" dirty="0" smtClean="0">
                <a:solidFill>
                  <a:srgbClr val="6E8080"/>
                </a:solidFill>
                <a:latin typeface="Lucida Sans Typewriter"/>
                <a:ea typeface="Courier New" charset="0"/>
                <a:cs typeface="Courier New" charset="0"/>
              </a:rPr>
              <a:t>, 3) </a:t>
            </a:r>
          </a:p>
        </p:txBody>
      </p:sp>
      <p:pic>
        <p:nvPicPr>
          <p:cNvPr id="7" name="Picture 6" descr="volume_formula.png"/>
          <p:cNvPicPr>
            <a:picLocks noChangeAspect="1"/>
          </p:cNvPicPr>
          <p:nvPr/>
        </p:nvPicPr>
        <p:blipFill>
          <a:blip r:embed="rId2"/>
          <a:stretch>
            <a:fillRect/>
          </a:stretch>
        </p:blipFill>
        <p:spPr>
          <a:xfrm>
            <a:off x="5286032" y="909006"/>
            <a:ext cx="1236546" cy="65691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4.9</a:t>
            </a:r>
            <a:endParaRPr lang="en-US" dirty="0"/>
          </a:p>
        </p:txBody>
      </p:sp>
      <p:sp>
        <p:nvSpPr>
          <p:cNvPr id="6" name="Content Placeholder 5"/>
          <p:cNvSpPr>
            <a:spLocks noGrp="1"/>
          </p:cNvSpPr>
          <p:nvPr>
            <p:ph idx="1"/>
          </p:nvPr>
        </p:nvSpPr>
        <p:spPr>
          <a:xfrm>
            <a:off x="8964" y="958814"/>
            <a:ext cx="9135036" cy="547891"/>
          </a:xfrm>
        </p:spPr>
        <p:txBody>
          <a:bodyPr/>
          <a:lstStyle/>
          <a:p>
            <a:r>
              <a:rPr lang="en-US" dirty="0" smtClean="0"/>
              <a:t>What are the values of </a:t>
            </a:r>
            <a:r>
              <a:rPr lang="en-US" dirty="0" smtClean="0">
                <a:solidFill>
                  <a:srgbClr val="6E8080"/>
                </a:solidFill>
                <a:latin typeface="Lucida Sans Typewriter"/>
                <a:ea typeface="Courier New" charset="0"/>
                <a:cs typeface="Courier New" charset="0"/>
              </a:rPr>
              <a:t>1729 / 100 </a:t>
            </a:r>
            <a:r>
              <a:rPr lang="en-US" dirty="0" smtClean="0"/>
              <a:t>and </a:t>
            </a:r>
            <a:r>
              <a:rPr lang="en-US" dirty="0" smtClean="0">
                <a:solidFill>
                  <a:srgbClr val="6E8080"/>
                </a:solidFill>
                <a:latin typeface="Lucida Sans Typewriter"/>
                <a:ea typeface="Courier New" charset="0"/>
                <a:cs typeface="Courier New" charset="0"/>
              </a:rPr>
              <a:t>1729 % 100</a:t>
            </a:r>
            <a:r>
              <a:rPr lang="en-US" dirty="0" smtClean="0"/>
              <a:t>? </a:t>
            </a:r>
            <a:endParaRPr lang="en-US" sz="18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437504" y="1799331"/>
            <a:ext cx="8544628" cy="585250"/>
          </a:xfrm>
        </p:spPr>
        <p:txBody>
          <a:bodyPr/>
          <a:lstStyle/>
          <a:p>
            <a:r>
              <a:rPr lang="en-US" b="1" dirty="0" smtClean="0"/>
              <a:t>Answer: </a:t>
            </a:r>
            <a:r>
              <a:rPr lang="en-US" dirty="0" smtClean="0">
                <a:solidFill>
                  <a:srgbClr val="6E8080"/>
                </a:solidFill>
                <a:latin typeface="Lucida Sans Typewriter"/>
                <a:ea typeface="Courier New" charset="0"/>
                <a:cs typeface="Courier New" charset="0"/>
              </a:rPr>
              <a:t>17</a:t>
            </a:r>
            <a:r>
              <a:rPr lang="en-US" dirty="0" smtClean="0"/>
              <a:t> and </a:t>
            </a:r>
            <a:r>
              <a:rPr lang="en-US" dirty="0" smtClean="0">
                <a:solidFill>
                  <a:srgbClr val="6E8080"/>
                </a:solidFill>
                <a:latin typeface="Lucida Sans Typewriter"/>
                <a:ea typeface="Courier New" charset="0"/>
                <a:cs typeface="Courier New" charset="0"/>
              </a:rPr>
              <a:t>29</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4.10</a:t>
            </a:r>
            <a:endParaRPr lang="en-US" sz="2400" dirty="0">
              <a:solidFill>
                <a:srgbClr val="6E8080"/>
              </a:solidFill>
              <a:latin typeface="Lucida Sans Typewriter"/>
              <a:ea typeface="Courier New" charset="0"/>
              <a:cs typeface="Courier New" charset="0"/>
            </a:endParaRPr>
          </a:p>
        </p:txBody>
      </p:sp>
      <p:sp>
        <p:nvSpPr>
          <p:cNvPr id="6" name="Content Placeholder 5"/>
          <p:cNvSpPr>
            <a:spLocks noGrp="1"/>
          </p:cNvSpPr>
          <p:nvPr>
            <p:ph idx="1"/>
          </p:nvPr>
        </p:nvSpPr>
        <p:spPr>
          <a:xfrm>
            <a:off x="8964" y="958815"/>
            <a:ext cx="8677836" cy="659960"/>
          </a:xfrm>
        </p:spPr>
        <p:txBody>
          <a:bodyPr/>
          <a:lstStyle/>
          <a:p>
            <a:r>
              <a:rPr lang="en-US" dirty="0" smtClean="0"/>
              <a:t>If </a:t>
            </a:r>
            <a:r>
              <a:rPr lang="en-US" dirty="0" err="1" smtClean="0">
                <a:solidFill>
                  <a:srgbClr val="6E8080"/>
                </a:solidFill>
                <a:latin typeface="Lucida Sans Typewriter"/>
                <a:ea typeface="Courier New" charset="0"/>
                <a:cs typeface="Courier New" charset="0"/>
              </a:rPr>
              <a:t>n</a:t>
            </a:r>
            <a:r>
              <a:rPr lang="en-US" dirty="0" smtClean="0"/>
              <a:t> is a positive number, what is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10) % 10</a:t>
            </a:r>
            <a:r>
              <a:rPr lang="en-US" dirty="0" smtClean="0"/>
              <a:t>? </a:t>
            </a:r>
            <a:endParaRPr lang="en-US" sz="18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1964027"/>
            <a:ext cx="8239827" cy="2827000"/>
          </a:xfrm>
        </p:spPr>
        <p:txBody>
          <a:bodyPr/>
          <a:lstStyle/>
          <a:p>
            <a:r>
              <a:rPr lang="en-US" b="1" dirty="0" smtClean="0"/>
              <a:t>Answer:</a:t>
            </a:r>
            <a:r>
              <a:rPr lang="en-US" dirty="0" smtClean="0"/>
              <a:t> It is the second-to-last digit of </a:t>
            </a:r>
            <a:r>
              <a:rPr lang="en-US" dirty="0" err="1" smtClean="0">
                <a:solidFill>
                  <a:srgbClr val="6E8080"/>
                </a:solidFill>
                <a:latin typeface="Lucida Sans Typewriter"/>
                <a:ea typeface="Courier New" charset="0"/>
                <a:cs typeface="Courier New" charset="0"/>
              </a:rPr>
              <a:t>n</a:t>
            </a:r>
            <a:r>
              <a:rPr lang="en-US" dirty="0" smtClean="0"/>
              <a:t>. For example, if </a:t>
            </a:r>
            <a:r>
              <a:rPr lang="en-US" dirty="0" err="1" smtClean="0">
                <a:solidFill>
                  <a:srgbClr val="6E8080"/>
                </a:solidFill>
                <a:latin typeface="Lucida Sans Typewriter"/>
                <a:ea typeface="Courier New" charset="0"/>
                <a:cs typeface="Courier New" charset="0"/>
              </a:rPr>
              <a:t>n</a:t>
            </a:r>
            <a:r>
              <a:rPr lang="en-US" dirty="0" smtClean="0"/>
              <a:t> is </a:t>
            </a:r>
            <a:r>
              <a:rPr lang="en-US" dirty="0" smtClean="0">
                <a:solidFill>
                  <a:srgbClr val="6E8080"/>
                </a:solidFill>
                <a:latin typeface="Lucida Sans Typewriter"/>
                <a:ea typeface="Courier New" charset="0"/>
                <a:cs typeface="Courier New" charset="0"/>
              </a:rPr>
              <a:t>1729</a:t>
            </a:r>
            <a:r>
              <a:rPr lang="en-US" dirty="0" smtClean="0"/>
              <a:t>, then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10 </a:t>
            </a:r>
            <a:r>
              <a:rPr lang="en-US" dirty="0" smtClean="0"/>
              <a:t>is </a:t>
            </a:r>
            <a:r>
              <a:rPr lang="en-US" dirty="0" smtClean="0">
                <a:solidFill>
                  <a:srgbClr val="6E8080"/>
                </a:solidFill>
                <a:latin typeface="Lucida Sans Typewriter"/>
                <a:ea typeface="Courier New" charset="0"/>
                <a:cs typeface="Courier New" charset="0"/>
              </a:rPr>
              <a:t>172</a:t>
            </a:r>
            <a:r>
              <a:rPr lang="en-US" dirty="0" smtClean="0"/>
              <a:t>, and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10) % 10 </a:t>
            </a:r>
            <a:r>
              <a:rPr lang="en-US" dirty="0" smtClean="0"/>
              <a:t>is </a:t>
            </a:r>
            <a:r>
              <a:rPr lang="en-US" dirty="0" smtClean="0">
                <a:solidFill>
                  <a:srgbClr val="6E8080"/>
                </a:solidFill>
                <a:latin typeface="Lucida Sans Typewriter"/>
                <a:ea typeface="Courier New" charset="0"/>
                <a:cs typeface="Courier New" charset="0"/>
              </a:rPr>
              <a:t>2</a:t>
            </a:r>
            <a:r>
              <a:rPr lang="en-US"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en-US" dirty="0"/>
          </a:p>
        </p:txBody>
      </p:sp>
      <p:pic>
        <p:nvPicPr>
          <p:cNvPr id="9" name="Picture 8"/>
          <p:cNvPicPr>
            <a:picLocks noChangeAspect="1"/>
          </p:cNvPicPr>
          <p:nvPr/>
        </p:nvPicPr>
        <p:blipFill>
          <a:blip r:embed="rId2"/>
          <a:stretch>
            <a:fillRect/>
          </a:stretch>
        </p:blipFill>
        <p:spPr>
          <a:xfrm>
            <a:off x="0" y="971826"/>
            <a:ext cx="9130644" cy="38155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Static Methods</a:t>
            </a:r>
            <a:endParaRPr lang="en-US" dirty="0"/>
          </a:p>
        </p:txBody>
      </p:sp>
      <p:sp>
        <p:nvSpPr>
          <p:cNvPr id="3" name="Content Placeholder 2"/>
          <p:cNvSpPr>
            <a:spLocks noGrp="1"/>
          </p:cNvSpPr>
          <p:nvPr>
            <p:ph idx="4294967295"/>
          </p:nvPr>
        </p:nvSpPr>
        <p:spPr>
          <a:xfrm>
            <a:off x="9525" y="927100"/>
            <a:ext cx="9134475" cy="2970411"/>
          </a:xfrm>
        </p:spPr>
        <p:txBody>
          <a:bodyPr/>
          <a:lstStyle/>
          <a:p>
            <a:r>
              <a:rPr lang="en-US" dirty="0" smtClean="0"/>
              <a:t>Can not call a method on a number type </a:t>
            </a:r>
            <a:r>
              <a:rPr lang="en-US" dirty="0" smtClean="0">
                <a:solidFill>
                  <a:srgbClr val="6E8080"/>
                </a:solidFill>
                <a:latin typeface="Lucida Sans Typewriter"/>
                <a:ea typeface="Courier New" charset="0"/>
                <a:cs typeface="Courier New" charset="0"/>
              </a:rPr>
              <a:t>double</a:t>
            </a:r>
          </a:p>
          <a:p>
            <a:pPr lvl="1">
              <a:buNone/>
            </a:pPr>
            <a:r>
              <a:rPr lang="en-US" dirty="0" smtClean="0">
                <a:solidFill>
                  <a:srgbClr val="6E8080"/>
                </a:solidFill>
                <a:latin typeface="Lucida Sans Typewriter"/>
                <a:ea typeface="Courier New" charset="0"/>
                <a:cs typeface="Courier New" charset="0"/>
              </a:rPr>
              <a:t>root = 2.sqrt(); // Error</a:t>
            </a:r>
          </a:p>
          <a:p>
            <a:r>
              <a:rPr lang="en-US" dirty="0" smtClean="0"/>
              <a:t>Use a </a:t>
            </a:r>
            <a:r>
              <a:rPr lang="en-US" dirty="0" smtClean="0">
                <a:solidFill>
                  <a:srgbClr val="6E8080"/>
                </a:solidFill>
                <a:latin typeface="Lucida Sans Typewriter"/>
                <a:ea typeface="Courier New" charset="0"/>
                <a:cs typeface="Courier New" charset="0"/>
              </a:rPr>
              <a:t>static</a:t>
            </a:r>
            <a:r>
              <a:rPr lang="en-US" dirty="0" smtClean="0"/>
              <a:t> method instead.</a:t>
            </a:r>
          </a:p>
          <a:p>
            <a:r>
              <a:rPr lang="en-US" dirty="0" smtClean="0"/>
              <a:t>A </a:t>
            </a:r>
            <a:r>
              <a:rPr lang="en-US" dirty="0" smtClean="0">
                <a:solidFill>
                  <a:srgbClr val="6E8080"/>
                </a:solidFill>
                <a:latin typeface="Lucida Sans Typewriter"/>
                <a:ea typeface="Courier New" charset="0"/>
                <a:cs typeface="Courier New" charset="0"/>
              </a:rPr>
              <a:t>static</a:t>
            </a:r>
            <a:r>
              <a:rPr lang="en-US" dirty="0" smtClean="0"/>
              <a:t> method does not operate on an object:</a:t>
            </a:r>
          </a:p>
          <a:p>
            <a:pPr lvl="1">
              <a:buNone/>
            </a:pPr>
            <a:r>
              <a:rPr lang="en-US" dirty="0" smtClean="0">
                <a:solidFill>
                  <a:srgbClr val="6E8080"/>
                </a:solidFill>
                <a:latin typeface="Lucida Sans Typewriter"/>
                <a:ea typeface="Courier New" charset="0"/>
                <a:cs typeface="Courier New" charset="0"/>
              </a:rPr>
              <a:t>double root = Math.sqrt(2); // Correct </a:t>
            </a:r>
          </a:p>
          <a:p>
            <a:r>
              <a:rPr lang="en-US" dirty="0" smtClean="0">
                <a:solidFill>
                  <a:srgbClr val="6E8080"/>
                </a:solidFill>
                <a:latin typeface="Lucida Sans Typewriter"/>
                <a:ea typeface="Courier New" charset="0"/>
                <a:cs typeface="Courier New" charset="0"/>
              </a:rPr>
              <a:t>static</a:t>
            </a:r>
            <a:r>
              <a:rPr lang="en-US" dirty="0" smtClean="0"/>
              <a:t> methods are declared inside classes </a:t>
            </a:r>
          </a:p>
          <a:p>
            <a:r>
              <a:rPr lang="en-US" dirty="0" smtClean="0"/>
              <a:t>Calling a </a:t>
            </a:r>
            <a:r>
              <a:rPr lang="en-US" dirty="0" smtClean="0">
                <a:solidFill>
                  <a:srgbClr val="6E8080"/>
                </a:solidFill>
                <a:latin typeface="Lucida Sans Typewriter"/>
                <a:ea typeface="Courier New" charset="0"/>
                <a:cs typeface="Courier New" charset="0"/>
              </a:rPr>
              <a:t>static</a:t>
            </a:r>
            <a:r>
              <a:rPr lang="en-US" dirty="0" smtClean="0"/>
              <a:t> method:</a:t>
            </a:r>
            <a:endParaRPr lang="en-US" dirty="0"/>
          </a:p>
        </p:txBody>
      </p:sp>
      <p:pic>
        <p:nvPicPr>
          <p:cNvPr id="4" name="Picture 3" descr="calling_static_methods.jpg"/>
          <p:cNvPicPr>
            <a:picLocks noChangeAspect="1"/>
          </p:cNvPicPr>
          <p:nvPr/>
        </p:nvPicPr>
        <p:blipFill>
          <a:blip r:embed="rId2"/>
          <a:stretch>
            <a:fillRect/>
          </a:stretch>
        </p:blipFill>
        <p:spPr>
          <a:xfrm>
            <a:off x="872393" y="3897511"/>
            <a:ext cx="4610100" cy="762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Input</a:t>
            </a:r>
            <a:endParaRPr lang="en-US" dirty="0"/>
          </a:p>
        </p:txBody>
      </p:sp>
      <p:sp>
        <p:nvSpPr>
          <p:cNvPr id="3" name="Content Placeholder 2"/>
          <p:cNvSpPr>
            <a:spLocks noGrp="1"/>
          </p:cNvSpPr>
          <p:nvPr>
            <p:ph idx="4294967295"/>
          </p:nvPr>
        </p:nvSpPr>
        <p:spPr>
          <a:xfrm>
            <a:off x="9525" y="927100"/>
            <a:ext cx="9134475" cy="5154613"/>
          </a:xfrm>
        </p:spPr>
        <p:txBody>
          <a:bodyPr/>
          <a:lstStyle/>
          <a:p>
            <a:r>
              <a:rPr lang="en-US" dirty="0" smtClean="0"/>
              <a:t>When a program asks for user input </a:t>
            </a:r>
          </a:p>
          <a:p>
            <a:pPr lvl="1"/>
            <a:r>
              <a:rPr lang="en-US" dirty="0" smtClean="0"/>
              <a:t>It should first print a message that tells the user which input is expected</a:t>
            </a:r>
          </a:p>
          <a:p>
            <a:pPr lvl="1">
              <a:buNone/>
            </a:pPr>
            <a:r>
              <a:rPr lang="en-US" sz="1400" dirty="0" err="1" smtClean="0">
                <a:solidFill>
                  <a:srgbClr val="6E8080"/>
                </a:solidFill>
                <a:latin typeface="Lucida Sans Typewriter"/>
                <a:ea typeface="Courier New" charset="0"/>
                <a:cs typeface="Courier New" charset="0"/>
              </a:rPr>
              <a:t>System.out.print("Please</a:t>
            </a:r>
            <a:r>
              <a:rPr lang="en-US" sz="1400" dirty="0" smtClean="0">
                <a:solidFill>
                  <a:srgbClr val="6E8080"/>
                </a:solidFill>
                <a:latin typeface="Lucida Sans Typewriter"/>
                <a:ea typeface="Courier New" charset="0"/>
                <a:cs typeface="Courier New" charset="0"/>
              </a:rPr>
              <a:t> enter the number of bottles: "); // Display prompt </a:t>
            </a:r>
          </a:p>
          <a:p>
            <a:r>
              <a:rPr lang="en-US" dirty="0" smtClean="0"/>
              <a:t>This message is called a </a:t>
            </a:r>
            <a:r>
              <a:rPr lang="en-US" b="1" dirty="0" smtClean="0"/>
              <a:t>prompt</a:t>
            </a:r>
            <a:r>
              <a:rPr lang="en-US" dirty="0" smtClean="0"/>
              <a:t> </a:t>
            </a:r>
          </a:p>
          <a:p>
            <a:pPr lvl="1"/>
            <a:r>
              <a:rPr lang="en-US" dirty="0" smtClean="0"/>
              <a:t>Use the </a:t>
            </a:r>
            <a:r>
              <a:rPr lang="en-US" dirty="0" smtClean="0">
                <a:solidFill>
                  <a:srgbClr val="6E8080"/>
                </a:solidFill>
                <a:latin typeface="Lucida Sans Typewriter"/>
                <a:ea typeface="Courier New" charset="0"/>
                <a:cs typeface="Courier New" charset="0"/>
              </a:rPr>
              <a:t>print</a:t>
            </a:r>
            <a:r>
              <a:rPr lang="en-US" dirty="0" smtClean="0"/>
              <a:t> method, not </a:t>
            </a:r>
            <a:r>
              <a:rPr lang="en-US" dirty="0" err="1" smtClean="0">
                <a:solidFill>
                  <a:srgbClr val="6E8080"/>
                </a:solidFill>
                <a:latin typeface="Lucida Sans Typewriter"/>
                <a:ea typeface="Courier New" charset="0"/>
                <a:cs typeface="Courier New" charset="0"/>
              </a:rPr>
              <a:t>println</a:t>
            </a:r>
            <a:r>
              <a:rPr lang="en-US" dirty="0" smtClean="0"/>
              <a:t>, to display the prompt</a:t>
            </a:r>
          </a:p>
          <a:p>
            <a:pPr lvl="1"/>
            <a:r>
              <a:rPr lang="en-US" dirty="0" smtClean="0"/>
              <a:t>Leave a space after the colon</a:t>
            </a:r>
          </a:p>
          <a:p>
            <a:r>
              <a:rPr lang="en-US" dirty="0" err="1" smtClean="0">
                <a:solidFill>
                  <a:srgbClr val="6E8080"/>
                </a:solidFill>
                <a:latin typeface="Lucida Sans Typewriter"/>
                <a:ea typeface="Courier New" charset="0"/>
                <a:cs typeface="Courier New" charset="0"/>
              </a:rPr>
              <a:t>System.in</a:t>
            </a:r>
            <a:r>
              <a:rPr lang="en-US" dirty="0" smtClean="0"/>
              <a:t> has minimal set of features </a:t>
            </a:r>
          </a:p>
          <a:p>
            <a:pPr lvl="1"/>
            <a:r>
              <a:rPr lang="en-US" dirty="0" smtClean="0"/>
              <a:t>Must be combined with other classes to be useful</a:t>
            </a:r>
          </a:p>
          <a:p>
            <a:r>
              <a:rPr lang="en-US" dirty="0" smtClean="0"/>
              <a:t>Use a class called </a:t>
            </a:r>
            <a:r>
              <a:rPr lang="en-US" dirty="0" smtClean="0">
                <a:solidFill>
                  <a:srgbClr val="6E8080"/>
                </a:solidFill>
                <a:latin typeface="Lucida Sans Typewriter"/>
                <a:ea typeface="Courier New" charset="0"/>
                <a:cs typeface="Courier New" charset="0"/>
              </a:rPr>
              <a:t>Scanner</a:t>
            </a:r>
            <a:r>
              <a:rPr lang="en-US" dirty="0" smtClean="0"/>
              <a:t> to read keyboard input.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Input - </a:t>
            </a:r>
            <a:r>
              <a:rPr lang="en-US" dirty="0" smtClean="0">
                <a:solidFill>
                  <a:srgbClr val="6E8080"/>
                </a:solidFill>
                <a:latin typeface="Lucida Sans Typewriter"/>
                <a:ea typeface="Courier New" charset="0"/>
                <a:cs typeface="Courier New" charset="0"/>
              </a:rPr>
              <a:t>Scanner</a:t>
            </a:r>
            <a:endParaRPr lang="en-US" dirty="0">
              <a:solidFill>
                <a:srgbClr val="6E8080"/>
              </a:solidFill>
              <a:latin typeface="Lucida Sans Typewriter"/>
              <a:ea typeface="Courier New" charset="0"/>
              <a:cs typeface="Courier New" charset="0"/>
            </a:endParaRPr>
          </a:p>
        </p:txBody>
      </p:sp>
      <p:sp>
        <p:nvSpPr>
          <p:cNvPr id="3" name="Content Placeholder 2"/>
          <p:cNvSpPr>
            <a:spLocks noGrp="1"/>
          </p:cNvSpPr>
          <p:nvPr>
            <p:ph idx="4294967295"/>
          </p:nvPr>
        </p:nvSpPr>
        <p:spPr>
          <a:xfrm>
            <a:off x="9525" y="927100"/>
            <a:ext cx="9134475" cy="5154613"/>
          </a:xfrm>
        </p:spPr>
        <p:txBody>
          <a:bodyPr/>
          <a:lstStyle/>
          <a:p>
            <a:r>
              <a:rPr lang="en-US" dirty="0" smtClean="0"/>
              <a:t>To obtain a </a:t>
            </a:r>
            <a:r>
              <a:rPr lang="en-US" dirty="0" smtClean="0">
                <a:solidFill>
                  <a:srgbClr val="6E8080"/>
                </a:solidFill>
                <a:latin typeface="Lucida Sans Typewriter"/>
                <a:ea typeface="Courier New" charset="0"/>
                <a:cs typeface="Courier New" charset="0"/>
              </a:rPr>
              <a:t>Scanner</a:t>
            </a:r>
            <a:r>
              <a:rPr lang="en-US" dirty="0" smtClean="0"/>
              <a:t> object:</a:t>
            </a:r>
          </a:p>
          <a:p>
            <a:pPr lvl="1">
              <a:buNone/>
            </a:pPr>
            <a:r>
              <a:rPr lang="en-US" sz="1800" dirty="0" err="1" smtClean="0">
                <a:solidFill>
                  <a:srgbClr val="6E8080"/>
                </a:solidFill>
                <a:latin typeface="Lucida Sans Typewriter"/>
                <a:ea typeface="Courier New" charset="0"/>
                <a:cs typeface="Courier New" charset="0"/>
              </a:rPr>
              <a:t>Scanner in = new Scanner(System.in);</a:t>
            </a:r>
          </a:p>
          <a:p>
            <a:r>
              <a:rPr lang="en-US" dirty="0" smtClean="0"/>
              <a:t>Use the </a:t>
            </a:r>
            <a:r>
              <a:rPr lang="en-US" dirty="0" smtClean="0">
                <a:solidFill>
                  <a:srgbClr val="6E8080"/>
                </a:solidFill>
                <a:latin typeface="Lucida Sans Typewriter"/>
                <a:ea typeface="Courier New" charset="0"/>
                <a:cs typeface="Courier New" charset="0"/>
              </a:rPr>
              <a:t>Scanner</a:t>
            </a:r>
            <a:r>
              <a:rPr lang="en-US" dirty="0" smtClean="0"/>
              <a:t>'s </a:t>
            </a:r>
            <a:r>
              <a:rPr lang="en-US" dirty="0" err="1" smtClean="0">
                <a:solidFill>
                  <a:srgbClr val="6E8080"/>
                </a:solidFill>
                <a:latin typeface="Lucida Sans Typewriter"/>
                <a:ea typeface="Courier New" charset="0"/>
                <a:cs typeface="Courier New" charset="0"/>
              </a:rPr>
              <a:t>nextInt</a:t>
            </a:r>
            <a:r>
              <a:rPr lang="en-US" dirty="0" smtClean="0"/>
              <a:t> method to read an integer value:</a:t>
            </a:r>
          </a:p>
          <a:p>
            <a:pPr lvl="1">
              <a:buNone/>
            </a:pPr>
            <a:r>
              <a:rPr lang="en-US" sz="1800" dirty="0" err="1" smtClean="0">
                <a:solidFill>
                  <a:srgbClr val="6E8080"/>
                </a:solidFill>
                <a:latin typeface="Lucida Sans Typewriter"/>
                <a:ea typeface="Courier New" charset="0"/>
                <a:cs typeface="Courier New" charset="0"/>
              </a:rPr>
              <a:t>System.out.print("Please</a:t>
            </a:r>
            <a:r>
              <a:rPr lang="en-US" sz="1800" dirty="0" smtClean="0">
                <a:solidFill>
                  <a:srgbClr val="6E8080"/>
                </a:solidFill>
                <a:latin typeface="Lucida Sans Typewriter"/>
                <a:ea typeface="Courier New" charset="0"/>
                <a:cs typeface="Courier New" charset="0"/>
              </a:rPr>
              <a:t> enter the number of bottles: ");</a:t>
            </a:r>
          </a:p>
          <a:p>
            <a:pPr lvl="1">
              <a:buNone/>
            </a:pP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bottles = </a:t>
            </a:r>
            <a:r>
              <a:rPr lang="en-US" sz="1800" dirty="0" err="1" smtClean="0">
                <a:solidFill>
                  <a:srgbClr val="6E8080"/>
                </a:solidFill>
                <a:latin typeface="Lucida Sans Typewriter"/>
                <a:ea typeface="Courier New" charset="0"/>
                <a:cs typeface="Courier New" charset="0"/>
              </a:rPr>
              <a:t>in.nextInt</a:t>
            </a:r>
            <a:r>
              <a:rPr lang="en-US" sz="1800" dirty="0" smtClean="0">
                <a:solidFill>
                  <a:srgbClr val="6E8080"/>
                </a:solidFill>
                <a:latin typeface="Lucida Sans Typewriter"/>
                <a:ea typeface="Courier New" charset="0"/>
                <a:cs typeface="Courier New" charset="0"/>
              </a:rPr>
              <a:t>(); </a:t>
            </a:r>
          </a:p>
          <a:p>
            <a:r>
              <a:rPr lang="en-US" dirty="0" smtClean="0"/>
              <a:t>When the </a:t>
            </a:r>
            <a:r>
              <a:rPr lang="en-US" dirty="0" err="1" smtClean="0">
                <a:solidFill>
                  <a:srgbClr val="6E8080"/>
                </a:solidFill>
                <a:latin typeface="Lucida Sans Typewriter"/>
                <a:ea typeface="Courier New" charset="0"/>
                <a:cs typeface="Courier New" charset="0"/>
              </a:rPr>
              <a:t>nextInt</a:t>
            </a:r>
            <a:r>
              <a:rPr lang="en-US" dirty="0" smtClean="0"/>
              <a:t> method is called, </a:t>
            </a:r>
          </a:p>
          <a:p>
            <a:pPr lvl="1"/>
            <a:r>
              <a:rPr lang="en-US" dirty="0" smtClean="0"/>
              <a:t>The program waits until the user types a number and presses the Enter key;</a:t>
            </a:r>
          </a:p>
          <a:p>
            <a:pPr lvl="1"/>
            <a:r>
              <a:rPr lang="en-US" dirty="0" smtClean="0"/>
              <a:t>After the user supplies the input, the number is placed into the bottles variable;</a:t>
            </a:r>
          </a:p>
          <a:p>
            <a:pPr lvl="1"/>
            <a:r>
              <a:rPr lang="en-US" dirty="0" smtClean="0"/>
              <a:t>The program continues.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Input - </a:t>
            </a:r>
            <a:r>
              <a:rPr lang="en-US" dirty="0" smtClean="0">
                <a:solidFill>
                  <a:srgbClr val="6E8080"/>
                </a:solidFill>
                <a:latin typeface="Lucida Sans Typewriter"/>
                <a:ea typeface="Courier New" charset="0"/>
                <a:cs typeface="Courier New" charset="0"/>
              </a:rPr>
              <a:t>Scanner</a:t>
            </a:r>
            <a:endParaRPr lang="en-US" dirty="0">
              <a:solidFill>
                <a:srgbClr val="6E8080"/>
              </a:solidFill>
              <a:latin typeface="Lucida Sans Typewriter"/>
              <a:ea typeface="Courier New" charset="0"/>
              <a:cs typeface="Courier New" charset="0"/>
            </a:endParaRPr>
          </a:p>
        </p:txBody>
      </p:sp>
      <p:sp>
        <p:nvSpPr>
          <p:cNvPr id="3" name="Content Placeholder 2"/>
          <p:cNvSpPr>
            <a:spLocks noGrp="1"/>
          </p:cNvSpPr>
          <p:nvPr>
            <p:ph idx="4294967295"/>
          </p:nvPr>
        </p:nvSpPr>
        <p:spPr>
          <a:xfrm>
            <a:off x="9525" y="927100"/>
            <a:ext cx="9134475" cy="5154613"/>
          </a:xfrm>
        </p:spPr>
        <p:txBody>
          <a:bodyPr/>
          <a:lstStyle/>
          <a:p>
            <a:r>
              <a:rPr lang="en-US" dirty="0" smtClean="0"/>
              <a:t>Use the </a:t>
            </a:r>
            <a:r>
              <a:rPr lang="en-US" dirty="0" err="1" smtClean="0">
                <a:solidFill>
                  <a:srgbClr val="6E8080"/>
                </a:solidFill>
                <a:latin typeface="Lucida Sans Typewriter"/>
                <a:ea typeface="Courier New" charset="0"/>
                <a:cs typeface="Courier New" charset="0"/>
              </a:rPr>
              <a:t>nextDouble</a:t>
            </a:r>
            <a:r>
              <a:rPr lang="en-US" dirty="0" smtClean="0"/>
              <a:t> method to read a floating-point number:</a:t>
            </a:r>
          </a:p>
          <a:p>
            <a:pPr lvl="1">
              <a:buNone/>
            </a:pPr>
            <a:r>
              <a:rPr lang="en-US" sz="1800" dirty="0" err="1" smtClean="0">
                <a:solidFill>
                  <a:srgbClr val="6E8080"/>
                </a:solidFill>
                <a:latin typeface="Lucida Sans Typewriter"/>
                <a:ea typeface="Courier New" charset="0"/>
                <a:cs typeface="Courier New" charset="0"/>
              </a:rPr>
              <a:t>System.out.print("Enter</a:t>
            </a:r>
            <a:r>
              <a:rPr lang="en-US" sz="1800" dirty="0" smtClean="0">
                <a:solidFill>
                  <a:srgbClr val="6E8080"/>
                </a:solidFill>
                <a:latin typeface="Lucida Sans Typewriter"/>
                <a:ea typeface="Courier New" charset="0"/>
                <a:cs typeface="Courier New" charset="0"/>
              </a:rPr>
              <a:t> price: ");</a:t>
            </a:r>
          </a:p>
          <a:p>
            <a:pPr lvl="1">
              <a:buNone/>
            </a:pPr>
            <a:r>
              <a:rPr lang="en-US" sz="1800" dirty="0" smtClean="0">
                <a:solidFill>
                  <a:srgbClr val="6E8080"/>
                </a:solidFill>
                <a:latin typeface="Lucida Sans Typewriter"/>
                <a:ea typeface="Courier New" charset="0"/>
                <a:cs typeface="Courier New" charset="0"/>
              </a:rPr>
              <a:t>double price = </a:t>
            </a:r>
            <a:r>
              <a:rPr lang="en-US" sz="1800" dirty="0" err="1" smtClean="0">
                <a:solidFill>
                  <a:srgbClr val="6E8080"/>
                </a:solidFill>
                <a:latin typeface="Lucida Sans Typewriter"/>
                <a:ea typeface="Courier New" charset="0"/>
                <a:cs typeface="Courier New" charset="0"/>
              </a:rPr>
              <a:t>in.nextDouble</a:t>
            </a:r>
            <a:r>
              <a:rPr lang="en-US" sz="1800" dirty="0" smtClean="0">
                <a:solidFill>
                  <a:srgbClr val="6E8080"/>
                </a:solidFill>
                <a:latin typeface="Lucida Sans Typewriter"/>
                <a:ea typeface="Courier New" charset="0"/>
                <a:cs typeface="Courier New" charset="0"/>
              </a:rPr>
              <a:t>();</a:t>
            </a:r>
          </a:p>
          <a:p>
            <a:r>
              <a:rPr lang="en-US" dirty="0" smtClean="0"/>
              <a:t>To use the </a:t>
            </a:r>
            <a:r>
              <a:rPr lang="en-US" dirty="0" smtClean="0">
                <a:solidFill>
                  <a:srgbClr val="6E8080"/>
                </a:solidFill>
                <a:latin typeface="Lucida Sans Typewriter"/>
                <a:ea typeface="Courier New" charset="0"/>
                <a:cs typeface="Courier New" charset="0"/>
              </a:rPr>
              <a:t>Scanner</a:t>
            </a:r>
            <a:r>
              <a:rPr lang="en-US" dirty="0" smtClean="0"/>
              <a:t> class, import it by placing the following at the top of your program file:</a:t>
            </a:r>
          </a:p>
          <a:p>
            <a:pPr lvl="1">
              <a:buNone/>
            </a:pPr>
            <a:r>
              <a:rPr lang="en-US" sz="1800" dirty="0" smtClean="0">
                <a:solidFill>
                  <a:srgbClr val="6E8080"/>
                </a:solidFill>
                <a:latin typeface="Lucida Sans Typewriter"/>
                <a:ea typeface="Courier New" charset="0"/>
                <a:cs typeface="Courier New" charset="0"/>
              </a:rPr>
              <a:t>import </a:t>
            </a:r>
            <a:r>
              <a:rPr lang="en-US" sz="1800" dirty="0" err="1" smtClean="0">
                <a:solidFill>
                  <a:srgbClr val="6E8080"/>
                </a:solidFill>
                <a:latin typeface="Lucida Sans Typewriter"/>
                <a:ea typeface="Courier New" charset="0"/>
                <a:cs typeface="Courier New" charset="0"/>
              </a:rPr>
              <a:t>java.util.Scanner</a:t>
            </a:r>
            <a:r>
              <a:rPr lang="en-US" sz="18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Input</a:t>
            </a:r>
            <a:endParaRPr lang="en-US" dirty="0"/>
          </a:p>
        </p:txBody>
      </p:sp>
      <p:sp>
        <p:nvSpPr>
          <p:cNvPr id="3" name="Content Placeholder 2"/>
          <p:cNvSpPr>
            <a:spLocks noGrp="1"/>
          </p:cNvSpPr>
          <p:nvPr>
            <p:ph idx="4294967295"/>
          </p:nvPr>
        </p:nvSpPr>
        <p:spPr>
          <a:xfrm>
            <a:off x="3586004" y="927100"/>
            <a:ext cx="5557996" cy="5154613"/>
          </a:xfrm>
        </p:spPr>
        <p:txBody>
          <a:bodyPr/>
          <a:lstStyle/>
          <a:p>
            <a:pPr>
              <a:buNone/>
            </a:pPr>
            <a:r>
              <a:rPr lang="en-US" dirty="0" smtClean="0"/>
              <a:t>A supermarket scanner reads bar codes. The Java </a:t>
            </a:r>
            <a:r>
              <a:rPr lang="en-US" dirty="0" smtClean="0">
                <a:solidFill>
                  <a:srgbClr val="6E8080"/>
                </a:solidFill>
                <a:latin typeface="Lucida Sans Typewriter"/>
                <a:ea typeface="Courier New" charset="0"/>
                <a:cs typeface="Courier New" charset="0"/>
              </a:rPr>
              <a:t>Scanner</a:t>
            </a:r>
            <a:r>
              <a:rPr lang="en-US" dirty="0" smtClean="0"/>
              <a:t> reads numbers and text. </a:t>
            </a:r>
            <a:endParaRPr lang="en-US" dirty="0"/>
          </a:p>
        </p:txBody>
      </p:sp>
      <p:pic>
        <p:nvPicPr>
          <p:cNvPr id="4" name="Picture 3" descr="supermarket.jpg"/>
          <p:cNvPicPr>
            <a:picLocks noChangeAspect="1"/>
          </p:cNvPicPr>
          <p:nvPr/>
        </p:nvPicPr>
        <p:blipFill>
          <a:blip r:embed="rId2"/>
          <a:stretch>
            <a:fillRect/>
          </a:stretch>
        </p:blipFill>
        <p:spPr>
          <a:xfrm>
            <a:off x="238339" y="927100"/>
            <a:ext cx="3061283" cy="52016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26ADAE"/>
                </a:solidFill>
              </a:rPr>
              <a:t>Syntax 4.3 </a:t>
            </a:r>
            <a:r>
              <a:rPr lang="en-US" sz="3200" dirty="0" smtClean="0"/>
              <a:t>Input Statement</a:t>
            </a:r>
            <a:endParaRPr lang="en-US" sz="3200" dirty="0"/>
          </a:p>
        </p:txBody>
      </p:sp>
      <p:pic>
        <p:nvPicPr>
          <p:cNvPr id="5" name="Picture 4" descr="syntax4.3.png"/>
          <p:cNvPicPr>
            <a:picLocks noChangeAspect="1"/>
          </p:cNvPicPr>
          <p:nvPr/>
        </p:nvPicPr>
        <p:blipFill>
          <a:blip r:embed="rId2"/>
          <a:stretch>
            <a:fillRect/>
          </a:stretch>
        </p:blipFill>
        <p:spPr>
          <a:xfrm>
            <a:off x="0" y="971265"/>
            <a:ext cx="9144000" cy="345338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sp>
        <p:nvSpPr>
          <p:cNvPr id="3" name="Content Placeholder 2"/>
          <p:cNvSpPr>
            <a:spLocks noGrp="1"/>
          </p:cNvSpPr>
          <p:nvPr>
            <p:ph idx="4294967295"/>
          </p:nvPr>
        </p:nvSpPr>
        <p:spPr>
          <a:xfrm>
            <a:off x="9525" y="927100"/>
            <a:ext cx="9134475" cy="5154613"/>
          </a:xfrm>
        </p:spPr>
        <p:txBody>
          <a:bodyPr/>
          <a:lstStyle/>
          <a:p>
            <a:r>
              <a:rPr lang="en-US" dirty="0" smtClean="0"/>
              <a:t>Use the </a:t>
            </a:r>
            <a:r>
              <a:rPr lang="en-US" dirty="0" err="1" smtClean="0">
                <a:solidFill>
                  <a:srgbClr val="6E8080"/>
                </a:solidFill>
                <a:latin typeface="Lucida Sans Typewriter"/>
                <a:ea typeface="Courier New" charset="0"/>
                <a:cs typeface="Courier New" charset="0"/>
              </a:rPr>
              <a:t>printf</a:t>
            </a:r>
            <a:r>
              <a:rPr lang="en-US" dirty="0" smtClean="0"/>
              <a:t> method to specify how values should be formatted.</a:t>
            </a:r>
          </a:p>
          <a:p>
            <a:r>
              <a:rPr lang="en-US" dirty="0" err="1" smtClean="0">
                <a:solidFill>
                  <a:srgbClr val="6E8080"/>
                </a:solidFill>
                <a:latin typeface="Lucida Sans Typewriter"/>
                <a:ea typeface="Courier New" charset="0"/>
                <a:cs typeface="Courier New" charset="0"/>
              </a:rPr>
              <a:t>printf</a:t>
            </a:r>
            <a:r>
              <a:rPr lang="en-US" dirty="0" smtClean="0"/>
              <a:t> lets you print this </a:t>
            </a:r>
          </a:p>
          <a:p>
            <a:pPr lvl="1">
              <a:buNone/>
            </a:pPr>
            <a:r>
              <a:rPr lang="en-US" dirty="0" smtClean="0">
                <a:solidFill>
                  <a:srgbClr val="6E8080"/>
                </a:solidFill>
                <a:latin typeface="Lucida Sans Typewriter"/>
                <a:ea typeface="Courier New" charset="0"/>
                <a:cs typeface="Courier New" charset="0"/>
              </a:rPr>
              <a:t>Price per liter: 1.22 </a:t>
            </a:r>
          </a:p>
          <a:p>
            <a:r>
              <a:rPr lang="en-US" dirty="0" smtClean="0"/>
              <a:t>Instead of this </a:t>
            </a:r>
          </a:p>
          <a:p>
            <a:pPr lvl="1">
              <a:buNone/>
            </a:pPr>
            <a:r>
              <a:rPr lang="en-US" dirty="0" smtClean="0">
                <a:solidFill>
                  <a:srgbClr val="6E8080"/>
                </a:solidFill>
                <a:latin typeface="Lucida Sans Typewriter"/>
                <a:ea typeface="Courier New" charset="0"/>
                <a:cs typeface="Courier New" charset="0"/>
              </a:rPr>
              <a:t>Price per liter: 1.215962441314554 </a:t>
            </a:r>
          </a:p>
          <a:p>
            <a:r>
              <a:rPr lang="en-US" dirty="0" smtClean="0"/>
              <a:t>This command displays the price with two digits after the decimal point:</a:t>
            </a:r>
          </a:p>
          <a:p>
            <a:pPr lvl="1">
              <a:buNone/>
            </a:pPr>
            <a:r>
              <a:rPr lang="en-US" dirty="0" smtClean="0">
                <a:solidFill>
                  <a:srgbClr val="6E8080"/>
                </a:solidFill>
                <a:latin typeface="Lucida Sans Typewriter"/>
                <a:ea typeface="Courier New" charset="0"/>
                <a:cs typeface="Courier New" charset="0"/>
              </a:rPr>
              <a:t>System.out.printf("%.2f", price);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sp>
        <p:nvSpPr>
          <p:cNvPr id="3" name="Content Placeholder 2"/>
          <p:cNvSpPr>
            <a:spLocks noGrp="1"/>
          </p:cNvSpPr>
          <p:nvPr>
            <p:ph idx="4294967295"/>
          </p:nvPr>
        </p:nvSpPr>
        <p:spPr>
          <a:xfrm>
            <a:off x="9525" y="927100"/>
            <a:ext cx="9134475" cy="5154613"/>
          </a:xfrm>
        </p:spPr>
        <p:txBody>
          <a:bodyPr/>
          <a:lstStyle/>
          <a:p>
            <a:r>
              <a:rPr lang="en-US" dirty="0" smtClean="0"/>
              <a:t>You can also specify a </a:t>
            </a:r>
            <a:r>
              <a:rPr lang="en-US" i="1" dirty="0" smtClean="0"/>
              <a:t>field width</a:t>
            </a:r>
            <a:r>
              <a:rPr lang="en-US" dirty="0" smtClean="0"/>
              <a:t>:</a:t>
            </a:r>
          </a:p>
          <a:p>
            <a:pPr lvl="1">
              <a:buNone/>
            </a:pPr>
            <a:r>
              <a:rPr lang="en-US" dirty="0" smtClean="0">
                <a:solidFill>
                  <a:srgbClr val="6E8080"/>
                </a:solidFill>
                <a:latin typeface="Lucida Sans Typewriter"/>
                <a:ea typeface="Courier New" charset="0"/>
                <a:cs typeface="Courier New" charset="0"/>
              </a:rPr>
              <a:t>System.out.printf("%10.2f", price);</a:t>
            </a:r>
          </a:p>
          <a:p>
            <a:r>
              <a:rPr lang="en-US" dirty="0" smtClean="0"/>
              <a:t>This prints 10 characters </a:t>
            </a:r>
          </a:p>
          <a:p>
            <a:pPr lvl="1"/>
            <a:r>
              <a:rPr lang="en-US" dirty="0" smtClean="0"/>
              <a:t>Six spaces followed by the four characters </a:t>
            </a:r>
            <a:r>
              <a:rPr lang="en-US" dirty="0" smtClean="0">
                <a:solidFill>
                  <a:srgbClr val="6E8080"/>
                </a:solidFill>
                <a:latin typeface="Lucida Sans Typewriter"/>
                <a:ea typeface="Courier New" charset="0"/>
                <a:cs typeface="Courier New" charset="0"/>
              </a:rPr>
              <a:t>1.22</a:t>
            </a:r>
            <a:r>
              <a:rPr lang="en-US" dirty="0" smtClean="0"/>
              <a:t/>
            </a:r>
            <a:br>
              <a:rPr lang="en-US" dirty="0" smtClean="0"/>
            </a:br>
            <a:endParaRPr lang="en-US" dirty="0" smtClean="0"/>
          </a:p>
          <a:p>
            <a:endParaRPr lang="en-US" dirty="0" smtClean="0"/>
          </a:p>
          <a:p>
            <a:r>
              <a:rPr lang="en-US" dirty="0" smtClean="0"/>
              <a:t>This command</a:t>
            </a:r>
          </a:p>
          <a:p>
            <a:pPr lvl="1">
              <a:buNone/>
            </a:pPr>
            <a:r>
              <a:rPr lang="en-US" dirty="0" err="1" smtClean="0">
                <a:solidFill>
                  <a:srgbClr val="6E8080"/>
                </a:solidFill>
                <a:latin typeface="Lucida Sans Typewriter"/>
                <a:ea typeface="Courier New" charset="0"/>
                <a:cs typeface="Courier New" charset="0"/>
              </a:rPr>
              <a:t>System.out.printf("Price</a:t>
            </a:r>
            <a:r>
              <a:rPr lang="en-US" dirty="0" smtClean="0">
                <a:solidFill>
                  <a:srgbClr val="6E8080"/>
                </a:solidFill>
                <a:latin typeface="Lucida Sans Typewriter"/>
                <a:ea typeface="Courier New" charset="0"/>
                <a:cs typeface="Courier New" charset="0"/>
              </a:rPr>
              <a:t> per liter:%10.2f", price); </a:t>
            </a:r>
          </a:p>
          <a:p>
            <a:r>
              <a:rPr lang="en-US" dirty="0" smtClean="0"/>
              <a:t>Prints</a:t>
            </a:r>
          </a:p>
          <a:p>
            <a:pPr lvl="1">
              <a:buNone/>
            </a:pPr>
            <a:r>
              <a:rPr lang="en-US" dirty="0" smtClean="0">
                <a:solidFill>
                  <a:srgbClr val="6E8080"/>
                </a:solidFill>
                <a:latin typeface="Lucida Sans Typewriter"/>
                <a:ea typeface="Courier New" charset="0"/>
                <a:cs typeface="Courier New" charset="0"/>
              </a:rPr>
              <a:t>Price per liter: 1.22 </a:t>
            </a:r>
          </a:p>
        </p:txBody>
      </p:sp>
      <p:pic>
        <p:nvPicPr>
          <p:cNvPr id="4" name="Picture 3" descr="printf_width.png"/>
          <p:cNvPicPr>
            <a:picLocks noChangeAspect="1"/>
          </p:cNvPicPr>
          <p:nvPr/>
        </p:nvPicPr>
        <p:blipFill>
          <a:blip r:embed="rId2"/>
          <a:stretch>
            <a:fillRect/>
          </a:stretch>
        </p:blipFill>
        <p:spPr>
          <a:xfrm>
            <a:off x="747711" y="2598195"/>
            <a:ext cx="3464905" cy="55387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sp>
        <p:nvSpPr>
          <p:cNvPr id="3" name="Content Placeholder 2"/>
          <p:cNvSpPr>
            <a:spLocks noGrp="1"/>
          </p:cNvSpPr>
          <p:nvPr>
            <p:ph idx="4294967295"/>
          </p:nvPr>
        </p:nvSpPr>
        <p:spPr>
          <a:xfrm>
            <a:off x="4544763" y="927100"/>
            <a:ext cx="4599237" cy="5154613"/>
          </a:xfrm>
        </p:spPr>
        <p:txBody>
          <a:bodyPr/>
          <a:lstStyle/>
          <a:p>
            <a:pPr>
              <a:buNone/>
            </a:pPr>
            <a:r>
              <a:rPr lang="en-US" dirty="0" smtClean="0"/>
              <a:t>You use the </a:t>
            </a:r>
            <a:r>
              <a:rPr lang="en-US" dirty="0" err="1" smtClean="0">
                <a:solidFill>
                  <a:srgbClr val="6E8080"/>
                </a:solidFill>
                <a:latin typeface="Lucida Sans Typewriter"/>
                <a:ea typeface="Courier New" charset="0"/>
                <a:cs typeface="Courier New" charset="0"/>
              </a:rPr>
              <a:t>printf</a:t>
            </a:r>
            <a:r>
              <a:rPr lang="en-US" dirty="0" smtClean="0"/>
              <a:t> method to line up </a:t>
            </a:r>
            <a:r>
              <a:rPr lang="en-US" sz="2000" dirty="0" smtClean="0">
                <a:solidFill>
                  <a:srgbClr val="6E8080"/>
                </a:solidFill>
                <a:latin typeface="Lucida Sans Typewriter"/>
                <a:ea typeface="Courier New" charset="0"/>
                <a:cs typeface="Courier New" charset="0"/>
              </a:rPr>
              <a:t>your</a:t>
            </a:r>
            <a:r>
              <a:rPr lang="en-US" dirty="0" smtClean="0"/>
              <a:t> output in neat columns.</a:t>
            </a:r>
            <a:endParaRPr lang="en-US" dirty="0"/>
          </a:p>
        </p:txBody>
      </p:sp>
      <p:pic>
        <p:nvPicPr>
          <p:cNvPr id="5" name="Picture 4" descr="ledger.jpg"/>
          <p:cNvPicPr>
            <a:picLocks noChangeAspect="1"/>
          </p:cNvPicPr>
          <p:nvPr/>
        </p:nvPicPr>
        <p:blipFill>
          <a:blip r:embed="rId2"/>
          <a:stretch>
            <a:fillRect/>
          </a:stretch>
        </p:blipFill>
        <p:spPr>
          <a:xfrm>
            <a:off x="288607" y="927100"/>
            <a:ext cx="4256156" cy="322571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pic>
        <p:nvPicPr>
          <p:cNvPr id="6" name="Picture 5" descr="format_specifiers.jpg"/>
          <p:cNvPicPr>
            <a:picLocks noChangeAspect="1"/>
          </p:cNvPicPr>
          <p:nvPr/>
        </p:nvPicPr>
        <p:blipFill>
          <a:blip r:embed="rId2"/>
          <a:stretch>
            <a:fillRect/>
          </a:stretch>
        </p:blipFill>
        <p:spPr>
          <a:xfrm>
            <a:off x="0" y="839044"/>
            <a:ext cx="9144000" cy="51799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Literals</a:t>
            </a:r>
            <a:endParaRPr lang="en-US" dirty="0"/>
          </a:p>
        </p:txBody>
      </p:sp>
      <p:sp>
        <p:nvSpPr>
          <p:cNvPr id="3" name="Content Placeholder 2"/>
          <p:cNvSpPr>
            <a:spLocks noGrp="1"/>
          </p:cNvSpPr>
          <p:nvPr>
            <p:ph idx="4294967295"/>
          </p:nvPr>
        </p:nvSpPr>
        <p:spPr>
          <a:xfrm>
            <a:off x="9525" y="927100"/>
            <a:ext cx="9134475" cy="5261599"/>
          </a:xfrm>
        </p:spPr>
        <p:txBody>
          <a:bodyPr/>
          <a:lstStyle/>
          <a:p>
            <a:r>
              <a:rPr lang="en-US" dirty="0" smtClean="0"/>
              <a:t>A number that appears in your code</a:t>
            </a:r>
          </a:p>
          <a:p>
            <a:r>
              <a:rPr lang="en-US" dirty="0" smtClean="0"/>
              <a:t>If it has a decimal, it is floating point</a:t>
            </a:r>
          </a:p>
          <a:p>
            <a:r>
              <a:rPr lang="en-US" dirty="0" smtClean="0"/>
              <a:t>If not, it is an integer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sp>
        <p:nvSpPr>
          <p:cNvPr id="3" name="Content Placeholder 2"/>
          <p:cNvSpPr>
            <a:spLocks noGrp="1"/>
          </p:cNvSpPr>
          <p:nvPr>
            <p:ph idx="4294967295"/>
          </p:nvPr>
        </p:nvSpPr>
        <p:spPr>
          <a:xfrm>
            <a:off x="9525" y="927100"/>
            <a:ext cx="9134475" cy="5154613"/>
          </a:xfrm>
        </p:spPr>
        <p:txBody>
          <a:bodyPr/>
          <a:lstStyle/>
          <a:p>
            <a:r>
              <a:rPr lang="en-US" dirty="0" smtClean="0"/>
              <a:t>You can print multiple values with a single call to the </a:t>
            </a:r>
            <a:r>
              <a:rPr lang="en-US" dirty="0" err="1" smtClean="0">
                <a:solidFill>
                  <a:srgbClr val="6E8080"/>
                </a:solidFill>
                <a:latin typeface="Lucida Sans Typewriter"/>
                <a:ea typeface="Courier New" charset="0"/>
                <a:cs typeface="Courier New" charset="0"/>
              </a:rPr>
              <a:t>printf</a:t>
            </a:r>
            <a:r>
              <a:rPr lang="en-US" dirty="0" smtClean="0"/>
              <a:t> method.</a:t>
            </a:r>
          </a:p>
          <a:p>
            <a:r>
              <a:rPr lang="en-US" dirty="0" smtClean="0"/>
              <a:t>Example</a:t>
            </a:r>
          </a:p>
          <a:p>
            <a:pPr lvl="1">
              <a:buNone/>
            </a:pPr>
            <a:r>
              <a:rPr lang="en-US" dirty="0" err="1" smtClean="0">
                <a:solidFill>
                  <a:srgbClr val="6E8080"/>
                </a:solidFill>
                <a:latin typeface="Lucida Sans Typewriter"/>
                <a:ea typeface="Courier New" charset="0"/>
                <a:cs typeface="Courier New" charset="0"/>
              </a:rPr>
              <a:t>System.out.printf("Quantity</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a:t>
            </a:r>
            <a:r>
              <a:rPr lang="en-US" dirty="0" smtClean="0">
                <a:solidFill>
                  <a:srgbClr val="6E8080"/>
                </a:solidFill>
                <a:latin typeface="Lucida Sans Typewriter"/>
                <a:ea typeface="Courier New" charset="0"/>
                <a:cs typeface="Courier New" charset="0"/>
              </a:rPr>
              <a:t> Total: %10.2f",</a:t>
            </a:r>
          </a:p>
          <a:p>
            <a:pPr lvl="1">
              <a:buNone/>
            </a:pPr>
            <a:r>
              <a:rPr lang="en-US" dirty="0" smtClean="0">
                <a:solidFill>
                  <a:srgbClr val="6E8080"/>
                </a:solidFill>
                <a:latin typeface="Lucida Sans Typewriter"/>
                <a:ea typeface="Courier New" charset="0"/>
                <a:cs typeface="Courier New" charset="0"/>
              </a:rPr>
              <a:t>   quantity, total);</a:t>
            </a:r>
          </a:p>
          <a:p>
            <a:r>
              <a:rPr lang="en-US" dirty="0" smtClean="0"/>
              <a:t>Output explained:</a:t>
            </a:r>
            <a:endParaRPr lang="en-US" dirty="0" smtClean="0">
              <a:solidFill>
                <a:srgbClr val="6E8080"/>
              </a:solidFill>
              <a:latin typeface="Lucida Sans Typewriter"/>
              <a:ea typeface="Courier New" charset="0"/>
              <a:cs typeface="Courier New" charset="0"/>
            </a:endParaRPr>
          </a:p>
        </p:txBody>
      </p:sp>
      <p:pic>
        <p:nvPicPr>
          <p:cNvPr id="5" name="Picture 4" descr="printf_example.jpg"/>
          <p:cNvPicPr>
            <a:picLocks noChangeAspect="1"/>
          </p:cNvPicPr>
          <p:nvPr/>
        </p:nvPicPr>
        <p:blipFill>
          <a:blip r:embed="rId2"/>
          <a:stretch>
            <a:fillRect/>
          </a:stretch>
        </p:blipFill>
        <p:spPr>
          <a:xfrm>
            <a:off x="9525" y="3449235"/>
            <a:ext cx="9144000" cy="195873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section_3/</a:t>
            </a:r>
            <a:r>
              <a:rPr lang="en-US" sz="3200" dirty="0" smtClean="0">
                <a:hlinkClick r:id="rId2" action="ppaction://hlinkfile"/>
              </a:rPr>
              <a:t>Volume.java</a:t>
            </a:r>
            <a:endParaRPr lang="en-US" sz="3200" dirty="0"/>
          </a:p>
        </p:txBody>
      </p:sp>
      <p:sp>
        <p:nvSpPr>
          <p:cNvPr id="3" name="Content Placeholder 2"/>
          <p:cNvSpPr>
            <a:spLocks noGrp="1"/>
          </p:cNvSpPr>
          <p:nvPr>
            <p:ph idx="4294967295"/>
          </p:nvPr>
        </p:nvSpPr>
        <p:spPr>
          <a:xfrm>
            <a:off x="9525" y="796974"/>
            <a:ext cx="9134475" cy="3959732"/>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prints the price per liter for a six-pack of cans and</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a two-liter bottle.</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Volume</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Read price per pack</a:t>
            </a:r>
          </a:p>
          <a:p>
            <a:pPr>
              <a:spcBef>
                <a:spcPts val="0"/>
              </a:spcBef>
              <a:buNone/>
            </a:pPr>
            <a:r>
              <a:rPr lang="en-US" sz="1400" b="1" dirty="0" smtClean="0">
                <a:solidFill>
                  <a:srgbClr val="0073FF"/>
                </a:solidFill>
                <a:latin typeface="Courier"/>
                <a:ea typeface="Courier"/>
                <a:cs typeface="Courier"/>
              </a:rPr>
              <a:t> 12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14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"Please</a:t>
            </a:r>
            <a:r>
              <a:rPr lang="en-US" sz="1400" dirty="0" smtClean="0">
                <a:solidFill>
                  <a:srgbClr val="32E598"/>
                </a:solidFill>
                <a:latin typeface="Courier"/>
                <a:ea typeface="Courier"/>
                <a:cs typeface="Courier"/>
              </a:rPr>
              <a:t> enter the price for a six-pack: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packPrice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Read price per bottle</a:t>
            </a:r>
          </a:p>
          <a:p>
            <a:pPr>
              <a:spcBef>
                <a:spcPts val="0"/>
              </a:spcBef>
              <a:buNone/>
            </a:pPr>
            <a:r>
              <a:rPr lang="en-US" sz="1400" b="1" dirty="0" smtClean="0">
                <a:solidFill>
                  <a:srgbClr val="0073FF"/>
                </a:solidFill>
                <a:latin typeface="Courier"/>
                <a:ea typeface="Courier"/>
                <a:cs typeface="Courier"/>
              </a:rPr>
              <a:t> 19  </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"Please</a:t>
            </a:r>
            <a:r>
              <a:rPr lang="en-US" sz="1400" dirty="0" smtClean="0">
                <a:solidFill>
                  <a:srgbClr val="32E598"/>
                </a:solidFill>
                <a:latin typeface="Courier"/>
                <a:ea typeface="Courier"/>
                <a:cs typeface="Courier"/>
              </a:rPr>
              <a:t> enter the price for a two-liter bottle: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bottlePrice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22  </a:t>
            </a:r>
          </a:p>
          <a:p>
            <a:pPr>
              <a:spcBef>
                <a:spcPts val="0"/>
              </a:spcBef>
              <a:buNone/>
            </a:pPr>
            <a:r>
              <a:rPr lang="en-US" sz="1400" b="1" dirty="0" smtClean="0">
                <a:solidFill>
                  <a:srgbClr val="0073FF"/>
                </a:solidFill>
                <a:latin typeface="Courier"/>
                <a:ea typeface="Courier"/>
                <a:cs typeface="Courier"/>
              </a:rPr>
              <a:t> </a:t>
            </a:r>
            <a:endParaRPr lang="en-US" sz="1400" dirty="0" smtClean="0">
              <a:solidFill>
                <a:srgbClr val="6E8080"/>
              </a:solidFill>
              <a:latin typeface="Lucida Sans Typewriter"/>
              <a:ea typeface="Courier New" charset="0"/>
              <a:cs typeface="Courier New" charset="0"/>
            </a:endParaRP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section_3/</a:t>
            </a:r>
            <a:r>
              <a:rPr lang="en-US" sz="3200" dirty="0" smtClean="0">
                <a:hlinkClick r:id="rId2" action="ppaction://hlinkfile"/>
              </a:rPr>
              <a:t>Volume.java</a:t>
            </a:r>
            <a:endParaRPr lang="en-US" sz="3200" dirty="0"/>
          </a:p>
        </p:txBody>
      </p:sp>
      <p:sp>
        <p:nvSpPr>
          <p:cNvPr id="3" name="Content Placeholder 2"/>
          <p:cNvSpPr>
            <a:spLocks noGrp="1"/>
          </p:cNvSpPr>
          <p:nvPr>
            <p:ph idx="4294967295"/>
          </p:nvPr>
        </p:nvSpPr>
        <p:spPr>
          <a:xfrm>
            <a:off x="9525" y="796974"/>
            <a:ext cx="9134475" cy="3536361"/>
          </a:xfrm>
        </p:spPr>
        <p:txBody>
          <a:bodyPr>
            <a:noAutofit/>
          </a:bodyPr>
          <a:lstStyle/>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CANS_PER_PACK = </a:t>
            </a:r>
            <a:r>
              <a:rPr lang="en-US" sz="1400" dirty="0" smtClean="0">
                <a:solidFill>
                  <a:srgbClr val="66FF19"/>
                </a:solidFill>
                <a:latin typeface="Courier"/>
                <a:ea typeface="Courier"/>
                <a:cs typeface="Courier"/>
              </a:rPr>
              <a:t>6</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CAN_VOLUME = </a:t>
            </a:r>
            <a:r>
              <a:rPr lang="en-US" sz="1400" dirty="0" smtClean="0">
                <a:solidFill>
                  <a:srgbClr val="66FF19"/>
                </a:solidFill>
                <a:latin typeface="Courier"/>
                <a:ea typeface="Courier"/>
                <a:cs typeface="Courier"/>
              </a:rPr>
              <a:t>0.355</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12 oz. = 0.355 </a:t>
            </a:r>
            <a:r>
              <a:rPr lang="en-US" sz="1400" dirty="0" err="1" smtClean="0">
                <a:solidFill>
                  <a:srgbClr val="0073FF"/>
                </a:solidFill>
                <a:latin typeface="Times"/>
                <a:ea typeface="Times"/>
                <a:cs typeface="Times"/>
              </a:rPr>
              <a:t>l</a:t>
            </a:r>
            <a:r>
              <a:rPr lang="en-US" sz="1400" dirty="0" smtClean="0">
                <a:solidFill>
                  <a:srgbClr val="0073FF"/>
                </a:solidFill>
                <a:latin typeface="Times"/>
                <a:ea typeface="Times"/>
                <a:cs typeface="Times"/>
              </a:rPr>
              <a:t>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BOTTLE_VOLUME = </a:t>
            </a:r>
            <a:r>
              <a:rPr lang="en-US" sz="1400" dirty="0" smtClean="0">
                <a:solidFill>
                  <a:srgbClr val="66FF19"/>
                </a:solidFill>
                <a:latin typeface="Courier"/>
                <a:ea typeface="Courier"/>
                <a:cs typeface="Courier"/>
              </a:rPr>
              <a:t>2</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26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Compute and print price per liter</a:t>
            </a:r>
          </a:p>
          <a:p>
            <a:pPr>
              <a:spcBef>
                <a:spcPts val="0"/>
              </a:spcBef>
              <a:buNone/>
            </a:pPr>
            <a:r>
              <a:rPr lang="en-US" sz="1400" b="1" dirty="0" smtClean="0">
                <a:solidFill>
                  <a:srgbClr val="0073FF"/>
                </a:solidFill>
                <a:latin typeface="Courier"/>
                <a:ea typeface="Courier"/>
                <a:cs typeface="Courier"/>
              </a:rPr>
              <a:t> 28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packPricePerLiter</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packPrice</a:t>
            </a:r>
            <a:r>
              <a:rPr lang="en-US" sz="1400" dirty="0" smtClean="0">
                <a:solidFill>
                  <a:srgbClr val="000000"/>
                </a:solidFill>
                <a:latin typeface="Courier"/>
                <a:ea typeface="Courier"/>
                <a:cs typeface="Courier"/>
              </a:rPr>
              <a:t> / (CANS_PER_PACK * CAN_VOLUME);</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bottlePricePerLiter</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bottlePrice</a:t>
            </a:r>
            <a:r>
              <a:rPr lang="en-US" sz="1400" dirty="0" smtClean="0">
                <a:solidFill>
                  <a:srgbClr val="000000"/>
                </a:solidFill>
                <a:latin typeface="Courier"/>
                <a:ea typeface="Courier"/>
                <a:cs typeface="Courier"/>
              </a:rPr>
              <a:t> / BOTTLE_VOLUME;</a:t>
            </a:r>
          </a:p>
          <a:p>
            <a:pPr>
              <a:spcBef>
                <a:spcPts val="0"/>
              </a:spcBef>
              <a:buNone/>
            </a:pPr>
            <a:r>
              <a:rPr lang="en-US" sz="1400" b="1" dirty="0" smtClean="0">
                <a:solidFill>
                  <a:srgbClr val="0073FF"/>
                </a:solidFill>
                <a:latin typeface="Courier"/>
                <a:ea typeface="Courier"/>
                <a:cs typeface="Courier"/>
              </a:rPr>
              <a:t> 31  </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System.out.printf(</a:t>
            </a:r>
            <a:r>
              <a:rPr lang="en-US" sz="1400" dirty="0" err="1" smtClean="0">
                <a:solidFill>
                  <a:srgbClr val="32E598"/>
                </a:solidFill>
                <a:latin typeface="Courier"/>
                <a:ea typeface="Courier"/>
                <a:cs typeface="Courier"/>
              </a:rPr>
              <a:t>"Pack</a:t>
            </a:r>
            <a:r>
              <a:rPr lang="en-US" sz="1400" dirty="0" smtClean="0">
                <a:solidFill>
                  <a:srgbClr val="32E598"/>
                </a:solidFill>
                <a:latin typeface="Courier"/>
                <a:ea typeface="Courier"/>
                <a:cs typeface="Courier"/>
              </a:rPr>
              <a:t> price per liter:   %8.2f"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packPricePerLiter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System.out.printf(</a:t>
            </a:r>
            <a:r>
              <a:rPr lang="en-US" sz="1400" dirty="0" err="1" smtClean="0">
                <a:solidFill>
                  <a:srgbClr val="32E598"/>
                </a:solidFill>
                <a:latin typeface="Courier"/>
                <a:ea typeface="Courier"/>
                <a:cs typeface="Courier"/>
              </a:rPr>
              <a:t>"Bottle</a:t>
            </a:r>
            <a:r>
              <a:rPr lang="en-US" sz="1400" dirty="0" smtClean="0">
                <a:solidFill>
                  <a:srgbClr val="32E598"/>
                </a:solidFill>
                <a:latin typeface="Courier"/>
                <a:ea typeface="Courier"/>
                <a:cs typeface="Courier"/>
              </a:rPr>
              <a:t> price per liter: %8.2f"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bottlePricePerLiter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a:t>
            </a:r>
            <a:endParaRPr lang="en-US" sz="1400" dirty="0" smtClean="0">
              <a:solidFill>
                <a:srgbClr val="6E8080"/>
              </a:solidFill>
              <a:latin typeface="Lucida Sans Typewriter"/>
              <a:ea typeface="Courier New" charset="0"/>
              <a:cs typeface="Courier New" charset="0"/>
            </a:endParaRPr>
          </a:p>
        </p:txBody>
      </p:sp>
      <p:sp>
        <p:nvSpPr>
          <p:cNvPr id="5" name="Content Placeholder 2"/>
          <p:cNvSpPr txBox="1">
            <a:spLocks/>
          </p:cNvSpPr>
          <p:nvPr/>
        </p:nvSpPr>
        <p:spPr>
          <a:xfrm>
            <a:off x="261479" y="4333334"/>
            <a:ext cx="8882521" cy="217911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pPr marL="800100" lvl="1" indent="-342900">
              <a:spcBef>
                <a:spcPct val="20000"/>
              </a:spcBef>
            </a:pPr>
            <a:r>
              <a:rPr lang="en-US" sz="2000" dirty="0" smtClean="0">
                <a:solidFill>
                  <a:srgbClr val="6E8080"/>
                </a:solidFill>
                <a:latin typeface="Lucida Sans Typewriter"/>
                <a:ea typeface="Courier New" charset="0"/>
                <a:cs typeface="Courier New" charset="0"/>
              </a:rPr>
              <a:t>Please enter the price for a six-pack: 2.95</a:t>
            </a:r>
          </a:p>
          <a:p>
            <a:pPr marL="800100" lvl="1" indent="-342900">
              <a:spcBef>
                <a:spcPct val="20000"/>
              </a:spcBef>
            </a:pPr>
            <a:r>
              <a:rPr lang="en-US" sz="2000" dirty="0" smtClean="0">
                <a:solidFill>
                  <a:srgbClr val="6E8080"/>
                </a:solidFill>
                <a:latin typeface="Lucida Sans Typewriter"/>
                <a:ea typeface="Courier New" charset="0"/>
                <a:cs typeface="Courier New" charset="0"/>
              </a:rPr>
              <a:t>Please enter the price for a two-liter bottle: 2.85</a:t>
            </a:r>
          </a:p>
          <a:p>
            <a:pPr marL="800100" lvl="1" indent="-342900">
              <a:spcBef>
                <a:spcPct val="20000"/>
              </a:spcBef>
            </a:pPr>
            <a:r>
              <a:rPr lang="en-US" sz="2000" dirty="0" smtClean="0">
                <a:solidFill>
                  <a:srgbClr val="6E8080"/>
                </a:solidFill>
                <a:latin typeface="Lucida Sans Typewriter"/>
                <a:ea typeface="Courier New" charset="0"/>
                <a:cs typeface="Courier New" charset="0"/>
              </a:rPr>
              <a:t>Pack price per liter: 1.38</a:t>
            </a:r>
          </a:p>
          <a:p>
            <a:pPr marL="800100" lvl="1" indent="-342900">
              <a:spcBef>
                <a:spcPct val="20000"/>
              </a:spcBef>
            </a:pPr>
            <a:r>
              <a:rPr lang="en-US" sz="2000" dirty="0" smtClean="0">
                <a:solidFill>
                  <a:srgbClr val="6E8080"/>
                </a:solidFill>
                <a:latin typeface="Lucida Sans Typewriter"/>
                <a:ea typeface="Courier New" charset="0"/>
                <a:cs typeface="Courier New" charset="0"/>
              </a:rPr>
              <a:t>Bottle price per liter: 1.43</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4.11</a:t>
            </a:r>
            <a:endParaRPr lang="en-US" dirty="0"/>
          </a:p>
        </p:txBody>
      </p:sp>
      <p:sp>
        <p:nvSpPr>
          <p:cNvPr id="6" name="Content Placeholder 5"/>
          <p:cNvSpPr>
            <a:spLocks noGrp="1"/>
          </p:cNvSpPr>
          <p:nvPr>
            <p:ph idx="1"/>
          </p:nvPr>
        </p:nvSpPr>
        <p:spPr>
          <a:xfrm>
            <a:off x="0" y="958814"/>
            <a:ext cx="8677836" cy="896551"/>
          </a:xfrm>
        </p:spPr>
        <p:txBody>
          <a:bodyPr/>
          <a:lstStyle/>
          <a:p>
            <a:r>
              <a:rPr lang="en-US" dirty="0" smtClean="0"/>
              <a:t>Write statements to prompt for and read the user’s age using a </a:t>
            </a:r>
            <a:r>
              <a:rPr lang="en-US" dirty="0" smtClean="0">
                <a:solidFill>
                  <a:srgbClr val="6E8080"/>
                </a:solidFill>
                <a:latin typeface="Lucida Sans Typewriter"/>
                <a:ea typeface="Courier New" charset="0"/>
                <a:cs typeface="Courier New" charset="0"/>
              </a:rPr>
              <a:t>Scanner</a:t>
            </a:r>
            <a:r>
              <a:rPr lang="en-US" dirty="0" smtClean="0"/>
              <a:t> variable named </a:t>
            </a:r>
            <a:r>
              <a:rPr lang="en-US" dirty="0" smtClean="0">
                <a:solidFill>
                  <a:srgbClr val="6E8080"/>
                </a:solidFill>
                <a:latin typeface="Lucida Sans Typewriter"/>
                <a:ea typeface="Courier New" charset="0"/>
                <a:cs typeface="Courier New" charset="0"/>
              </a:rPr>
              <a:t>in</a:t>
            </a:r>
            <a:r>
              <a:rPr lang="en-US" dirty="0" smtClean="0"/>
              <a:t>.</a:t>
            </a:r>
            <a:endParaRPr lang="en-US" sz="2000" dirty="0" smtClean="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2191571"/>
            <a:ext cx="8239827" cy="2827000"/>
          </a:xfrm>
        </p:spPr>
        <p:txBody>
          <a:bodyPr/>
          <a:lstStyle/>
          <a:p>
            <a:r>
              <a:rPr lang="en-US" b="1" dirty="0" smtClean="0"/>
              <a:t>Answer:</a:t>
            </a:r>
          </a:p>
          <a:p>
            <a:r>
              <a:rPr lang="en-US" b="1" dirty="0" smtClean="0"/>
              <a:t>	</a:t>
            </a:r>
            <a:r>
              <a:rPr lang="en-US" sz="2000" dirty="0" err="1" smtClean="0">
                <a:solidFill>
                  <a:srgbClr val="6E8080"/>
                </a:solidFill>
                <a:latin typeface="Lucida Sans Typewriter"/>
                <a:ea typeface="Courier New" charset="0"/>
                <a:cs typeface="Courier New" charset="0"/>
              </a:rPr>
              <a:t>System.out.print("How</a:t>
            </a:r>
            <a:r>
              <a:rPr lang="en-US" sz="2000" dirty="0" smtClean="0">
                <a:solidFill>
                  <a:srgbClr val="6E8080"/>
                </a:solidFill>
                <a:latin typeface="Lucida Sans Typewriter"/>
                <a:ea typeface="Courier New" charset="0"/>
                <a:cs typeface="Courier New" charset="0"/>
              </a:rPr>
              <a:t> old are you? ");</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age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4.12</a:t>
            </a:r>
            <a:endParaRPr lang="en-US" dirty="0"/>
          </a:p>
        </p:txBody>
      </p:sp>
      <p:sp>
        <p:nvSpPr>
          <p:cNvPr id="6" name="Content Placeholder 5"/>
          <p:cNvSpPr>
            <a:spLocks noGrp="1"/>
          </p:cNvSpPr>
          <p:nvPr>
            <p:ph idx="1"/>
          </p:nvPr>
        </p:nvSpPr>
        <p:spPr>
          <a:xfrm>
            <a:off x="0" y="958814"/>
            <a:ext cx="9144000" cy="1805556"/>
          </a:xfrm>
        </p:spPr>
        <p:txBody>
          <a:bodyPr/>
          <a:lstStyle/>
          <a:p>
            <a:r>
              <a:rPr lang="en-US" dirty="0" smtClean="0"/>
              <a:t>What is wrong with the following statement sequence?</a:t>
            </a:r>
          </a:p>
          <a:p>
            <a:r>
              <a:rPr lang="en-US" dirty="0" smtClean="0"/>
              <a:t>	</a:t>
            </a:r>
            <a:r>
              <a:rPr lang="en-US" sz="2000" dirty="0" err="1" smtClean="0">
                <a:solidFill>
                  <a:srgbClr val="6E8080"/>
                </a:solidFill>
                <a:latin typeface="Lucida Sans Typewriter"/>
                <a:ea typeface="Courier New" charset="0"/>
                <a:cs typeface="Courier New" charset="0"/>
              </a:rPr>
              <a:t>System.out.print("Please</a:t>
            </a:r>
            <a:r>
              <a:rPr lang="en-US" sz="2000" dirty="0" smtClean="0">
                <a:solidFill>
                  <a:srgbClr val="6E8080"/>
                </a:solidFill>
                <a:latin typeface="Lucida Sans Typewriter"/>
                <a:ea typeface="Courier New" charset="0"/>
                <a:cs typeface="Courier New" charset="0"/>
              </a:rPr>
              <a:t> enter the unit price: ");</a:t>
            </a:r>
          </a:p>
          <a:p>
            <a:r>
              <a:rPr lang="en-US" sz="2000" dirty="0" smtClean="0">
                <a:solidFill>
                  <a:srgbClr val="6E8080"/>
                </a:solidFill>
                <a:latin typeface="Lucida Sans Typewriter"/>
                <a:ea typeface="Courier New" charset="0"/>
                <a:cs typeface="Courier New" charset="0"/>
              </a:rPr>
              <a:t>	double </a:t>
            </a:r>
            <a:r>
              <a:rPr lang="en-US" sz="2000" dirty="0" err="1" smtClean="0">
                <a:solidFill>
                  <a:srgbClr val="6E8080"/>
                </a:solidFill>
                <a:latin typeface="Lucida Sans Typewriter"/>
                <a:ea typeface="Courier New" charset="0"/>
                <a:cs typeface="Courier New" charset="0"/>
              </a:rPr>
              <a:t>unitPrice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in.nextDouble</a:t>
            </a:r>
            <a:r>
              <a:rPr lang="en-US" sz="2000" dirty="0" smtClean="0">
                <a:solidFill>
                  <a:srgbClr val="6E8080"/>
                </a:solidFill>
                <a:latin typeface="Lucida Sans Typewriter"/>
                <a:ea typeface="Courier New" charset="0"/>
                <a:cs typeface="Courier New" charset="0"/>
              </a:rPr>
              <a:t>();</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quantity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p:txBody>
      </p:sp>
      <p:sp>
        <p:nvSpPr>
          <p:cNvPr id="8" name="Content Placeholder 5"/>
          <p:cNvSpPr>
            <a:spLocks noGrp="1"/>
          </p:cNvSpPr>
          <p:nvPr>
            <p:ph idx="1"/>
          </p:nvPr>
        </p:nvSpPr>
        <p:spPr>
          <a:xfrm>
            <a:off x="599372" y="2764370"/>
            <a:ext cx="8239827" cy="2827000"/>
          </a:xfrm>
        </p:spPr>
        <p:txBody>
          <a:bodyPr/>
          <a:lstStyle/>
          <a:p>
            <a:r>
              <a:rPr lang="en-US" b="1" dirty="0" smtClean="0"/>
              <a:t>Answer:</a:t>
            </a:r>
            <a:r>
              <a:rPr lang="en-US" dirty="0" smtClean="0"/>
              <a:t> There is no prompt that alerts the program user to enter the quantity.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4.13</a:t>
            </a:r>
            <a:endParaRPr lang="en-US" dirty="0"/>
          </a:p>
        </p:txBody>
      </p:sp>
      <p:sp>
        <p:nvSpPr>
          <p:cNvPr id="6" name="Content Placeholder 5"/>
          <p:cNvSpPr>
            <a:spLocks noGrp="1"/>
          </p:cNvSpPr>
          <p:nvPr>
            <p:ph idx="1"/>
          </p:nvPr>
        </p:nvSpPr>
        <p:spPr>
          <a:xfrm>
            <a:off x="0" y="958814"/>
            <a:ext cx="8677836" cy="1730842"/>
          </a:xfrm>
        </p:spPr>
        <p:txBody>
          <a:bodyPr/>
          <a:lstStyle/>
          <a:p>
            <a:r>
              <a:rPr lang="en-US" dirty="0" smtClean="0"/>
              <a:t>What is problematic about the following statement sequence?</a:t>
            </a:r>
          </a:p>
          <a:p>
            <a:r>
              <a:rPr lang="en-US" dirty="0" smtClean="0"/>
              <a:t>	</a:t>
            </a:r>
            <a:r>
              <a:rPr lang="en-US" sz="2000" dirty="0" err="1" smtClean="0">
                <a:solidFill>
                  <a:srgbClr val="6E8080"/>
                </a:solidFill>
                <a:latin typeface="Lucida Sans Typewriter"/>
                <a:ea typeface="Courier New" charset="0"/>
                <a:cs typeface="Courier New" charset="0"/>
              </a:rPr>
              <a:t>System.out.print("Please</a:t>
            </a:r>
            <a:r>
              <a:rPr lang="en-US" sz="2000" dirty="0" smtClean="0">
                <a:solidFill>
                  <a:srgbClr val="6E8080"/>
                </a:solidFill>
                <a:latin typeface="Lucida Sans Typewriter"/>
                <a:ea typeface="Courier New" charset="0"/>
                <a:cs typeface="Courier New" charset="0"/>
              </a:rPr>
              <a:t> enter the unit price: ");</a:t>
            </a:r>
          </a:p>
          <a:p>
            <a:r>
              <a:rPr lang="en-US" sz="2000" dirty="0" smtClean="0">
                <a:solidFill>
                  <a:srgbClr val="6E8080"/>
                </a:solidFill>
                <a:latin typeface="Lucida Sans Typewriter"/>
                <a:ea typeface="Courier New" charset="0"/>
                <a:cs typeface="Courier New" charset="0"/>
              </a:rPr>
              <a:t>	double </a:t>
            </a:r>
            <a:r>
              <a:rPr lang="en-US" sz="2000" dirty="0" err="1" smtClean="0">
                <a:solidFill>
                  <a:srgbClr val="6E8080"/>
                </a:solidFill>
                <a:latin typeface="Lucida Sans Typewriter"/>
                <a:ea typeface="Courier New" charset="0"/>
                <a:cs typeface="Courier New" charset="0"/>
              </a:rPr>
              <a:t>unitPrice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p:txBody>
      </p:sp>
      <p:sp>
        <p:nvSpPr>
          <p:cNvPr id="8" name="Content Placeholder 5"/>
          <p:cNvSpPr>
            <a:spLocks noGrp="1"/>
          </p:cNvSpPr>
          <p:nvPr>
            <p:ph idx="1"/>
          </p:nvPr>
        </p:nvSpPr>
        <p:spPr>
          <a:xfrm>
            <a:off x="599372" y="2689656"/>
            <a:ext cx="8239827" cy="2827000"/>
          </a:xfrm>
        </p:spPr>
        <p:txBody>
          <a:bodyPr/>
          <a:lstStyle/>
          <a:p>
            <a:r>
              <a:rPr lang="en-US" b="1" dirty="0" smtClean="0"/>
              <a:t>Answer:</a:t>
            </a:r>
            <a:r>
              <a:rPr lang="en-US" dirty="0" smtClean="0"/>
              <a:t> The second statement calls </a:t>
            </a:r>
            <a:r>
              <a:rPr lang="en-US" dirty="0" err="1" smtClean="0">
                <a:solidFill>
                  <a:srgbClr val="6E8080"/>
                </a:solidFill>
                <a:latin typeface="Lucida Sans Typewriter"/>
                <a:ea typeface="Courier New" charset="0"/>
                <a:cs typeface="Courier New" charset="0"/>
              </a:rPr>
              <a:t>nextInt</a:t>
            </a:r>
            <a:r>
              <a:rPr lang="en-US" dirty="0" smtClean="0"/>
              <a:t>, not </a:t>
            </a:r>
            <a:r>
              <a:rPr lang="en-US" dirty="0" err="1" smtClean="0">
                <a:solidFill>
                  <a:srgbClr val="6E8080"/>
                </a:solidFill>
                <a:latin typeface="Lucida Sans Typewriter"/>
                <a:ea typeface="Courier New" charset="0"/>
                <a:cs typeface="Courier New" charset="0"/>
              </a:rPr>
              <a:t>nextDouble</a:t>
            </a:r>
            <a:r>
              <a:rPr lang="en-US" dirty="0" smtClean="0"/>
              <a:t>. If the user were to enter a price such as </a:t>
            </a:r>
            <a:r>
              <a:rPr lang="en-US" dirty="0" smtClean="0">
                <a:solidFill>
                  <a:srgbClr val="6E8080"/>
                </a:solidFill>
                <a:latin typeface="Lucida Sans Typewriter"/>
                <a:ea typeface="Courier New" charset="0"/>
                <a:cs typeface="Courier New" charset="0"/>
              </a:rPr>
              <a:t>1.95</a:t>
            </a:r>
            <a:r>
              <a:rPr lang="en-US" dirty="0" smtClean="0"/>
              <a:t>, the program would be terminated with an “input mismatch exception”.</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4.14</a:t>
            </a:r>
            <a:endParaRPr lang="en-US" dirty="0"/>
          </a:p>
        </p:txBody>
      </p:sp>
      <p:sp>
        <p:nvSpPr>
          <p:cNvPr id="6" name="Content Placeholder 5"/>
          <p:cNvSpPr>
            <a:spLocks noGrp="1"/>
          </p:cNvSpPr>
          <p:nvPr>
            <p:ph idx="1"/>
          </p:nvPr>
        </p:nvSpPr>
        <p:spPr>
          <a:xfrm>
            <a:off x="0" y="958814"/>
            <a:ext cx="8677836" cy="1631225"/>
          </a:xfrm>
        </p:spPr>
        <p:txBody>
          <a:bodyPr/>
          <a:lstStyle/>
          <a:p>
            <a:r>
              <a:rPr lang="en-US" dirty="0" smtClean="0"/>
              <a:t>What is problematic about the following statement sequence?</a:t>
            </a:r>
          </a:p>
          <a:p>
            <a:r>
              <a:rPr lang="en-US" dirty="0" smtClean="0"/>
              <a:t>	</a:t>
            </a:r>
            <a:r>
              <a:rPr lang="en-US" sz="2000" dirty="0" err="1" smtClean="0">
                <a:solidFill>
                  <a:srgbClr val="6E8080"/>
                </a:solidFill>
                <a:latin typeface="Lucida Sans Typewriter"/>
                <a:ea typeface="Courier New" charset="0"/>
                <a:cs typeface="Courier New" charset="0"/>
              </a:rPr>
              <a:t>System.out.print("Please</a:t>
            </a:r>
            <a:r>
              <a:rPr lang="en-US" sz="2000" dirty="0" smtClean="0">
                <a:solidFill>
                  <a:srgbClr val="6E8080"/>
                </a:solidFill>
                <a:latin typeface="Lucida Sans Typewriter"/>
                <a:ea typeface="Courier New" charset="0"/>
                <a:cs typeface="Courier New" charset="0"/>
              </a:rPr>
              <a:t> enter the number of cans");</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cans = </a:t>
            </a:r>
            <a:r>
              <a:rPr lang="en-US" sz="2000" dirty="0" err="1" smtClean="0">
                <a:solidFill>
                  <a:srgbClr val="6E8080"/>
                </a:solidFill>
                <a:latin typeface="Lucida Sans Typewriter"/>
                <a:ea typeface="Courier New" charset="0"/>
                <a:cs typeface="Courier New" charset="0"/>
              </a:rPr>
              <a:t>in.nextInt</a:t>
            </a:r>
            <a:r>
              <a:rPr lang="en-US" sz="2000" dirty="0" smtClean="0">
                <a:solidFill>
                  <a:srgbClr val="6E8080"/>
                </a:solidFill>
                <a:latin typeface="Lucida Sans Typewriter"/>
                <a:ea typeface="Courier New" charset="0"/>
                <a:cs typeface="Courier New" charset="0"/>
              </a:rPr>
              <a:t>();</a:t>
            </a:r>
          </a:p>
        </p:txBody>
      </p:sp>
      <p:sp>
        <p:nvSpPr>
          <p:cNvPr id="8" name="Content Placeholder 5"/>
          <p:cNvSpPr>
            <a:spLocks noGrp="1"/>
          </p:cNvSpPr>
          <p:nvPr>
            <p:ph idx="1"/>
          </p:nvPr>
        </p:nvSpPr>
        <p:spPr>
          <a:xfrm>
            <a:off x="599372" y="2590039"/>
            <a:ext cx="8239827" cy="3363234"/>
          </a:xfrm>
        </p:spPr>
        <p:txBody>
          <a:bodyPr/>
          <a:lstStyle/>
          <a:p>
            <a:r>
              <a:rPr lang="en-US" b="1" dirty="0" smtClean="0"/>
              <a:t>Answer:</a:t>
            </a:r>
            <a:r>
              <a:rPr lang="en-US" dirty="0" smtClean="0"/>
              <a:t> There is no colon and space at the end of the prompt. A dialog would look like this:</a:t>
            </a:r>
          </a:p>
          <a:p>
            <a:r>
              <a:rPr lang="en-US" dirty="0" smtClean="0"/>
              <a:t/>
            </a:r>
            <a:br>
              <a:rPr lang="en-US" dirty="0" smtClean="0"/>
            </a:br>
            <a:r>
              <a:rPr lang="en-US" sz="2000" dirty="0" smtClean="0">
                <a:solidFill>
                  <a:srgbClr val="6E8080"/>
                </a:solidFill>
                <a:latin typeface="Lucida Sans Typewriter"/>
                <a:ea typeface="Courier New" charset="0"/>
                <a:cs typeface="Courier New" charset="0"/>
              </a:rPr>
              <a:t>Please enter the number of cans6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4.15</a:t>
            </a:r>
            <a:endParaRPr lang="en-US" dirty="0"/>
          </a:p>
        </p:txBody>
      </p:sp>
      <p:sp>
        <p:nvSpPr>
          <p:cNvPr id="6" name="Content Placeholder 5"/>
          <p:cNvSpPr>
            <a:spLocks noGrp="1"/>
          </p:cNvSpPr>
          <p:nvPr>
            <p:ph idx="1"/>
          </p:nvPr>
        </p:nvSpPr>
        <p:spPr>
          <a:xfrm>
            <a:off x="0" y="958815"/>
            <a:ext cx="8677836" cy="1307470"/>
          </a:xfrm>
        </p:spPr>
        <p:txBody>
          <a:bodyPr/>
          <a:lstStyle/>
          <a:p>
            <a:r>
              <a:rPr lang="en-US" dirty="0" smtClean="0"/>
              <a:t>What is the output of the following statement sequence?</a:t>
            </a:r>
          </a:p>
          <a:p>
            <a:r>
              <a:rPr lang="en-US" dirty="0" smtClean="0"/>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volume = 10;</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System.out.printf("The</a:t>
            </a:r>
            <a:r>
              <a:rPr lang="en-US" sz="2000" dirty="0" smtClean="0">
                <a:solidFill>
                  <a:srgbClr val="6E8080"/>
                </a:solidFill>
                <a:latin typeface="Lucida Sans Typewriter"/>
                <a:ea typeface="Courier New" charset="0"/>
                <a:cs typeface="Courier New" charset="0"/>
              </a:rPr>
              <a:t> volume is %5d", volume);</a:t>
            </a:r>
          </a:p>
        </p:txBody>
      </p:sp>
      <p:sp>
        <p:nvSpPr>
          <p:cNvPr id="8" name="Content Placeholder 5"/>
          <p:cNvSpPr>
            <a:spLocks noGrp="1"/>
          </p:cNvSpPr>
          <p:nvPr>
            <p:ph idx="1"/>
          </p:nvPr>
        </p:nvSpPr>
        <p:spPr>
          <a:xfrm>
            <a:off x="599372" y="2266285"/>
            <a:ext cx="8239827" cy="3363234"/>
          </a:xfrm>
        </p:spPr>
        <p:txBody>
          <a:bodyPr/>
          <a:lstStyle/>
          <a:p>
            <a:r>
              <a:rPr lang="en-US" b="1" dirty="0" smtClean="0"/>
              <a:t>Answer:</a:t>
            </a:r>
          </a:p>
          <a:p>
            <a:r>
              <a:rPr lang="en-US" b="1" dirty="0" smtClean="0"/>
              <a:t>	</a:t>
            </a:r>
            <a:r>
              <a:rPr lang="en-US" sz="2000" dirty="0" smtClean="0">
                <a:solidFill>
                  <a:srgbClr val="6E8080"/>
                </a:solidFill>
                <a:latin typeface="Lucida Sans Typewriter"/>
                <a:ea typeface="Courier New" charset="0"/>
                <a:cs typeface="Courier New" charset="0"/>
              </a:rPr>
              <a:t>The total volume is    10</a:t>
            </a:r>
          </a:p>
          <a:p>
            <a:r>
              <a:rPr lang="en-US" dirty="0" smtClean="0"/>
              <a:t>There are four spaces between </a:t>
            </a:r>
            <a:r>
              <a:rPr lang="en-US" dirty="0" smtClean="0">
                <a:solidFill>
                  <a:srgbClr val="6E8080"/>
                </a:solidFill>
                <a:latin typeface="Lucida Sans Typewriter"/>
                <a:ea typeface="Courier New" charset="0"/>
                <a:cs typeface="Courier New" charset="0"/>
              </a:rPr>
              <a:t>is</a:t>
            </a:r>
            <a:r>
              <a:rPr lang="en-US" dirty="0" smtClean="0"/>
              <a:t> and </a:t>
            </a:r>
            <a:r>
              <a:rPr lang="en-US" dirty="0" smtClean="0">
                <a:solidFill>
                  <a:srgbClr val="6E8080"/>
                </a:solidFill>
                <a:latin typeface="Lucida Sans Typewriter"/>
                <a:ea typeface="Courier New" charset="0"/>
                <a:cs typeface="Courier New" charset="0"/>
              </a:rPr>
              <a:t>10</a:t>
            </a:r>
            <a:r>
              <a:rPr lang="en-US" dirty="0" smtClean="0"/>
              <a:t>. One space originates from the format string (the space between </a:t>
            </a:r>
            <a:r>
              <a:rPr lang="en-US" dirty="0" err="1" smtClean="0">
                <a:solidFill>
                  <a:srgbClr val="6E8080"/>
                </a:solidFill>
                <a:latin typeface="Lucida Sans Typewriter"/>
                <a:ea typeface="Courier New" charset="0"/>
                <a:cs typeface="Courier New" charset="0"/>
              </a:rPr>
              <a:t>s</a:t>
            </a:r>
            <a:r>
              <a:rPr lang="en-US" dirty="0" smtClean="0"/>
              <a:t> and </a:t>
            </a:r>
            <a:r>
              <a:rPr lang="en-US" dirty="0" smtClean="0">
                <a:solidFill>
                  <a:srgbClr val="6E8080"/>
                </a:solidFill>
                <a:latin typeface="Lucida Sans Typewriter"/>
                <a:ea typeface="Courier New" charset="0"/>
                <a:cs typeface="Courier New" charset="0"/>
              </a:rPr>
              <a:t>%</a:t>
            </a:r>
            <a:r>
              <a:rPr lang="en-US" dirty="0" smtClean="0"/>
              <a:t>), and three spaces are added before </a:t>
            </a:r>
            <a:r>
              <a:rPr lang="en-US" dirty="0" smtClean="0">
                <a:solidFill>
                  <a:srgbClr val="6E8080"/>
                </a:solidFill>
                <a:latin typeface="Lucida Sans Typewriter"/>
                <a:ea typeface="Courier New" charset="0"/>
                <a:cs typeface="Courier New" charset="0"/>
              </a:rPr>
              <a:t>10</a:t>
            </a:r>
            <a:r>
              <a:rPr lang="en-US" dirty="0" smtClean="0"/>
              <a:t> to achieve a field width of 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4.16</a:t>
            </a:r>
            <a:endParaRPr lang="en-US" dirty="0"/>
          </a:p>
        </p:txBody>
      </p:sp>
      <p:sp>
        <p:nvSpPr>
          <p:cNvPr id="6" name="Content Placeholder 5"/>
          <p:cNvSpPr>
            <a:spLocks noGrp="1"/>
          </p:cNvSpPr>
          <p:nvPr>
            <p:ph idx="1"/>
          </p:nvPr>
        </p:nvSpPr>
        <p:spPr>
          <a:xfrm>
            <a:off x="0" y="958814"/>
            <a:ext cx="8677836" cy="2535951"/>
          </a:xfrm>
        </p:spPr>
        <p:txBody>
          <a:bodyPr/>
          <a:lstStyle/>
          <a:p>
            <a:pPr indent="0"/>
            <a:r>
              <a:rPr lang="en-US" dirty="0" smtClean="0"/>
              <a:t>Using the </a:t>
            </a:r>
            <a:r>
              <a:rPr lang="en-US" dirty="0" err="1" smtClean="0">
                <a:solidFill>
                  <a:srgbClr val="6E8080"/>
                </a:solidFill>
                <a:latin typeface="Lucida Sans Typewriter"/>
                <a:ea typeface="Courier New" charset="0"/>
                <a:cs typeface="Courier New" charset="0"/>
              </a:rPr>
              <a:t>printf</a:t>
            </a:r>
            <a:r>
              <a:rPr lang="en-US" dirty="0" smtClean="0"/>
              <a:t> method, print the values of the integer variables bottles and cans so that the output looks like this:</a:t>
            </a:r>
          </a:p>
          <a:p>
            <a:r>
              <a:rPr lang="en-US" dirty="0" smtClean="0"/>
              <a:t>		</a:t>
            </a:r>
            <a:r>
              <a:rPr lang="en-US" sz="2000" dirty="0" smtClean="0">
                <a:solidFill>
                  <a:srgbClr val="6E8080"/>
                </a:solidFill>
                <a:latin typeface="Lucida Sans Typewriter"/>
                <a:ea typeface="Courier New" charset="0"/>
                <a:cs typeface="Courier New" charset="0"/>
              </a:rPr>
              <a:t>Bottles: 8 Cans: 24</a:t>
            </a:r>
          </a:p>
          <a:p>
            <a:r>
              <a:rPr lang="en-US" dirty="0" smtClean="0"/>
              <a:t>The numbers to the right should line up. (You may assume that the numbers have at most 8 digits.) </a:t>
            </a:r>
            <a:endParaRPr lang="en-US" sz="2000" dirty="0" smtClean="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3494766"/>
            <a:ext cx="8239827" cy="3363234"/>
          </a:xfrm>
        </p:spPr>
        <p:txBody>
          <a:bodyPr/>
          <a:lstStyle/>
          <a:p>
            <a:r>
              <a:rPr lang="en-US" b="1" dirty="0" smtClean="0"/>
              <a:t>Answer:</a:t>
            </a:r>
            <a:r>
              <a:rPr lang="en-US" dirty="0" smtClean="0"/>
              <a:t> Here is a simple solution:</a:t>
            </a:r>
          </a:p>
          <a:p>
            <a:r>
              <a:rPr lang="en-US" sz="1800" dirty="0" smtClean="0"/>
              <a:t>	</a:t>
            </a:r>
            <a:r>
              <a:rPr lang="en-US" sz="1800" dirty="0" err="1" smtClean="0">
                <a:solidFill>
                  <a:srgbClr val="6E8080"/>
                </a:solidFill>
                <a:latin typeface="Lucida Sans Typewriter"/>
                <a:ea typeface="Courier New" charset="0"/>
                <a:cs typeface="Courier New" charset="0"/>
              </a:rPr>
              <a:t>System.out.printf("Bottles</a:t>
            </a:r>
            <a:r>
              <a:rPr lang="en-US" sz="1800" dirty="0" smtClean="0">
                <a:solidFill>
                  <a:srgbClr val="6E8080"/>
                </a:solidFill>
                <a:latin typeface="Lucida Sans Typewriter"/>
                <a:ea typeface="Courier New" charset="0"/>
                <a:cs typeface="Courier New" charset="0"/>
              </a:rPr>
              <a:t>: %8d\n", bottles);</a:t>
            </a:r>
          </a:p>
          <a:p>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System.out.printf("Cans</a:t>
            </a:r>
            <a:r>
              <a:rPr lang="en-US" sz="1800" dirty="0" smtClean="0">
                <a:solidFill>
                  <a:srgbClr val="6E8080"/>
                </a:solidFill>
                <a:latin typeface="Lucida Sans Typewriter"/>
                <a:ea typeface="Courier New" charset="0"/>
                <a:cs typeface="Courier New" charset="0"/>
              </a:rPr>
              <a:t>: %8d\n", cans);</a:t>
            </a:r>
          </a:p>
          <a:p>
            <a:pPr indent="0"/>
            <a:r>
              <a:rPr lang="en-US" dirty="0" smtClean="0"/>
              <a:t>Note the spaces after Cans:. Alternatively, you can use format </a:t>
            </a:r>
            <a:r>
              <a:rPr lang="en-US" dirty="0" err="1" smtClean="0"/>
              <a:t>specifiers</a:t>
            </a:r>
            <a:r>
              <a:rPr lang="en-US" dirty="0" smtClean="0"/>
              <a:t> for the strings. You can even combine all output into a single statement:</a:t>
            </a:r>
          </a:p>
          <a:p>
            <a:r>
              <a:rPr lang="en-US" sz="1800" dirty="0" smtClean="0"/>
              <a:t>	</a:t>
            </a:r>
            <a:r>
              <a:rPr lang="en-US" sz="1800" dirty="0" smtClean="0">
                <a:solidFill>
                  <a:srgbClr val="6E8080"/>
                </a:solidFill>
                <a:latin typeface="Lucida Sans Typewriter"/>
                <a:ea typeface="Courier New" charset="0"/>
                <a:cs typeface="Courier New" charset="0"/>
              </a:rPr>
              <a:t>System.out.printf("%-9s%8d\n%-9s%8d\n”,</a:t>
            </a:r>
          </a:p>
          <a:p>
            <a:r>
              <a:rPr lang="en-US" sz="1800" dirty="0" smtClean="0">
                <a:solidFill>
                  <a:srgbClr val="6E8080"/>
                </a:solidFill>
                <a:latin typeface="Lucida Sans Typewriter"/>
                <a:ea typeface="Courier New" charset="0"/>
                <a:cs typeface="Courier New" charset="0"/>
              </a:rPr>
              <a:t>	   "Bottles: ", bottles, "Cans:", cans);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First Do It By Hand</a:t>
            </a:r>
            <a:endParaRPr lang="en-US" dirty="0"/>
          </a:p>
        </p:txBody>
      </p:sp>
      <p:sp>
        <p:nvSpPr>
          <p:cNvPr id="3" name="Content Placeholder 2"/>
          <p:cNvSpPr>
            <a:spLocks noGrp="1"/>
          </p:cNvSpPr>
          <p:nvPr>
            <p:ph idx="4294967295"/>
          </p:nvPr>
        </p:nvSpPr>
        <p:spPr>
          <a:xfrm>
            <a:off x="9525" y="927100"/>
            <a:ext cx="9134475" cy="3331522"/>
          </a:xfrm>
        </p:spPr>
        <p:txBody>
          <a:bodyPr>
            <a:normAutofit lnSpcReduction="10000"/>
          </a:bodyPr>
          <a:lstStyle/>
          <a:p>
            <a:r>
              <a:rPr lang="en-US" dirty="0" smtClean="0"/>
              <a:t>Very important step for developing an algorithm </a:t>
            </a:r>
          </a:p>
          <a:p>
            <a:pPr lvl="1"/>
            <a:r>
              <a:rPr lang="en-US" dirty="0" smtClean="0"/>
              <a:t>Carry out the computations by hand first </a:t>
            </a:r>
          </a:p>
          <a:p>
            <a:r>
              <a:rPr lang="en-US" dirty="0" smtClean="0"/>
              <a:t>Pick concrete values for a typical situation to use in a hand calculation.</a:t>
            </a:r>
          </a:p>
          <a:p>
            <a:r>
              <a:rPr lang="en-US" dirty="0" smtClean="0"/>
              <a:t>Problem: A row of black and white tiles needs to be placed along a wall. First and last are black. </a:t>
            </a:r>
          </a:p>
          <a:p>
            <a:r>
              <a:rPr lang="en-US" dirty="0" smtClean="0"/>
              <a:t>Compute the number of tiles needed and the gap at each end, given the space available and the width of each tile.</a:t>
            </a:r>
            <a:br>
              <a:rPr lang="en-US" dirty="0" smtClean="0"/>
            </a:br>
            <a:endParaRPr lang="en-US" dirty="0"/>
          </a:p>
        </p:txBody>
      </p:sp>
      <p:pic>
        <p:nvPicPr>
          <p:cNvPr id="5" name="Picture 4" descr="tile_problem.png"/>
          <p:cNvPicPr>
            <a:picLocks noChangeAspect="1"/>
          </p:cNvPicPr>
          <p:nvPr/>
        </p:nvPicPr>
        <p:blipFill>
          <a:blip r:embed="rId2"/>
          <a:stretch>
            <a:fillRect/>
          </a:stretch>
        </p:blipFill>
        <p:spPr>
          <a:xfrm>
            <a:off x="353576" y="4258622"/>
            <a:ext cx="4405195" cy="182905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Literals</a:t>
            </a:r>
            <a:endParaRPr lang="en-US" dirty="0"/>
          </a:p>
        </p:txBody>
      </p:sp>
      <p:pic>
        <p:nvPicPr>
          <p:cNvPr id="4" name="Picture 3" descr="table_number_literals.png"/>
          <p:cNvPicPr>
            <a:picLocks noChangeAspect="1"/>
          </p:cNvPicPr>
          <p:nvPr/>
        </p:nvPicPr>
        <p:blipFill>
          <a:blip r:embed="rId2"/>
          <a:stretch>
            <a:fillRect/>
          </a:stretch>
        </p:blipFill>
        <p:spPr>
          <a:xfrm>
            <a:off x="1158617" y="762000"/>
            <a:ext cx="6826765" cy="45597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 First Do It By Hand</a:t>
            </a:r>
            <a:endParaRPr lang="en-US"/>
          </a:p>
        </p:txBody>
      </p:sp>
      <p:sp>
        <p:nvSpPr>
          <p:cNvPr id="3" name="Content Placeholder 2"/>
          <p:cNvSpPr>
            <a:spLocks noGrp="1"/>
          </p:cNvSpPr>
          <p:nvPr>
            <p:ph idx="4294967295"/>
          </p:nvPr>
        </p:nvSpPr>
        <p:spPr>
          <a:xfrm>
            <a:off x="9525" y="927100"/>
            <a:ext cx="9134475" cy="2136119"/>
          </a:xfrm>
        </p:spPr>
        <p:txBody>
          <a:bodyPr>
            <a:normAutofit lnSpcReduction="10000"/>
          </a:bodyPr>
          <a:lstStyle/>
          <a:p>
            <a:r>
              <a:rPr lang="en-US" dirty="0" smtClean="0"/>
              <a:t>Use numbers </a:t>
            </a:r>
          </a:p>
          <a:p>
            <a:pPr lvl="1"/>
            <a:r>
              <a:rPr lang="en-US" dirty="0" smtClean="0"/>
              <a:t>Total width: 100 inches</a:t>
            </a:r>
          </a:p>
          <a:p>
            <a:pPr lvl="1"/>
            <a:r>
              <a:rPr lang="en-US" dirty="0" smtClean="0"/>
              <a:t>Tile width: 5 inches</a:t>
            </a:r>
          </a:p>
          <a:p>
            <a:r>
              <a:rPr lang="en-US" dirty="0" smtClean="0"/>
              <a:t>The first tile must always be black, </a:t>
            </a:r>
          </a:p>
          <a:p>
            <a:pPr lvl="1"/>
            <a:r>
              <a:rPr lang="en-US" dirty="0" smtClean="0"/>
              <a:t>and then we add some number of white/black pairs:</a:t>
            </a:r>
            <a:br>
              <a:rPr lang="en-US" dirty="0" smtClean="0"/>
            </a:br>
            <a:endParaRPr lang="en-US" dirty="0"/>
          </a:p>
        </p:txBody>
      </p:sp>
      <p:pic>
        <p:nvPicPr>
          <p:cNvPr id="4" name="Picture 3" descr="tile_problem2.png"/>
          <p:cNvPicPr>
            <a:picLocks noChangeAspect="1"/>
          </p:cNvPicPr>
          <p:nvPr/>
        </p:nvPicPr>
        <p:blipFill>
          <a:blip r:embed="rId2"/>
          <a:stretch>
            <a:fillRect/>
          </a:stretch>
        </p:blipFill>
        <p:spPr>
          <a:xfrm>
            <a:off x="591866" y="3132744"/>
            <a:ext cx="3980133" cy="59251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 First Do It By Hand</a:t>
            </a:r>
            <a:endParaRPr lang="en-US"/>
          </a:p>
        </p:txBody>
      </p:sp>
      <p:sp>
        <p:nvSpPr>
          <p:cNvPr id="3" name="Content Placeholder 2"/>
          <p:cNvSpPr>
            <a:spLocks noGrp="1"/>
          </p:cNvSpPr>
          <p:nvPr>
            <p:ph idx="4294967295"/>
          </p:nvPr>
        </p:nvSpPr>
        <p:spPr>
          <a:xfrm>
            <a:off x="9525" y="927099"/>
            <a:ext cx="9134475" cy="4809797"/>
          </a:xfrm>
        </p:spPr>
        <p:txBody>
          <a:bodyPr>
            <a:normAutofit fontScale="92500" lnSpcReduction="20000"/>
          </a:bodyPr>
          <a:lstStyle/>
          <a:p>
            <a:r>
              <a:rPr lang="en-US" dirty="0" smtClean="0"/>
              <a:t>The first tile takes up 5 inches, leaving 95 inches to be </a:t>
            </a:r>
            <a:r>
              <a:rPr lang="en-US" dirty="0" smtClean="0"/>
              <a:t/>
            </a:r>
            <a:br>
              <a:rPr lang="en-US" dirty="0" smtClean="0"/>
            </a:br>
            <a:r>
              <a:rPr lang="en-US" dirty="0" smtClean="0"/>
              <a:t>covered </a:t>
            </a:r>
            <a:r>
              <a:rPr lang="en-US" dirty="0" smtClean="0"/>
              <a:t>by pairs. </a:t>
            </a:r>
            <a:r>
              <a:rPr lang="en-US" dirty="0" smtClean="0"/>
              <a:t/>
            </a:r>
            <a:br>
              <a:rPr lang="en-US" dirty="0" smtClean="0"/>
            </a:br>
            <a:endParaRPr lang="en-US" dirty="0" smtClean="0"/>
          </a:p>
          <a:p>
            <a:pPr lvl="1"/>
            <a:r>
              <a:rPr lang="en-US" dirty="0" smtClean="0"/>
              <a:t>Each pair is 10 inches wide. </a:t>
            </a:r>
          </a:p>
          <a:p>
            <a:pPr lvl="1"/>
            <a:r>
              <a:rPr lang="en-US" dirty="0" smtClean="0"/>
              <a:t>The number of pairs needed is 95 / 10 = 9.5. </a:t>
            </a:r>
          </a:p>
          <a:p>
            <a:pPr lvl="1"/>
            <a:r>
              <a:rPr lang="en-US" dirty="0" smtClean="0"/>
              <a:t>Discard the fractional part. </a:t>
            </a:r>
            <a:endParaRPr lang="en-US" dirty="0" smtClean="0"/>
          </a:p>
          <a:p>
            <a:pPr lvl="1"/>
            <a:endParaRPr lang="en-US" dirty="0" smtClean="0"/>
          </a:p>
          <a:p>
            <a:r>
              <a:rPr lang="en-US" dirty="0" smtClean="0"/>
              <a:t>We need 9 tile pairs or 18 tiles, plus the initial black </a:t>
            </a:r>
            <a:r>
              <a:rPr lang="en-US" dirty="0" smtClean="0"/>
              <a:t/>
            </a:r>
            <a:br>
              <a:rPr lang="en-US" dirty="0" smtClean="0"/>
            </a:br>
            <a:r>
              <a:rPr lang="en-US" dirty="0" smtClean="0"/>
              <a:t>tile </a:t>
            </a:r>
            <a:r>
              <a:rPr lang="en-US" dirty="0" smtClean="0"/>
              <a:t>=&gt; 19 tiles. </a:t>
            </a:r>
            <a:r>
              <a:rPr lang="en-US" dirty="0" smtClean="0"/>
              <a:t/>
            </a:r>
            <a:br>
              <a:rPr lang="en-US" dirty="0" smtClean="0"/>
            </a:br>
            <a:endParaRPr lang="en-US" dirty="0" smtClean="0"/>
          </a:p>
          <a:p>
            <a:pPr lvl="1"/>
            <a:r>
              <a:rPr lang="en-US" dirty="0" smtClean="0"/>
              <a:t>Tiles span 19 × 5 = 95 inches</a:t>
            </a:r>
          </a:p>
          <a:p>
            <a:pPr lvl="1"/>
            <a:r>
              <a:rPr lang="en-US" dirty="0" smtClean="0"/>
              <a:t>Gap is 100 – 19 × 5 = 5 </a:t>
            </a:r>
            <a:r>
              <a:rPr lang="en-US" dirty="0" smtClean="0"/>
              <a:t>inches</a:t>
            </a:r>
          </a:p>
          <a:p>
            <a:pPr lvl="1"/>
            <a:endParaRPr lang="en-US" dirty="0" smtClean="0"/>
          </a:p>
          <a:p>
            <a:r>
              <a:rPr lang="en-US" dirty="0" smtClean="0"/>
              <a:t>Distribute the gap at both ends </a:t>
            </a:r>
            <a:r>
              <a:rPr lang="en-US" dirty="0" smtClean="0"/>
              <a:t/>
            </a:r>
            <a:br>
              <a:rPr lang="en-US" dirty="0" smtClean="0"/>
            </a:br>
            <a:endParaRPr lang="en-US" dirty="0" smtClean="0"/>
          </a:p>
          <a:p>
            <a:pPr lvl="1"/>
            <a:r>
              <a:rPr lang="en-US" dirty="0" smtClean="0"/>
              <a:t>gap is (100 – 19 × 5) / 2 = 2.5 inches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 First Do It By Hand</a:t>
            </a:r>
            <a:endParaRPr lang="en-US"/>
          </a:p>
        </p:txBody>
      </p:sp>
      <p:sp>
        <p:nvSpPr>
          <p:cNvPr id="3" name="Content Placeholder 2"/>
          <p:cNvSpPr>
            <a:spLocks noGrp="1"/>
          </p:cNvSpPr>
          <p:nvPr>
            <p:ph idx="4294967295"/>
          </p:nvPr>
        </p:nvSpPr>
        <p:spPr>
          <a:xfrm>
            <a:off x="9525" y="927100"/>
            <a:ext cx="9134475" cy="2360257"/>
          </a:xfrm>
        </p:spPr>
        <p:txBody>
          <a:bodyPr/>
          <a:lstStyle/>
          <a:p>
            <a:r>
              <a:rPr lang="en-US" dirty="0" smtClean="0"/>
              <a:t>Devise an algorithm with arbitrary values for the total width and tile width.</a:t>
            </a:r>
          </a:p>
          <a:p>
            <a:r>
              <a:rPr lang="en-US" dirty="0" smtClean="0"/>
              <a:t>The </a:t>
            </a:r>
            <a:r>
              <a:rPr lang="en-US" dirty="0" err="1" smtClean="0"/>
              <a:t>pseudocode</a:t>
            </a:r>
            <a:endParaRPr lang="en-US" dirty="0" smtClean="0"/>
          </a:p>
          <a:p>
            <a:pPr lvl="1">
              <a:buNone/>
            </a:pPr>
            <a:r>
              <a:rPr lang="en-US" sz="1800" dirty="0" smtClean="0">
                <a:latin typeface="Comic Sans MS"/>
                <a:cs typeface="Comic Sans MS"/>
              </a:rPr>
              <a:t>number of pairs = integer part of (total width - tile width) / (2 </a:t>
            </a:r>
            <a:r>
              <a:rPr lang="en-US" sz="1800" dirty="0" err="1" smtClean="0">
                <a:latin typeface="Comic Sans MS"/>
                <a:cs typeface="Comic Sans MS"/>
              </a:rPr>
              <a:t>x</a:t>
            </a:r>
            <a:r>
              <a:rPr lang="en-US" sz="1800" dirty="0" smtClean="0">
                <a:latin typeface="Comic Sans MS"/>
                <a:cs typeface="Comic Sans MS"/>
              </a:rPr>
              <a:t> tile width)</a:t>
            </a:r>
          </a:p>
          <a:p>
            <a:pPr lvl="1">
              <a:buNone/>
            </a:pPr>
            <a:r>
              <a:rPr lang="en-US" sz="1800" dirty="0" smtClean="0">
                <a:latin typeface="Comic Sans MS"/>
                <a:cs typeface="Comic Sans MS"/>
              </a:rPr>
              <a:t>number of tiles = 1 + 2 </a:t>
            </a:r>
            <a:r>
              <a:rPr lang="en-US" sz="1800" dirty="0" err="1" smtClean="0">
                <a:latin typeface="Comic Sans MS"/>
                <a:cs typeface="Comic Sans MS"/>
              </a:rPr>
              <a:t>x</a:t>
            </a:r>
            <a:r>
              <a:rPr lang="en-US" sz="1800" dirty="0" smtClean="0">
                <a:latin typeface="Comic Sans MS"/>
                <a:cs typeface="Comic Sans MS"/>
              </a:rPr>
              <a:t> number of pairs</a:t>
            </a:r>
          </a:p>
          <a:p>
            <a:pPr lvl="1">
              <a:buNone/>
            </a:pPr>
            <a:r>
              <a:rPr lang="en-US" sz="1800" dirty="0" smtClean="0">
                <a:latin typeface="Comic Sans MS"/>
                <a:cs typeface="Comic Sans MS"/>
              </a:rPr>
              <a:t>gap at each end = (total width - number of tiles </a:t>
            </a:r>
            <a:r>
              <a:rPr lang="en-US" sz="1800" dirty="0" err="1" smtClean="0">
                <a:latin typeface="Comic Sans MS"/>
                <a:cs typeface="Comic Sans MS"/>
              </a:rPr>
              <a:t>x</a:t>
            </a:r>
            <a:r>
              <a:rPr lang="en-US" sz="1800" dirty="0" smtClean="0">
                <a:latin typeface="Comic Sans MS"/>
                <a:cs typeface="Comic Sans MS"/>
              </a:rPr>
              <a:t> tile width) / 2 </a:t>
            </a:r>
            <a:endParaRPr lang="en-US" sz="1800"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4.17</a:t>
            </a:r>
            <a:endParaRPr lang="en-US" dirty="0"/>
          </a:p>
        </p:txBody>
      </p:sp>
      <p:sp>
        <p:nvSpPr>
          <p:cNvPr id="6" name="Content Placeholder 5"/>
          <p:cNvSpPr>
            <a:spLocks noGrp="1"/>
          </p:cNvSpPr>
          <p:nvPr>
            <p:ph idx="1"/>
          </p:nvPr>
        </p:nvSpPr>
        <p:spPr>
          <a:xfrm>
            <a:off x="0" y="958815"/>
            <a:ext cx="8677836" cy="846741"/>
          </a:xfrm>
        </p:spPr>
        <p:txBody>
          <a:bodyPr>
            <a:normAutofit/>
          </a:bodyPr>
          <a:lstStyle/>
          <a:p>
            <a:r>
              <a:rPr lang="en-US" dirty="0" smtClean="0"/>
              <a:t>Translate the </a:t>
            </a:r>
            <a:r>
              <a:rPr lang="en-US" dirty="0" err="1" smtClean="0"/>
              <a:t>pseudocode</a:t>
            </a:r>
            <a:r>
              <a:rPr lang="en-US" dirty="0" smtClean="0"/>
              <a:t> for computing the number of tiles and the gap width into Java. </a:t>
            </a:r>
            <a:endParaRPr lang="en-US" dirty="0" smtClean="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288592" y="1805556"/>
            <a:ext cx="8239827" cy="2702108"/>
          </a:xfrm>
        </p:spPr>
        <p:txBody>
          <a:bodyPr>
            <a:normAutofit/>
          </a:bodyPr>
          <a:lstStyle/>
          <a:p>
            <a:r>
              <a:rPr lang="en-US" b="1" dirty="0" smtClean="0"/>
              <a:t>Answer:</a:t>
            </a:r>
            <a:endParaRPr lang="en-US" dirty="0" smtClean="0"/>
          </a:p>
          <a:p>
            <a:r>
              <a:rPr lang="en-US" sz="2000" dirty="0" smtClean="0"/>
              <a:t>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pairs = (</a:t>
            </a:r>
            <a:r>
              <a:rPr lang="en-US" sz="1800" dirty="0" err="1" smtClean="0">
                <a:solidFill>
                  <a:srgbClr val="6E8080"/>
                </a:solidFill>
                <a:latin typeface="Lucida Sans Typewriter"/>
                <a:ea typeface="Courier New" charset="0"/>
                <a:cs typeface="Courier New" charset="0"/>
              </a:rPr>
              <a:t>totalWidth</a:t>
            </a:r>
            <a:r>
              <a:rPr lang="en-US" sz="1800" dirty="0" smtClean="0">
                <a:solidFill>
                  <a:srgbClr val="6E8080"/>
                </a:solidFill>
                <a:latin typeface="Lucida Sans Typewriter"/>
                <a:ea typeface="Courier New" charset="0"/>
                <a:cs typeface="Courier New" charset="0"/>
              </a:rPr>
              <a:t> - </a:t>
            </a:r>
            <a:r>
              <a:rPr lang="en-US" sz="1800" dirty="0" err="1" smtClean="0">
                <a:solidFill>
                  <a:srgbClr val="6E8080"/>
                </a:solidFill>
                <a:latin typeface="Lucida Sans Typewriter"/>
                <a:ea typeface="Courier New" charset="0"/>
                <a:cs typeface="Courier New" charset="0"/>
              </a:rPr>
              <a:t>tileWidth</a:t>
            </a:r>
            <a:r>
              <a:rPr lang="en-US" sz="1800" dirty="0" smtClean="0">
                <a:solidFill>
                  <a:srgbClr val="6E8080"/>
                </a:solidFill>
                <a:latin typeface="Lucida Sans Typewriter"/>
                <a:ea typeface="Courier New" charset="0"/>
                <a:cs typeface="Courier New" charset="0"/>
              </a:rPr>
              <a:t>) / (2 * </a:t>
            </a:r>
            <a:r>
              <a:rPr lang="en-US" sz="1800" dirty="0" err="1" smtClean="0">
                <a:solidFill>
                  <a:srgbClr val="6E8080"/>
                </a:solidFill>
                <a:latin typeface="Lucida Sans Typewriter"/>
                <a:ea typeface="Courier New" charset="0"/>
                <a:cs typeface="Courier New" charset="0"/>
              </a:rPr>
              <a:t>tileWidth</a:t>
            </a:r>
            <a:r>
              <a:rPr lang="en-US" sz="1800" dirty="0" smtClean="0">
                <a:solidFill>
                  <a:srgbClr val="6E8080"/>
                </a:solidFill>
                <a:latin typeface="Lucida Sans Typewriter"/>
                <a:ea typeface="Courier New" charset="0"/>
                <a:cs typeface="Courier New" charset="0"/>
              </a:rPr>
              <a:t>)</a:t>
            </a:r>
          </a:p>
          <a:p>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tiles = 1 + 2 * pairs;</a:t>
            </a:r>
          </a:p>
          <a:p>
            <a:r>
              <a:rPr lang="en-US" sz="1800" dirty="0" smtClean="0">
                <a:solidFill>
                  <a:srgbClr val="6E8080"/>
                </a:solidFill>
                <a:latin typeface="Lucida Sans Typewriter"/>
                <a:ea typeface="Courier New" charset="0"/>
                <a:cs typeface="Courier New" charset="0"/>
              </a:rPr>
              <a:t>	double gap = (</a:t>
            </a:r>
            <a:r>
              <a:rPr lang="en-US" sz="1800" dirty="0" err="1" smtClean="0">
                <a:solidFill>
                  <a:srgbClr val="6E8080"/>
                </a:solidFill>
                <a:latin typeface="Lucida Sans Typewriter"/>
                <a:ea typeface="Courier New" charset="0"/>
                <a:cs typeface="Courier New" charset="0"/>
              </a:rPr>
              <a:t>totalWidth</a:t>
            </a:r>
            <a:r>
              <a:rPr lang="en-US" sz="1800" dirty="0" smtClean="0">
                <a:solidFill>
                  <a:srgbClr val="6E8080"/>
                </a:solidFill>
                <a:latin typeface="Lucida Sans Typewriter"/>
                <a:ea typeface="Courier New" charset="0"/>
                <a:cs typeface="Courier New" charset="0"/>
              </a:rPr>
              <a:t> - tiles * </a:t>
            </a:r>
            <a:r>
              <a:rPr lang="en-US" sz="1800" dirty="0" err="1" smtClean="0">
                <a:solidFill>
                  <a:srgbClr val="6E8080"/>
                </a:solidFill>
                <a:latin typeface="Lucida Sans Typewriter"/>
                <a:ea typeface="Courier New" charset="0"/>
                <a:cs typeface="Courier New" charset="0"/>
              </a:rPr>
              <a:t>tileWidth</a:t>
            </a:r>
            <a:r>
              <a:rPr lang="en-US" sz="1800" dirty="0" smtClean="0">
                <a:solidFill>
                  <a:srgbClr val="6E8080"/>
                </a:solidFill>
                <a:latin typeface="Lucida Sans Typewriter"/>
                <a:ea typeface="Courier New" charset="0"/>
                <a:cs typeface="Courier New" charset="0"/>
              </a:rPr>
              <a:t>) / 2.0;</a:t>
            </a:r>
          </a:p>
          <a:p>
            <a:r>
              <a:rPr lang="en-US" sz="2000" dirty="0" smtClean="0"/>
              <a:t>Be </a:t>
            </a:r>
            <a:r>
              <a:rPr lang="en-US" dirty="0" smtClean="0"/>
              <a:t>sure that </a:t>
            </a:r>
            <a:r>
              <a:rPr lang="en-US" dirty="0" smtClean="0">
                <a:solidFill>
                  <a:srgbClr val="6E8080"/>
                </a:solidFill>
                <a:latin typeface="Lucida Sans Typewriter"/>
                <a:ea typeface="Courier New" charset="0"/>
                <a:cs typeface="Courier New" charset="0"/>
              </a:rPr>
              <a:t>pairs</a:t>
            </a:r>
            <a:r>
              <a:rPr lang="en-US" dirty="0" smtClean="0"/>
              <a:t> is declared as an </a:t>
            </a:r>
            <a:r>
              <a:rPr lang="en-US" dirty="0" smtClean="0">
                <a:solidFill>
                  <a:srgbClr val="6E8080"/>
                </a:solidFill>
                <a:latin typeface="Lucida Sans Typewriter"/>
                <a:ea typeface="Courier New" charset="0"/>
                <a:cs typeface="Courier New" charset="0"/>
              </a:rPr>
              <a:t>int</a:t>
            </a:r>
            <a:r>
              <a:rPr lang="en-US" dirty="0" smtClean="0"/>
              <a: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4.18</a:t>
            </a:r>
            <a:endParaRPr lang="en-US" dirty="0"/>
          </a:p>
        </p:txBody>
      </p:sp>
      <p:sp>
        <p:nvSpPr>
          <p:cNvPr id="6" name="Content Placeholder 5"/>
          <p:cNvSpPr>
            <a:spLocks noGrp="1"/>
          </p:cNvSpPr>
          <p:nvPr>
            <p:ph idx="1"/>
          </p:nvPr>
        </p:nvSpPr>
        <p:spPr>
          <a:xfrm>
            <a:off x="0" y="958813"/>
            <a:ext cx="8677836" cy="2577585"/>
          </a:xfrm>
        </p:spPr>
        <p:txBody>
          <a:bodyPr/>
          <a:lstStyle/>
          <a:p>
            <a:r>
              <a:rPr lang="en-US" dirty="0" smtClean="0"/>
              <a:t>Suppose the architect specifies a pattern with black, gray, and white tiles, like this:</a:t>
            </a:r>
          </a:p>
          <a:p>
            <a:endParaRPr lang="en-US" dirty="0" smtClean="0"/>
          </a:p>
          <a:p>
            <a:endParaRPr lang="en-US" dirty="0" smtClean="0"/>
          </a:p>
          <a:p>
            <a:r>
              <a:rPr lang="en-US" dirty="0" smtClean="0"/>
              <a:t>Again, the first and last tile should be black. How do you need to modify the algorithm?</a:t>
            </a:r>
            <a:endParaRPr lang="en-US" dirty="0"/>
          </a:p>
        </p:txBody>
      </p:sp>
      <p:sp>
        <p:nvSpPr>
          <p:cNvPr id="8" name="Content Placeholder 5"/>
          <p:cNvSpPr>
            <a:spLocks noGrp="1"/>
          </p:cNvSpPr>
          <p:nvPr>
            <p:ph idx="1"/>
          </p:nvPr>
        </p:nvSpPr>
        <p:spPr>
          <a:xfrm>
            <a:off x="599372" y="3536398"/>
            <a:ext cx="8239827" cy="2789274"/>
          </a:xfrm>
        </p:spPr>
        <p:txBody>
          <a:bodyPr/>
          <a:lstStyle/>
          <a:p>
            <a:r>
              <a:rPr lang="en-US" b="1" dirty="0" smtClean="0"/>
              <a:t>Answer:</a:t>
            </a:r>
            <a:r>
              <a:rPr lang="en-US" dirty="0" smtClean="0"/>
              <a:t> Now there are groups of four tiles (gray/ white/gray/black) following the initial black tile. Therefore, the algorithm is now</a:t>
            </a:r>
          </a:p>
          <a:p>
            <a:r>
              <a:rPr lang="en-US" dirty="0" smtClean="0"/>
              <a:t>	</a:t>
            </a:r>
            <a:r>
              <a:rPr lang="en-US" sz="1800" dirty="0" smtClean="0">
                <a:latin typeface="Comic Sans MS"/>
                <a:cs typeface="Comic Sans MS"/>
              </a:rPr>
              <a:t>number of groups =</a:t>
            </a:r>
          </a:p>
          <a:p>
            <a:r>
              <a:rPr lang="en-US" sz="1800" dirty="0" smtClean="0">
                <a:latin typeface="Comic Sans MS"/>
                <a:cs typeface="Comic Sans MS"/>
              </a:rPr>
              <a:t>	   integer part of (total width - tile width) /(4 </a:t>
            </a:r>
            <a:r>
              <a:rPr lang="en-US" sz="1800" dirty="0" err="1" smtClean="0">
                <a:latin typeface="Comic Sans MS"/>
                <a:cs typeface="Comic Sans MS"/>
              </a:rPr>
              <a:t>x</a:t>
            </a:r>
            <a:r>
              <a:rPr lang="en-US" sz="1800" dirty="0" smtClean="0">
                <a:latin typeface="Comic Sans MS"/>
                <a:cs typeface="Comic Sans MS"/>
              </a:rPr>
              <a:t> tile width)</a:t>
            </a:r>
          </a:p>
          <a:p>
            <a:r>
              <a:rPr lang="en-US" sz="1800" dirty="0" smtClean="0">
                <a:latin typeface="Comic Sans MS"/>
                <a:cs typeface="Comic Sans MS"/>
              </a:rPr>
              <a:t>	number of tiles = 1 + 4 </a:t>
            </a:r>
            <a:r>
              <a:rPr lang="en-US" sz="1800" dirty="0" err="1" smtClean="0">
                <a:latin typeface="Comic Sans MS"/>
                <a:cs typeface="Comic Sans MS"/>
              </a:rPr>
              <a:t>x</a:t>
            </a:r>
            <a:r>
              <a:rPr lang="en-US" sz="1800" dirty="0" smtClean="0">
                <a:latin typeface="Comic Sans MS"/>
                <a:cs typeface="Comic Sans MS"/>
              </a:rPr>
              <a:t> number of groups</a:t>
            </a:r>
          </a:p>
          <a:p>
            <a:r>
              <a:rPr lang="en-US" dirty="0" smtClean="0"/>
              <a:t>The formula for the gap is not changed.</a:t>
            </a:r>
            <a:endParaRPr lang="en-US" dirty="0"/>
          </a:p>
        </p:txBody>
      </p:sp>
      <p:pic>
        <p:nvPicPr>
          <p:cNvPr id="9" name="Picture 8" descr="self_check_tiles.jpg"/>
          <p:cNvPicPr>
            <a:picLocks noChangeAspect="1"/>
          </p:cNvPicPr>
          <p:nvPr/>
        </p:nvPicPr>
        <p:blipFill>
          <a:blip r:embed="rId2"/>
          <a:stretch>
            <a:fillRect/>
          </a:stretch>
        </p:blipFill>
        <p:spPr>
          <a:xfrm>
            <a:off x="599372" y="1922945"/>
            <a:ext cx="3581400" cy="5715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4.19</a:t>
            </a:r>
            <a:endParaRPr lang="en-US" dirty="0"/>
          </a:p>
        </p:txBody>
      </p:sp>
      <p:sp>
        <p:nvSpPr>
          <p:cNvPr id="6" name="Content Placeholder 5"/>
          <p:cNvSpPr>
            <a:spLocks noGrp="1"/>
          </p:cNvSpPr>
          <p:nvPr>
            <p:ph idx="1"/>
          </p:nvPr>
        </p:nvSpPr>
        <p:spPr>
          <a:xfrm>
            <a:off x="8964" y="1070882"/>
            <a:ext cx="8677836" cy="1979885"/>
          </a:xfrm>
        </p:spPr>
        <p:txBody>
          <a:bodyPr/>
          <a:lstStyle/>
          <a:p>
            <a:r>
              <a:rPr lang="en-US" dirty="0" smtClean="0"/>
              <a:t>A robot needs to tile a floor with alternating black and white tiles. Develop an algorithm that yields the color (0 for black, 1 for white), given the row and column number. Start with specific values for the row and column, and then generalize.</a:t>
            </a:r>
            <a:endParaRPr lang="en-US" dirty="0"/>
          </a:p>
        </p:txBody>
      </p:sp>
      <p:pic>
        <p:nvPicPr>
          <p:cNvPr id="7" name="Picture 6" descr="self_check_tile_floor.jpg"/>
          <p:cNvPicPr>
            <a:picLocks noChangeAspect="1"/>
          </p:cNvPicPr>
          <p:nvPr/>
        </p:nvPicPr>
        <p:blipFill>
          <a:blip r:embed="rId2"/>
          <a:stretch>
            <a:fillRect/>
          </a:stretch>
        </p:blipFill>
        <p:spPr>
          <a:xfrm>
            <a:off x="605017" y="3050767"/>
            <a:ext cx="2032000" cy="2146300"/>
          </a:xfrm>
          <a:prstGeom prst="rect">
            <a:avLst/>
          </a:prstGeom>
        </p:spPr>
      </p:pic>
      <p:sp>
        <p:nvSpPr>
          <p:cNvPr id="12"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4.19 - continued</a:t>
            </a:r>
            <a:endParaRPr lang="en-US" dirty="0"/>
          </a:p>
        </p:txBody>
      </p:sp>
      <p:sp>
        <p:nvSpPr>
          <p:cNvPr id="6" name="Content Placeholder 5"/>
          <p:cNvSpPr>
            <a:spLocks noGrp="1"/>
          </p:cNvSpPr>
          <p:nvPr>
            <p:ph idx="1"/>
          </p:nvPr>
        </p:nvSpPr>
        <p:spPr>
          <a:xfrm>
            <a:off x="8964" y="761999"/>
            <a:ext cx="8677836" cy="5465379"/>
          </a:xfrm>
        </p:spPr>
        <p:txBody>
          <a:bodyPr>
            <a:normAutofit/>
          </a:bodyPr>
          <a:lstStyle/>
          <a:p>
            <a:r>
              <a:rPr lang="en-US" b="1" dirty="0" smtClean="0"/>
              <a:t>Answer:</a:t>
            </a:r>
            <a:r>
              <a:rPr lang="en-US" dirty="0" smtClean="0"/>
              <a:t> </a:t>
            </a:r>
            <a:r>
              <a:rPr lang="en-US" sz="1800" dirty="0" smtClean="0"/>
              <a:t>The answer depends only on whether the row and column numbers are even or odd, so let’s first take the remainder after dividing by 2. Then we can enumerate all expected answers: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indent="0"/>
            <a:r>
              <a:rPr lang="en-US" sz="1800" dirty="0" smtClean="0"/>
              <a:t>In the first three entries of the table, the color is simply the sum of the remainders. In the fourth entry, the sum would be 2, but we want a zero. We can achieve that by taking another remainder operation:</a:t>
            </a:r>
          </a:p>
          <a:p>
            <a:r>
              <a:rPr lang="en-US" sz="2000" dirty="0" smtClean="0">
                <a:solidFill>
                  <a:srgbClr val="6E8080"/>
                </a:solidFill>
                <a:latin typeface="Lucida Sans Typewriter"/>
                <a:ea typeface="Courier New" charset="0"/>
                <a:cs typeface="Courier New" charset="0"/>
              </a:rPr>
              <a:t>	color = ((row % 2) + (column % 2)) % 2 </a:t>
            </a:r>
          </a:p>
        </p:txBody>
      </p:sp>
      <p:pic>
        <p:nvPicPr>
          <p:cNvPr id="10" name="Picture 9"/>
          <p:cNvPicPr>
            <a:picLocks noChangeAspect="1"/>
          </p:cNvPicPr>
          <p:nvPr/>
        </p:nvPicPr>
        <p:blipFill>
          <a:blip r:embed="rId2"/>
          <a:stretch>
            <a:fillRect/>
          </a:stretch>
        </p:blipFill>
        <p:spPr>
          <a:xfrm>
            <a:off x="2203781" y="2153373"/>
            <a:ext cx="2535428" cy="213055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4.20</a:t>
            </a:r>
            <a:endParaRPr lang="en-US" dirty="0"/>
          </a:p>
        </p:txBody>
      </p:sp>
      <p:sp>
        <p:nvSpPr>
          <p:cNvPr id="6" name="Content Placeholder 5"/>
          <p:cNvSpPr>
            <a:spLocks noGrp="1"/>
          </p:cNvSpPr>
          <p:nvPr>
            <p:ph idx="1"/>
          </p:nvPr>
        </p:nvSpPr>
        <p:spPr>
          <a:xfrm>
            <a:off x="0" y="958814"/>
            <a:ext cx="8677836" cy="2054597"/>
          </a:xfrm>
        </p:spPr>
        <p:txBody>
          <a:bodyPr/>
          <a:lstStyle/>
          <a:p>
            <a:pPr indent="0"/>
            <a:r>
              <a:rPr lang="en-US" dirty="0" smtClean="0"/>
              <a:t>For a particular car, repair and maintenance costs in year 1 are estimated at $100; in year 10, at $1,500. Assuming that the repair cost increases by the same amount every year, develop </a:t>
            </a:r>
            <a:r>
              <a:rPr lang="en-US" dirty="0" err="1" smtClean="0"/>
              <a:t>pseudocode</a:t>
            </a:r>
            <a:r>
              <a:rPr lang="en-US" dirty="0" smtClean="0"/>
              <a:t> to compute the repair cost in year 3 and then generalize to year </a:t>
            </a:r>
            <a:r>
              <a:rPr lang="en-US" i="1" dirty="0" err="1" smtClean="0"/>
              <a:t>n</a:t>
            </a:r>
            <a:r>
              <a:rPr lang="en-US" dirty="0" smtClean="0"/>
              <a:t>.</a:t>
            </a:r>
            <a:endParaRPr lang="en-US" sz="2000" dirty="0" smtClean="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438009" y="3188583"/>
            <a:ext cx="8239827" cy="2688451"/>
          </a:xfrm>
        </p:spPr>
        <p:txBody>
          <a:bodyPr>
            <a:normAutofit lnSpcReduction="10000"/>
          </a:bodyPr>
          <a:lstStyle/>
          <a:p>
            <a:r>
              <a:rPr lang="en-US" b="1" dirty="0" smtClean="0"/>
              <a:t>Answer:</a:t>
            </a:r>
            <a:r>
              <a:rPr lang="en-US" dirty="0" smtClean="0"/>
              <a:t> </a:t>
            </a:r>
            <a:r>
              <a:rPr lang="en-US" sz="2200" dirty="0" smtClean="0"/>
              <a:t>In nine years, the repair costs increased by $1,400. Therefore, the increase per year is $1,400 / 9 ≈ $156. The repair cost in year 3 would be $100 + 2 </a:t>
            </a:r>
            <a:r>
              <a:rPr lang="en-US" sz="2200" dirty="0" err="1" smtClean="0"/>
              <a:t>x</a:t>
            </a:r>
            <a:r>
              <a:rPr lang="en-US" sz="2200" dirty="0" smtClean="0"/>
              <a:t> $156 = $412. The repair cost in year </a:t>
            </a:r>
            <a:r>
              <a:rPr lang="en-US" sz="2200" dirty="0" err="1" smtClean="0"/>
              <a:t>n</a:t>
            </a:r>
            <a:r>
              <a:rPr lang="en-US" sz="2200" dirty="0" smtClean="0"/>
              <a:t> is $100 + </a:t>
            </a:r>
            <a:r>
              <a:rPr lang="en-US" sz="2200" dirty="0" err="1" smtClean="0"/>
              <a:t>n</a:t>
            </a:r>
            <a:r>
              <a:rPr lang="en-US" sz="2200" dirty="0" smtClean="0"/>
              <a:t> </a:t>
            </a:r>
            <a:r>
              <a:rPr lang="en-US" sz="2200" dirty="0" err="1" smtClean="0"/>
              <a:t>x</a:t>
            </a:r>
            <a:r>
              <a:rPr lang="en-US" sz="2200" dirty="0" smtClean="0"/>
              <a:t> $156. To avoid accumulation of </a:t>
            </a:r>
            <a:r>
              <a:rPr lang="en-US" sz="2200" dirty="0" err="1" smtClean="0"/>
              <a:t>roundoff</a:t>
            </a:r>
            <a:r>
              <a:rPr lang="en-US" sz="2200" dirty="0" smtClean="0"/>
              <a:t> errors, it is actually a good idea to use the original expression that yielded $156, that is,</a:t>
            </a:r>
          </a:p>
          <a:p>
            <a:r>
              <a:rPr lang="en-US" dirty="0" smtClean="0"/>
              <a:t>	 </a:t>
            </a:r>
            <a:r>
              <a:rPr lang="en-US" dirty="0" smtClean="0">
                <a:latin typeface="Comic Sans MS"/>
                <a:cs typeface="Comic Sans MS"/>
              </a:rPr>
              <a:t>Repair cost in year </a:t>
            </a:r>
            <a:r>
              <a:rPr lang="en-US" dirty="0" err="1" smtClean="0">
                <a:latin typeface="Comic Sans MS"/>
                <a:cs typeface="Comic Sans MS"/>
              </a:rPr>
              <a:t>n</a:t>
            </a:r>
            <a:r>
              <a:rPr lang="en-US" dirty="0" smtClean="0">
                <a:latin typeface="Comic Sans MS"/>
                <a:cs typeface="Comic Sans MS"/>
              </a:rPr>
              <a:t> = 100 + </a:t>
            </a:r>
            <a:r>
              <a:rPr lang="en-US" dirty="0" err="1" smtClean="0">
                <a:latin typeface="Comic Sans MS"/>
                <a:cs typeface="Comic Sans MS"/>
              </a:rPr>
              <a:t>n</a:t>
            </a:r>
            <a:r>
              <a:rPr lang="en-US" dirty="0" smtClean="0">
                <a:latin typeface="Comic Sans MS"/>
                <a:cs typeface="Comic Sans MS"/>
              </a:rPr>
              <a:t> </a:t>
            </a:r>
            <a:r>
              <a:rPr lang="en-US" dirty="0" err="1" smtClean="0">
                <a:latin typeface="Comic Sans MS"/>
                <a:cs typeface="Comic Sans MS"/>
              </a:rPr>
              <a:t>x</a:t>
            </a:r>
            <a:r>
              <a:rPr lang="en-US" dirty="0" smtClean="0">
                <a:latin typeface="Comic Sans MS"/>
                <a:cs typeface="Comic Sans MS"/>
              </a:rPr>
              <a:t> 1400 / 9</a:t>
            </a:r>
            <a:endParaRPr lang="en-US"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4.21</a:t>
            </a:r>
            <a:endParaRPr lang="en-US" dirty="0"/>
          </a:p>
        </p:txBody>
      </p:sp>
      <p:sp>
        <p:nvSpPr>
          <p:cNvPr id="6" name="Content Placeholder 5"/>
          <p:cNvSpPr>
            <a:spLocks noGrp="1"/>
          </p:cNvSpPr>
          <p:nvPr>
            <p:ph idx="1"/>
          </p:nvPr>
        </p:nvSpPr>
        <p:spPr>
          <a:xfrm>
            <a:off x="8964" y="1070882"/>
            <a:ext cx="8677836" cy="4931035"/>
          </a:xfrm>
        </p:spPr>
        <p:txBody>
          <a:bodyPr/>
          <a:lstStyle/>
          <a:p>
            <a:r>
              <a:rPr lang="en-US" dirty="0" smtClean="0"/>
              <a:t>The shape of a bottle is approximated by two cylinders of radius </a:t>
            </a:r>
            <a:r>
              <a:rPr lang="en-US" i="1" dirty="0" smtClean="0"/>
              <a:t>r</a:t>
            </a:r>
            <a:r>
              <a:rPr lang="en-US" baseline="-25000" dirty="0" smtClean="0"/>
              <a:t>1</a:t>
            </a:r>
            <a:r>
              <a:rPr lang="en-US" dirty="0" smtClean="0"/>
              <a:t> and </a:t>
            </a:r>
            <a:r>
              <a:rPr lang="en-US" i="1" dirty="0" smtClean="0"/>
              <a:t>r</a:t>
            </a:r>
            <a:r>
              <a:rPr lang="en-US" baseline="-25000" dirty="0" smtClean="0"/>
              <a:t>2</a:t>
            </a:r>
            <a:r>
              <a:rPr lang="en-US" dirty="0" smtClean="0"/>
              <a:t> and heights </a:t>
            </a:r>
            <a:r>
              <a:rPr lang="en-US" i="1" dirty="0" smtClean="0"/>
              <a:t>h</a:t>
            </a:r>
            <a:r>
              <a:rPr lang="en-US" baseline="-25000" dirty="0" smtClean="0"/>
              <a:t>1</a:t>
            </a:r>
            <a:r>
              <a:rPr lang="en-US" dirty="0" smtClean="0"/>
              <a:t> and </a:t>
            </a:r>
            <a:r>
              <a:rPr lang="en-US" i="1" dirty="0" smtClean="0"/>
              <a:t>h</a:t>
            </a:r>
            <a:r>
              <a:rPr lang="en-US" baseline="-25000" dirty="0" smtClean="0"/>
              <a:t>2</a:t>
            </a:r>
            <a:r>
              <a:rPr lang="en-US" dirty="0" smtClean="0"/>
              <a:t>, joined by a cone section of height </a:t>
            </a:r>
            <a:r>
              <a:rPr lang="en-US" i="1" dirty="0" smtClean="0"/>
              <a:t>h</a:t>
            </a:r>
            <a:r>
              <a:rPr lang="en-US" baseline="-25000" dirty="0" smtClean="0"/>
              <a:t>3</a:t>
            </a:r>
            <a:r>
              <a:rPr lang="en-US" dirty="0" smtClean="0"/>
              <a:t>.</a:t>
            </a:r>
          </a:p>
          <a:p>
            <a:r>
              <a:rPr lang="en-US" dirty="0" smtClean="0"/>
              <a:t>Using the formulas for the volume of a cylinder, </a:t>
            </a:r>
            <a:r>
              <a:rPr lang="en-US" i="1" dirty="0" smtClean="0"/>
              <a:t>V = </a:t>
            </a:r>
            <a:r>
              <a:rPr lang="en-US" i="1" dirty="0" err="1" smtClean="0"/>
              <a:t>π</a:t>
            </a:r>
            <a:r>
              <a:rPr lang="en-US" i="1" dirty="0" smtClean="0"/>
              <a:t> r² </a:t>
            </a:r>
            <a:r>
              <a:rPr lang="en-US" i="1" dirty="0" err="1" smtClean="0"/>
              <a:t>h</a:t>
            </a:r>
            <a:r>
              <a:rPr lang="en-US" dirty="0" smtClean="0"/>
              <a:t>, and a cone section</a:t>
            </a:r>
          </a:p>
          <a:p>
            <a:endParaRPr lang="en-US" dirty="0" smtClean="0"/>
          </a:p>
          <a:p>
            <a:endParaRPr lang="en-US" dirty="0" smtClean="0"/>
          </a:p>
          <a:p>
            <a:r>
              <a:rPr lang="en-US" dirty="0" smtClean="0"/>
              <a:t>develop </a:t>
            </a:r>
            <a:r>
              <a:rPr lang="en-US" dirty="0" err="1" smtClean="0"/>
              <a:t>pseudocode</a:t>
            </a:r>
            <a:r>
              <a:rPr lang="en-US" dirty="0" smtClean="0"/>
              <a:t> to compute the volume of the bottle. Using an actual bottle with known volume as a sample, make a hand calculation of your </a:t>
            </a:r>
            <a:r>
              <a:rPr lang="en-US" dirty="0" err="1" smtClean="0"/>
              <a:t>pseudocode</a:t>
            </a:r>
            <a:r>
              <a:rPr lang="en-US" dirty="0" smtClean="0"/>
              <a:t>.</a:t>
            </a:r>
            <a:endParaRPr lang="en-US" dirty="0"/>
          </a:p>
        </p:txBody>
      </p:sp>
      <p:sp>
        <p:nvSpPr>
          <p:cNvPr id="12"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pic>
        <p:nvPicPr>
          <p:cNvPr id="9" name="Picture 8" descr="bottle.jpg"/>
          <p:cNvPicPr>
            <a:picLocks noChangeAspect="1"/>
          </p:cNvPicPr>
          <p:nvPr/>
        </p:nvPicPr>
        <p:blipFill>
          <a:blip r:embed="rId2"/>
          <a:stretch>
            <a:fillRect/>
          </a:stretch>
        </p:blipFill>
        <p:spPr>
          <a:xfrm>
            <a:off x="353255" y="3016250"/>
            <a:ext cx="2311400" cy="825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4.21 - continued</a:t>
            </a:r>
            <a:endParaRPr lang="en-US" dirty="0"/>
          </a:p>
        </p:txBody>
      </p:sp>
      <p:sp>
        <p:nvSpPr>
          <p:cNvPr id="6" name="Content Placeholder 5"/>
          <p:cNvSpPr>
            <a:spLocks noGrp="1"/>
          </p:cNvSpPr>
          <p:nvPr>
            <p:ph idx="1"/>
          </p:nvPr>
        </p:nvSpPr>
        <p:spPr>
          <a:xfrm>
            <a:off x="8964" y="1070882"/>
            <a:ext cx="8677836" cy="5410497"/>
          </a:xfrm>
        </p:spPr>
        <p:txBody>
          <a:bodyPr>
            <a:normAutofit/>
          </a:bodyPr>
          <a:lstStyle/>
          <a:p>
            <a:r>
              <a:rPr lang="en-US" b="1" dirty="0" smtClean="0"/>
              <a:t>Answer:</a:t>
            </a:r>
            <a:r>
              <a:rPr lang="en-US" dirty="0" smtClean="0"/>
              <a:t> The </a:t>
            </a:r>
            <a:r>
              <a:rPr lang="en-US" dirty="0" err="1" smtClean="0"/>
              <a:t>pseudocode</a:t>
            </a:r>
            <a:r>
              <a:rPr lang="en-US" dirty="0" smtClean="0"/>
              <a:t> follows from the equations:</a:t>
            </a:r>
            <a:br>
              <a:rPr lang="en-US" dirty="0" smtClean="0"/>
            </a:br>
            <a:endParaRPr lang="en-US" dirty="0" smtClean="0"/>
          </a:p>
          <a:p>
            <a:endParaRPr lang="en-US" dirty="0" smtClean="0"/>
          </a:p>
          <a:p>
            <a:r>
              <a:rPr lang="en-US" dirty="0" smtClean="0"/>
              <a:t/>
            </a:r>
            <a:br>
              <a:rPr lang="en-US" dirty="0" smtClean="0"/>
            </a:br>
            <a:endParaRPr lang="en-US" dirty="0" smtClean="0"/>
          </a:p>
          <a:p>
            <a:r>
              <a:rPr lang="en-US" sz="2000" dirty="0" smtClean="0"/>
              <a:t>Measuring </a:t>
            </a:r>
            <a:r>
              <a:rPr lang="en-US" sz="2000" dirty="0" smtClean="0"/>
              <a:t>a typical wine bottle yields</a:t>
            </a:r>
            <a:br>
              <a:rPr lang="en-US" sz="2000" dirty="0" smtClean="0"/>
            </a:br>
            <a:r>
              <a:rPr lang="en-US" sz="2000" i="1" dirty="0" smtClean="0"/>
              <a:t>r</a:t>
            </a:r>
            <a:r>
              <a:rPr lang="en-US" sz="2000" baseline="-25000" dirty="0" smtClean="0"/>
              <a:t>1</a:t>
            </a:r>
            <a:r>
              <a:rPr lang="en-US" sz="2000" dirty="0" smtClean="0"/>
              <a:t> </a:t>
            </a:r>
            <a:r>
              <a:rPr lang="en-US" sz="2000" dirty="0" smtClean="0"/>
              <a:t>= 3.6, </a:t>
            </a:r>
            <a:r>
              <a:rPr lang="en-US" sz="2000" i="1" dirty="0" smtClean="0"/>
              <a:t>r</a:t>
            </a:r>
            <a:r>
              <a:rPr lang="en-US" sz="2000" baseline="-25000" dirty="0" smtClean="0"/>
              <a:t>2</a:t>
            </a:r>
            <a:r>
              <a:rPr lang="en-US" sz="2000" dirty="0" smtClean="0"/>
              <a:t> = 1.2, </a:t>
            </a:r>
            <a:r>
              <a:rPr lang="en-US" sz="2000" i="1" dirty="0" smtClean="0"/>
              <a:t>h</a:t>
            </a:r>
            <a:r>
              <a:rPr lang="en-US" sz="2000" baseline="-25000" dirty="0" smtClean="0"/>
              <a:t>1</a:t>
            </a:r>
            <a:r>
              <a:rPr lang="en-US" sz="2000" dirty="0" smtClean="0"/>
              <a:t> = 15, </a:t>
            </a:r>
            <a:r>
              <a:rPr lang="en-US" sz="2000" i="1" dirty="0" smtClean="0"/>
              <a:t>h</a:t>
            </a:r>
            <a:r>
              <a:rPr lang="en-US" sz="2000" baseline="-25000" dirty="0" smtClean="0"/>
              <a:t>2</a:t>
            </a:r>
            <a:r>
              <a:rPr lang="en-US" sz="2000" dirty="0" smtClean="0"/>
              <a:t> = 7, </a:t>
            </a:r>
            <a:r>
              <a:rPr lang="en-US" sz="2000" i="1" dirty="0" smtClean="0"/>
              <a:t>h</a:t>
            </a:r>
            <a:r>
              <a:rPr lang="en-US" sz="2000" baseline="-25000" dirty="0" smtClean="0"/>
              <a:t>3</a:t>
            </a:r>
            <a:r>
              <a:rPr lang="en-US" sz="2000" dirty="0" smtClean="0"/>
              <a:t> = 6 (all in centimeters). </a:t>
            </a:r>
            <a:br>
              <a:rPr lang="en-US" sz="2000" dirty="0" smtClean="0"/>
            </a:br>
            <a:r>
              <a:rPr lang="en-US" sz="2000" dirty="0" smtClean="0"/>
              <a:t>Therefore,</a:t>
            </a:r>
            <a:br>
              <a:rPr lang="en-US" sz="2000" dirty="0" smtClean="0"/>
            </a:br>
            <a:r>
              <a:rPr lang="en-US" dirty="0" smtClean="0"/>
              <a:t>	</a:t>
            </a:r>
            <a:r>
              <a:rPr lang="en-US" sz="2000" dirty="0" smtClean="0">
                <a:latin typeface="Comic Sans MS"/>
                <a:cs typeface="Comic Sans MS"/>
              </a:rPr>
              <a:t>bottom volume = 610.73 </a:t>
            </a:r>
            <a:br>
              <a:rPr lang="en-US" sz="2000" dirty="0" smtClean="0">
                <a:latin typeface="Comic Sans MS"/>
                <a:cs typeface="Comic Sans MS"/>
              </a:rPr>
            </a:br>
            <a:r>
              <a:rPr lang="en-US" sz="2000" dirty="0" smtClean="0">
                <a:latin typeface="Comic Sans MS"/>
                <a:cs typeface="Comic Sans MS"/>
              </a:rPr>
              <a:t>	top volume = 31.67 </a:t>
            </a:r>
            <a:br>
              <a:rPr lang="en-US" sz="2000" dirty="0" smtClean="0">
                <a:latin typeface="Comic Sans MS"/>
                <a:cs typeface="Comic Sans MS"/>
              </a:rPr>
            </a:br>
            <a:r>
              <a:rPr lang="en-US" sz="2000" dirty="0" smtClean="0">
                <a:latin typeface="Comic Sans MS"/>
                <a:cs typeface="Comic Sans MS"/>
              </a:rPr>
              <a:t>	middle volume = 135.72 </a:t>
            </a:r>
            <a:br>
              <a:rPr lang="en-US" sz="2000" dirty="0" smtClean="0">
                <a:latin typeface="Comic Sans MS"/>
                <a:cs typeface="Comic Sans MS"/>
              </a:rPr>
            </a:br>
            <a:r>
              <a:rPr lang="en-US" sz="2000" dirty="0" smtClean="0">
                <a:latin typeface="Comic Sans MS"/>
                <a:cs typeface="Comic Sans MS"/>
              </a:rPr>
              <a:t>	total volume = 778.12 </a:t>
            </a:r>
            <a:r>
              <a:rPr lang="en-US" dirty="0" smtClean="0"/>
              <a:t/>
            </a:r>
            <a:br>
              <a:rPr lang="en-US" dirty="0" smtClean="0"/>
            </a:br>
            <a:r>
              <a:rPr lang="en-US" sz="2000" dirty="0" smtClean="0"/>
              <a:t>The actual volume is 750 ml, which is close enough to our computation to give confidence that it is correct. </a:t>
            </a:r>
            <a:endParaRPr lang="en-US" sz="2000" dirty="0"/>
          </a:p>
        </p:txBody>
      </p:sp>
      <p:pic>
        <p:nvPicPr>
          <p:cNvPr id="7" name="Picture 6" descr="volume_pseudocode.jpg"/>
          <p:cNvPicPr>
            <a:picLocks noChangeAspect="1"/>
          </p:cNvPicPr>
          <p:nvPr/>
        </p:nvPicPr>
        <p:blipFill>
          <a:blip r:embed="rId2"/>
          <a:stretch>
            <a:fillRect/>
          </a:stretch>
        </p:blipFill>
        <p:spPr>
          <a:xfrm>
            <a:off x="407330" y="1568830"/>
            <a:ext cx="4419600" cy="11303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sp>
        <p:nvSpPr>
          <p:cNvPr id="3" name="Content Placeholder 2"/>
          <p:cNvSpPr>
            <a:spLocks noGrp="1"/>
          </p:cNvSpPr>
          <p:nvPr>
            <p:ph idx="4294967295"/>
          </p:nvPr>
        </p:nvSpPr>
        <p:spPr>
          <a:xfrm>
            <a:off x="9525" y="1495900"/>
            <a:ext cx="9134475" cy="4260120"/>
          </a:xfrm>
        </p:spPr>
        <p:txBody>
          <a:bodyPr/>
          <a:lstStyle/>
          <a:p>
            <a:r>
              <a:rPr lang="en-US" dirty="0" smtClean="0"/>
              <a:t>Generally use an </a:t>
            </a:r>
            <a:r>
              <a:rPr lang="en-US" dirty="0" err="1" smtClean="0">
                <a:solidFill>
                  <a:srgbClr val="6E8080"/>
                </a:solidFill>
                <a:latin typeface="Lucida Sans Typewriter"/>
                <a:ea typeface="Courier New" charset="0"/>
                <a:cs typeface="Courier New" charset="0"/>
              </a:rPr>
              <a:t>int</a:t>
            </a:r>
            <a:r>
              <a:rPr lang="en-US" dirty="0" smtClean="0"/>
              <a:t> for integers </a:t>
            </a:r>
          </a:p>
          <a:p>
            <a:r>
              <a:rPr lang="en-US" dirty="0" smtClean="0"/>
              <a:t>Overflow occurs when </a:t>
            </a:r>
          </a:p>
          <a:p>
            <a:pPr lvl="1"/>
            <a:r>
              <a:rPr lang="en-US" dirty="0" smtClean="0"/>
              <a:t>The result of a computation exceeds the range for the number type </a:t>
            </a:r>
          </a:p>
          <a:p>
            <a:r>
              <a:rPr lang="en-US" dirty="0" smtClean="0"/>
              <a:t>Example</a:t>
            </a:r>
          </a:p>
          <a:p>
            <a:pPr lvl="1">
              <a:buNone/>
            </a:pP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1000000;</a:t>
            </a:r>
          </a:p>
          <a:p>
            <a:pPr lvl="1">
              <a:buNone/>
            </a:pPr>
            <a:r>
              <a:rPr lang="en-US" sz="1400" dirty="0" err="1" smtClean="0">
                <a:solidFill>
                  <a:srgbClr val="6E8080"/>
                </a:solidFill>
                <a:latin typeface="Lucida Sans Typewriter"/>
                <a:ea typeface="Courier New" charset="0"/>
                <a:cs typeface="Courier New" charset="0"/>
              </a:rPr>
              <a:t>System.out.println(n</a:t>
            </a:r>
            <a:r>
              <a:rPr lang="en-US" sz="1400" dirty="0" smtClean="0">
                <a:solidFill>
                  <a:srgbClr val="6E8080"/>
                </a:solidFill>
                <a:latin typeface="Lucida Sans Typewriter"/>
                <a:ea typeface="Courier New" charset="0"/>
                <a:cs typeface="Courier New" charset="0"/>
              </a:rPr>
              <a:t> * </a:t>
            </a:r>
            <a:r>
              <a:rPr lang="en-US" sz="1400" dirty="0" err="1" smtClean="0">
                <a:solidFill>
                  <a:srgbClr val="6E8080"/>
                </a:solidFill>
                <a:latin typeface="Lucida Sans Typewriter"/>
                <a:ea typeface="Courier New" charset="0"/>
                <a:cs typeface="Courier New" charset="0"/>
              </a:rPr>
              <a:t>n</a:t>
            </a:r>
            <a:r>
              <a:rPr lang="en-US" sz="1400" dirty="0" smtClean="0">
                <a:solidFill>
                  <a:srgbClr val="6E8080"/>
                </a:solidFill>
                <a:latin typeface="Lucida Sans Typewriter"/>
                <a:ea typeface="Courier New" charset="0"/>
                <a:cs typeface="Courier New" charset="0"/>
              </a:rPr>
              <a:t>); // Prints –727379968, which is clearly wrong </a:t>
            </a:r>
          </a:p>
          <a:p>
            <a:pPr lvl="1"/>
            <a:r>
              <a:rPr lang="en-US" sz="1400" dirty="0" smtClean="0"/>
              <a:t>10</a:t>
            </a:r>
            <a:r>
              <a:rPr lang="en-US" sz="1400" baseline="30000" dirty="0" smtClean="0"/>
              <a:t>12</a:t>
            </a:r>
            <a:r>
              <a:rPr lang="en-US" sz="1400" dirty="0" smtClean="0"/>
              <a:t> is larger that the largest </a:t>
            </a:r>
            <a:r>
              <a:rPr lang="en-US" sz="1400" dirty="0" err="1" smtClean="0">
                <a:solidFill>
                  <a:srgbClr val="6E8080"/>
                </a:solidFill>
                <a:latin typeface="Lucida Sans Typewriter"/>
                <a:ea typeface="Courier New" charset="0"/>
                <a:cs typeface="Courier New" charset="0"/>
              </a:rPr>
              <a:t>int</a:t>
            </a:r>
            <a:endParaRPr lang="en-US" sz="1400" dirty="0" smtClean="0">
              <a:solidFill>
                <a:srgbClr val="6E8080"/>
              </a:solidFill>
              <a:latin typeface="Lucida Sans Typewriter"/>
              <a:ea typeface="Courier New" charset="0"/>
              <a:cs typeface="Courier New" charset="0"/>
            </a:endParaRPr>
          </a:p>
          <a:p>
            <a:pPr lvl="1"/>
            <a:r>
              <a:rPr lang="en-US" sz="1400" dirty="0" smtClean="0"/>
              <a:t>The result is truncated to fit in an </a:t>
            </a:r>
            <a:r>
              <a:rPr lang="en-US" sz="1400" dirty="0" err="1" smtClean="0">
                <a:solidFill>
                  <a:srgbClr val="6E8080"/>
                </a:solidFill>
                <a:latin typeface="Lucida Sans Typewriter"/>
                <a:ea typeface="Courier New" charset="0"/>
                <a:cs typeface="Courier New" charset="0"/>
              </a:rPr>
              <a:t>int</a:t>
            </a:r>
            <a:endParaRPr lang="en-US" sz="1400" dirty="0" smtClean="0">
              <a:solidFill>
                <a:srgbClr val="6E8080"/>
              </a:solidFill>
              <a:latin typeface="Lucida Sans Typewriter"/>
              <a:ea typeface="Courier New" charset="0"/>
              <a:cs typeface="Courier New" charset="0"/>
            </a:endParaRPr>
          </a:p>
          <a:p>
            <a:pPr lvl="1"/>
            <a:r>
              <a:rPr lang="en-US" sz="1400" dirty="0" smtClean="0"/>
              <a:t>No warning is given</a:t>
            </a:r>
          </a:p>
          <a:p>
            <a:r>
              <a:rPr lang="en-US" dirty="0" smtClean="0"/>
              <a:t>Solution: use </a:t>
            </a:r>
            <a:r>
              <a:rPr lang="en-US" dirty="0" smtClean="0">
                <a:solidFill>
                  <a:srgbClr val="6E8080"/>
                </a:solidFill>
                <a:latin typeface="Lucida Sans Typewriter"/>
                <a:ea typeface="Courier New" charset="0"/>
                <a:cs typeface="Courier New" charset="0"/>
              </a:rPr>
              <a:t>long</a:t>
            </a:r>
            <a:r>
              <a:rPr lang="en-US" dirty="0" smtClean="0"/>
              <a:t> instead</a:t>
            </a:r>
          </a:p>
          <a:p>
            <a:r>
              <a:rPr lang="en-US" dirty="0" smtClean="0"/>
              <a:t>Generally do not have overflow with the </a:t>
            </a:r>
            <a:r>
              <a:rPr lang="en-US" dirty="0" smtClean="0">
                <a:solidFill>
                  <a:srgbClr val="6E8080"/>
                </a:solidFill>
                <a:latin typeface="Lucida Sans Typewriter"/>
                <a:ea typeface="Courier New" charset="0"/>
                <a:cs typeface="Courier New" charset="0"/>
              </a:rPr>
              <a:t>double</a:t>
            </a:r>
            <a:r>
              <a:rPr lang="en-US" dirty="0" smtClean="0"/>
              <a:t> data type</a:t>
            </a:r>
            <a:endParaRPr lang="en-US" dirty="0"/>
          </a:p>
        </p:txBody>
      </p:sp>
      <p:pic>
        <p:nvPicPr>
          <p:cNvPr id="4" name="Picture 3" descr="overflowing_coke.jpg"/>
          <p:cNvPicPr>
            <a:picLocks noChangeAspect="1"/>
          </p:cNvPicPr>
          <p:nvPr/>
        </p:nvPicPr>
        <p:blipFill>
          <a:blip r:embed="rId2"/>
          <a:stretch>
            <a:fillRect/>
          </a:stretch>
        </p:blipFill>
        <p:spPr>
          <a:xfrm>
            <a:off x="5508285" y="927101"/>
            <a:ext cx="1076325" cy="14192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E8080"/>
                </a:solidFill>
                <a:latin typeface="Lucida Sans Typewriter"/>
                <a:ea typeface="Courier New" charset="0"/>
                <a:cs typeface="Courier New" charset="0"/>
              </a:rPr>
              <a:t>String</a:t>
            </a:r>
            <a:r>
              <a:rPr lang="en-US" dirty="0" smtClean="0"/>
              <a:t> Type</a:t>
            </a:r>
            <a:endParaRPr lang="en-US" dirty="0"/>
          </a:p>
        </p:txBody>
      </p:sp>
      <p:sp>
        <p:nvSpPr>
          <p:cNvPr id="3" name="Content Placeholder 2"/>
          <p:cNvSpPr>
            <a:spLocks noGrp="1"/>
          </p:cNvSpPr>
          <p:nvPr>
            <p:ph idx="1"/>
          </p:nvPr>
        </p:nvSpPr>
        <p:spPr>
          <a:xfrm>
            <a:off x="8964" y="958814"/>
            <a:ext cx="9135036" cy="4320881"/>
          </a:xfrm>
        </p:spPr>
        <p:txBody>
          <a:bodyPr/>
          <a:lstStyle/>
          <a:p>
            <a:r>
              <a:rPr lang="en-US" dirty="0" smtClean="0"/>
              <a:t>A string is a sequence of characters. </a:t>
            </a:r>
          </a:p>
          <a:p>
            <a:r>
              <a:rPr lang="en-US" dirty="0" smtClean="0"/>
              <a:t>You can declare variables that hold strings</a:t>
            </a:r>
          </a:p>
          <a:p>
            <a:pPr lvl="1">
              <a:buNone/>
            </a:pPr>
            <a:r>
              <a:rPr lang="en-US" dirty="0" smtClean="0">
                <a:solidFill>
                  <a:srgbClr val="6E8080"/>
                </a:solidFill>
                <a:latin typeface="Lucida Sans Typewriter"/>
                <a:ea typeface="Courier New" charset="0"/>
                <a:cs typeface="Courier New" charset="0"/>
              </a:rPr>
              <a:t>String name = "Harry";</a:t>
            </a:r>
          </a:p>
          <a:p>
            <a:r>
              <a:rPr lang="en-US" dirty="0" smtClean="0"/>
              <a:t>A string variable is a variable that can hold a string</a:t>
            </a:r>
          </a:p>
          <a:p>
            <a:r>
              <a:rPr lang="en-US" dirty="0" smtClean="0"/>
              <a:t>String literals are character sequences enclosed in quotes</a:t>
            </a:r>
          </a:p>
          <a:p>
            <a:r>
              <a:rPr lang="en-US" dirty="0" smtClean="0"/>
              <a:t>A string literal denotes a particular string</a:t>
            </a:r>
          </a:p>
          <a:p>
            <a:pPr lvl="1">
              <a:buNone/>
            </a:pPr>
            <a:r>
              <a:rPr lang="en-US" dirty="0" smtClean="0">
                <a:solidFill>
                  <a:srgbClr val="6E8080"/>
                </a:solidFill>
                <a:latin typeface="Lucida Sans Typewriter"/>
                <a:ea typeface="Courier New" charset="0"/>
                <a:cs typeface="Courier New" charset="0"/>
              </a:rPr>
              <a:t>"Harry"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E8080"/>
                </a:solidFill>
                <a:latin typeface="Lucida Sans Typewriter"/>
                <a:ea typeface="Courier New" charset="0"/>
                <a:cs typeface="Courier New" charset="0"/>
              </a:rPr>
              <a:t>String</a:t>
            </a:r>
            <a:r>
              <a:rPr lang="en-US" dirty="0" smtClean="0"/>
              <a:t> Type</a:t>
            </a:r>
            <a:endParaRPr lang="en-US" dirty="0"/>
          </a:p>
        </p:txBody>
      </p:sp>
      <p:sp>
        <p:nvSpPr>
          <p:cNvPr id="3" name="Content Placeholder 2"/>
          <p:cNvSpPr>
            <a:spLocks noGrp="1"/>
          </p:cNvSpPr>
          <p:nvPr>
            <p:ph idx="1"/>
          </p:nvPr>
        </p:nvSpPr>
        <p:spPr>
          <a:xfrm>
            <a:off x="8964" y="958814"/>
            <a:ext cx="9135036" cy="4320881"/>
          </a:xfrm>
        </p:spPr>
        <p:txBody>
          <a:bodyPr/>
          <a:lstStyle/>
          <a:p>
            <a:r>
              <a:rPr lang="en-US" dirty="0" smtClean="0"/>
              <a:t>String </a:t>
            </a:r>
            <a:r>
              <a:rPr lang="en-US" i="1" dirty="0" smtClean="0"/>
              <a:t>length</a:t>
            </a:r>
            <a:r>
              <a:rPr lang="en-US" dirty="0" smtClean="0"/>
              <a:t> is the number of characters in the string </a:t>
            </a:r>
          </a:p>
          <a:p>
            <a:pPr lvl="1"/>
            <a:r>
              <a:rPr lang="en-US" dirty="0" smtClean="0"/>
              <a:t>The length of </a:t>
            </a:r>
            <a:r>
              <a:rPr lang="en-US" dirty="0" smtClean="0">
                <a:solidFill>
                  <a:srgbClr val="6E8080"/>
                </a:solidFill>
                <a:latin typeface="Lucida Sans Typewriter"/>
                <a:ea typeface="Courier New" charset="0"/>
                <a:cs typeface="Courier New" charset="0"/>
              </a:rPr>
              <a:t>"Harry" </a:t>
            </a:r>
            <a:r>
              <a:rPr lang="en-US" dirty="0" smtClean="0"/>
              <a:t>is 5</a:t>
            </a:r>
          </a:p>
          <a:p>
            <a:r>
              <a:rPr lang="en-US" dirty="0" smtClean="0"/>
              <a:t>The </a:t>
            </a:r>
            <a:r>
              <a:rPr lang="en-US" dirty="0" smtClean="0">
                <a:solidFill>
                  <a:srgbClr val="6E8080"/>
                </a:solidFill>
                <a:latin typeface="Lucida Sans Typewriter"/>
                <a:ea typeface="Courier New" charset="0"/>
                <a:cs typeface="Courier New" charset="0"/>
              </a:rPr>
              <a:t>length</a:t>
            </a:r>
            <a:r>
              <a:rPr lang="en-US" dirty="0" smtClean="0"/>
              <a:t> method yields the number of characters in a string </a:t>
            </a:r>
          </a:p>
          <a:p>
            <a:pPr lvl="1"/>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n</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name.length</a:t>
            </a:r>
            <a:r>
              <a:rPr lang="en-US" dirty="0" smtClean="0">
                <a:solidFill>
                  <a:srgbClr val="6E8080"/>
                </a:solidFill>
                <a:latin typeface="Lucida Sans Typewriter"/>
                <a:ea typeface="Courier New" charset="0"/>
                <a:cs typeface="Courier New" charset="0"/>
              </a:rPr>
              <a:t>(); </a:t>
            </a:r>
          </a:p>
          <a:p>
            <a:r>
              <a:rPr lang="en-US" dirty="0" smtClean="0"/>
              <a:t>A string of length 0 is called the </a:t>
            </a:r>
            <a:r>
              <a:rPr lang="en-US" i="1" dirty="0" smtClean="0"/>
              <a:t>empty string</a:t>
            </a:r>
            <a:r>
              <a:rPr lang="en-US" dirty="0" smtClean="0"/>
              <a:t> </a:t>
            </a:r>
          </a:p>
          <a:p>
            <a:pPr lvl="1"/>
            <a:r>
              <a:rPr lang="en-US" dirty="0" smtClean="0"/>
              <a:t>Contains no characters</a:t>
            </a:r>
          </a:p>
          <a:p>
            <a:pPr lvl="1"/>
            <a:r>
              <a:rPr lang="en-US" dirty="0" smtClean="0"/>
              <a:t>Is written as </a:t>
            </a:r>
            <a:r>
              <a:rPr lang="en-US" dirty="0" err="1" smtClean="0">
                <a:solidFill>
                  <a:srgbClr val="6E8080"/>
                </a:solidFill>
                <a:latin typeface="Lucida Sans Typewriter"/>
                <a:ea typeface="Courier New" charset="0"/>
                <a:cs typeface="Courier New" charset="0"/>
              </a:rPr>
              <a:t>"</a:t>
            </a: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Concatenation</a:t>
            </a:r>
            <a:endParaRPr lang="en-US" dirty="0"/>
          </a:p>
        </p:txBody>
      </p:sp>
      <p:sp>
        <p:nvSpPr>
          <p:cNvPr id="3" name="Content Placeholder 2"/>
          <p:cNvSpPr>
            <a:spLocks noGrp="1"/>
          </p:cNvSpPr>
          <p:nvPr>
            <p:ph idx="1"/>
          </p:nvPr>
        </p:nvSpPr>
        <p:spPr>
          <a:xfrm>
            <a:off x="8964" y="974904"/>
            <a:ext cx="9135036" cy="5413282"/>
          </a:xfrm>
        </p:spPr>
        <p:txBody>
          <a:bodyPr/>
          <a:lstStyle/>
          <a:p>
            <a:r>
              <a:rPr lang="en-US" b="1" dirty="0" smtClean="0"/>
              <a:t>Concatenating strings</a:t>
            </a:r>
            <a:r>
              <a:rPr lang="en-US" dirty="0" smtClean="0"/>
              <a:t> means to put them together to form a longer string</a:t>
            </a:r>
          </a:p>
          <a:p>
            <a:r>
              <a:rPr lang="en-US" dirty="0" smtClean="0"/>
              <a:t>Use the </a:t>
            </a:r>
            <a:r>
              <a:rPr lang="en-US" dirty="0" smtClean="0">
                <a:solidFill>
                  <a:srgbClr val="6E8080"/>
                </a:solidFill>
                <a:latin typeface="Lucida Sans Typewriter"/>
                <a:ea typeface="Courier New" charset="0"/>
                <a:cs typeface="Courier New" charset="0"/>
              </a:rPr>
              <a:t>+</a:t>
            </a:r>
            <a:r>
              <a:rPr lang="en-US" dirty="0" smtClean="0"/>
              <a:t> operator</a:t>
            </a:r>
          </a:p>
          <a:p>
            <a:r>
              <a:rPr lang="en-US" dirty="0" smtClean="0"/>
              <a:t>Example:</a:t>
            </a:r>
          </a:p>
          <a:p>
            <a:pPr lvl="1">
              <a:buNone/>
            </a:pPr>
            <a:r>
              <a:rPr lang="en-US" dirty="0" smtClean="0">
                <a:solidFill>
                  <a:srgbClr val="6E8080"/>
                </a:solidFill>
                <a:latin typeface="Lucida Sans Typewriter"/>
                <a:ea typeface="Courier New" charset="0"/>
                <a:cs typeface="Courier New" charset="0"/>
              </a:rPr>
              <a:t>String </a:t>
            </a:r>
            <a:r>
              <a:rPr lang="en-US" dirty="0" err="1" smtClean="0">
                <a:solidFill>
                  <a:srgbClr val="6E8080"/>
                </a:solidFill>
                <a:latin typeface="Lucida Sans Typewriter"/>
                <a:ea typeface="Courier New" charset="0"/>
                <a:cs typeface="Courier New" charset="0"/>
              </a:rPr>
              <a:t>fName</a:t>
            </a:r>
            <a:r>
              <a:rPr lang="en-US" dirty="0" smtClean="0">
                <a:solidFill>
                  <a:srgbClr val="6E8080"/>
                </a:solidFill>
                <a:latin typeface="Lucida Sans Typewriter"/>
                <a:ea typeface="Courier New" charset="0"/>
                <a:cs typeface="Courier New" charset="0"/>
              </a:rPr>
              <a:t> = "Harry”;</a:t>
            </a:r>
          </a:p>
          <a:p>
            <a:pPr lvl="1">
              <a:buNone/>
            </a:pPr>
            <a:r>
              <a:rPr lang="en-US" dirty="0" smtClean="0">
                <a:solidFill>
                  <a:srgbClr val="6E8080"/>
                </a:solidFill>
                <a:latin typeface="Lucida Sans Typewriter"/>
                <a:ea typeface="Courier New" charset="0"/>
                <a:cs typeface="Courier New" charset="0"/>
              </a:rPr>
              <a:t>String </a:t>
            </a:r>
            <a:r>
              <a:rPr lang="en-US" dirty="0" err="1" smtClean="0">
                <a:solidFill>
                  <a:srgbClr val="6E8080"/>
                </a:solidFill>
                <a:latin typeface="Lucida Sans Typewriter"/>
                <a:ea typeface="Courier New" charset="0"/>
                <a:cs typeface="Courier New" charset="0"/>
              </a:rPr>
              <a:t>lName</a:t>
            </a:r>
            <a:r>
              <a:rPr lang="en-US" dirty="0" smtClean="0">
                <a:solidFill>
                  <a:srgbClr val="6E8080"/>
                </a:solidFill>
                <a:latin typeface="Lucida Sans Typewriter"/>
                <a:ea typeface="Courier New" charset="0"/>
                <a:cs typeface="Courier New" charset="0"/>
              </a:rPr>
              <a:t> = "Morgan”;</a:t>
            </a:r>
          </a:p>
          <a:p>
            <a:pPr lvl="1">
              <a:buNone/>
            </a:pPr>
            <a:r>
              <a:rPr lang="en-US" dirty="0" smtClean="0">
                <a:solidFill>
                  <a:srgbClr val="6E8080"/>
                </a:solidFill>
                <a:latin typeface="Lucida Sans Typewriter"/>
                <a:ea typeface="Courier New" charset="0"/>
                <a:cs typeface="Courier New" charset="0"/>
              </a:rPr>
              <a:t>String name = </a:t>
            </a:r>
            <a:r>
              <a:rPr lang="en-US" dirty="0" err="1" smtClean="0">
                <a:solidFill>
                  <a:srgbClr val="6E8080"/>
                </a:solidFill>
                <a:latin typeface="Lucida Sans Typewriter"/>
                <a:ea typeface="Courier New" charset="0"/>
                <a:cs typeface="Courier New" charset="0"/>
              </a:rPr>
              <a:t>fName</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lName</a:t>
            </a:r>
            <a:r>
              <a:rPr lang="en-US" dirty="0" smtClean="0">
                <a:solidFill>
                  <a:srgbClr val="6E8080"/>
                </a:solidFill>
                <a:latin typeface="Lucida Sans Typewriter"/>
                <a:ea typeface="Courier New" charset="0"/>
                <a:cs typeface="Courier New" charset="0"/>
              </a:rPr>
              <a:t>; </a:t>
            </a:r>
          </a:p>
          <a:p>
            <a:r>
              <a:rPr lang="en-US" dirty="0" smtClean="0"/>
              <a:t>Result:</a:t>
            </a:r>
          </a:p>
          <a:p>
            <a:pPr lvl="1">
              <a:buNone/>
            </a:pP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HarryMorgan</a:t>
            </a:r>
            <a:r>
              <a:rPr lang="en-US" dirty="0" smtClean="0">
                <a:solidFill>
                  <a:srgbClr val="6E8080"/>
                </a:solidFill>
                <a:latin typeface="Lucida Sans Typewriter"/>
                <a:ea typeface="Courier New" charset="0"/>
                <a:cs typeface="Courier New" charset="0"/>
              </a:rPr>
              <a:t>" </a:t>
            </a:r>
          </a:p>
          <a:p>
            <a:r>
              <a:rPr lang="en-US" dirty="0" smtClean="0"/>
              <a:t>To separate the first and last name with a space</a:t>
            </a:r>
          </a:p>
          <a:p>
            <a:pPr lvl="1">
              <a:buNone/>
            </a:pPr>
            <a:r>
              <a:rPr lang="en-US" dirty="0" smtClean="0">
                <a:solidFill>
                  <a:srgbClr val="6E8080"/>
                </a:solidFill>
                <a:latin typeface="Lucida Sans Typewriter"/>
                <a:ea typeface="Courier New" charset="0"/>
                <a:cs typeface="Courier New" charset="0"/>
              </a:rPr>
              <a:t>String name = </a:t>
            </a:r>
            <a:r>
              <a:rPr lang="en-US" dirty="0" err="1" smtClean="0">
                <a:solidFill>
                  <a:srgbClr val="6E8080"/>
                </a:solidFill>
                <a:latin typeface="Lucida Sans Typewriter"/>
                <a:ea typeface="Courier New" charset="0"/>
                <a:cs typeface="Courier New" charset="0"/>
              </a:rPr>
              <a:t>fName</a:t>
            </a:r>
            <a:r>
              <a:rPr lang="en-US" dirty="0" smtClean="0">
                <a:solidFill>
                  <a:srgbClr val="6E8080"/>
                </a:solidFill>
                <a:latin typeface="Lucida Sans Typewriter"/>
                <a:ea typeface="Courier New" charset="0"/>
                <a:cs typeface="Courier New" charset="0"/>
              </a:rPr>
              <a:t> + " " + </a:t>
            </a:r>
            <a:r>
              <a:rPr lang="en-US" dirty="0" err="1" smtClean="0">
                <a:solidFill>
                  <a:srgbClr val="6E8080"/>
                </a:solidFill>
                <a:latin typeface="Lucida Sans Typewriter"/>
                <a:ea typeface="Courier New" charset="0"/>
                <a:cs typeface="Courier New" charset="0"/>
              </a:rPr>
              <a:t>lName</a:t>
            </a:r>
            <a:r>
              <a:rPr lang="en-US" dirty="0" smtClean="0">
                <a:solidFill>
                  <a:srgbClr val="6E8080"/>
                </a:solidFill>
                <a:latin typeface="Lucida Sans Typewriter"/>
                <a:ea typeface="Courier New" charset="0"/>
                <a:cs typeface="Courier New" charset="0"/>
              </a:rPr>
              <a:t>;</a:t>
            </a:r>
          </a:p>
          <a:p>
            <a:r>
              <a:rPr lang="en-US" dirty="0" smtClean="0"/>
              <a:t>Results in</a:t>
            </a:r>
          </a:p>
          <a:p>
            <a:pPr lvl="1">
              <a:buNone/>
            </a:pPr>
            <a:r>
              <a:rPr lang="en-US" dirty="0" smtClean="0">
                <a:solidFill>
                  <a:srgbClr val="6E8080"/>
                </a:solidFill>
                <a:latin typeface="Lucida Sans Typewriter"/>
                <a:ea typeface="Courier New" charset="0"/>
                <a:cs typeface="Courier New" charset="0"/>
              </a:rPr>
              <a:t>"Harry Morgan"</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Concatenation</a:t>
            </a:r>
            <a:endParaRPr lang="en-US"/>
          </a:p>
        </p:txBody>
      </p:sp>
      <p:sp>
        <p:nvSpPr>
          <p:cNvPr id="3" name="Content Placeholder 2"/>
          <p:cNvSpPr>
            <a:spLocks noGrp="1"/>
          </p:cNvSpPr>
          <p:nvPr>
            <p:ph idx="1"/>
          </p:nvPr>
        </p:nvSpPr>
        <p:spPr>
          <a:xfrm>
            <a:off x="8964" y="974904"/>
            <a:ext cx="9135036" cy="5413282"/>
          </a:xfrm>
        </p:spPr>
        <p:txBody>
          <a:bodyPr/>
          <a:lstStyle/>
          <a:p>
            <a:r>
              <a:rPr lang="en-US" dirty="0" smtClean="0"/>
              <a:t>If one of the arguments of the </a:t>
            </a:r>
            <a:r>
              <a:rPr lang="en-US" dirty="0" smtClean="0">
                <a:solidFill>
                  <a:srgbClr val="6E8080"/>
                </a:solidFill>
                <a:latin typeface="Lucida Sans Typewriter"/>
                <a:ea typeface="Courier New" charset="0"/>
                <a:cs typeface="Courier New" charset="0"/>
              </a:rPr>
              <a:t>+</a:t>
            </a:r>
            <a:r>
              <a:rPr lang="en-US" dirty="0" smtClean="0"/>
              <a:t> operator is a string </a:t>
            </a:r>
          </a:p>
          <a:p>
            <a:pPr lvl="1"/>
            <a:r>
              <a:rPr lang="en-US" dirty="0" smtClean="0"/>
              <a:t>The other is forced to become to a string: </a:t>
            </a:r>
          </a:p>
          <a:p>
            <a:pPr lvl="1"/>
            <a:r>
              <a:rPr lang="en-US" dirty="0" smtClean="0"/>
              <a:t>Both strings are then concatenated</a:t>
            </a:r>
          </a:p>
          <a:p>
            <a:r>
              <a:rPr lang="en-US" dirty="0" smtClean="0"/>
              <a:t>Example</a:t>
            </a:r>
          </a:p>
          <a:p>
            <a:pPr lvl="1">
              <a:buNone/>
            </a:pPr>
            <a:r>
              <a:rPr lang="en-US" dirty="0" smtClean="0">
                <a:solidFill>
                  <a:srgbClr val="6E8080"/>
                </a:solidFill>
                <a:latin typeface="Lucida Sans Typewriter"/>
                <a:ea typeface="Courier New" charset="0"/>
                <a:cs typeface="Courier New" charset="0"/>
              </a:rPr>
              <a:t>String </a:t>
            </a:r>
            <a:r>
              <a:rPr lang="en-US" dirty="0" err="1" smtClean="0">
                <a:solidFill>
                  <a:srgbClr val="6E8080"/>
                </a:solidFill>
                <a:latin typeface="Lucida Sans Typewriter"/>
                <a:ea typeface="Courier New" charset="0"/>
                <a:cs typeface="Courier New" charset="0"/>
              </a:rPr>
              <a:t>jobTitle</a:t>
            </a:r>
            <a:r>
              <a:rPr lang="en-US" dirty="0" smtClean="0">
                <a:solidFill>
                  <a:srgbClr val="6E8080"/>
                </a:solidFill>
                <a:latin typeface="Lucida Sans Typewriter"/>
                <a:ea typeface="Courier New" charset="0"/>
                <a:cs typeface="Courier New" charset="0"/>
              </a:rPr>
              <a:t> = "Agent”;</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employeeId</a:t>
            </a:r>
            <a:r>
              <a:rPr lang="en-US" dirty="0" smtClean="0">
                <a:solidFill>
                  <a:srgbClr val="6E8080"/>
                </a:solidFill>
                <a:latin typeface="Lucida Sans Typewriter"/>
                <a:ea typeface="Courier New" charset="0"/>
                <a:cs typeface="Courier New" charset="0"/>
              </a:rPr>
              <a:t> = 7;</a:t>
            </a:r>
          </a:p>
          <a:p>
            <a:pPr lvl="1">
              <a:buNone/>
            </a:pPr>
            <a:r>
              <a:rPr lang="en-US" dirty="0" smtClean="0">
                <a:solidFill>
                  <a:srgbClr val="6E8080"/>
                </a:solidFill>
                <a:latin typeface="Lucida Sans Typewriter"/>
                <a:ea typeface="Courier New" charset="0"/>
                <a:cs typeface="Courier New" charset="0"/>
              </a:rPr>
              <a:t>String bond = </a:t>
            </a:r>
            <a:r>
              <a:rPr lang="en-US" dirty="0" err="1" smtClean="0">
                <a:solidFill>
                  <a:srgbClr val="6E8080"/>
                </a:solidFill>
                <a:latin typeface="Lucida Sans Typewriter"/>
                <a:ea typeface="Courier New" charset="0"/>
                <a:cs typeface="Courier New" charset="0"/>
              </a:rPr>
              <a:t>jobTitle</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employeeId</a:t>
            </a:r>
            <a:r>
              <a:rPr lang="en-US" dirty="0" smtClean="0">
                <a:solidFill>
                  <a:srgbClr val="6E8080"/>
                </a:solidFill>
                <a:latin typeface="Lucida Sans Typewriter"/>
                <a:ea typeface="Courier New" charset="0"/>
                <a:cs typeface="Courier New" charset="0"/>
              </a:rPr>
              <a:t>;</a:t>
            </a:r>
          </a:p>
          <a:p>
            <a:r>
              <a:rPr lang="en-US" dirty="0" smtClean="0"/>
              <a:t>Result</a:t>
            </a:r>
          </a:p>
          <a:p>
            <a:pPr lvl="1">
              <a:buNone/>
            </a:pPr>
            <a:r>
              <a:rPr lang="en-US" dirty="0" smtClean="0">
                <a:solidFill>
                  <a:srgbClr val="6E8080"/>
                </a:solidFill>
                <a:latin typeface="Lucida Sans Typewriter"/>
                <a:ea typeface="Courier New" charset="0"/>
                <a:cs typeface="Courier New" charset="0"/>
              </a:rPr>
              <a:t>"Agent7"</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Concatenation in Print Statements</a:t>
            </a:r>
            <a:endParaRPr lang="en-US" dirty="0"/>
          </a:p>
        </p:txBody>
      </p:sp>
      <p:sp>
        <p:nvSpPr>
          <p:cNvPr id="3" name="Content Placeholder 2"/>
          <p:cNvSpPr>
            <a:spLocks noGrp="1"/>
          </p:cNvSpPr>
          <p:nvPr>
            <p:ph idx="1"/>
          </p:nvPr>
        </p:nvSpPr>
        <p:spPr>
          <a:xfrm>
            <a:off x="8964" y="974904"/>
            <a:ext cx="9135036" cy="5413282"/>
          </a:xfrm>
        </p:spPr>
        <p:txBody>
          <a:bodyPr/>
          <a:lstStyle/>
          <a:p>
            <a:r>
              <a:rPr lang="en-US" dirty="0" smtClean="0"/>
              <a:t>Useful to reduce the number of </a:t>
            </a:r>
            <a:r>
              <a:rPr lang="en-US" dirty="0" err="1" smtClean="0">
                <a:solidFill>
                  <a:srgbClr val="6E8080"/>
                </a:solidFill>
                <a:latin typeface="Lucida Sans Typewriter"/>
                <a:ea typeface="Courier New" charset="0"/>
                <a:cs typeface="Courier New" charset="0"/>
              </a:rPr>
              <a:t>System.out.print</a:t>
            </a:r>
            <a:r>
              <a:rPr lang="en-US" dirty="0" smtClean="0"/>
              <a:t> instructions</a:t>
            </a:r>
          </a:p>
          <a:p>
            <a:pPr lvl="1">
              <a:buNone/>
            </a:pPr>
            <a:r>
              <a:rPr lang="en-US" sz="1800" dirty="0" err="1" smtClean="0">
                <a:solidFill>
                  <a:srgbClr val="6E8080"/>
                </a:solidFill>
                <a:latin typeface="Lucida Sans Typewriter"/>
                <a:ea typeface="Courier New" charset="0"/>
                <a:cs typeface="Courier New" charset="0"/>
              </a:rPr>
              <a:t>System.out.print("The</a:t>
            </a:r>
            <a:r>
              <a:rPr lang="en-US" sz="1800" dirty="0" smtClean="0">
                <a:solidFill>
                  <a:srgbClr val="6E8080"/>
                </a:solidFill>
                <a:latin typeface="Lucida Sans Typewriter"/>
                <a:ea typeface="Courier New" charset="0"/>
                <a:cs typeface="Courier New" charset="0"/>
              </a:rPr>
              <a:t> total is "); </a:t>
            </a:r>
            <a:r>
              <a:rPr lang="en-US" sz="2400" dirty="0" err="1" smtClean="0">
                <a:solidFill>
                  <a:srgbClr val="6E8080"/>
                </a:solidFill>
                <a:latin typeface="Lucida Sans Typewriter"/>
                <a:ea typeface="Courier New" charset="0"/>
                <a:cs typeface="Courier New" charset="0"/>
              </a:rPr>
              <a:t>System.out.println</a:t>
            </a:r>
            <a:r>
              <a:rPr lang="en-US" sz="1800" dirty="0" err="1" smtClean="0">
                <a:solidFill>
                  <a:srgbClr val="6E8080"/>
                </a:solidFill>
                <a:latin typeface="Lucida Sans Typewriter"/>
                <a:ea typeface="Courier New" charset="0"/>
                <a:cs typeface="Courier New" charset="0"/>
              </a:rPr>
              <a:t>(total</a:t>
            </a:r>
            <a:r>
              <a:rPr lang="en-US" sz="1800" dirty="0" smtClean="0">
                <a:solidFill>
                  <a:srgbClr val="6E8080"/>
                </a:solidFill>
                <a:latin typeface="Lucida Sans Typewriter"/>
                <a:ea typeface="Courier New" charset="0"/>
                <a:cs typeface="Courier New" charset="0"/>
              </a:rPr>
              <a:t>);</a:t>
            </a:r>
          </a:p>
          <a:p>
            <a:pPr>
              <a:buNone/>
            </a:pPr>
            <a:r>
              <a:rPr lang="en-US" dirty="0" smtClean="0"/>
              <a:t>	versus</a:t>
            </a:r>
          </a:p>
          <a:p>
            <a:pPr lvl="1">
              <a:buNone/>
            </a:pPr>
            <a:r>
              <a:rPr lang="en-US" sz="1800" dirty="0" err="1" smtClean="0">
                <a:solidFill>
                  <a:srgbClr val="6E8080"/>
                </a:solidFill>
                <a:latin typeface="Lucida Sans Typewriter"/>
                <a:ea typeface="Courier New" charset="0"/>
                <a:cs typeface="Courier New" charset="0"/>
              </a:rPr>
              <a:t>System.out.println("The</a:t>
            </a:r>
            <a:r>
              <a:rPr lang="en-US" sz="1800" dirty="0" smtClean="0">
                <a:solidFill>
                  <a:srgbClr val="6E8080"/>
                </a:solidFill>
                <a:latin typeface="Lucida Sans Typewriter"/>
                <a:ea typeface="Courier New" charset="0"/>
                <a:cs typeface="Courier New" charset="0"/>
              </a:rPr>
              <a:t> total is " + total);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Input</a:t>
            </a:r>
            <a:endParaRPr lang="en-US" dirty="0"/>
          </a:p>
        </p:txBody>
      </p:sp>
      <p:sp>
        <p:nvSpPr>
          <p:cNvPr id="3" name="Content Placeholder 2"/>
          <p:cNvSpPr>
            <a:spLocks noGrp="1"/>
          </p:cNvSpPr>
          <p:nvPr>
            <p:ph idx="1"/>
          </p:nvPr>
        </p:nvSpPr>
        <p:spPr>
          <a:xfrm>
            <a:off x="8964" y="958814"/>
            <a:ext cx="9135036" cy="5366858"/>
          </a:xfrm>
        </p:spPr>
        <p:txBody>
          <a:bodyPr/>
          <a:lstStyle/>
          <a:p>
            <a:r>
              <a:rPr lang="en-US" dirty="0" smtClean="0"/>
              <a:t>Use the </a:t>
            </a:r>
            <a:r>
              <a:rPr lang="en-US" dirty="0" smtClean="0">
                <a:solidFill>
                  <a:srgbClr val="6E8080"/>
                </a:solidFill>
                <a:latin typeface="Lucida Sans Typewriter"/>
                <a:ea typeface="Courier New" charset="0"/>
                <a:cs typeface="Courier New" charset="0"/>
              </a:rPr>
              <a:t>next</a:t>
            </a:r>
            <a:r>
              <a:rPr lang="en-US" dirty="0" smtClean="0"/>
              <a:t> method of the </a:t>
            </a:r>
            <a:r>
              <a:rPr lang="en-US" dirty="0" smtClean="0">
                <a:solidFill>
                  <a:srgbClr val="6E8080"/>
                </a:solidFill>
                <a:latin typeface="Lucida Sans Typewriter"/>
                <a:ea typeface="Courier New" charset="0"/>
                <a:cs typeface="Courier New" charset="0"/>
              </a:rPr>
              <a:t>Scanner</a:t>
            </a:r>
            <a:r>
              <a:rPr lang="en-US" dirty="0" smtClean="0"/>
              <a:t> class to read a string containing a single word.</a:t>
            </a:r>
          </a:p>
          <a:p>
            <a:pPr lvl="1">
              <a:buNone/>
            </a:pPr>
            <a:r>
              <a:rPr lang="en-US" dirty="0" err="1" smtClean="0">
                <a:solidFill>
                  <a:srgbClr val="6E8080"/>
                </a:solidFill>
                <a:latin typeface="Lucida Sans Typewriter"/>
                <a:ea typeface="Courier New" charset="0"/>
                <a:cs typeface="Courier New" charset="0"/>
              </a:rPr>
              <a:t>System.out.print("Please</a:t>
            </a:r>
            <a:r>
              <a:rPr lang="en-US" dirty="0" smtClean="0">
                <a:solidFill>
                  <a:srgbClr val="6E8080"/>
                </a:solidFill>
                <a:latin typeface="Lucida Sans Typewriter"/>
                <a:ea typeface="Courier New" charset="0"/>
                <a:cs typeface="Courier New" charset="0"/>
              </a:rPr>
              <a:t> enter your name: ");</a:t>
            </a:r>
          </a:p>
          <a:p>
            <a:pPr lvl="1">
              <a:buNone/>
            </a:pPr>
            <a:r>
              <a:rPr lang="en-US" dirty="0" smtClean="0">
                <a:solidFill>
                  <a:srgbClr val="6E8080"/>
                </a:solidFill>
                <a:latin typeface="Lucida Sans Typewriter"/>
                <a:ea typeface="Courier New" charset="0"/>
                <a:cs typeface="Courier New" charset="0"/>
              </a:rPr>
              <a:t>String name = </a:t>
            </a:r>
            <a:r>
              <a:rPr lang="en-US" dirty="0" err="1" smtClean="0">
                <a:solidFill>
                  <a:srgbClr val="6E8080"/>
                </a:solidFill>
                <a:latin typeface="Lucida Sans Typewriter"/>
                <a:ea typeface="Courier New" charset="0"/>
                <a:cs typeface="Courier New" charset="0"/>
              </a:rPr>
              <a:t>in.next</a:t>
            </a:r>
            <a:r>
              <a:rPr lang="en-US" dirty="0" smtClean="0">
                <a:solidFill>
                  <a:srgbClr val="6E8080"/>
                </a:solidFill>
                <a:latin typeface="Lucida Sans Typewriter"/>
                <a:ea typeface="Courier New" charset="0"/>
                <a:cs typeface="Courier New" charset="0"/>
              </a:rPr>
              <a:t>();</a:t>
            </a:r>
          </a:p>
          <a:p>
            <a:r>
              <a:rPr lang="en-US" dirty="0" smtClean="0"/>
              <a:t>Only one word is read.</a:t>
            </a:r>
          </a:p>
          <a:p>
            <a:r>
              <a:rPr lang="en-US" dirty="0" smtClean="0"/>
              <a:t>Use a second call to </a:t>
            </a:r>
            <a:r>
              <a:rPr lang="en-US" dirty="0" err="1" smtClean="0">
                <a:solidFill>
                  <a:srgbClr val="6E8080"/>
                </a:solidFill>
                <a:latin typeface="Lucida Sans Typewriter"/>
                <a:ea typeface="Courier New" charset="0"/>
                <a:cs typeface="Courier New" charset="0"/>
              </a:rPr>
              <a:t>in.next</a:t>
            </a:r>
            <a:r>
              <a:rPr lang="en-US" dirty="0" smtClean="0"/>
              <a:t> to get a second word.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n-US" dirty="0"/>
          </a:p>
        </p:txBody>
      </p:sp>
      <p:sp>
        <p:nvSpPr>
          <p:cNvPr id="3" name="Content Placeholder 2"/>
          <p:cNvSpPr>
            <a:spLocks noGrp="1"/>
          </p:cNvSpPr>
          <p:nvPr>
            <p:ph idx="1"/>
          </p:nvPr>
        </p:nvSpPr>
        <p:spPr>
          <a:xfrm>
            <a:off x="8964" y="958813"/>
            <a:ext cx="9135036" cy="5727969"/>
          </a:xfrm>
        </p:spPr>
        <p:txBody>
          <a:bodyPr/>
          <a:lstStyle/>
          <a:p>
            <a:r>
              <a:rPr lang="en-US" dirty="0" smtClean="0"/>
              <a:t>To include a quotation mark in a literal string, precede it with a backslash ( </a:t>
            </a:r>
            <a:r>
              <a:rPr lang="en-US" dirty="0" smtClean="0">
                <a:solidFill>
                  <a:srgbClr val="6E8080"/>
                </a:solidFill>
                <a:latin typeface="Lucida Sans Typewriter"/>
                <a:ea typeface="Courier New" charset="0"/>
                <a:cs typeface="Courier New" charset="0"/>
              </a:rPr>
              <a:t>\</a:t>
            </a:r>
            <a:r>
              <a:rPr lang="en-US" dirty="0" smtClean="0"/>
              <a:t> )</a:t>
            </a:r>
          </a:p>
          <a:p>
            <a:pPr lvl="1">
              <a:buNone/>
            </a:pPr>
            <a:r>
              <a:rPr lang="en-US" dirty="0" smtClean="0">
                <a:solidFill>
                  <a:srgbClr val="6E8080"/>
                </a:solidFill>
                <a:latin typeface="Lucida Sans Typewriter"/>
                <a:ea typeface="Courier New" charset="0"/>
                <a:cs typeface="Courier New" charset="0"/>
              </a:rPr>
              <a:t>"He said \"Hello\""</a:t>
            </a:r>
          </a:p>
          <a:p>
            <a:r>
              <a:rPr lang="en-US" dirty="0" smtClean="0"/>
              <a:t>Indicates that the quotation mark that follows should be a part of the string and not mark the end of the string</a:t>
            </a:r>
          </a:p>
          <a:p>
            <a:r>
              <a:rPr lang="en-US" dirty="0" smtClean="0"/>
              <a:t>Called an </a:t>
            </a:r>
            <a:r>
              <a:rPr lang="en-US" b="1" dirty="0" smtClean="0"/>
              <a:t>escape sequence</a:t>
            </a:r>
          </a:p>
          <a:p>
            <a:r>
              <a:rPr lang="en-US" dirty="0" smtClean="0"/>
              <a:t>To include a backslash in a string, use the escape sequence </a:t>
            </a:r>
            <a:r>
              <a:rPr lang="en-US" dirty="0" smtClean="0">
                <a:solidFill>
                  <a:srgbClr val="6E8080"/>
                </a:solidFill>
                <a:latin typeface="Lucida Sans Typewriter"/>
                <a:ea typeface="Courier New" charset="0"/>
                <a:cs typeface="Courier New" charset="0"/>
              </a:rPr>
              <a:t>\\</a:t>
            </a:r>
            <a:r>
              <a:rPr lang="en-US" dirty="0" smtClean="0"/>
              <a:t> </a:t>
            </a:r>
          </a:p>
          <a:p>
            <a:pPr lvl="1">
              <a:buNone/>
            </a:pPr>
            <a:r>
              <a:rPr lang="en-US" dirty="0" smtClean="0">
                <a:solidFill>
                  <a:srgbClr val="6E8080"/>
                </a:solidFill>
                <a:latin typeface="Lucida Sans Typewriter"/>
                <a:ea typeface="Courier New" charset="0"/>
                <a:cs typeface="Courier New" charset="0"/>
              </a:rPr>
              <a:t>"C:\\Temp\\</a:t>
            </a:r>
            <a:r>
              <a:rPr lang="en-US" dirty="0" err="1" smtClean="0">
                <a:solidFill>
                  <a:srgbClr val="6E8080"/>
                </a:solidFill>
                <a:latin typeface="Lucida Sans Typewriter"/>
                <a:ea typeface="Courier New" charset="0"/>
                <a:cs typeface="Courier New" charset="0"/>
              </a:rPr>
              <a:t>Secret.txt</a:t>
            </a:r>
            <a:r>
              <a:rPr lang="en-US" dirty="0" smtClean="0">
                <a:solidFill>
                  <a:srgbClr val="6E8080"/>
                </a:solidFill>
                <a:latin typeface="Lucida Sans Typewriter"/>
                <a:ea typeface="Courier New" charset="0"/>
                <a:cs typeface="Courier New" charset="0"/>
              </a:rPr>
              <a:t>"</a:t>
            </a:r>
          </a:p>
          <a:p>
            <a:r>
              <a:rPr lang="en-US" dirty="0" smtClean="0"/>
              <a:t>A newline character is denoted with the escape sequence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n</a:t>
            </a:r>
            <a:endParaRPr lang="en-US" dirty="0" smtClean="0">
              <a:solidFill>
                <a:srgbClr val="6E8080"/>
              </a:solidFill>
              <a:latin typeface="Lucida Sans Typewriter"/>
              <a:ea typeface="Courier New" charset="0"/>
              <a:cs typeface="Courier New" charset="0"/>
            </a:endParaRPr>
          </a:p>
          <a:p>
            <a:r>
              <a:rPr lang="en-US" dirty="0" smtClean="0"/>
              <a:t>A newline character is often added to the end of the format string when using </a:t>
            </a:r>
            <a:r>
              <a:rPr lang="en-US" dirty="0" err="1" smtClean="0">
                <a:solidFill>
                  <a:srgbClr val="6E8080"/>
                </a:solidFill>
                <a:latin typeface="Lucida Sans Typewriter"/>
                <a:ea typeface="Courier New" charset="0"/>
                <a:cs typeface="Courier New" charset="0"/>
              </a:rPr>
              <a:t>System.out.printf</a:t>
            </a:r>
            <a:r>
              <a:rPr lang="en-US" dirty="0" smtClean="0"/>
              <a:t>:</a:t>
            </a:r>
          </a:p>
          <a:p>
            <a:pPr lvl="1">
              <a:buNone/>
            </a:pPr>
            <a:r>
              <a:rPr lang="en-US" dirty="0" err="1" smtClean="0">
                <a:solidFill>
                  <a:srgbClr val="6E8080"/>
                </a:solidFill>
                <a:latin typeface="Lucida Sans Typewriter"/>
                <a:ea typeface="Courier New" charset="0"/>
                <a:cs typeface="Courier New" charset="0"/>
              </a:rPr>
              <a:t>System.out.printf("Price</a:t>
            </a:r>
            <a:r>
              <a:rPr lang="en-US" dirty="0" smtClean="0">
                <a:solidFill>
                  <a:srgbClr val="6E8080"/>
                </a:solidFill>
                <a:latin typeface="Lucida Sans Typewriter"/>
                <a:ea typeface="Courier New" charset="0"/>
                <a:cs typeface="Courier New" charset="0"/>
              </a:rPr>
              <a:t>: %10.2f\n", price);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and Characters</a:t>
            </a:r>
            <a:endParaRPr lang="en-US" dirty="0"/>
          </a:p>
        </p:txBody>
      </p:sp>
      <p:sp>
        <p:nvSpPr>
          <p:cNvPr id="3" name="Content Placeholder 2"/>
          <p:cNvSpPr>
            <a:spLocks noGrp="1"/>
          </p:cNvSpPr>
          <p:nvPr>
            <p:ph idx="1"/>
          </p:nvPr>
        </p:nvSpPr>
        <p:spPr>
          <a:xfrm>
            <a:off x="8964" y="1821820"/>
            <a:ext cx="9135036" cy="3436782"/>
          </a:xfrm>
        </p:spPr>
        <p:txBody>
          <a:bodyPr/>
          <a:lstStyle/>
          <a:p>
            <a:r>
              <a:rPr lang="en-US" dirty="0" smtClean="0"/>
              <a:t>A string is a sequences of </a:t>
            </a:r>
            <a:r>
              <a:rPr lang="en-US" b="1" dirty="0" smtClean="0"/>
              <a:t>Unicode</a:t>
            </a:r>
            <a:r>
              <a:rPr lang="en-US" dirty="0" smtClean="0"/>
              <a:t> characters. </a:t>
            </a:r>
          </a:p>
          <a:p>
            <a:r>
              <a:rPr lang="en-US" dirty="0" smtClean="0"/>
              <a:t>A character is a value of the type </a:t>
            </a:r>
            <a:r>
              <a:rPr lang="en-US" dirty="0" smtClean="0">
                <a:solidFill>
                  <a:srgbClr val="6E8080"/>
                </a:solidFill>
                <a:latin typeface="Lucida Sans Typewriter"/>
                <a:ea typeface="Courier New" charset="0"/>
                <a:cs typeface="Courier New" charset="0"/>
              </a:rPr>
              <a:t>char</a:t>
            </a:r>
            <a:r>
              <a:rPr lang="en-US" dirty="0" smtClean="0"/>
              <a:t>. </a:t>
            </a:r>
          </a:p>
          <a:p>
            <a:pPr lvl="1"/>
            <a:r>
              <a:rPr lang="en-US" dirty="0" smtClean="0"/>
              <a:t>Characters have numeric values</a:t>
            </a:r>
          </a:p>
          <a:p>
            <a:r>
              <a:rPr lang="en-US" dirty="0" smtClean="0"/>
              <a:t>Character literals are delimited by single quotes. </a:t>
            </a:r>
          </a:p>
          <a:p>
            <a:pPr lvl="1"/>
            <a:r>
              <a:rPr lang="en-US" dirty="0" smtClean="0">
                <a:solidFill>
                  <a:srgbClr val="6E8080"/>
                </a:solidFill>
                <a:latin typeface="Lucida Sans Typewriter"/>
                <a:ea typeface="Courier New" charset="0"/>
                <a:cs typeface="Courier New" charset="0"/>
              </a:rPr>
              <a:t>'H'</a:t>
            </a:r>
            <a:r>
              <a:rPr lang="en-US" dirty="0" smtClean="0"/>
              <a:t> is a character. It is a value of type </a:t>
            </a:r>
            <a:r>
              <a:rPr lang="en-US" dirty="0" smtClean="0">
                <a:solidFill>
                  <a:srgbClr val="6E8080"/>
                </a:solidFill>
                <a:latin typeface="Lucida Sans Typewriter"/>
                <a:ea typeface="Courier New" charset="0"/>
                <a:cs typeface="Courier New" charset="0"/>
              </a:rPr>
              <a:t>char</a:t>
            </a:r>
          </a:p>
          <a:p>
            <a:r>
              <a:rPr lang="en-US" dirty="0" smtClean="0"/>
              <a:t>Don't confuse them with strings </a:t>
            </a:r>
          </a:p>
          <a:p>
            <a:pPr lvl="1"/>
            <a:r>
              <a:rPr lang="en-US" dirty="0" smtClean="0">
                <a:solidFill>
                  <a:srgbClr val="6E8080"/>
                </a:solidFill>
                <a:latin typeface="Lucida Sans Typewriter"/>
                <a:ea typeface="Courier New" charset="0"/>
                <a:cs typeface="Courier New" charset="0"/>
              </a:rPr>
              <a:t>"H"</a:t>
            </a:r>
            <a:r>
              <a:rPr lang="en-US" dirty="0" smtClean="0"/>
              <a:t> is a string containing a single character. It is a value of type </a:t>
            </a:r>
            <a:r>
              <a:rPr lang="en-US" dirty="0" smtClean="0">
                <a:solidFill>
                  <a:srgbClr val="6E8080"/>
                </a:solidFill>
                <a:latin typeface="Lucida Sans Typewriter"/>
                <a:ea typeface="Courier New" charset="0"/>
                <a:cs typeface="Courier New" charset="0"/>
              </a:rPr>
              <a:t>String</a:t>
            </a:r>
            <a:r>
              <a:rPr lang="en-US" dirty="0" smtClean="0"/>
              <a:t>.</a:t>
            </a:r>
            <a:endParaRPr lang="en-US" dirty="0"/>
          </a:p>
        </p:txBody>
      </p:sp>
      <p:pic>
        <p:nvPicPr>
          <p:cNvPr id="4" name="Picture 3" descr="word.png"/>
          <p:cNvPicPr>
            <a:picLocks noChangeAspect="1"/>
          </p:cNvPicPr>
          <p:nvPr/>
        </p:nvPicPr>
        <p:blipFill>
          <a:blip r:embed="rId2"/>
          <a:stretch>
            <a:fillRect/>
          </a:stretch>
        </p:blipFill>
        <p:spPr>
          <a:xfrm>
            <a:off x="255233" y="958814"/>
            <a:ext cx="2382927" cy="86300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and Characters</a:t>
            </a:r>
            <a:endParaRPr lang="en-US" dirty="0"/>
          </a:p>
        </p:txBody>
      </p:sp>
      <p:sp>
        <p:nvSpPr>
          <p:cNvPr id="3" name="Content Placeholder 2"/>
          <p:cNvSpPr>
            <a:spLocks noGrp="1"/>
          </p:cNvSpPr>
          <p:nvPr>
            <p:ph idx="1"/>
          </p:nvPr>
        </p:nvSpPr>
        <p:spPr>
          <a:xfrm>
            <a:off x="0" y="1070881"/>
            <a:ext cx="9135036" cy="4569925"/>
          </a:xfrm>
        </p:spPr>
        <p:txBody>
          <a:bodyPr>
            <a:normAutofit lnSpcReduction="10000"/>
          </a:bodyPr>
          <a:lstStyle/>
          <a:p>
            <a:r>
              <a:rPr lang="en-US" dirty="0" smtClean="0"/>
              <a:t>String positions are counted starting with 0. </a:t>
            </a:r>
            <a:br>
              <a:rPr lang="en-US" dirty="0" smtClean="0"/>
            </a:br>
            <a:endParaRPr lang="en-US" dirty="0" smtClean="0"/>
          </a:p>
          <a:p>
            <a:endParaRPr lang="en-US" dirty="0" smtClean="0"/>
          </a:p>
          <a:p>
            <a:r>
              <a:rPr lang="en-US" dirty="0" smtClean="0"/>
              <a:t>The position number of the last character is always one less than the length of the string.</a:t>
            </a:r>
          </a:p>
          <a:p>
            <a:r>
              <a:rPr lang="en-US" dirty="0" smtClean="0"/>
              <a:t>The last character of the string </a:t>
            </a:r>
            <a:r>
              <a:rPr lang="en-US" dirty="0" smtClean="0">
                <a:solidFill>
                  <a:srgbClr val="6E8080"/>
                </a:solidFill>
                <a:latin typeface="Lucida Sans Typewriter"/>
                <a:ea typeface="Courier New" charset="0"/>
                <a:cs typeface="Courier New" charset="0"/>
              </a:rPr>
              <a:t>"Harry" </a:t>
            </a:r>
            <a:r>
              <a:rPr lang="en-US" dirty="0" smtClean="0"/>
              <a:t>is at position 4 </a:t>
            </a:r>
          </a:p>
          <a:p>
            <a:r>
              <a:rPr lang="en-US" dirty="0" smtClean="0"/>
              <a:t>The </a:t>
            </a:r>
            <a:r>
              <a:rPr lang="en-US" dirty="0" err="1" smtClean="0">
                <a:solidFill>
                  <a:srgbClr val="6E8080"/>
                </a:solidFill>
                <a:latin typeface="Lucida Sans Typewriter"/>
                <a:ea typeface="Courier New" charset="0"/>
                <a:cs typeface="Courier New" charset="0"/>
              </a:rPr>
              <a:t>charAt</a:t>
            </a:r>
            <a:r>
              <a:rPr lang="en-US" dirty="0" smtClean="0"/>
              <a:t> method returns a char value from a string</a:t>
            </a:r>
          </a:p>
          <a:p>
            <a:r>
              <a:rPr lang="en-US" dirty="0" smtClean="0"/>
              <a:t>The example</a:t>
            </a:r>
          </a:p>
          <a:p>
            <a:pPr lvl="1">
              <a:buNone/>
            </a:pPr>
            <a:r>
              <a:rPr lang="en-US" dirty="0" smtClean="0">
                <a:solidFill>
                  <a:srgbClr val="6E8080"/>
                </a:solidFill>
                <a:latin typeface="Lucida Sans Typewriter"/>
                <a:ea typeface="Courier New" charset="0"/>
                <a:cs typeface="Courier New" charset="0"/>
              </a:rPr>
              <a:t>String name = "Harry”;</a:t>
            </a:r>
          </a:p>
          <a:p>
            <a:pPr lvl="1">
              <a:buNone/>
            </a:pPr>
            <a:r>
              <a:rPr lang="en-US" dirty="0" smtClean="0">
                <a:solidFill>
                  <a:srgbClr val="6E8080"/>
                </a:solidFill>
                <a:latin typeface="Lucida Sans Typewriter"/>
                <a:ea typeface="Courier New" charset="0"/>
                <a:cs typeface="Courier New" charset="0"/>
              </a:rPr>
              <a:t>char start = name.charAt(0);</a:t>
            </a:r>
          </a:p>
          <a:p>
            <a:pPr lvl="1">
              <a:buNone/>
            </a:pPr>
            <a:r>
              <a:rPr lang="en-US" dirty="0" smtClean="0">
                <a:solidFill>
                  <a:srgbClr val="6E8080"/>
                </a:solidFill>
                <a:latin typeface="Lucida Sans Typewriter"/>
                <a:ea typeface="Courier New" charset="0"/>
                <a:cs typeface="Courier New" charset="0"/>
              </a:rPr>
              <a:t>char last = name.charAt(4); </a:t>
            </a:r>
          </a:p>
          <a:p>
            <a:pPr lvl="1"/>
            <a:r>
              <a:rPr lang="en-US" dirty="0" smtClean="0"/>
              <a:t>Sets start to the value </a:t>
            </a:r>
            <a:r>
              <a:rPr lang="en-US" dirty="0" smtClean="0">
                <a:solidFill>
                  <a:srgbClr val="6E8080"/>
                </a:solidFill>
                <a:latin typeface="Lucida Sans Typewriter"/>
                <a:ea typeface="Courier New" charset="0"/>
                <a:cs typeface="Courier New" charset="0"/>
              </a:rPr>
              <a:t>'H' </a:t>
            </a:r>
            <a:r>
              <a:rPr lang="en-US" dirty="0" smtClean="0"/>
              <a:t>and last to the value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y</a:t>
            </a:r>
            <a:r>
              <a:rPr lang="en-US" dirty="0" smtClean="0">
                <a:solidFill>
                  <a:srgbClr val="6E8080"/>
                </a:solidFill>
                <a:latin typeface="Lucida Sans Typewriter"/>
                <a:ea typeface="Courier New" charset="0"/>
                <a:cs typeface="Courier New" charset="0"/>
              </a:rPr>
              <a:t>'</a:t>
            </a:r>
            <a:r>
              <a:rPr lang="en-US" dirty="0" smtClean="0"/>
              <a:t>.</a:t>
            </a:r>
            <a:endParaRPr lang="en-US" dirty="0"/>
          </a:p>
        </p:txBody>
      </p:sp>
      <p:pic>
        <p:nvPicPr>
          <p:cNvPr id="6" name="Picture 5" descr="string_numbering.png"/>
          <p:cNvPicPr>
            <a:picLocks noChangeAspect="1"/>
          </p:cNvPicPr>
          <p:nvPr/>
        </p:nvPicPr>
        <p:blipFill>
          <a:blip r:embed="rId2"/>
          <a:stretch>
            <a:fillRect/>
          </a:stretch>
        </p:blipFill>
        <p:spPr>
          <a:xfrm>
            <a:off x="385757" y="1486922"/>
            <a:ext cx="1648728" cy="72131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Substrings</a:t>
            </a:r>
            <a:endParaRPr lang="en-US" dirty="0"/>
          </a:p>
        </p:txBody>
      </p:sp>
      <p:sp>
        <p:nvSpPr>
          <p:cNvPr id="3" name="Content Placeholder 2"/>
          <p:cNvSpPr>
            <a:spLocks noGrp="1"/>
          </p:cNvSpPr>
          <p:nvPr>
            <p:ph idx="1"/>
          </p:nvPr>
        </p:nvSpPr>
        <p:spPr>
          <a:xfrm>
            <a:off x="0" y="1070881"/>
            <a:ext cx="9135036" cy="3822799"/>
          </a:xfrm>
        </p:spPr>
        <p:txBody>
          <a:bodyPr/>
          <a:lstStyle/>
          <a:p>
            <a:r>
              <a:rPr lang="en-US" dirty="0" smtClean="0"/>
              <a:t>Use the </a:t>
            </a:r>
            <a:r>
              <a:rPr lang="en-US" dirty="0" smtClean="0">
                <a:solidFill>
                  <a:srgbClr val="6E8080"/>
                </a:solidFill>
                <a:latin typeface="Lucida Sans Typewriter"/>
                <a:ea typeface="Courier New" charset="0"/>
                <a:cs typeface="Courier New" charset="0"/>
              </a:rPr>
              <a:t>substring</a:t>
            </a:r>
            <a:r>
              <a:rPr lang="en-US" dirty="0" smtClean="0"/>
              <a:t> method to extract a part of a string.</a:t>
            </a:r>
          </a:p>
          <a:p>
            <a:r>
              <a:rPr lang="en-US" dirty="0" smtClean="0"/>
              <a:t>The method call </a:t>
            </a:r>
            <a:r>
              <a:rPr lang="en-US" dirty="0" err="1" smtClean="0">
                <a:solidFill>
                  <a:srgbClr val="6E8080"/>
                </a:solidFill>
                <a:latin typeface="Lucida Sans Typewriter"/>
                <a:ea typeface="Courier New" charset="0"/>
                <a:cs typeface="Courier New" charset="0"/>
              </a:rPr>
              <a:t>str.substring(start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pastEnd</a:t>
            </a:r>
            <a:r>
              <a:rPr lang="en-US" dirty="0" smtClean="0">
                <a:solidFill>
                  <a:srgbClr val="6E8080"/>
                </a:solidFill>
                <a:latin typeface="Lucida Sans Typewriter"/>
                <a:ea typeface="Courier New" charset="0"/>
                <a:cs typeface="Courier New" charset="0"/>
              </a:rPr>
              <a:t>)</a:t>
            </a:r>
          </a:p>
          <a:p>
            <a:pPr lvl="1"/>
            <a:r>
              <a:rPr lang="en-US" dirty="0" smtClean="0"/>
              <a:t>returns a string that is made up of the characters in the string </a:t>
            </a:r>
            <a:r>
              <a:rPr lang="en-US" dirty="0" err="1" smtClean="0">
                <a:solidFill>
                  <a:srgbClr val="6E8080"/>
                </a:solidFill>
                <a:latin typeface="Lucida Sans Typewriter"/>
                <a:ea typeface="Courier New" charset="0"/>
                <a:cs typeface="Courier New" charset="0"/>
              </a:rPr>
              <a:t>str</a:t>
            </a:r>
            <a:r>
              <a:rPr lang="en-US" dirty="0" smtClean="0"/>
              <a:t>, </a:t>
            </a:r>
          </a:p>
          <a:p>
            <a:pPr lvl="2"/>
            <a:r>
              <a:rPr lang="en-US" dirty="0" smtClean="0"/>
              <a:t>starting at position </a:t>
            </a:r>
            <a:r>
              <a:rPr lang="en-US" dirty="0" smtClean="0">
                <a:solidFill>
                  <a:srgbClr val="6E8080"/>
                </a:solidFill>
                <a:latin typeface="Lucida Sans Typewriter"/>
                <a:ea typeface="Courier New" charset="0"/>
                <a:cs typeface="Courier New" charset="0"/>
              </a:rPr>
              <a:t>start</a:t>
            </a:r>
            <a:r>
              <a:rPr lang="en-US" dirty="0" smtClean="0"/>
              <a:t>, and </a:t>
            </a:r>
          </a:p>
          <a:p>
            <a:pPr lvl="2"/>
            <a:r>
              <a:rPr lang="en-US" dirty="0" smtClean="0"/>
              <a:t>containing all characters up to, but not including, the position </a:t>
            </a:r>
            <a:r>
              <a:rPr lang="en-US" dirty="0" err="1" smtClean="0">
                <a:solidFill>
                  <a:srgbClr val="6E8080"/>
                </a:solidFill>
                <a:latin typeface="Lucida Sans Typewriter"/>
                <a:ea typeface="Courier New" charset="0"/>
                <a:cs typeface="Courier New" charset="0"/>
              </a:rPr>
              <a:t>pastEnd</a:t>
            </a:r>
            <a:r>
              <a:rPr lang="en-US" dirty="0" smtClean="0"/>
              <a:t>.</a:t>
            </a:r>
          </a:p>
          <a:p>
            <a:r>
              <a:rPr lang="en-US" dirty="0" smtClean="0"/>
              <a:t>Example:</a:t>
            </a:r>
          </a:p>
          <a:p>
            <a:pPr lvl="1">
              <a:buNone/>
            </a:pPr>
            <a:r>
              <a:rPr lang="en-US" sz="1800" dirty="0" smtClean="0">
                <a:solidFill>
                  <a:srgbClr val="6E8080"/>
                </a:solidFill>
                <a:latin typeface="Lucida Sans Typewriter"/>
                <a:ea typeface="Courier New" charset="0"/>
                <a:cs typeface="Courier New" charset="0"/>
              </a:rPr>
              <a:t>String greeting = "Hello, World!”;</a:t>
            </a:r>
          </a:p>
          <a:p>
            <a:pPr lvl="1">
              <a:buNone/>
            </a:pPr>
            <a:r>
              <a:rPr lang="en-US" sz="1800" dirty="0" smtClean="0">
                <a:solidFill>
                  <a:srgbClr val="6E8080"/>
                </a:solidFill>
                <a:latin typeface="Lucida Sans Typewriter"/>
                <a:ea typeface="Courier New" charset="0"/>
                <a:cs typeface="Courier New" charset="0"/>
              </a:rPr>
              <a:t>String sub = greeting.substring(0, 5); // sub is "Hello”</a:t>
            </a:r>
          </a:p>
        </p:txBody>
      </p:sp>
      <p:pic>
        <p:nvPicPr>
          <p:cNvPr id="5" name="Picture 4" descr="string_positions.png"/>
          <p:cNvPicPr>
            <a:picLocks noChangeAspect="1"/>
          </p:cNvPicPr>
          <p:nvPr/>
        </p:nvPicPr>
        <p:blipFill>
          <a:blip r:embed="rId2"/>
          <a:stretch>
            <a:fillRect/>
          </a:stretch>
        </p:blipFill>
        <p:spPr>
          <a:xfrm>
            <a:off x="913884" y="4893680"/>
            <a:ext cx="3658115" cy="72131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 Errors</a:t>
            </a:r>
            <a:endParaRPr lang="en-US" dirty="0"/>
          </a:p>
        </p:txBody>
      </p:sp>
      <p:sp>
        <p:nvSpPr>
          <p:cNvPr id="3" name="Content Placeholder 2"/>
          <p:cNvSpPr>
            <a:spLocks noGrp="1"/>
          </p:cNvSpPr>
          <p:nvPr>
            <p:ph idx="4294967295"/>
          </p:nvPr>
        </p:nvSpPr>
        <p:spPr>
          <a:xfrm>
            <a:off x="0" y="2376139"/>
            <a:ext cx="9134475" cy="3680558"/>
          </a:xfrm>
        </p:spPr>
        <p:txBody>
          <a:bodyPr/>
          <a:lstStyle/>
          <a:p>
            <a:r>
              <a:rPr lang="en-US" dirty="0" smtClean="0"/>
              <a:t>Rounding errors occur when an exact representation of a floating-point number is not possible.</a:t>
            </a:r>
          </a:p>
          <a:p>
            <a:r>
              <a:rPr lang="en-US" dirty="0" smtClean="0"/>
              <a:t>Floating-point numbers have limited precision. Not every value can be represented precisely, and </a:t>
            </a:r>
            <a:r>
              <a:rPr lang="en-US" dirty="0" err="1" smtClean="0"/>
              <a:t>roundoff</a:t>
            </a:r>
            <a:r>
              <a:rPr lang="en-US" dirty="0" smtClean="0"/>
              <a:t> errors can occur.</a:t>
            </a:r>
          </a:p>
          <a:p>
            <a:r>
              <a:rPr lang="en-US" dirty="0" smtClean="0"/>
              <a:t>Example:</a:t>
            </a:r>
          </a:p>
          <a:p>
            <a:pPr lvl="1">
              <a:buNone/>
            </a:pPr>
            <a:r>
              <a:rPr lang="en-US" sz="1800" dirty="0" smtClean="0">
                <a:solidFill>
                  <a:srgbClr val="6E8080"/>
                </a:solidFill>
                <a:latin typeface="Lucida Sans Typewriter"/>
                <a:ea typeface="Courier New" charset="0"/>
                <a:cs typeface="Courier New" charset="0"/>
              </a:rPr>
              <a:t>double </a:t>
            </a:r>
            <a:r>
              <a:rPr lang="en-US" sz="1800" dirty="0" err="1" smtClean="0">
                <a:solidFill>
                  <a:srgbClr val="6E8080"/>
                </a:solidFill>
                <a:latin typeface="Lucida Sans Typewriter"/>
                <a:ea typeface="Courier New" charset="0"/>
                <a:cs typeface="Courier New" charset="0"/>
              </a:rPr>
              <a:t>f</a:t>
            </a:r>
            <a:r>
              <a:rPr lang="en-US" sz="1800" dirty="0" smtClean="0">
                <a:solidFill>
                  <a:srgbClr val="6E8080"/>
                </a:solidFill>
                <a:latin typeface="Lucida Sans Typewriter"/>
                <a:ea typeface="Courier New" charset="0"/>
                <a:cs typeface="Courier New" charset="0"/>
              </a:rPr>
              <a:t> = 4.35;</a:t>
            </a:r>
          </a:p>
          <a:p>
            <a:pPr lvl="1">
              <a:buNone/>
            </a:pPr>
            <a:r>
              <a:rPr lang="en-US" sz="1800" dirty="0" smtClean="0">
                <a:solidFill>
                  <a:srgbClr val="6E8080"/>
                </a:solidFill>
                <a:latin typeface="Lucida Sans Typewriter"/>
                <a:ea typeface="Courier New" charset="0"/>
                <a:cs typeface="Courier New" charset="0"/>
              </a:rPr>
              <a:t>System.out.println(100 * </a:t>
            </a:r>
            <a:r>
              <a:rPr lang="en-US" sz="1800" dirty="0" err="1" smtClean="0">
                <a:solidFill>
                  <a:srgbClr val="6E8080"/>
                </a:solidFill>
                <a:latin typeface="Lucida Sans Typewriter"/>
                <a:ea typeface="Courier New" charset="0"/>
                <a:cs typeface="Courier New" charset="0"/>
              </a:rPr>
              <a:t>f</a:t>
            </a:r>
            <a:r>
              <a:rPr lang="en-US" sz="1800" dirty="0" smtClean="0">
                <a:solidFill>
                  <a:srgbClr val="6E8080"/>
                </a:solidFill>
                <a:latin typeface="Lucida Sans Typewriter"/>
                <a:ea typeface="Courier New" charset="0"/>
                <a:cs typeface="Courier New" charset="0"/>
              </a:rPr>
              <a:t>); // Prints 434.99999999999994 </a:t>
            </a:r>
          </a:p>
          <a:p>
            <a:r>
              <a:rPr lang="en-US" dirty="0" smtClean="0"/>
              <a:t>Use </a:t>
            </a:r>
            <a:r>
              <a:rPr lang="en-US" dirty="0" smtClean="0">
                <a:solidFill>
                  <a:srgbClr val="6E8080"/>
                </a:solidFill>
                <a:latin typeface="Lucida Sans Typewriter"/>
                <a:ea typeface="Courier New" charset="0"/>
                <a:cs typeface="Courier New" charset="0"/>
              </a:rPr>
              <a:t>double</a:t>
            </a:r>
            <a:r>
              <a:rPr lang="en-US" dirty="0" smtClean="0"/>
              <a:t> type in most cases</a:t>
            </a:r>
            <a:endParaRPr lang="en-US" dirty="0"/>
          </a:p>
        </p:txBody>
      </p:sp>
      <p:pic>
        <p:nvPicPr>
          <p:cNvPr id="5" name="Picture 4" descr="imprecision.jpg"/>
          <p:cNvPicPr>
            <a:picLocks noChangeAspect="1"/>
          </p:cNvPicPr>
          <p:nvPr/>
        </p:nvPicPr>
        <p:blipFill>
          <a:blip r:embed="rId2"/>
          <a:stretch>
            <a:fillRect/>
          </a:stretch>
        </p:blipFill>
        <p:spPr>
          <a:xfrm>
            <a:off x="287545" y="995014"/>
            <a:ext cx="1724025" cy="13811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Substrings</a:t>
            </a:r>
            <a:endParaRPr lang="en-US" dirty="0"/>
          </a:p>
        </p:txBody>
      </p:sp>
      <p:sp>
        <p:nvSpPr>
          <p:cNvPr id="3" name="Content Placeholder 2"/>
          <p:cNvSpPr>
            <a:spLocks noGrp="1"/>
          </p:cNvSpPr>
          <p:nvPr>
            <p:ph idx="1"/>
          </p:nvPr>
        </p:nvSpPr>
        <p:spPr>
          <a:xfrm>
            <a:off x="0" y="1070881"/>
            <a:ext cx="9135036" cy="4918584"/>
          </a:xfrm>
        </p:spPr>
        <p:txBody>
          <a:bodyPr/>
          <a:lstStyle/>
          <a:p>
            <a:r>
              <a:rPr lang="en-US" dirty="0" smtClean="0"/>
              <a:t>To extract </a:t>
            </a:r>
            <a:r>
              <a:rPr lang="en-US" dirty="0" smtClean="0">
                <a:solidFill>
                  <a:srgbClr val="6E8080"/>
                </a:solidFill>
                <a:latin typeface="Lucida Sans Typewriter"/>
                <a:ea typeface="Courier New" charset="0"/>
                <a:cs typeface="Courier New" charset="0"/>
              </a:rPr>
              <a:t>"World"</a:t>
            </a:r>
          </a:p>
          <a:p>
            <a:pPr lvl="1">
              <a:buNone/>
            </a:pPr>
            <a:r>
              <a:rPr lang="en-US" dirty="0" smtClean="0">
                <a:solidFill>
                  <a:srgbClr val="6E8080"/>
                </a:solidFill>
                <a:latin typeface="Lucida Sans Typewriter"/>
                <a:ea typeface="Courier New" charset="0"/>
                <a:cs typeface="Courier New" charset="0"/>
              </a:rPr>
              <a:t>String sub2 = greeting.substring(7, 12);</a:t>
            </a:r>
          </a:p>
          <a:p>
            <a:pPr lvl="1">
              <a:buNone/>
            </a:pPr>
            <a:endParaRPr lang="en-US" dirty="0" smtClean="0">
              <a:solidFill>
                <a:srgbClr val="6E8080"/>
              </a:solidFill>
              <a:latin typeface="Lucida Sans Typewriter"/>
              <a:ea typeface="Courier New" charset="0"/>
              <a:cs typeface="Courier New" charset="0"/>
            </a:endParaRPr>
          </a:p>
          <a:p>
            <a:pPr lvl="1">
              <a:buNone/>
            </a:pPr>
            <a:endParaRPr lang="en-US" sz="1800" dirty="0" smtClean="0">
              <a:solidFill>
                <a:srgbClr val="6E8080"/>
              </a:solidFill>
              <a:latin typeface="Lucida Sans Typewriter"/>
              <a:ea typeface="Courier New" charset="0"/>
              <a:cs typeface="Courier New" charset="0"/>
            </a:endParaRPr>
          </a:p>
          <a:p>
            <a:pPr lvl="1">
              <a:buNone/>
            </a:pPr>
            <a:endParaRPr lang="en-US" sz="1800" dirty="0" smtClean="0">
              <a:solidFill>
                <a:srgbClr val="6E8080"/>
              </a:solidFill>
              <a:latin typeface="Lucida Sans Typewriter"/>
              <a:ea typeface="Courier New" charset="0"/>
              <a:cs typeface="Courier New" charset="0"/>
            </a:endParaRPr>
          </a:p>
          <a:p>
            <a:pPr lvl="1">
              <a:buNone/>
            </a:pPr>
            <a:endParaRPr lang="en-US" sz="1800" dirty="0" smtClean="0">
              <a:solidFill>
                <a:srgbClr val="6E8080"/>
              </a:solidFill>
              <a:latin typeface="Lucida Sans Typewriter"/>
              <a:ea typeface="Courier New" charset="0"/>
              <a:cs typeface="Courier New" charset="0"/>
            </a:endParaRPr>
          </a:p>
          <a:p>
            <a:r>
              <a:rPr lang="en-US" dirty="0" smtClean="0"/>
              <a:t>Substring length is “past the end” - start</a:t>
            </a:r>
            <a:endParaRPr lang="en-US" dirty="0"/>
          </a:p>
        </p:txBody>
      </p:sp>
      <p:pic>
        <p:nvPicPr>
          <p:cNvPr id="4" name="Picture 3" descr="string_positions2.png"/>
          <p:cNvPicPr>
            <a:picLocks noChangeAspect="1"/>
          </p:cNvPicPr>
          <p:nvPr/>
        </p:nvPicPr>
        <p:blipFill>
          <a:blip r:embed="rId2"/>
          <a:stretch>
            <a:fillRect/>
          </a:stretch>
        </p:blipFill>
        <p:spPr>
          <a:xfrm>
            <a:off x="488822" y="2118622"/>
            <a:ext cx="4083178" cy="105621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Substrings</a:t>
            </a:r>
            <a:endParaRPr lang="en-US" dirty="0"/>
          </a:p>
        </p:txBody>
      </p:sp>
      <p:sp>
        <p:nvSpPr>
          <p:cNvPr id="3" name="Content Placeholder 2"/>
          <p:cNvSpPr>
            <a:spLocks noGrp="1"/>
          </p:cNvSpPr>
          <p:nvPr>
            <p:ph idx="1"/>
          </p:nvPr>
        </p:nvSpPr>
        <p:spPr>
          <a:xfrm>
            <a:off x="0" y="1070881"/>
            <a:ext cx="9438164" cy="4918584"/>
          </a:xfrm>
        </p:spPr>
        <p:txBody>
          <a:bodyPr/>
          <a:lstStyle/>
          <a:p>
            <a:r>
              <a:rPr lang="en-US" dirty="0" smtClean="0"/>
              <a:t>If you omit the end position when calling the substring method, then all characters from the starting position to the end of the string are copied.</a:t>
            </a:r>
          </a:p>
          <a:p>
            <a:r>
              <a:rPr lang="en-US" dirty="0" smtClean="0"/>
              <a:t>Example</a:t>
            </a:r>
          </a:p>
          <a:p>
            <a:pPr lvl="1">
              <a:buNone/>
            </a:pPr>
            <a:r>
              <a:rPr lang="en-US" sz="1400" dirty="0" smtClean="0">
                <a:solidFill>
                  <a:srgbClr val="6E8080"/>
                </a:solidFill>
                <a:latin typeface="Lucida Sans Typewriter"/>
                <a:ea typeface="Courier New" charset="0"/>
                <a:cs typeface="Courier New" charset="0"/>
              </a:rPr>
              <a:t>String tail = greeting.substring(7); // Copies all characters from position 7 on</a:t>
            </a:r>
          </a:p>
          <a:p>
            <a:r>
              <a:rPr lang="en-US" dirty="0" smtClean="0"/>
              <a:t>Result </a:t>
            </a:r>
          </a:p>
          <a:p>
            <a:pPr lvl="1"/>
            <a:r>
              <a:rPr lang="en-US" dirty="0" smtClean="0"/>
              <a:t>Sets </a:t>
            </a:r>
            <a:r>
              <a:rPr lang="en-US" dirty="0" smtClean="0">
                <a:solidFill>
                  <a:srgbClr val="6E8080"/>
                </a:solidFill>
                <a:latin typeface="Lucida Sans Typewriter"/>
                <a:ea typeface="Courier New" charset="0"/>
                <a:cs typeface="Courier New" charset="0"/>
              </a:rPr>
              <a:t>tail</a:t>
            </a:r>
            <a:r>
              <a:rPr lang="en-US" dirty="0" smtClean="0"/>
              <a:t> to the string </a:t>
            </a:r>
            <a:r>
              <a:rPr lang="en-US" dirty="0" smtClean="0">
                <a:solidFill>
                  <a:srgbClr val="6E8080"/>
                </a:solidFill>
                <a:latin typeface="Lucida Sans Typewriter"/>
                <a:ea typeface="Courier New" charset="0"/>
                <a:cs typeface="Courier New" charset="0"/>
              </a:rPr>
              <a:t>"World!"</a:t>
            </a:r>
            <a:r>
              <a:rPr lang="en-US"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Substrings</a:t>
            </a:r>
            <a:endParaRPr lang="en-US" dirty="0"/>
          </a:p>
        </p:txBody>
      </p:sp>
      <p:sp>
        <p:nvSpPr>
          <p:cNvPr id="3" name="Content Placeholder 2"/>
          <p:cNvSpPr>
            <a:spLocks noGrp="1"/>
          </p:cNvSpPr>
          <p:nvPr>
            <p:ph idx="1"/>
          </p:nvPr>
        </p:nvSpPr>
        <p:spPr>
          <a:xfrm>
            <a:off x="0" y="1070881"/>
            <a:ext cx="9438164" cy="4918584"/>
          </a:xfrm>
        </p:spPr>
        <p:txBody>
          <a:bodyPr/>
          <a:lstStyle/>
          <a:p>
            <a:r>
              <a:rPr lang="en-US" dirty="0" smtClean="0"/>
              <a:t>To make a string of one character, taken from the start of first</a:t>
            </a:r>
          </a:p>
          <a:p>
            <a:pPr lvl="1">
              <a:buNone/>
            </a:pPr>
            <a:r>
              <a:rPr lang="en-US" dirty="0" smtClean="0">
                <a:solidFill>
                  <a:srgbClr val="6E8080"/>
                </a:solidFill>
                <a:latin typeface="Lucida Sans Typewriter"/>
                <a:ea typeface="Courier New" charset="0"/>
                <a:cs typeface="Courier New" charset="0"/>
              </a:rPr>
              <a:t>first.substring(0, 1)</a:t>
            </a:r>
          </a:p>
        </p:txBody>
      </p:sp>
      <p:pic>
        <p:nvPicPr>
          <p:cNvPr id="5" name="Picture 4" descr="initial_string.png"/>
          <p:cNvPicPr>
            <a:picLocks noChangeAspect="1"/>
          </p:cNvPicPr>
          <p:nvPr/>
        </p:nvPicPr>
        <p:blipFill>
          <a:blip r:embed="rId2"/>
          <a:stretch>
            <a:fillRect/>
          </a:stretch>
        </p:blipFill>
        <p:spPr>
          <a:xfrm>
            <a:off x="231208" y="2477970"/>
            <a:ext cx="4340792" cy="249885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section_5/</a:t>
            </a:r>
            <a:r>
              <a:rPr lang="en-US" sz="3200" dirty="0" smtClean="0">
                <a:hlinkClick r:id="rId2" action="ppaction://hlinkfile"/>
              </a:rPr>
              <a:t>Initials.java</a:t>
            </a:r>
            <a:endParaRPr lang="en-US" sz="3200" dirty="0"/>
          </a:p>
        </p:txBody>
      </p:sp>
      <p:sp>
        <p:nvSpPr>
          <p:cNvPr id="3" name="Content Placeholder 2"/>
          <p:cNvSpPr>
            <a:spLocks noGrp="1"/>
          </p:cNvSpPr>
          <p:nvPr>
            <p:ph idx="4294967295"/>
          </p:nvPr>
        </p:nvSpPr>
        <p:spPr>
          <a:xfrm>
            <a:off x="9525" y="796974"/>
            <a:ext cx="9134475" cy="3536361"/>
          </a:xfrm>
        </p:spPr>
        <p:txBody>
          <a:bodyPr>
            <a:no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prints a pair of initials.</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Initials</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Get the names of the couple</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your first name: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String first = </a:t>
            </a:r>
            <a:r>
              <a:rPr lang="en-US" sz="1400" dirty="0" err="1" smtClean="0">
                <a:solidFill>
                  <a:srgbClr val="000000"/>
                </a:solidFill>
                <a:latin typeface="Courier"/>
                <a:ea typeface="Courier"/>
                <a:cs typeface="Courier"/>
              </a:rPr>
              <a:t>in.next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err="1" smtClean="0">
                <a:solidFill>
                  <a:srgbClr val="32E598"/>
                </a:solidFill>
                <a:latin typeface="Courier"/>
                <a:ea typeface="Courier"/>
                <a:cs typeface="Courier"/>
              </a:rPr>
              <a:t>"Enter</a:t>
            </a:r>
            <a:r>
              <a:rPr lang="en-US" sz="1400" dirty="0" smtClean="0">
                <a:solidFill>
                  <a:srgbClr val="32E598"/>
                </a:solidFill>
                <a:latin typeface="Courier"/>
                <a:ea typeface="Courier"/>
                <a:cs typeface="Courier"/>
              </a:rPr>
              <a:t> your significant </a:t>
            </a:r>
            <a:r>
              <a:rPr lang="en-US" sz="1400" dirty="0" err="1" smtClean="0">
                <a:solidFill>
                  <a:srgbClr val="32E598"/>
                </a:solidFill>
                <a:latin typeface="Courier"/>
                <a:ea typeface="Courier"/>
                <a:cs typeface="Courier"/>
              </a:rPr>
              <a:t>other&amp;apos;s</a:t>
            </a:r>
            <a:r>
              <a:rPr lang="en-US" sz="1400" dirty="0" smtClean="0">
                <a:solidFill>
                  <a:srgbClr val="32E598"/>
                </a:solidFill>
                <a:latin typeface="Courier"/>
                <a:ea typeface="Courier"/>
                <a:cs typeface="Courier"/>
              </a:rPr>
              <a:t> first name: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String second = </a:t>
            </a:r>
            <a:r>
              <a:rPr lang="en-US" sz="1400" dirty="0" err="1" smtClean="0">
                <a:solidFill>
                  <a:srgbClr val="000000"/>
                </a:solidFill>
                <a:latin typeface="Courier"/>
                <a:ea typeface="Courier"/>
                <a:cs typeface="Courier"/>
              </a:rPr>
              <a:t>in.next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Compute and display the inscription</a:t>
            </a:r>
          </a:p>
          <a:p>
            <a:pPr>
              <a:spcBef>
                <a:spcPts val="0"/>
              </a:spcBef>
              <a:buNone/>
            </a:pPr>
            <a:r>
              <a:rPr lang="en-US" sz="1400" b="1" dirty="0" smtClean="0">
                <a:solidFill>
                  <a:srgbClr val="0073FF"/>
                </a:solidFill>
                <a:latin typeface="Courier"/>
                <a:ea typeface="Courier"/>
                <a:cs typeface="Courier"/>
              </a:rPr>
              <a:t> 20  </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String initials = first.substring(</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 </a:t>
            </a:r>
            <a:r>
              <a:rPr lang="en-US" sz="1400" dirty="0" smtClean="0">
                <a:solidFill>
                  <a:srgbClr val="32E598"/>
                </a:solidFill>
                <a:latin typeface="Courier"/>
                <a:ea typeface="Courier"/>
                <a:cs typeface="Courier"/>
              </a:rPr>
              <a:t>"&amp;"</a:t>
            </a:r>
            <a:r>
              <a:rPr lang="en-US" sz="1400" dirty="0" smtClean="0">
                <a:solidFill>
                  <a:srgbClr val="000000"/>
                </a:solidFill>
                <a:latin typeface="Courier"/>
                <a:ea typeface="Courier"/>
                <a:cs typeface="Courier"/>
              </a:rPr>
              <a:t> + second.substring(</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23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System.out.println(initials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a:t>
            </a:r>
            <a:endParaRPr lang="en-US" sz="1400" dirty="0" smtClean="0">
              <a:solidFill>
                <a:srgbClr val="6E8080"/>
              </a:solidFill>
              <a:latin typeface="Lucida Sans Typewriter"/>
              <a:ea typeface="Courier New" charset="0"/>
              <a:cs typeface="Courier New" charset="0"/>
            </a:endParaRP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section_5/</a:t>
            </a:r>
            <a:r>
              <a:rPr lang="en-US" sz="3200" dirty="0" smtClean="0">
                <a:hlinkClick r:id="rId2" action="ppaction://hlinkfile"/>
              </a:rPr>
              <a:t>Initials.java</a:t>
            </a:r>
            <a:endParaRPr lang="en-US" sz="3200" dirty="0"/>
          </a:p>
        </p:txBody>
      </p:sp>
      <p:sp>
        <p:nvSpPr>
          <p:cNvPr id="5" name="Content Placeholder 2"/>
          <p:cNvSpPr txBox="1">
            <a:spLocks/>
          </p:cNvSpPr>
          <p:nvPr/>
        </p:nvSpPr>
        <p:spPr>
          <a:xfrm>
            <a:off x="261479" y="946360"/>
            <a:ext cx="8882521" cy="217911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pPr marL="800100" lvl="1" indent="-342900">
              <a:spcBef>
                <a:spcPct val="20000"/>
              </a:spcBef>
            </a:pPr>
            <a:r>
              <a:rPr lang="en-US" sz="2000" dirty="0" smtClean="0">
                <a:solidFill>
                  <a:srgbClr val="6E8080"/>
                </a:solidFill>
                <a:latin typeface="Lucida Sans Typewriter"/>
                <a:ea typeface="Courier New" charset="0"/>
                <a:cs typeface="Courier New" charset="0"/>
              </a:rPr>
              <a:t>Enter your first name: Rodolfo</a:t>
            </a:r>
          </a:p>
          <a:p>
            <a:pPr marL="800100" lvl="1" indent="-342900">
              <a:spcBef>
                <a:spcPct val="20000"/>
              </a:spcBef>
            </a:pPr>
            <a:r>
              <a:rPr lang="en-US" sz="2000" dirty="0" smtClean="0">
                <a:solidFill>
                  <a:srgbClr val="6E8080"/>
                </a:solidFill>
                <a:latin typeface="Lucida Sans Typewriter"/>
                <a:ea typeface="Courier New" charset="0"/>
                <a:cs typeface="Courier New" charset="0"/>
              </a:rPr>
              <a:t>Enter your significant other's first name: Sally</a:t>
            </a:r>
          </a:p>
          <a:p>
            <a:pPr marL="800100" lvl="1" indent="-342900">
              <a:spcBef>
                <a:spcPct val="20000"/>
              </a:spcBef>
            </a:pPr>
            <a:r>
              <a:rPr lang="en-US" sz="2000" dirty="0" smtClean="0">
                <a:solidFill>
                  <a:srgbClr val="6E8080"/>
                </a:solidFill>
                <a:latin typeface="Lucida Sans Typewriter"/>
                <a:ea typeface="Courier New" charset="0"/>
                <a:cs typeface="Courier New" charset="0"/>
              </a:rPr>
              <a:t>R&amp;S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pic>
        <p:nvPicPr>
          <p:cNvPr id="7" name="Picture 6" descr="string_operations_table.png"/>
          <p:cNvPicPr>
            <a:picLocks noChangeAspect="1"/>
          </p:cNvPicPr>
          <p:nvPr/>
        </p:nvPicPr>
        <p:blipFill>
          <a:blip r:embed="rId2"/>
          <a:stretch>
            <a:fillRect/>
          </a:stretch>
        </p:blipFill>
        <p:spPr>
          <a:xfrm>
            <a:off x="998096" y="842968"/>
            <a:ext cx="6373135" cy="566110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4.22</a:t>
            </a:r>
            <a:endParaRPr lang="en-US" dirty="0"/>
          </a:p>
        </p:txBody>
      </p:sp>
      <p:sp>
        <p:nvSpPr>
          <p:cNvPr id="6" name="Content Placeholder 5"/>
          <p:cNvSpPr>
            <a:spLocks noGrp="1"/>
          </p:cNvSpPr>
          <p:nvPr>
            <p:ph idx="1"/>
          </p:nvPr>
        </p:nvSpPr>
        <p:spPr>
          <a:xfrm>
            <a:off x="8964" y="958815"/>
            <a:ext cx="8677836" cy="485630"/>
          </a:xfrm>
        </p:spPr>
        <p:txBody>
          <a:bodyPr/>
          <a:lstStyle/>
          <a:p>
            <a:r>
              <a:rPr lang="en-US" dirty="0" smtClean="0"/>
              <a:t>What is the length of the string </a:t>
            </a:r>
            <a:r>
              <a:rPr lang="en-US" dirty="0" smtClean="0">
                <a:solidFill>
                  <a:srgbClr val="6E8080"/>
                </a:solidFill>
                <a:latin typeface="Lucida Sans Typewriter"/>
                <a:ea typeface="Courier New" charset="0"/>
                <a:cs typeface="Courier New" charset="0"/>
              </a:rPr>
              <a:t>"Java Program"</a:t>
            </a:r>
            <a:r>
              <a:rPr lang="en-US" dirty="0" smtClean="0"/>
              <a:t>?</a:t>
            </a:r>
            <a:endParaRPr lang="en-US" sz="2000" dirty="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99372" y="1444445"/>
            <a:ext cx="8239827" cy="1730843"/>
          </a:xfrm>
        </p:spPr>
        <p:txBody>
          <a:bodyPr/>
          <a:lstStyle/>
          <a:p>
            <a:r>
              <a:rPr lang="en-US" b="1" dirty="0" smtClean="0"/>
              <a:t>Answer:</a:t>
            </a:r>
            <a:r>
              <a:rPr lang="en-US" dirty="0" smtClean="0"/>
              <a:t> The length is 12. The space counts as a character.</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4.23</a:t>
            </a:r>
            <a:endParaRPr lang="en-US" dirty="0"/>
          </a:p>
        </p:txBody>
      </p:sp>
      <p:sp>
        <p:nvSpPr>
          <p:cNvPr id="6" name="Content Placeholder 5"/>
          <p:cNvSpPr>
            <a:spLocks noGrp="1"/>
          </p:cNvSpPr>
          <p:nvPr>
            <p:ph idx="1"/>
          </p:nvPr>
        </p:nvSpPr>
        <p:spPr>
          <a:xfrm>
            <a:off x="0" y="958814"/>
            <a:ext cx="8677836" cy="1718390"/>
          </a:xfrm>
        </p:spPr>
        <p:txBody>
          <a:bodyPr/>
          <a:lstStyle/>
          <a:p>
            <a:r>
              <a:rPr lang="en-US" dirty="0" smtClean="0"/>
              <a:t>Consider this string variable</a:t>
            </a:r>
          </a:p>
          <a:p>
            <a:r>
              <a:rPr lang="en-US" dirty="0" smtClean="0"/>
              <a:t>	</a:t>
            </a:r>
            <a:r>
              <a:rPr lang="en-US" sz="2000" dirty="0" smtClean="0">
                <a:solidFill>
                  <a:srgbClr val="6E8080"/>
                </a:solidFill>
                <a:latin typeface="Lucida Sans Typewriter"/>
                <a:ea typeface="Courier New" charset="0"/>
                <a:cs typeface="Courier New" charset="0"/>
              </a:rPr>
              <a:t>String </a:t>
            </a:r>
            <a:r>
              <a:rPr lang="en-US" sz="2000" dirty="0" err="1" smtClean="0">
                <a:solidFill>
                  <a:srgbClr val="6E8080"/>
                </a:solidFill>
                <a:latin typeface="Lucida Sans Typewriter"/>
                <a:ea typeface="Courier New" charset="0"/>
                <a:cs typeface="Courier New" charset="0"/>
              </a:rPr>
              <a:t>str</a:t>
            </a:r>
            <a:r>
              <a:rPr lang="en-US" sz="2000" dirty="0" smtClean="0">
                <a:solidFill>
                  <a:srgbClr val="6E8080"/>
                </a:solidFill>
                <a:latin typeface="Lucida Sans Typewriter"/>
                <a:ea typeface="Courier New" charset="0"/>
                <a:cs typeface="Courier New" charset="0"/>
              </a:rPr>
              <a:t> = "Java Program";</a:t>
            </a:r>
          </a:p>
          <a:p>
            <a:r>
              <a:rPr lang="en-US" dirty="0" smtClean="0"/>
              <a:t>Give a call to the </a:t>
            </a:r>
            <a:r>
              <a:rPr lang="en-US" dirty="0" smtClean="0">
                <a:solidFill>
                  <a:srgbClr val="6E8080"/>
                </a:solidFill>
                <a:latin typeface="Lucida Sans Typewriter"/>
                <a:ea typeface="Courier New" charset="0"/>
                <a:cs typeface="Courier New" charset="0"/>
              </a:rPr>
              <a:t>substring</a:t>
            </a:r>
            <a:r>
              <a:rPr lang="en-US" dirty="0" smtClean="0"/>
              <a:t> method that returns the substring </a:t>
            </a:r>
            <a:r>
              <a:rPr lang="en-US" dirty="0" smtClean="0">
                <a:solidFill>
                  <a:srgbClr val="6E8080"/>
                </a:solidFill>
                <a:latin typeface="Lucida Sans Typewriter"/>
                <a:ea typeface="Courier New" charset="0"/>
                <a:cs typeface="Courier New" charset="0"/>
              </a:rPr>
              <a:t>"gram"</a:t>
            </a:r>
            <a:r>
              <a:rPr lang="en-US" dirty="0" smtClean="0"/>
              <a:t>.</a:t>
            </a:r>
            <a:endParaRPr lang="en-US" dirty="0"/>
          </a:p>
        </p:txBody>
      </p:sp>
      <p:sp>
        <p:nvSpPr>
          <p:cNvPr id="8" name="Content Placeholder 5"/>
          <p:cNvSpPr>
            <a:spLocks noGrp="1"/>
          </p:cNvSpPr>
          <p:nvPr>
            <p:ph idx="1"/>
          </p:nvPr>
        </p:nvSpPr>
        <p:spPr>
          <a:xfrm>
            <a:off x="587426" y="2677204"/>
            <a:ext cx="8239827" cy="2054598"/>
          </a:xfrm>
        </p:spPr>
        <p:txBody>
          <a:bodyPr/>
          <a:lstStyle/>
          <a:p>
            <a:r>
              <a:rPr lang="en-US" b="1" dirty="0" smtClean="0"/>
              <a:t>Answer:</a:t>
            </a:r>
          </a:p>
          <a:p>
            <a:r>
              <a:rPr lang="en-US" sz="2000" dirty="0" smtClean="0">
                <a:solidFill>
                  <a:srgbClr val="6E8080"/>
                </a:solidFill>
                <a:latin typeface="Lucida Sans Typewriter"/>
                <a:ea typeface="Courier New" charset="0"/>
                <a:cs typeface="Courier New" charset="0"/>
              </a:rPr>
              <a:t>str.substring(8, 12)</a:t>
            </a:r>
          </a:p>
          <a:p>
            <a:r>
              <a:rPr lang="en-US" dirty="0" smtClean="0"/>
              <a:t>or</a:t>
            </a:r>
          </a:p>
          <a:p>
            <a:r>
              <a:rPr lang="en-US" sz="2000" dirty="0" smtClean="0">
                <a:solidFill>
                  <a:srgbClr val="6E8080"/>
                </a:solidFill>
                <a:latin typeface="Lucida Sans Typewriter"/>
                <a:ea typeface="Courier New" charset="0"/>
                <a:cs typeface="Courier New" charset="0"/>
              </a:rPr>
              <a:t>str.substring(8)</a:t>
            </a:r>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4.24</a:t>
            </a:r>
            <a:endParaRPr lang="en-US" dirty="0"/>
          </a:p>
        </p:txBody>
      </p:sp>
      <p:sp>
        <p:nvSpPr>
          <p:cNvPr id="6" name="Content Placeholder 5"/>
          <p:cNvSpPr>
            <a:spLocks noGrp="1"/>
          </p:cNvSpPr>
          <p:nvPr>
            <p:ph idx="1"/>
          </p:nvPr>
        </p:nvSpPr>
        <p:spPr>
          <a:xfrm>
            <a:off x="0" y="958814"/>
            <a:ext cx="8677836" cy="846742"/>
          </a:xfrm>
        </p:spPr>
        <p:txBody>
          <a:bodyPr/>
          <a:lstStyle/>
          <a:p>
            <a:r>
              <a:rPr lang="en-US" dirty="0" smtClean="0"/>
              <a:t>Use string concatenation to turn the string variable </a:t>
            </a:r>
            <a:r>
              <a:rPr lang="en-US" dirty="0" err="1" smtClean="0"/>
              <a:t>str</a:t>
            </a:r>
            <a:r>
              <a:rPr lang="en-US" dirty="0" smtClean="0"/>
              <a:t> from Self Check 23 into </a:t>
            </a:r>
            <a:r>
              <a:rPr lang="en-US" dirty="0" smtClean="0">
                <a:solidFill>
                  <a:srgbClr val="6E8080"/>
                </a:solidFill>
                <a:latin typeface="Lucida Sans Typewriter"/>
                <a:ea typeface="Courier New" charset="0"/>
                <a:cs typeface="Courier New" charset="0"/>
              </a:rPr>
              <a:t>"Java Programming"</a:t>
            </a:r>
            <a:r>
              <a:rPr lang="en-US" dirty="0" smtClean="0"/>
              <a:t>.</a:t>
            </a:r>
            <a:endParaRPr lang="en-US" dirty="0"/>
          </a:p>
        </p:txBody>
      </p:sp>
      <p:sp>
        <p:nvSpPr>
          <p:cNvPr id="8" name="Content Placeholder 5"/>
          <p:cNvSpPr>
            <a:spLocks noGrp="1"/>
          </p:cNvSpPr>
          <p:nvPr>
            <p:ph idx="1"/>
          </p:nvPr>
        </p:nvSpPr>
        <p:spPr>
          <a:xfrm>
            <a:off x="587426" y="1805556"/>
            <a:ext cx="8239827" cy="2054598"/>
          </a:xfrm>
        </p:spPr>
        <p:txBody>
          <a:bodyPr/>
          <a:lstStyle/>
          <a:p>
            <a:r>
              <a:rPr lang="en-US" b="1" dirty="0" smtClean="0"/>
              <a:t>Answer:</a:t>
            </a:r>
          </a:p>
          <a:p>
            <a:r>
              <a:rPr lang="en-US" sz="2000" dirty="0" err="1" smtClean="0">
                <a:solidFill>
                  <a:srgbClr val="6E8080"/>
                </a:solidFill>
                <a:latin typeface="Lucida Sans Typewriter"/>
                <a:ea typeface="Courier New" charset="0"/>
                <a:cs typeface="Courier New" charset="0"/>
              </a:rPr>
              <a:t>str</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str</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ming</a:t>
            </a: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4.25</a:t>
            </a:r>
            <a:endParaRPr lang="en-US" dirty="0"/>
          </a:p>
        </p:txBody>
      </p:sp>
      <p:sp>
        <p:nvSpPr>
          <p:cNvPr id="6" name="Content Placeholder 5"/>
          <p:cNvSpPr>
            <a:spLocks noGrp="1"/>
          </p:cNvSpPr>
          <p:nvPr>
            <p:ph idx="1"/>
          </p:nvPr>
        </p:nvSpPr>
        <p:spPr>
          <a:xfrm>
            <a:off x="0" y="958813"/>
            <a:ext cx="8677836" cy="2353447"/>
          </a:xfrm>
        </p:spPr>
        <p:txBody>
          <a:bodyPr>
            <a:normAutofit lnSpcReduction="10000"/>
          </a:bodyPr>
          <a:lstStyle/>
          <a:p>
            <a:r>
              <a:rPr lang="en-US" dirty="0" smtClean="0"/>
              <a:t>What does the following statement sequence print?</a:t>
            </a:r>
          </a:p>
          <a:p>
            <a:r>
              <a:rPr lang="en-US" dirty="0" smtClean="0"/>
              <a:t>	</a:t>
            </a:r>
            <a:r>
              <a:rPr lang="en-US" sz="2000" dirty="0" smtClean="0">
                <a:solidFill>
                  <a:srgbClr val="6E8080"/>
                </a:solidFill>
                <a:latin typeface="Lucida Sans Typewriter"/>
                <a:ea typeface="Courier New" charset="0"/>
                <a:cs typeface="Courier New" charset="0"/>
              </a:rPr>
              <a:t>String </a:t>
            </a:r>
            <a:r>
              <a:rPr lang="en-US" sz="2000" dirty="0" err="1" smtClean="0">
                <a:solidFill>
                  <a:srgbClr val="6E8080"/>
                </a:solidFill>
                <a:latin typeface="Lucida Sans Typewriter"/>
                <a:ea typeface="Courier New" charset="0"/>
                <a:cs typeface="Courier New" charset="0"/>
              </a:rPr>
              <a:t>str</a:t>
            </a:r>
            <a:r>
              <a:rPr lang="en-US" sz="2000" dirty="0" smtClean="0">
                <a:solidFill>
                  <a:srgbClr val="6E8080"/>
                </a:solidFill>
                <a:latin typeface="Lucida Sans Typewriter"/>
                <a:ea typeface="Courier New" charset="0"/>
                <a:cs typeface="Courier New" charset="0"/>
              </a:rPr>
              <a:t> = "Harry”;</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str.length</a:t>
            </a:r>
            <a:r>
              <a:rPr lang="en-US" sz="2000" dirty="0" smtClean="0">
                <a:solidFill>
                  <a:srgbClr val="6E8080"/>
                </a:solidFill>
                <a:latin typeface="Lucida Sans Typewriter"/>
                <a:ea typeface="Courier New" charset="0"/>
                <a:cs typeface="Courier New" charset="0"/>
              </a:rPr>
              <a:t>();</a:t>
            </a:r>
          </a:p>
          <a:p>
            <a:r>
              <a:rPr lang="en-US" sz="2000" dirty="0" smtClean="0">
                <a:solidFill>
                  <a:srgbClr val="6E8080"/>
                </a:solidFill>
                <a:latin typeface="Lucida Sans Typewriter"/>
                <a:ea typeface="Courier New" charset="0"/>
                <a:cs typeface="Courier New" charset="0"/>
              </a:rPr>
              <a:t>	String mystery = str.substring(0, 1) +</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str.substring(n</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n</a:t>
            </a:r>
            <a:r>
              <a:rPr lang="en-US" sz="2000" dirty="0" smtClean="0">
                <a:solidFill>
                  <a:srgbClr val="6E8080"/>
                </a:solidFill>
                <a:latin typeface="Lucida Sans Typewriter"/>
                <a:ea typeface="Courier New" charset="0"/>
                <a:cs typeface="Courier New" charset="0"/>
              </a:rPr>
              <a:t>);</a:t>
            </a:r>
          </a:p>
          <a:p>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System.out.println(mystery</a:t>
            </a:r>
            <a:r>
              <a:rPr lang="en-US" sz="2000" dirty="0" smtClean="0">
                <a:solidFill>
                  <a:srgbClr val="6E8080"/>
                </a:solidFill>
                <a:latin typeface="Lucida Sans Typewriter"/>
                <a:ea typeface="Courier New" charset="0"/>
                <a:cs typeface="Courier New" charset="0"/>
              </a:rPr>
              <a:t>);</a:t>
            </a:r>
          </a:p>
        </p:txBody>
      </p:sp>
      <p:sp>
        <p:nvSpPr>
          <p:cNvPr id="8" name="Content Placeholder 5"/>
          <p:cNvSpPr>
            <a:spLocks noGrp="1"/>
          </p:cNvSpPr>
          <p:nvPr>
            <p:ph idx="1"/>
          </p:nvPr>
        </p:nvSpPr>
        <p:spPr>
          <a:xfrm>
            <a:off x="587426" y="3548852"/>
            <a:ext cx="8239827" cy="2054598"/>
          </a:xfrm>
        </p:spPr>
        <p:txBody>
          <a:bodyPr/>
          <a:lstStyle/>
          <a:p>
            <a:r>
              <a:rPr lang="en-US" b="1" dirty="0" smtClean="0"/>
              <a:t>Answer:</a:t>
            </a:r>
          </a:p>
          <a:p>
            <a:r>
              <a:rPr lang="en-US" sz="2000" dirty="0" err="1" smtClean="0">
                <a:solidFill>
                  <a:srgbClr val="6E8080"/>
                </a:solidFill>
                <a:latin typeface="Lucida Sans Typewriter"/>
                <a:ea typeface="Courier New" charset="0"/>
                <a:cs typeface="Courier New" charset="0"/>
              </a:rPr>
              <a:t>Hy</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Constants: </a:t>
            </a:r>
            <a:r>
              <a:rPr lang="en-US" sz="3200" dirty="0" smtClean="0">
                <a:solidFill>
                  <a:srgbClr val="6E8080"/>
                </a:solidFill>
                <a:latin typeface="Lucida Sans Typewriter"/>
                <a:ea typeface="Courier New" charset="0"/>
                <a:cs typeface="Courier New" charset="0"/>
              </a:rPr>
              <a:t>final</a:t>
            </a:r>
            <a:endParaRPr lang="en-US" sz="3200" dirty="0">
              <a:solidFill>
                <a:srgbClr val="6E8080"/>
              </a:solidFill>
              <a:latin typeface="Lucida Sans Typewriter"/>
              <a:ea typeface="Courier New" charset="0"/>
              <a:cs typeface="Courier New" charset="0"/>
            </a:endParaRPr>
          </a:p>
        </p:txBody>
      </p:sp>
      <p:sp>
        <p:nvSpPr>
          <p:cNvPr id="3" name="Content Placeholder 2"/>
          <p:cNvSpPr>
            <a:spLocks noGrp="1"/>
          </p:cNvSpPr>
          <p:nvPr>
            <p:ph idx="4294967295"/>
          </p:nvPr>
        </p:nvSpPr>
        <p:spPr>
          <a:xfrm>
            <a:off x="0" y="903997"/>
            <a:ext cx="9134475" cy="3680558"/>
          </a:xfrm>
        </p:spPr>
        <p:txBody>
          <a:bodyPr>
            <a:normAutofit fontScale="85000" lnSpcReduction="10000"/>
          </a:bodyPr>
          <a:lstStyle/>
          <a:p>
            <a:r>
              <a:rPr lang="en-US" dirty="0" smtClean="0"/>
              <a:t>Use symbolic names for all values, even those that appear obvious. </a:t>
            </a:r>
          </a:p>
          <a:p>
            <a:r>
              <a:rPr lang="en-US" dirty="0" smtClean="0"/>
              <a:t>A </a:t>
            </a:r>
            <a:r>
              <a:rPr lang="en-US" dirty="0" smtClean="0">
                <a:solidFill>
                  <a:srgbClr val="6E8080"/>
                </a:solidFill>
                <a:latin typeface="Lucida Sans Typewriter"/>
                <a:ea typeface="Courier New" charset="0"/>
                <a:cs typeface="Courier New" charset="0"/>
              </a:rPr>
              <a:t>final</a:t>
            </a:r>
            <a:r>
              <a:rPr lang="en-US" dirty="0" smtClean="0"/>
              <a:t> variable is a constant </a:t>
            </a:r>
          </a:p>
          <a:p>
            <a:pPr lvl="1"/>
            <a:r>
              <a:rPr lang="en-US" dirty="0" smtClean="0"/>
              <a:t>Once its value has been set, it cannot be changed </a:t>
            </a:r>
          </a:p>
          <a:p>
            <a:r>
              <a:rPr lang="en-US" dirty="0" smtClean="0"/>
              <a:t>Named constants make programs easier to read and maintain. </a:t>
            </a:r>
          </a:p>
          <a:p>
            <a:r>
              <a:rPr lang="en-US" dirty="0" smtClean="0"/>
              <a:t>Convention: use all-uppercase names for constants:</a:t>
            </a:r>
          </a:p>
          <a:p>
            <a:pPr lvl="1">
              <a:buNone/>
            </a:pPr>
            <a:r>
              <a:rPr lang="en-US" dirty="0" smtClean="0">
                <a:solidFill>
                  <a:srgbClr val="6E8080"/>
                </a:solidFill>
                <a:latin typeface="Lucida Sans Typewriter"/>
                <a:ea typeface="Courier New" charset="0"/>
                <a:cs typeface="Courier New" charset="0"/>
              </a:rPr>
              <a:t>final double QUARTER_VALUE = 0.25;</a:t>
            </a:r>
          </a:p>
          <a:p>
            <a:pPr lvl="1">
              <a:buNone/>
            </a:pPr>
            <a:r>
              <a:rPr lang="en-US" dirty="0" smtClean="0">
                <a:solidFill>
                  <a:srgbClr val="6E8080"/>
                </a:solidFill>
                <a:latin typeface="Lucida Sans Typewriter"/>
                <a:ea typeface="Courier New" charset="0"/>
                <a:cs typeface="Courier New" charset="0"/>
              </a:rPr>
              <a:t>final double DIME_VALUE = 0.1;</a:t>
            </a:r>
          </a:p>
          <a:p>
            <a:pPr lvl="1">
              <a:buNone/>
            </a:pPr>
            <a:r>
              <a:rPr lang="en-US" dirty="0" smtClean="0">
                <a:solidFill>
                  <a:srgbClr val="6E8080"/>
                </a:solidFill>
                <a:latin typeface="Lucida Sans Typewriter"/>
                <a:ea typeface="Courier New" charset="0"/>
                <a:cs typeface="Courier New" charset="0"/>
              </a:rPr>
              <a:t>final double NICKEL_VALUE = 0.05;</a:t>
            </a:r>
          </a:p>
          <a:p>
            <a:pPr lvl="1">
              <a:buNone/>
            </a:pPr>
            <a:r>
              <a:rPr lang="en-US" dirty="0" smtClean="0">
                <a:solidFill>
                  <a:srgbClr val="6E8080"/>
                </a:solidFill>
                <a:latin typeface="Lucida Sans Typewriter"/>
                <a:ea typeface="Courier New" charset="0"/>
                <a:cs typeface="Courier New" charset="0"/>
              </a:rPr>
              <a:t>final double PENNY_VALUE = 0.01;</a:t>
            </a:r>
          </a:p>
          <a:p>
            <a:pPr lvl="1">
              <a:buNone/>
            </a:pPr>
            <a:r>
              <a:rPr lang="en-US" dirty="0" smtClean="0">
                <a:solidFill>
                  <a:srgbClr val="6E8080"/>
                </a:solidFill>
                <a:latin typeface="Lucida Sans Typewriter"/>
                <a:ea typeface="Courier New" charset="0"/>
                <a:cs typeface="Courier New" charset="0"/>
              </a:rPr>
              <a:t>payment = dollars + quarters * QUARTER_VALUE +</a:t>
            </a:r>
          </a:p>
          <a:p>
            <a:pPr lvl="1">
              <a:buNone/>
            </a:pPr>
            <a:r>
              <a:rPr lang="en-US" dirty="0" smtClean="0">
                <a:solidFill>
                  <a:srgbClr val="6E8080"/>
                </a:solidFill>
                <a:latin typeface="Lucida Sans Typewriter"/>
                <a:ea typeface="Courier New" charset="0"/>
                <a:cs typeface="Courier New" charset="0"/>
              </a:rPr>
              <a:t>   dimes * DIME_VALUE + nickels * NICKEL_VALUE +</a:t>
            </a:r>
          </a:p>
          <a:p>
            <a:pPr lvl="1">
              <a:buNone/>
            </a:pPr>
            <a:r>
              <a:rPr lang="en-US" dirty="0" smtClean="0">
                <a:solidFill>
                  <a:srgbClr val="6E8080"/>
                </a:solidFill>
                <a:latin typeface="Lucida Sans Typewriter"/>
                <a:ea typeface="Courier New" charset="0"/>
                <a:cs typeface="Courier New" charset="0"/>
              </a:rPr>
              <a:t>   pennies * PENNY_VALUE;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4.26</a:t>
            </a:r>
            <a:endParaRPr lang="en-US" dirty="0"/>
          </a:p>
        </p:txBody>
      </p:sp>
      <p:sp>
        <p:nvSpPr>
          <p:cNvPr id="6" name="Content Placeholder 5"/>
          <p:cNvSpPr>
            <a:spLocks noGrp="1"/>
          </p:cNvSpPr>
          <p:nvPr>
            <p:ph idx="1"/>
          </p:nvPr>
        </p:nvSpPr>
        <p:spPr>
          <a:xfrm>
            <a:off x="0" y="958813"/>
            <a:ext cx="8677836" cy="859195"/>
          </a:xfrm>
        </p:spPr>
        <p:txBody>
          <a:bodyPr/>
          <a:lstStyle/>
          <a:p>
            <a:r>
              <a:rPr lang="en-US" dirty="0" smtClean="0"/>
              <a:t>Give an input statement to read a name of the form “John Q. Public”.</a:t>
            </a:r>
            <a:endParaRPr lang="en-US" sz="2000" dirty="0" smtClean="0">
              <a:solidFill>
                <a:srgbClr val="6E8080"/>
              </a:solidFill>
              <a:latin typeface="Lucida Sans Typewriter"/>
              <a:ea typeface="Courier New" charset="0"/>
              <a:cs typeface="Courier New" charset="0"/>
            </a:endParaRPr>
          </a:p>
        </p:txBody>
      </p:sp>
      <p:sp>
        <p:nvSpPr>
          <p:cNvPr id="8" name="Content Placeholder 5"/>
          <p:cNvSpPr>
            <a:spLocks noGrp="1"/>
          </p:cNvSpPr>
          <p:nvPr>
            <p:ph idx="1"/>
          </p:nvPr>
        </p:nvSpPr>
        <p:spPr>
          <a:xfrm>
            <a:off x="587426" y="1818008"/>
            <a:ext cx="8239827" cy="2054598"/>
          </a:xfrm>
        </p:spPr>
        <p:txBody>
          <a:bodyPr/>
          <a:lstStyle/>
          <a:p>
            <a:r>
              <a:rPr lang="en-US" b="1" dirty="0" smtClean="0"/>
              <a:t>Answer:</a:t>
            </a:r>
            <a:endParaRPr lang="en-US" dirty="0" smtClean="0"/>
          </a:p>
          <a:p>
            <a:r>
              <a:rPr lang="en-US" dirty="0" smtClean="0"/>
              <a:t>	</a:t>
            </a:r>
            <a:r>
              <a:rPr lang="en-US" sz="2000" dirty="0" smtClean="0">
                <a:solidFill>
                  <a:srgbClr val="6E8080"/>
                </a:solidFill>
                <a:latin typeface="Lucida Sans Typewriter"/>
                <a:ea typeface="Courier New" charset="0"/>
                <a:cs typeface="Courier New" charset="0"/>
              </a:rPr>
              <a:t>String first = </a:t>
            </a:r>
            <a:r>
              <a:rPr lang="en-US" sz="2000" dirty="0" err="1" smtClean="0">
                <a:solidFill>
                  <a:srgbClr val="6E8080"/>
                </a:solidFill>
                <a:latin typeface="Lucida Sans Typewriter"/>
                <a:ea typeface="Courier New" charset="0"/>
                <a:cs typeface="Courier New" charset="0"/>
              </a:rPr>
              <a:t>in.next</a:t>
            </a:r>
            <a:r>
              <a:rPr lang="en-US" sz="2000" dirty="0" smtClean="0">
                <a:solidFill>
                  <a:srgbClr val="6E8080"/>
                </a:solidFill>
                <a:latin typeface="Lucida Sans Typewriter"/>
                <a:ea typeface="Courier New" charset="0"/>
                <a:cs typeface="Courier New" charset="0"/>
              </a:rPr>
              <a:t>();</a:t>
            </a:r>
          </a:p>
          <a:p>
            <a:r>
              <a:rPr lang="en-US" sz="2000" dirty="0" smtClean="0">
                <a:solidFill>
                  <a:srgbClr val="6E8080"/>
                </a:solidFill>
                <a:latin typeface="Lucida Sans Typewriter"/>
                <a:ea typeface="Courier New" charset="0"/>
                <a:cs typeface="Courier New" charset="0"/>
              </a:rPr>
              <a:t>	String middle = </a:t>
            </a:r>
            <a:r>
              <a:rPr lang="en-US" sz="2000" dirty="0" err="1" smtClean="0">
                <a:solidFill>
                  <a:srgbClr val="6E8080"/>
                </a:solidFill>
                <a:latin typeface="Lucida Sans Typewriter"/>
                <a:ea typeface="Courier New" charset="0"/>
                <a:cs typeface="Courier New" charset="0"/>
              </a:rPr>
              <a:t>in.next</a:t>
            </a:r>
            <a:r>
              <a:rPr lang="en-US" sz="2000" dirty="0" smtClean="0">
                <a:solidFill>
                  <a:srgbClr val="6E8080"/>
                </a:solidFill>
                <a:latin typeface="Lucida Sans Typewriter"/>
                <a:ea typeface="Courier New" charset="0"/>
                <a:cs typeface="Courier New" charset="0"/>
              </a:rPr>
              <a:t>();</a:t>
            </a:r>
          </a:p>
          <a:p>
            <a:r>
              <a:rPr lang="en-US" sz="2000" dirty="0" smtClean="0">
                <a:solidFill>
                  <a:srgbClr val="6E8080"/>
                </a:solidFill>
                <a:latin typeface="Lucida Sans Typewriter"/>
                <a:ea typeface="Courier New" charset="0"/>
                <a:cs typeface="Courier New" charset="0"/>
              </a:rPr>
              <a:t>	String last = </a:t>
            </a:r>
            <a:r>
              <a:rPr lang="en-US" sz="2000" dirty="0" err="1" smtClean="0">
                <a:solidFill>
                  <a:srgbClr val="6E8080"/>
                </a:solidFill>
                <a:latin typeface="Lucida Sans Typewriter"/>
                <a:ea typeface="Courier New" charset="0"/>
                <a:cs typeface="Courier New" charset="0"/>
              </a:rPr>
              <a:t>in.next</a:t>
            </a: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87164"/>
            <a:ext cx="9135036" cy="762000"/>
          </a:xfrm>
        </p:spPr>
        <p:txBody>
          <a:bodyPr>
            <a:normAutofit fontScale="90000"/>
          </a:bodyPr>
          <a:lstStyle/>
          <a:p>
            <a:r>
              <a:rPr lang="en-US" b="1" dirty="0" smtClean="0"/>
              <a:t>International Alphabets and Unicode: German Keyboard</a:t>
            </a:r>
            <a:endParaRPr lang="en-US" b="1" dirty="0"/>
          </a:p>
        </p:txBody>
      </p:sp>
      <p:pic>
        <p:nvPicPr>
          <p:cNvPr id="5" name="Picture 4" descr="german_keyboard.jpg"/>
          <p:cNvPicPr>
            <a:picLocks noChangeAspect="1"/>
          </p:cNvPicPr>
          <p:nvPr/>
        </p:nvPicPr>
        <p:blipFill>
          <a:blip r:embed="rId2"/>
          <a:stretch>
            <a:fillRect/>
          </a:stretch>
        </p:blipFill>
        <p:spPr>
          <a:xfrm>
            <a:off x="900736" y="1208821"/>
            <a:ext cx="7205128" cy="52813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Hebrew, Arabic, and English</a:t>
            </a:r>
            <a:endParaRPr lang="en-US" dirty="0"/>
          </a:p>
        </p:txBody>
      </p:sp>
      <p:pic>
        <p:nvPicPr>
          <p:cNvPr id="5" name="Picture 4" descr="scripts.jpg"/>
          <p:cNvPicPr>
            <a:picLocks noChangeAspect="1"/>
          </p:cNvPicPr>
          <p:nvPr/>
        </p:nvPicPr>
        <p:blipFill>
          <a:blip r:embed="rId2"/>
          <a:stretch>
            <a:fillRect/>
          </a:stretch>
        </p:blipFill>
        <p:spPr>
          <a:xfrm>
            <a:off x="1414109" y="985837"/>
            <a:ext cx="6455177" cy="511034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Chinese Script</a:t>
            </a:r>
            <a:endParaRPr lang="en-US" dirty="0"/>
          </a:p>
        </p:txBody>
      </p:sp>
      <p:pic>
        <p:nvPicPr>
          <p:cNvPr id="5" name="Picture 4" descr="chinese.jpg"/>
          <p:cNvPicPr>
            <a:picLocks noChangeAspect="1"/>
          </p:cNvPicPr>
          <p:nvPr/>
        </p:nvPicPr>
        <p:blipFill>
          <a:blip r:embed="rId2"/>
          <a:stretch>
            <a:fillRect/>
          </a:stretch>
        </p:blipFill>
        <p:spPr>
          <a:xfrm>
            <a:off x="1690623" y="1100137"/>
            <a:ext cx="5543643" cy="4407872"/>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4124</TotalTime>
  <Words>4833</Words>
  <Application>Microsoft Macintosh PowerPoint</Application>
  <PresentationFormat>On-screen Show (4:3)</PresentationFormat>
  <Paragraphs>673</Paragraphs>
  <Slides>93</Slides>
  <Notes>0</Notes>
  <HiddenSlides>0</HiddenSlides>
  <MMClips>0</MMClips>
  <ScaleCrop>false</ScaleCrop>
  <HeadingPairs>
    <vt:vector size="4" baseType="variant">
      <vt:variant>
        <vt:lpstr>Theme</vt:lpstr>
      </vt:variant>
      <vt:variant>
        <vt:i4>5</vt:i4>
      </vt:variant>
      <vt:variant>
        <vt:lpstr>Slide Titles</vt:lpstr>
      </vt:variant>
      <vt:variant>
        <vt:i4>93</vt:i4>
      </vt:variant>
    </vt:vector>
  </HeadingPairs>
  <TitlesOfParts>
    <vt:vector size="98" baseType="lpstr">
      <vt:lpstr>Title Page</vt:lpstr>
      <vt:lpstr>Office Theme</vt:lpstr>
      <vt:lpstr>2_Office Theme</vt:lpstr>
      <vt:lpstr>1_Office Theme</vt:lpstr>
      <vt:lpstr>3_Office Theme</vt:lpstr>
      <vt:lpstr>PowerPoint Presentation</vt:lpstr>
      <vt:lpstr>Chapter Goals</vt:lpstr>
      <vt:lpstr>Number Types</vt:lpstr>
      <vt:lpstr>Primitive Types</vt:lpstr>
      <vt:lpstr>Number Literals</vt:lpstr>
      <vt:lpstr>Number Literals</vt:lpstr>
      <vt:lpstr>Overflow</vt:lpstr>
      <vt:lpstr>Rounding Errors</vt:lpstr>
      <vt:lpstr>Constants: final</vt:lpstr>
      <vt:lpstr>Constants: static final</vt:lpstr>
      <vt:lpstr>Constants: static final</vt:lpstr>
      <vt:lpstr>Syntax 4.1 Constant Declaration</vt:lpstr>
      <vt:lpstr>Section_1/CashRegister.java</vt:lpstr>
      <vt:lpstr>Section_1/CashRegister.java</vt:lpstr>
      <vt:lpstr>Section_1/CashRegister.java</vt:lpstr>
      <vt:lpstr>Section_1/CashRegisterTester.java</vt:lpstr>
      <vt:lpstr>Self Check 4.1</vt:lpstr>
      <vt:lpstr>Self Check 4.2</vt:lpstr>
      <vt:lpstr>Self Check 4.3</vt:lpstr>
      <vt:lpstr>Self Check 4.4</vt:lpstr>
      <vt:lpstr>Self Check 4.5</vt:lpstr>
      <vt:lpstr>Arithmetic Operators</vt:lpstr>
      <vt:lpstr>Arithmetic Operators</vt:lpstr>
      <vt:lpstr>Increment and Decrement</vt:lpstr>
      <vt:lpstr>Integer Division and Remainder</vt:lpstr>
      <vt:lpstr>Integer Division and Remainder</vt:lpstr>
      <vt:lpstr>Integer Division and Remainder</vt:lpstr>
      <vt:lpstr>Powers and Roots</vt:lpstr>
      <vt:lpstr>Analyzing an Expression</vt:lpstr>
      <vt:lpstr>Mathematical Methods</vt:lpstr>
      <vt:lpstr>Converting Floating-Point Numbers to Integers - Cast</vt:lpstr>
      <vt:lpstr>Converting Floating-Point Numbers to Integers - Rounding</vt:lpstr>
      <vt:lpstr>Syntax 4.2 Cast</vt:lpstr>
      <vt:lpstr>Arithmetic Expressions</vt:lpstr>
      <vt:lpstr>Self Check 4.6</vt:lpstr>
      <vt:lpstr>Self Check 4.7</vt:lpstr>
      <vt:lpstr>Self Check 4.8</vt:lpstr>
      <vt:lpstr>Self Check 4.9</vt:lpstr>
      <vt:lpstr>Self Check 4.10</vt:lpstr>
      <vt:lpstr>Calling Static Methods</vt:lpstr>
      <vt:lpstr>Reading Input</vt:lpstr>
      <vt:lpstr>Reading Input - Scanner</vt:lpstr>
      <vt:lpstr>Reading Input - Scanner</vt:lpstr>
      <vt:lpstr>Reading Input</vt:lpstr>
      <vt:lpstr>Syntax 4.3 Input Statement</vt:lpstr>
      <vt:lpstr>Formatted Output</vt:lpstr>
      <vt:lpstr>Formatted Output</vt:lpstr>
      <vt:lpstr>Formatted Output</vt:lpstr>
      <vt:lpstr>Formatted Output</vt:lpstr>
      <vt:lpstr>Formatted Output</vt:lpstr>
      <vt:lpstr>section_3/Volume.java</vt:lpstr>
      <vt:lpstr>section_3/Volume.java</vt:lpstr>
      <vt:lpstr>Self Check 4.11</vt:lpstr>
      <vt:lpstr>Self Check 4.12</vt:lpstr>
      <vt:lpstr>Self Check 4.13</vt:lpstr>
      <vt:lpstr>Self Check 4.14</vt:lpstr>
      <vt:lpstr>Self Check 4.15</vt:lpstr>
      <vt:lpstr>Self Check 4.16</vt:lpstr>
      <vt:lpstr>Problem Solving: First Do It By Hand</vt:lpstr>
      <vt:lpstr>Problem Solving: First Do It By Hand</vt:lpstr>
      <vt:lpstr>Problem Solving: First Do It By Hand</vt:lpstr>
      <vt:lpstr>Problem Solving: First Do It By Hand</vt:lpstr>
      <vt:lpstr>Self Check 4.17</vt:lpstr>
      <vt:lpstr>Self Check 4.18</vt:lpstr>
      <vt:lpstr>Self Check 4.19</vt:lpstr>
      <vt:lpstr>Self Check 4.19 - continued</vt:lpstr>
      <vt:lpstr>Self Check 4.20</vt:lpstr>
      <vt:lpstr>Self Check 4.21</vt:lpstr>
      <vt:lpstr>Self Check 4.21 - continued</vt:lpstr>
      <vt:lpstr>String Type</vt:lpstr>
      <vt:lpstr>String Type</vt:lpstr>
      <vt:lpstr>Concatenation</vt:lpstr>
      <vt:lpstr>Concatenation</vt:lpstr>
      <vt:lpstr>Concatenation in Print Statements</vt:lpstr>
      <vt:lpstr>String Input</vt:lpstr>
      <vt:lpstr>Escape Sequences</vt:lpstr>
      <vt:lpstr>Strings and Characters</vt:lpstr>
      <vt:lpstr>Strings and Characters</vt:lpstr>
      <vt:lpstr>Substrings</vt:lpstr>
      <vt:lpstr>Substrings</vt:lpstr>
      <vt:lpstr>Substrings</vt:lpstr>
      <vt:lpstr>Substrings</vt:lpstr>
      <vt:lpstr>section_5/Initials.java</vt:lpstr>
      <vt:lpstr>section_5/Initials.java</vt:lpstr>
      <vt:lpstr>String Operations</vt:lpstr>
      <vt:lpstr>Self Check 4.22</vt:lpstr>
      <vt:lpstr>Self Check 4.23</vt:lpstr>
      <vt:lpstr>Self Check 4.24</vt:lpstr>
      <vt:lpstr>Self Check 4.25</vt:lpstr>
      <vt:lpstr>Self Check 4.26</vt:lpstr>
      <vt:lpstr>International Alphabets and Unicode: German Keyboard</vt:lpstr>
      <vt:lpstr>Hebrew, Arabic, and English</vt:lpstr>
      <vt:lpstr>Chinese Script</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464</cp:revision>
  <dcterms:created xsi:type="dcterms:W3CDTF">2013-06-11T17:57:53Z</dcterms:created>
  <dcterms:modified xsi:type="dcterms:W3CDTF">2013-06-14T14:41:14Z</dcterms:modified>
</cp:coreProperties>
</file>