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66" r:id="rId3"/>
    <p:sldMasterId id="2147483664" r:id="rId4"/>
    <p:sldMasterId id="2147483669" r:id="rId5"/>
  </p:sldMasterIdLst>
  <p:sldIdLst>
    <p:sldId id="276" r:id="rId6"/>
    <p:sldId id="257" r:id="rId7"/>
    <p:sldId id="480" r:id="rId8"/>
    <p:sldId id="558" r:id="rId9"/>
    <p:sldId id="559" r:id="rId10"/>
    <p:sldId id="560" r:id="rId11"/>
    <p:sldId id="338" r:id="rId12"/>
    <p:sldId id="511" r:id="rId13"/>
    <p:sldId id="561" r:id="rId14"/>
    <p:sldId id="262" r:id="rId15"/>
    <p:sldId id="339" r:id="rId16"/>
    <p:sldId id="340" r:id="rId17"/>
    <p:sldId id="562" r:id="rId18"/>
    <p:sldId id="514" r:id="rId19"/>
    <p:sldId id="446" r:id="rId20"/>
    <p:sldId id="563" r:id="rId21"/>
    <p:sldId id="515" r:id="rId22"/>
    <p:sldId id="564" r:id="rId23"/>
    <p:sldId id="522" r:id="rId24"/>
    <p:sldId id="565" r:id="rId25"/>
    <p:sldId id="566" r:id="rId26"/>
    <p:sldId id="567" r:id="rId27"/>
    <p:sldId id="568" r:id="rId28"/>
    <p:sldId id="569" r:id="rId29"/>
    <p:sldId id="570" r:id="rId30"/>
    <p:sldId id="571" r:id="rId31"/>
    <p:sldId id="450" r:id="rId32"/>
    <p:sldId id="572" r:id="rId33"/>
    <p:sldId id="573" r:id="rId34"/>
    <p:sldId id="574" r:id="rId35"/>
    <p:sldId id="285" r:id="rId36"/>
    <p:sldId id="372" r:id="rId37"/>
    <p:sldId id="373" r:id="rId38"/>
    <p:sldId id="374" r:id="rId39"/>
    <p:sldId id="375" r:id="rId40"/>
    <p:sldId id="575" r:id="rId41"/>
    <p:sldId id="576" r:id="rId42"/>
    <p:sldId id="288" r:id="rId43"/>
    <p:sldId id="577" r:id="rId44"/>
    <p:sldId id="578" r:id="rId45"/>
    <p:sldId id="461" r:id="rId46"/>
    <p:sldId id="523" r:id="rId47"/>
    <p:sldId id="524" r:id="rId48"/>
    <p:sldId id="579" r:id="rId49"/>
    <p:sldId id="378" r:id="rId50"/>
    <p:sldId id="379" r:id="rId51"/>
    <p:sldId id="533" r:id="rId52"/>
    <p:sldId id="534" r:id="rId53"/>
    <p:sldId id="580" r:id="rId54"/>
    <p:sldId id="581" r:id="rId55"/>
    <p:sldId id="582" r:id="rId56"/>
    <p:sldId id="381" r:id="rId57"/>
    <p:sldId id="583" r:id="rId58"/>
    <p:sldId id="584" r:id="rId59"/>
    <p:sldId id="585" r:id="rId60"/>
    <p:sldId id="586" r:id="rId61"/>
    <p:sldId id="587" r:id="rId62"/>
    <p:sldId id="483" r:id="rId63"/>
    <p:sldId id="588" r:id="rId64"/>
    <p:sldId id="589" r:id="rId65"/>
    <p:sldId id="590" r:id="rId66"/>
    <p:sldId id="591" r:id="rId67"/>
    <p:sldId id="396" r:id="rId68"/>
    <p:sldId id="592" r:id="rId69"/>
    <p:sldId id="593" r:id="rId70"/>
    <p:sldId id="594" r:id="rId71"/>
    <p:sldId id="595" r:id="rId72"/>
    <p:sldId id="297" r:id="rId73"/>
    <p:sldId id="596" r:id="rId74"/>
    <p:sldId id="597" r:id="rId75"/>
    <p:sldId id="598" r:id="rId76"/>
    <p:sldId id="599" r:id="rId77"/>
    <p:sldId id="600" r:id="rId78"/>
    <p:sldId id="485" r:id="rId79"/>
    <p:sldId id="601" r:id="rId80"/>
    <p:sldId id="602" r:id="rId81"/>
    <p:sldId id="603" r:id="rId82"/>
    <p:sldId id="604" r:id="rId83"/>
    <p:sldId id="605" r:id="rId84"/>
    <p:sldId id="606" r:id="rId85"/>
    <p:sldId id="607" r:id="rId86"/>
    <p:sldId id="608" r:id="rId87"/>
    <p:sldId id="609" r:id="rId88"/>
    <p:sldId id="610" r:id="rId89"/>
    <p:sldId id="555" r:id="rId90"/>
    <p:sldId id="611" r:id="rId91"/>
    <p:sldId id="612" r:id="rId92"/>
    <p:sldId id="613" r:id="rId93"/>
    <p:sldId id="614" r:id="rId94"/>
    <p:sldId id="615" r:id="rId95"/>
    <p:sldId id="616" r:id="rId96"/>
    <p:sldId id="617" r:id="rId97"/>
    <p:sldId id="618" r:id="rId98"/>
    <p:sldId id="619" r:id="rId99"/>
    <p:sldId id="620" r:id="rId100"/>
    <p:sldId id="624" r:id="rId101"/>
    <p:sldId id="622" r:id="rId102"/>
    <p:sldId id="623" r:id="rId103"/>
    <p:sldId id="621" r:id="rId10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8"/>
    <a:srgbClr val="AFA6C5"/>
    <a:srgbClr val="B4D7D1"/>
    <a:srgbClr val="26ADAE"/>
    <a:srgbClr val="C022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72" autoAdjust="0"/>
  </p:normalViewPr>
  <p:slideViewPr>
    <p:cSldViewPr snapToGrid="0" snapToObjects="1">
      <p:cViewPr varScale="1">
        <p:scale>
          <a:sx n="140" d="100"/>
          <a:sy n="140" d="100"/>
        </p:scale>
        <p:origin x="-122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32"/>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printerSettings" Target="printerSettings/printerSettings1.bin"/><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100" Type="http://schemas.openxmlformats.org/officeDocument/2006/relationships/slide" Target="slides/slide95.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txBox="1">
            <a:spLocks/>
          </p:cNvSpPr>
          <p:nvPr userDrawn="1"/>
        </p:nvSpPr>
        <p:spPr>
          <a:xfrm>
            <a:off x="200853" y="4004352"/>
            <a:ext cx="8229600" cy="762000"/>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Lucida Sans"/>
                <a:ea typeface="+mj-ea"/>
                <a:cs typeface="+mj-cs"/>
              </a:rPr>
              <a:t>Chapter 5 - Decisions</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Graphics</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1"/>
            <a:ext cx="9135036" cy="1317591"/>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1103932"/>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theme" Target="../theme/theme5.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722264"/>
            <a:ext cx="9144000" cy="0"/>
          </a:xfrm>
          <a:prstGeom prst="line">
            <a:avLst/>
          </a:prstGeom>
          <a:noFill/>
          <a:ln w="76200">
            <a:solidFill>
              <a:srgbClr val="FFE06A"/>
            </a:solidFill>
            <a:round/>
            <a:headEnd/>
            <a:tailEnd/>
          </a:ln>
        </p:spPr>
        <p:txBody>
          <a:bodyPr>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322187" y="0"/>
            <a:ext cx="3274577" cy="4093221"/>
          </a:xfrm>
          <a:prstGeom prst="rect">
            <a:avLst/>
          </a:prstGeom>
        </p:spPr>
      </p:pic>
      <p:sp>
        <p:nvSpPr>
          <p:cNvPr id="14"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15"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1" r:id="rId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3" r:id="rId1"/>
    <p:sldLayoutId id="2147483671"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1220307"/>
            <a:ext cx="8677836" cy="4893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1060848"/>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C02254"/>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5" r:id="rId1"/>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6.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9.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4%5CTaxReturn.java"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4%5CTaxReturn.java"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4%5CTaxCalculator.java"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4%5CTaxCalculator.java"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code%5Csection_1%5CElevatorSimulation.java"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code%5Csection_1%5CElevatorSimulation.java"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8%5CElevatorSimulation2.java"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8%5CElevatorSimulation2.java"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8%5CElevatorSimulation2.java"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5.1</a:t>
            </a:r>
            <a:endParaRPr lang="en-US" dirty="0"/>
          </a:p>
        </p:txBody>
      </p:sp>
      <p:sp>
        <p:nvSpPr>
          <p:cNvPr id="8" name="Content Placeholder 5"/>
          <p:cNvSpPr>
            <a:spLocks noGrp="1"/>
          </p:cNvSpPr>
          <p:nvPr>
            <p:ph idx="4294967295"/>
          </p:nvPr>
        </p:nvSpPr>
        <p:spPr>
          <a:xfrm>
            <a:off x="599372" y="2873418"/>
            <a:ext cx="8239827" cy="2272843"/>
          </a:xfrm>
        </p:spPr>
        <p:txBody>
          <a:bodyPr/>
          <a:lstStyle/>
          <a:p>
            <a:pPr>
              <a:buNone/>
            </a:pPr>
            <a:r>
              <a:rPr lang="en-US" b="1" dirty="0" smtClean="0"/>
              <a:t>Answer:</a:t>
            </a:r>
            <a:r>
              <a:rPr lang="en-US" dirty="0" smtClean="0"/>
              <a:t> Change the </a:t>
            </a:r>
            <a:r>
              <a:rPr lang="en-US" dirty="0" smtClean="0">
                <a:solidFill>
                  <a:srgbClr val="6E8080"/>
                </a:solidFill>
                <a:latin typeface="Lucida Sans Typewriter"/>
                <a:ea typeface="Courier New" charset="0"/>
                <a:cs typeface="Courier New" charset="0"/>
              </a:rPr>
              <a:t>if</a:t>
            </a:r>
            <a:r>
              <a:rPr lang="en-US" dirty="0" smtClean="0"/>
              <a:t> statement to</a:t>
            </a:r>
          </a:p>
          <a:p>
            <a:pPr>
              <a:buNone/>
            </a:pPr>
            <a:r>
              <a:rPr lang="en-US" dirty="0" smtClean="0"/>
              <a:t>	</a:t>
            </a:r>
            <a:r>
              <a:rPr lang="en-US" sz="2000" dirty="0" smtClean="0">
                <a:solidFill>
                  <a:srgbClr val="6E8080"/>
                </a:solidFill>
                <a:latin typeface="Lucida Sans Typewriter"/>
                <a:ea typeface="Courier New" charset="0"/>
                <a:cs typeface="Courier New" charset="0"/>
              </a:rPr>
              <a:t>if (floor &gt; 14)</a:t>
            </a:r>
          </a:p>
          <a:p>
            <a:pPr>
              <a:buNone/>
            </a:pPr>
            <a:r>
              <a:rPr lang="en-US" sz="2000" dirty="0" smtClean="0">
                <a:solidFill>
                  <a:srgbClr val="6E8080"/>
                </a:solidFill>
                <a:latin typeface="Lucida Sans Typewriter"/>
                <a:ea typeface="Courier New" charset="0"/>
                <a:cs typeface="Courier New" charset="0"/>
              </a:rPr>
              <a:t>	{</a:t>
            </a:r>
          </a:p>
          <a:p>
            <a:pPr>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actualFloor</a:t>
            </a:r>
            <a:r>
              <a:rPr lang="en-US" sz="2000" dirty="0" smtClean="0">
                <a:solidFill>
                  <a:srgbClr val="6E8080"/>
                </a:solidFill>
                <a:latin typeface="Lucida Sans Typewriter"/>
                <a:ea typeface="Courier New" charset="0"/>
                <a:cs typeface="Courier New" charset="0"/>
              </a:rPr>
              <a:t> = floor – 2;</a:t>
            </a:r>
          </a:p>
          <a:p>
            <a:pPr>
              <a:buNone/>
            </a:pPr>
            <a:r>
              <a:rPr lang="en-US" sz="2000" dirty="0" smtClean="0">
                <a:solidFill>
                  <a:srgbClr val="6E8080"/>
                </a:solidFill>
                <a:latin typeface="Lucida Sans Typewriter"/>
                <a:ea typeface="Courier New" charset="0"/>
                <a:cs typeface="Courier New" charset="0"/>
              </a:rPr>
              <a:t>	} </a:t>
            </a:r>
          </a:p>
          <a:p>
            <a:endParaRPr lang="en-US" dirty="0" smtClean="0">
              <a:solidFill>
                <a:srgbClr val="6E8080"/>
              </a:solidFill>
              <a:latin typeface="Lucida Sans Typewriter"/>
              <a:ea typeface="Courier New" charset="0"/>
              <a:cs typeface="Courier New" charset="0"/>
            </a:endParaRPr>
          </a:p>
        </p:txBody>
      </p:sp>
      <p:sp>
        <p:nvSpPr>
          <p:cNvPr id="7" name="Content Placeholder 5"/>
          <p:cNvSpPr>
            <a:spLocks noGrp="1"/>
          </p:cNvSpPr>
          <p:nvPr>
            <p:ph idx="4294967295"/>
          </p:nvPr>
        </p:nvSpPr>
        <p:spPr>
          <a:xfrm>
            <a:off x="8964" y="958814"/>
            <a:ext cx="8677836" cy="1914605"/>
          </a:xfrm>
        </p:spPr>
        <p:txBody>
          <a:bodyPr>
            <a:normAutofit lnSpcReduction="10000"/>
          </a:bodyPr>
          <a:lstStyle/>
          <a:p>
            <a:pPr>
              <a:buNone/>
            </a:pPr>
            <a:r>
              <a:rPr lang="en-US" dirty="0" smtClean="0"/>
              <a:t>In some Asian countries, the number 14 is considered unlucky. Some building owners play it safe and skip both the thirteenth and the fourteenth floor. How would you modify the sample program to handle such a building? </a:t>
            </a:r>
            <a:endParaRPr lang="en-US" sz="18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5.2</a:t>
            </a:r>
            <a:endParaRPr lang="en-US" dirty="0"/>
          </a:p>
        </p:txBody>
      </p:sp>
      <p:sp>
        <p:nvSpPr>
          <p:cNvPr id="8" name="Content Placeholder 5"/>
          <p:cNvSpPr>
            <a:spLocks noGrp="1"/>
          </p:cNvSpPr>
          <p:nvPr>
            <p:ph idx="4294967295"/>
          </p:nvPr>
        </p:nvSpPr>
        <p:spPr>
          <a:xfrm>
            <a:off x="599372" y="5628457"/>
            <a:ext cx="8239827" cy="531802"/>
          </a:xfrm>
        </p:spPr>
        <p:txBody>
          <a:bodyPr/>
          <a:lstStyle/>
          <a:p>
            <a:pPr>
              <a:buNone/>
            </a:pPr>
            <a:r>
              <a:rPr lang="en-US" b="1" dirty="0" smtClean="0"/>
              <a:t>Answer: </a:t>
            </a:r>
            <a:r>
              <a:rPr lang="en-US" dirty="0" smtClean="0"/>
              <a:t>85. 90. 85.</a:t>
            </a:r>
            <a:endParaRPr lang="en-US" dirty="0"/>
          </a:p>
        </p:txBody>
      </p:sp>
      <p:sp>
        <p:nvSpPr>
          <p:cNvPr id="9" name="Content Placeholder 5"/>
          <p:cNvSpPr>
            <a:spLocks noGrp="1"/>
          </p:cNvSpPr>
          <p:nvPr>
            <p:ph idx="4294967295"/>
          </p:nvPr>
        </p:nvSpPr>
        <p:spPr>
          <a:xfrm>
            <a:off x="8964" y="958814"/>
            <a:ext cx="8677836" cy="3335172"/>
          </a:xfrm>
        </p:spPr>
        <p:txBody>
          <a:bodyPr>
            <a:normAutofit fontScale="85000" lnSpcReduction="10000"/>
          </a:bodyPr>
          <a:lstStyle/>
          <a:p>
            <a:pPr>
              <a:buNone/>
            </a:pPr>
            <a:r>
              <a:rPr lang="en-US" dirty="0" smtClean="0"/>
              <a:t>Consider the following </a:t>
            </a:r>
            <a:r>
              <a:rPr lang="en-US" dirty="0" smtClean="0">
                <a:solidFill>
                  <a:srgbClr val="6E8080"/>
                </a:solidFill>
                <a:latin typeface="Lucida Sans Typewriter"/>
                <a:ea typeface="Courier New" charset="0"/>
                <a:cs typeface="Courier New" charset="0"/>
              </a:rPr>
              <a:t>if</a:t>
            </a:r>
            <a:r>
              <a:rPr lang="en-US" dirty="0" smtClean="0"/>
              <a:t> statement to compute a discounted price:</a:t>
            </a:r>
          </a:p>
          <a:p>
            <a:pPr>
              <a:buNone/>
            </a:pPr>
            <a:r>
              <a:rPr lang="en-US" dirty="0" smtClean="0"/>
              <a:t>	</a:t>
            </a:r>
            <a:r>
              <a:rPr lang="en-US" sz="2000" dirty="0" smtClean="0">
                <a:solidFill>
                  <a:srgbClr val="6E8080"/>
                </a:solidFill>
                <a:latin typeface="Lucida Sans Typewriter"/>
                <a:ea typeface="Courier New" charset="0"/>
                <a:cs typeface="Courier New" charset="0"/>
              </a:rPr>
              <a:t>if (</a:t>
            </a:r>
            <a:r>
              <a:rPr lang="en-US" sz="2000" dirty="0" err="1" smtClean="0">
                <a:solidFill>
                  <a:srgbClr val="6E8080"/>
                </a:solidFill>
                <a:latin typeface="Lucida Sans Typewriter"/>
                <a:ea typeface="Courier New" charset="0"/>
                <a:cs typeface="Courier New" charset="0"/>
              </a:rPr>
              <a:t>originalPrice</a:t>
            </a:r>
            <a:r>
              <a:rPr lang="en-US" sz="2000" dirty="0" smtClean="0">
                <a:solidFill>
                  <a:srgbClr val="6E8080"/>
                </a:solidFill>
                <a:latin typeface="Lucida Sans Typewriter"/>
                <a:ea typeface="Courier New" charset="0"/>
                <a:cs typeface="Courier New" charset="0"/>
              </a:rPr>
              <a:t> &gt; 100)</a:t>
            </a:r>
          </a:p>
          <a:p>
            <a:pPr>
              <a:buNone/>
            </a:pPr>
            <a:r>
              <a:rPr lang="en-US" sz="2000" dirty="0" smtClean="0">
                <a:solidFill>
                  <a:srgbClr val="6E8080"/>
                </a:solidFill>
                <a:latin typeface="Lucida Sans Typewriter"/>
                <a:ea typeface="Courier New" charset="0"/>
                <a:cs typeface="Courier New" charset="0"/>
              </a:rPr>
              <a:t>	{</a:t>
            </a:r>
          </a:p>
          <a:p>
            <a:pPr>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discountedPrice</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originalPrice</a:t>
            </a:r>
            <a:r>
              <a:rPr lang="en-US" sz="2000" dirty="0" smtClean="0">
                <a:solidFill>
                  <a:srgbClr val="6E8080"/>
                </a:solidFill>
                <a:latin typeface="Lucida Sans Typewriter"/>
                <a:ea typeface="Courier New" charset="0"/>
                <a:cs typeface="Courier New" charset="0"/>
              </a:rPr>
              <a:t> – 20;</a:t>
            </a:r>
          </a:p>
          <a:p>
            <a:pPr>
              <a:buNone/>
            </a:pPr>
            <a:r>
              <a:rPr lang="en-US" sz="2000" dirty="0" smtClean="0">
                <a:solidFill>
                  <a:srgbClr val="6E8080"/>
                </a:solidFill>
                <a:latin typeface="Lucida Sans Typewriter"/>
                <a:ea typeface="Courier New" charset="0"/>
                <a:cs typeface="Courier New" charset="0"/>
              </a:rPr>
              <a:t>	}</a:t>
            </a:r>
          </a:p>
          <a:p>
            <a:pPr>
              <a:buNone/>
            </a:pPr>
            <a:r>
              <a:rPr lang="en-US" sz="2000" dirty="0" smtClean="0">
                <a:solidFill>
                  <a:srgbClr val="6E8080"/>
                </a:solidFill>
                <a:latin typeface="Lucida Sans Typewriter"/>
                <a:ea typeface="Courier New" charset="0"/>
                <a:cs typeface="Courier New" charset="0"/>
              </a:rPr>
              <a:t>	else</a:t>
            </a:r>
          </a:p>
          <a:p>
            <a:pPr>
              <a:buNone/>
            </a:pPr>
            <a:r>
              <a:rPr lang="en-US" sz="2000" dirty="0" smtClean="0">
                <a:solidFill>
                  <a:srgbClr val="6E8080"/>
                </a:solidFill>
                <a:latin typeface="Lucida Sans Typewriter"/>
                <a:ea typeface="Courier New" charset="0"/>
                <a:cs typeface="Courier New" charset="0"/>
              </a:rPr>
              <a:t>	{</a:t>
            </a:r>
          </a:p>
          <a:p>
            <a:pPr>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discountedPrice</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originalPrice</a:t>
            </a:r>
            <a:r>
              <a:rPr lang="en-US" sz="2000" dirty="0" smtClean="0">
                <a:solidFill>
                  <a:srgbClr val="6E8080"/>
                </a:solidFill>
                <a:latin typeface="Lucida Sans Typewriter"/>
                <a:ea typeface="Courier New" charset="0"/>
                <a:cs typeface="Courier New" charset="0"/>
              </a:rPr>
              <a:t> – 10;</a:t>
            </a:r>
          </a:p>
          <a:p>
            <a:pPr>
              <a:buNone/>
            </a:pPr>
            <a:r>
              <a:rPr lang="en-US" sz="2000" dirty="0" smtClean="0">
                <a:solidFill>
                  <a:srgbClr val="6E8080"/>
                </a:solidFill>
                <a:latin typeface="Lucida Sans Typewriter"/>
                <a:ea typeface="Courier New" charset="0"/>
                <a:cs typeface="Courier New" charset="0"/>
              </a:rPr>
              <a:t>	}</a:t>
            </a:r>
          </a:p>
          <a:p>
            <a:pPr>
              <a:buNone/>
            </a:pPr>
            <a:r>
              <a:rPr lang="en-US" dirty="0" smtClean="0"/>
              <a:t>What is the discounted price if the original price is 95? 100? 105? </a:t>
            </a:r>
            <a:endParaRPr lang="en-US" sz="18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5.3</a:t>
            </a:r>
            <a:endParaRPr lang="en-US" dirty="0"/>
          </a:p>
        </p:txBody>
      </p:sp>
      <p:sp>
        <p:nvSpPr>
          <p:cNvPr id="8" name="Content Placeholder 5"/>
          <p:cNvSpPr>
            <a:spLocks noGrp="1"/>
          </p:cNvSpPr>
          <p:nvPr>
            <p:ph idx="4294967295"/>
          </p:nvPr>
        </p:nvSpPr>
        <p:spPr>
          <a:xfrm>
            <a:off x="599372" y="5380934"/>
            <a:ext cx="8239827" cy="1996998"/>
          </a:xfrm>
        </p:spPr>
        <p:txBody>
          <a:bodyPr/>
          <a:lstStyle/>
          <a:p>
            <a:pPr>
              <a:buNone/>
            </a:pPr>
            <a:r>
              <a:rPr lang="en-US" b="1" dirty="0" smtClean="0"/>
              <a:t>Answer:</a:t>
            </a:r>
            <a:r>
              <a:rPr lang="en-US" dirty="0" smtClean="0"/>
              <a:t> The only difference is if </a:t>
            </a:r>
            <a:r>
              <a:rPr lang="en-US" dirty="0" err="1" smtClean="0">
                <a:solidFill>
                  <a:srgbClr val="6E8080"/>
                </a:solidFill>
                <a:latin typeface="Lucida Sans Typewriter"/>
                <a:ea typeface="Courier New" charset="0"/>
                <a:cs typeface="Courier New" charset="0"/>
              </a:rPr>
              <a:t>originalPrice</a:t>
            </a:r>
            <a:r>
              <a:rPr lang="en-US" dirty="0" smtClean="0"/>
              <a:t> is 100. The statement in Self Check 2 sets </a:t>
            </a:r>
            <a:r>
              <a:rPr lang="en-US" dirty="0" err="1" smtClean="0">
                <a:solidFill>
                  <a:srgbClr val="6E8080"/>
                </a:solidFill>
                <a:latin typeface="Lucida Sans Typewriter"/>
                <a:ea typeface="Courier New" charset="0"/>
                <a:cs typeface="Courier New" charset="0"/>
              </a:rPr>
              <a:t>discountedPrice</a:t>
            </a:r>
            <a:r>
              <a:rPr lang="en-US" dirty="0" smtClean="0"/>
              <a:t> to 90; this one sets it to 80.</a:t>
            </a:r>
            <a:endParaRPr lang="en-US" sz="1800" dirty="0" smtClean="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8964" y="958814"/>
            <a:ext cx="8677836" cy="4292977"/>
          </a:xfrm>
        </p:spPr>
        <p:txBody>
          <a:bodyPr/>
          <a:lstStyle/>
          <a:p>
            <a:pPr>
              <a:buNone/>
            </a:pPr>
            <a:r>
              <a:rPr lang="en-US" dirty="0" smtClean="0"/>
              <a:t>Compare this </a:t>
            </a:r>
            <a:r>
              <a:rPr lang="en-US" dirty="0" smtClean="0">
                <a:solidFill>
                  <a:srgbClr val="6E8080"/>
                </a:solidFill>
                <a:latin typeface="Lucida Sans Typewriter"/>
                <a:ea typeface="Courier New" charset="0"/>
                <a:cs typeface="Courier New" charset="0"/>
              </a:rPr>
              <a:t>if</a:t>
            </a:r>
            <a:r>
              <a:rPr lang="en-US" dirty="0" smtClean="0"/>
              <a:t> statement with the one in Self Check 2:</a:t>
            </a:r>
          </a:p>
          <a:p>
            <a:pPr>
              <a:buNone/>
            </a:pPr>
            <a:r>
              <a:rPr lang="en-US" dirty="0" smtClean="0"/>
              <a:t>	</a:t>
            </a:r>
            <a:r>
              <a:rPr lang="en-US" sz="2000" dirty="0" smtClean="0">
                <a:solidFill>
                  <a:srgbClr val="6E8080"/>
                </a:solidFill>
                <a:latin typeface="Lucida Sans Typewriter"/>
                <a:ea typeface="Courier New" charset="0"/>
                <a:cs typeface="Courier New" charset="0"/>
              </a:rPr>
              <a:t>if (</a:t>
            </a:r>
            <a:r>
              <a:rPr lang="en-US" sz="2000" dirty="0" err="1" smtClean="0">
                <a:solidFill>
                  <a:srgbClr val="6E8080"/>
                </a:solidFill>
                <a:latin typeface="Lucida Sans Typewriter"/>
                <a:ea typeface="Courier New" charset="0"/>
                <a:cs typeface="Courier New" charset="0"/>
              </a:rPr>
              <a:t>originalPrice</a:t>
            </a:r>
            <a:r>
              <a:rPr lang="en-US" sz="2000" dirty="0" smtClean="0">
                <a:solidFill>
                  <a:srgbClr val="6E8080"/>
                </a:solidFill>
                <a:latin typeface="Lucida Sans Typewriter"/>
                <a:ea typeface="Courier New" charset="0"/>
                <a:cs typeface="Courier New" charset="0"/>
              </a:rPr>
              <a:t> &lt; 100)</a:t>
            </a:r>
          </a:p>
          <a:p>
            <a:pPr>
              <a:buNone/>
            </a:pPr>
            <a:r>
              <a:rPr lang="en-US" sz="2000" dirty="0" smtClean="0">
                <a:solidFill>
                  <a:srgbClr val="6E8080"/>
                </a:solidFill>
                <a:latin typeface="Lucida Sans Typewriter"/>
                <a:ea typeface="Courier New" charset="0"/>
                <a:cs typeface="Courier New" charset="0"/>
              </a:rPr>
              <a:t>	{</a:t>
            </a:r>
          </a:p>
          <a:p>
            <a:pPr>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discountedPrice</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originalPrice</a:t>
            </a:r>
            <a:r>
              <a:rPr lang="en-US" sz="2000" dirty="0" smtClean="0">
                <a:solidFill>
                  <a:srgbClr val="6E8080"/>
                </a:solidFill>
                <a:latin typeface="Lucida Sans Typewriter"/>
                <a:ea typeface="Courier New" charset="0"/>
                <a:cs typeface="Courier New" charset="0"/>
              </a:rPr>
              <a:t> – 10;</a:t>
            </a:r>
          </a:p>
          <a:p>
            <a:pPr>
              <a:buNone/>
            </a:pPr>
            <a:r>
              <a:rPr lang="en-US" sz="2000" dirty="0" smtClean="0">
                <a:solidFill>
                  <a:srgbClr val="6E8080"/>
                </a:solidFill>
                <a:latin typeface="Lucida Sans Typewriter"/>
                <a:ea typeface="Courier New" charset="0"/>
                <a:cs typeface="Courier New" charset="0"/>
              </a:rPr>
              <a:t>	}</a:t>
            </a:r>
          </a:p>
          <a:p>
            <a:pPr>
              <a:buNone/>
            </a:pPr>
            <a:r>
              <a:rPr lang="en-US" sz="2000" dirty="0" smtClean="0">
                <a:solidFill>
                  <a:srgbClr val="6E8080"/>
                </a:solidFill>
                <a:latin typeface="Lucida Sans Typewriter"/>
                <a:ea typeface="Courier New" charset="0"/>
                <a:cs typeface="Courier New" charset="0"/>
              </a:rPr>
              <a:t>	else</a:t>
            </a:r>
          </a:p>
          <a:p>
            <a:pPr>
              <a:buNone/>
            </a:pPr>
            <a:r>
              <a:rPr lang="en-US" sz="2000" dirty="0" smtClean="0">
                <a:solidFill>
                  <a:srgbClr val="6E8080"/>
                </a:solidFill>
                <a:latin typeface="Lucida Sans Typewriter"/>
                <a:ea typeface="Courier New" charset="0"/>
                <a:cs typeface="Courier New" charset="0"/>
              </a:rPr>
              <a:t>	{</a:t>
            </a:r>
          </a:p>
          <a:p>
            <a:pPr>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discountedPrice</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originalPrice</a:t>
            </a:r>
            <a:r>
              <a:rPr lang="en-US" sz="2000" dirty="0" smtClean="0">
                <a:solidFill>
                  <a:srgbClr val="6E8080"/>
                </a:solidFill>
                <a:latin typeface="Lucida Sans Typewriter"/>
                <a:ea typeface="Courier New" charset="0"/>
                <a:cs typeface="Courier New" charset="0"/>
              </a:rPr>
              <a:t> – 20;</a:t>
            </a:r>
          </a:p>
          <a:p>
            <a:pPr>
              <a:buNone/>
            </a:pPr>
            <a:r>
              <a:rPr lang="en-US" sz="2000" dirty="0" smtClean="0">
                <a:solidFill>
                  <a:srgbClr val="6E8080"/>
                </a:solidFill>
                <a:latin typeface="Lucida Sans Typewriter"/>
                <a:ea typeface="Courier New" charset="0"/>
                <a:cs typeface="Courier New" charset="0"/>
              </a:rPr>
              <a:t>	}</a:t>
            </a:r>
          </a:p>
          <a:p>
            <a:pPr>
              <a:buNone/>
            </a:pPr>
            <a:r>
              <a:rPr lang="en-US" dirty="0" smtClean="0"/>
              <a:t>Do the two statements always compute the same value? If not, when do the values differ?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5.4</a:t>
            </a:r>
            <a:endParaRPr lang="en-US" dirty="0"/>
          </a:p>
        </p:txBody>
      </p:sp>
      <p:sp>
        <p:nvSpPr>
          <p:cNvPr id="8" name="Content Placeholder 5"/>
          <p:cNvSpPr>
            <a:spLocks noGrp="1"/>
          </p:cNvSpPr>
          <p:nvPr>
            <p:ph idx="4294967295"/>
          </p:nvPr>
        </p:nvSpPr>
        <p:spPr>
          <a:xfrm>
            <a:off x="599372" y="4293986"/>
            <a:ext cx="8239827" cy="531802"/>
          </a:xfrm>
        </p:spPr>
        <p:txBody>
          <a:bodyPr/>
          <a:lstStyle/>
          <a:p>
            <a:pPr>
              <a:buNone/>
            </a:pPr>
            <a:r>
              <a:rPr lang="en-US" b="1" dirty="0" smtClean="0"/>
              <a:t>Answer: </a:t>
            </a:r>
            <a:r>
              <a:rPr lang="en-US" dirty="0" smtClean="0"/>
              <a:t>95. 100. 95.</a:t>
            </a:r>
            <a:endParaRPr lang="en-US" dirty="0"/>
          </a:p>
        </p:txBody>
      </p:sp>
      <p:sp>
        <p:nvSpPr>
          <p:cNvPr id="9" name="Content Placeholder 5"/>
          <p:cNvSpPr>
            <a:spLocks noGrp="1"/>
          </p:cNvSpPr>
          <p:nvPr>
            <p:ph idx="4294967295"/>
          </p:nvPr>
        </p:nvSpPr>
        <p:spPr>
          <a:xfrm>
            <a:off x="8964" y="958814"/>
            <a:ext cx="8677836" cy="3335172"/>
          </a:xfrm>
        </p:spPr>
        <p:txBody>
          <a:bodyPr/>
          <a:lstStyle/>
          <a:p>
            <a:pPr>
              <a:buNone/>
            </a:pPr>
            <a:r>
              <a:rPr lang="en-US" dirty="0" smtClean="0"/>
              <a:t>Consider the following </a:t>
            </a:r>
            <a:r>
              <a:rPr lang="en-US" dirty="0" smtClean="0">
                <a:solidFill>
                  <a:srgbClr val="6E8080"/>
                </a:solidFill>
                <a:latin typeface="Lucida Sans Typewriter"/>
                <a:ea typeface="Courier New" charset="0"/>
                <a:cs typeface="Courier New" charset="0"/>
              </a:rPr>
              <a:t>if</a:t>
            </a:r>
            <a:r>
              <a:rPr lang="en-US" dirty="0" smtClean="0"/>
              <a:t> statement to compute a discounted price:</a:t>
            </a:r>
          </a:p>
          <a:p>
            <a:pPr>
              <a:buNone/>
            </a:pPr>
            <a:r>
              <a:rPr lang="en-US" dirty="0" smtClean="0"/>
              <a:t>	</a:t>
            </a:r>
            <a:r>
              <a:rPr lang="en-US" sz="2000" dirty="0" smtClean="0">
                <a:solidFill>
                  <a:srgbClr val="6E8080"/>
                </a:solidFill>
                <a:latin typeface="Lucida Sans Typewriter"/>
                <a:ea typeface="Courier New" charset="0"/>
                <a:cs typeface="Courier New" charset="0"/>
              </a:rPr>
              <a:t>if (</a:t>
            </a:r>
            <a:r>
              <a:rPr lang="en-US" sz="2000" dirty="0" err="1" smtClean="0">
                <a:solidFill>
                  <a:srgbClr val="6E8080"/>
                </a:solidFill>
                <a:latin typeface="Lucida Sans Typewriter"/>
                <a:ea typeface="Courier New" charset="0"/>
                <a:cs typeface="Courier New" charset="0"/>
              </a:rPr>
              <a:t>originalPrice</a:t>
            </a:r>
            <a:r>
              <a:rPr lang="en-US" sz="2000" dirty="0" smtClean="0">
                <a:solidFill>
                  <a:srgbClr val="6E8080"/>
                </a:solidFill>
                <a:latin typeface="Lucida Sans Typewriter"/>
                <a:ea typeface="Courier New" charset="0"/>
                <a:cs typeface="Courier New" charset="0"/>
              </a:rPr>
              <a:t> &gt; 100)</a:t>
            </a:r>
          </a:p>
          <a:p>
            <a:pPr>
              <a:buNone/>
            </a:pPr>
            <a:r>
              <a:rPr lang="en-US" sz="2000" dirty="0" smtClean="0">
                <a:solidFill>
                  <a:srgbClr val="6E8080"/>
                </a:solidFill>
                <a:latin typeface="Lucida Sans Typewriter"/>
                <a:ea typeface="Courier New" charset="0"/>
                <a:cs typeface="Courier New" charset="0"/>
              </a:rPr>
              <a:t>	{</a:t>
            </a:r>
          </a:p>
          <a:p>
            <a:pPr>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discountedPrice</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originalPrice</a:t>
            </a:r>
            <a:r>
              <a:rPr lang="en-US" sz="2000" dirty="0" smtClean="0">
                <a:solidFill>
                  <a:srgbClr val="6E8080"/>
                </a:solidFill>
                <a:latin typeface="Lucida Sans Typewriter"/>
                <a:ea typeface="Courier New" charset="0"/>
                <a:cs typeface="Courier New" charset="0"/>
              </a:rPr>
              <a:t> – 10;</a:t>
            </a:r>
          </a:p>
          <a:p>
            <a:pPr>
              <a:buNone/>
            </a:pPr>
            <a:r>
              <a:rPr lang="en-US" sz="2000" dirty="0" smtClean="0">
                <a:solidFill>
                  <a:srgbClr val="6E8080"/>
                </a:solidFill>
                <a:latin typeface="Lucida Sans Typewriter"/>
                <a:ea typeface="Courier New" charset="0"/>
                <a:cs typeface="Courier New" charset="0"/>
              </a:rPr>
              <a:t>	}</a:t>
            </a:r>
          </a:p>
          <a:p>
            <a:pPr>
              <a:buNone/>
            </a:pPr>
            <a:r>
              <a:rPr lang="en-US" dirty="0" smtClean="0"/>
              <a:t>What is the discounted price if the original price is 95? 100? 105? </a:t>
            </a:r>
            <a:endParaRPr lang="en-US" sz="18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5.5</a:t>
            </a:r>
            <a:endParaRPr lang="en-US" dirty="0"/>
          </a:p>
        </p:txBody>
      </p:sp>
      <p:sp>
        <p:nvSpPr>
          <p:cNvPr id="8" name="Content Placeholder 5"/>
          <p:cNvSpPr>
            <a:spLocks noGrp="1"/>
          </p:cNvSpPr>
          <p:nvPr>
            <p:ph idx="4294967295"/>
          </p:nvPr>
        </p:nvSpPr>
        <p:spPr>
          <a:xfrm>
            <a:off x="446973" y="3250084"/>
            <a:ext cx="8239827" cy="943507"/>
          </a:xfrm>
        </p:spPr>
        <p:txBody>
          <a:bodyPr>
            <a:normAutofit fontScale="25000" lnSpcReduction="20000"/>
          </a:bodyPr>
          <a:lstStyle/>
          <a:p>
            <a:pPr>
              <a:buNone/>
            </a:pPr>
            <a:r>
              <a:rPr lang="en-US" b="1" dirty="0" smtClean="0"/>
              <a:t>Answer:</a:t>
            </a:r>
            <a:endParaRPr lang="en-US" dirty="0" smtClean="0"/>
          </a:p>
          <a:p>
            <a:pPr>
              <a:buNone/>
            </a:pPr>
            <a:r>
              <a:rPr lang="en-US" sz="2000" dirty="0" smtClean="0">
                <a:solidFill>
                  <a:srgbClr val="6E8080"/>
                </a:solidFill>
                <a:latin typeface="Lucida Sans Typewriter"/>
                <a:ea typeface="Courier New" charset="0"/>
                <a:cs typeface="Courier New" charset="0"/>
              </a:rPr>
              <a:t>if (</a:t>
            </a:r>
            <a:r>
              <a:rPr lang="en-US" sz="2000" dirty="0" err="1" smtClean="0">
                <a:solidFill>
                  <a:srgbClr val="6E8080"/>
                </a:solidFill>
                <a:latin typeface="Lucida Sans Typewriter"/>
                <a:ea typeface="Courier New" charset="0"/>
                <a:cs typeface="Courier New" charset="0"/>
              </a:rPr>
              <a:t>fuelAmount</a:t>
            </a:r>
            <a:r>
              <a:rPr lang="en-US" sz="2000" dirty="0" smtClean="0">
                <a:solidFill>
                  <a:srgbClr val="6E8080"/>
                </a:solidFill>
                <a:latin typeface="Lucida Sans Typewriter"/>
                <a:ea typeface="Courier New" charset="0"/>
                <a:cs typeface="Courier New" charset="0"/>
              </a:rPr>
              <a:t> &lt; 0.10 * </a:t>
            </a:r>
            <a:r>
              <a:rPr lang="en-US" sz="2000" dirty="0" err="1" smtClean="0">
                <a:solidFill>
                  <a:srgbClr val="6E8080"/>
                </a:solidFill>
                <a:latin typeface="Lucida Sans Typewriter"/>
                <a:ea typeface="Courier New" charset="0"/>
                <a:cs typeface="Courier New" charset="0"/>
              </a:rPr>
              <a:t>fuelCapacity</a:t>
            </a:r>
            <a:r>
              <a:rPr lang="en-US" sz="2000" dirty="0" smtClean="0">
                <a:solidFill>
                  <a:srgbClr val="6E8080"/>
                </a:solidFill>
                <a:latin typeface="Lucida Sans Typewriter"/>
                <a:ea typeface="Courier New" charset="0"/>
                <a:cs typeface="Courier New" charset="0"/>
              </a:rPr>
              <a:t>)</a:t>
            </a:r>
          </a:p>
          <a:p>
            <a:pPr>
              <a:buNone/>
            </a:pPr>
            <a:r>
              <a:rPr lang="en-US" sz="2000" dirty="0" smtClean="0">
                <a:solidFill>
                  <a:srgbClr val="6E8080"/>
                </a:solidFill>
                <a:latin typeface="Lucida Sans Typewriter"/>
                <a:ea typeface="Courier New" charset="0"/>
                <a:cs typeface="Courier New" charset="0"/>
              </a:rPr>
              <a:t>{</a:t>
            </a:r>
          </a:p>
          <a:p>
            <a:pPr>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System.out.println("red</a:t>
            </a:r>
            <a:r>
              <a:rPr lang="en-US" sz="2000" dirty="0" smtClean="0">
                <a:solidFill>
                  <a:srgbClr val="6E8080"/>
                </a:solidFill>
                <a:latin typeface="Lucida Sans Typewriter"/>
                <a:ea typeface="Courier New" charset="0"/>
                <a:cs typeface="Courier New" charset="0"/>
              </a:rPr>
              <a:t>");</a:t>
            </a:r>
          </a:p>
          <a:p>
            <a:pPr>
              <a:buNone/>
            </a:pPr>
            <a:r>
              <a:rPr lang="en-US" sz="2000" dirty="0" smtClean="0">
                <a:solidFill>
                  <a:srgbClr val="6E8080"/>
                </a:solidFill>
                <a:latin typeface="Lucida Sans Typewriter"/>
                <a:ea typeface="Courier New" charset="0"/>
                <a:cs typeface="Courier New" charset="0"/>
              </a:rPr>
              <a:t>}</a:t>
            </a:r>
          </a:p>
          <a:p>
            <a:pPr>
              <a:buNone/>
            </a:pPr>
            <a:r>
              <a:rPr lang="en-US" sz="2000" dirty="0" smtClean="0">
                <a:solidFill>
                  <a:srgbClr val="6E8080"/>
                </a:solidFill>
                <a:latin typeface="Lucida Sans Typewriter"/>
                <a:ea typeface="Courier New" charset="0"/>
                <a:cs typeface="Courier New" charset="0"/>
              </a:rPr>
              <a:t>else</a:t>
            </a:r>
          </a:p>
          <a:p>
            <a:pPr>
              <a:buNone/>
            </a:pPr>
            <a:r>
              <a:rPr lang="en-US" sz="2000" dirty="0" smtClean="0">
                <a:solidFill>
                  <a:srgbClr val="6E8080"/>
                </a:solidFill>
                <a:latin typeface="Lucida Sans Typewriter"/>
                <a:ea typeface="Courier New" charset="0"/>
                <a:cs typeface="Courier New" charset="0"/>
              </a:rPr>
              <a:t>{</a:t>
            </a:r>
          </a:p>
          <a:p>
            <a:pPr>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System.out.println("green</a:t>
            </a:r>
            <a:r>
              <a:rPr lang="en-US" sz="2000" dirty="0" smtClean="0">
                <a:solidFill>
                  <a:srgbClr val="6E8080"/>
                </a:solidFill>
                <a:latin typeface="Lucida Sans Typewriter"/>
                <a:ea typeface="Courier New" charset="0"/>
                <a:cs typeface="Courier New" charset="0"/>
              </a:rPr>
              <a:t>");</a:t>
            </a:r>
          </a:p>
          <a:p>
            <a:pPr>
              <a:buNone/>
            </a:pPr>
            <a:r>
              <a:rPr lang="en-US" sz="2000" dirty="0" smtClean="0">
                <a:solidFill>
                  <a:srgbClr val="6E8080"/>
                </a:solidFill>
                <a:latin typeface="Lucida Sans Typewriter"/>
                <a:ea typeface="Courier New" charset="0"/>
                <a:cs typeface="Courier New" charset="0"/>
              </a:rPr>
              <a:t>}</a:t>
            </a:r>
          </a:p>
        </p:txBody>
      </p:sp>
      <p:sp>
        <p:nvSpPr>
          <p:cNvPr id="9" name="Content Placeholder 5"/>
          <p:cNvSpPr>
            <a:spLocks noGrp="1"/>
          </p:cNvSpPr>
          <p:nvPr>
            <p:ph idx="4294967295"/>
          </p:nvPr>
        </p:nvSpPr>
        <p:spPr>
          <a:xfrm>
            <a:off x="8964" y="958814"/>
            <a:ext cx="8677836" cy="2291270"/>
          </a:xfrm>
        </p:spPr>
        <p:txBody>
          <a:bodyPr/>
          <a:lstStyle/>
          <a:p>
            <a:r>
              <a:rPr lang="en-US" dirty="0" smtClean="0"/>
              <a:t>The variables </a:t>
            </a:r>
            <a:r>
              <a:rPr lang="en-US" dirty="0" err="1" smtClean="0">
                <a:solidFill>
                  <a:srgbClr val="6E8080"/>
                </a:solidFill>
                <a:latin typeface="Lucida Sans Typewriter"/>
                <a:ea typeface="Courier New" charset="0"/>
                <a:cs typeface="Courier New" charset="0"/>
              </a:rPr>
              <a:t>fuelAmount</a:t>
            </a:r>
            <a:r>
              <a:rPr lang="en-US" dirty="0" smtClean="0"/>
              <a:t> and </a:t>
            </a:r>
            <a:r>
              <a:rPr lang="en-US" dirty="0" err="1" smtClean="0">
                <a:solidFill>
                  <a:srgbClr val="6E8080"/>
                </a:solidFill>
                <a:latin typeface="Lucida Sans Typewriter"/>
                <a:ea typeface="Courier New" charset="0"/>
                <a:cs typeface="Courier New" charset="0"/>
              </a:rPr>
              <a:t>fuelCapacity</a:t>
            </a:r>
            <a:r>
              <a:rPr lang="en-US" dirty="0" smtClean="0"/>
              <a:t> hold the actual amount of fuel and the size of the fuel tank of a vehicle. If less than 10 percent is remaining in the tank, a status light should show a red color; otherwise it shows a green color. Simulate this process by printing out either </a:t>
            </a:r>
            <a:r>
              <a:rPr lang="en-US" dirty="0" smtClean="0">
                <a:solidFill>
                  <a:srgbClr val="6E8080"/>
                </a:solidFill>
                <a:latin typeface="Lucida Sans Typewriter"/>
                <a:ea typeface="Courier New" charset="0"/>
                <a:cs typeface="Courier New" charset="0"/>
              </a:rPr>
              <a:t>"red" </a:t>
            </a:r>
            <a:r>
              <a:rPr lang="en-US" dirty="0" smtClean="0"/>
              <a:t>or </a:t>
            </a:r>
            <a:r>
              <a:rPr lang="en-US" dirty="0" smtClean="0">
                <a:solidFill>
                  <a:srgbClr val="6E8080"/>
                </a:solidFill>
                <a:latin typeface="Lucida Sans Typewriter"/>
                <a:ea typeface="Courier New" charset="0"/>
                <a:cs typeface="Courier New" charset="0"/>
              </a:rPr>
              <a:t>"green"</a:t>
            </a:r>
            <a:r>
              <a:rPr lang="en-US" dirty="0" smtClean="0"/>
              <a:t>.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Duplication in Branches</a:t>
            </a:r>
            <a:endParaRPr lang="en-US" dirty="0"/>
          </a:p>
        </p:txBody>
      </p:sp>
      <p:sp>
        <p:nvSpPr>
          <p:cNvPr id="3" name="Content Placeholder 2"/>
          <p:cNvSpPr>
            <a:spLocks noGrp="1"/>
          </p:cNvSpPr>
          <p:nvPr>
            <p:ph idx="4294967295"/>
          </p:nvPr>
        </p:nvSpPr>
        <p:spPr>
          <a:xfrm>
            <a:off x="9525" y="921456"/>
            <a:ext cx="9134475" cy="2663825"/>
          </a:xfrm>
        </p:spPr>
        <p:txBody>
          <a:bodyPr>
            <a:normAutofit fontScale="62500" lnSpcReduction="20000"/>
          </a:bodyPr>
          <a:lstStyle/>
          <a:p>
            <a:r>
              <a:rPr lang="en-US" dirty="0" smtClean="0"/>
              <a:t>If you have duplicate code in each branch, move it out of the </a:t>
            </a:r>
            <a:r>
              <a:rPr lang="en-US" dirty="0" smtClean="0">
                <a:solidFill>
                  <a:srgbClr val="6E8080"/>
                </a:solidFill>
                <a:latin typeface="Lucida Sans Typewriter"/>
                <a:ea typeface="Courier New" charset="0"/>
                <a:cs typeface="Courier New" charset="0"/>
              </a:rPr>
              <a:t>if</a:t>
            </a:r>
            <a:r>
              <a:rPr lang="en-US" dirty="0" smtClean="0"/>
              <a:t> statement.</a:t>
            </a:r>
          </a:p>
          <a:p>
            <a:r>
              <a:rPr lang="en-US" dirty="0" smtClean="0"/>
              <a:t>Don't do this</a:t>
            </a:r>
          </a:p>
          <a:p>
            <a:pPr lvl="1">
              <a:buNone/>
            </a:pPr>
            <a:r>
              <a:rPr lang="en-US" dirty="0" smtClean="0">
                <a:solidFill>
                  <a:srgbClr val="6E8080"/>
                </a:solidFill>
                <a:latin typeface="Lucida Sans Typewriter"/>
                <a:ea typeface="Courier New" charset="0"/>
                <a:cs typeface="Courier New" charset="0"/>
              </a:rPr>
              <a:t>if (floor &gt; 13)</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actualFloor</a:t>
            </a:r>
            <a:r>
              <a:rPr lang="en-US" dirty="0" smtClean="0">
                <a:solidFill>
                  <a:srgbClr val="6E8080"/>
                </a:solidFill>
                <a:latin typeface="Lucida Sans Typewriter"/>
                <a:ea typeface="Courier New" charset="0"/>
                <a:cs typeface="Courier New" charset="0"/>
              </a:rPr>
              <a:t> = floor – 1;</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System.out.println("Actual</a:t>
            </a:r>
            <a:r>
              <a:rPr lang="en-US" dirty="0" smtClean="0">
                <a:solidFill>
                  <a:srgbClr val="6E8080"/>
                </a:solidFill>
                <a:latin typeface="Lucida Sans Typewriter"/>
                <a:ea typeface="Courier New" charset="0"/>
                <a:cs typeface="Courier New" charset="0"/>
              </a:rPr>
              <a:t> floor: " + </a:t>
            </a:r>
            <a:r>
              <a:rPr lang="en-US" dirty="0" err="1" smtClean="0">
                <a:solidFill>
                  <a:srgbClr val="6E8080"/>
                </a:solidFill>
                <a:latin typeface="Lucida Sans Typewriter"/>
                <a:ea typeface="Courier New" charset="0"/>
                <a:cs typeface="Courier New" charset="0"/>
              </a:rPr>
              <a:t>actualFloor</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else</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actualFloor</a:t>
            </a:r>
            <a:r>
              <a:rPr lang="en-US" dirty="0" smtClean="0">
                <a:solidFill>
                  <a:srgbClr val="6E8080"/>
                </a:solidFill>
                <a:latin typeface="Lucida Sans Typewriter"/>
                <a:ea typeface="Courier New" charset="0"/>
                <a:cs typeface="Courier New" charset="0"/>
              </a:rPr>
              <a:t> = floor;</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System.out.println("Actual</a:t>
            </a:r>
            <a:r>
              <a:rPr lang="en-US" dirty="0" smtClean="0">
                <a:solidFill>
                  <a:srgbClr val="6E8080"/>
                </a:solidFill>
                <a:latin typeface="Lucida Sans Typewriter"/>
                <a:ea typeface="Courier New" charset="0"/>
                <a:cs typeface="Courier New" charset="0"/>
              </a:rPr>
              <a:t> floor: " + </a:t>
            </a:r>
            <a:r>
              <a:rPr lang="en-US" dirty="0" err="1" smtClean="0">
                <a:solidFill>
                  <a:srgbClr val="6E8080"/>
                </a:solidFill>
                <a:latin typeface="Lucida Sans Typewriter"/>
                <a:ea typeface="Courier New" charset="0"/>
                <a:cs typeface="Courier New" charset="0"/>
              </a:rPr>
              <a:t>actualFloor</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Duplication in Branches</a:t>
            </a:r>
            <a:endParaRPr lang="en-US" dirty="0"/>
          </a:p>
        </p:txBody>
      </p:sp>
      <p:sp>
        <p:nvSpPr>
          <p:cNvPr id="3" name="Content Placeholder 2"/>
          <p:cNvSpPr>
            <a:spLocks noGrp="1"/>
          </p:cNvSpPr>
          <p:nvPr>
            <p:ph idx="4294967295"/>
          </p:nvPr>
        </p:nvSpPr>
        <p:spPr>
          <a:xfrm>
            <a:off x="9525" y="921456"/>
            <a:ext cx="9134475" cy="2663825"/>
          </a:xfrm>
        </p:spPr>
        <p:txBody>
          <a:bodyPr>
            <a:normAutofit fontScale="62500" lnSpcReduction="20000"/>
          </a:bodyPr>
          <a:lstStyle/>
          <a:p>
            <a:r>
              <a:rPr lang="en-US" dirty="0" smtClean="0"/>
              <a:t>Do this instead</a:t>
            </a:r>
          </a:p>
          <a:p>
            <a:pPr lvl="1">
              <a:buNone/>
            </a:pPr>
            <a:r>
              <a:rPr lang="en-US" dirty="0" smtClean="0">
                <a:solidFill>
                  <a:srgbClr val="6E8080"/>
                </a:solidFill>
                <a:latin typeface="Lucida Sans Typewriter"/>
                <a:ea typeface="Courier New" charset="0"/>
                <a:cs typeface="Courier New" charset="0"/>
              </a:rPr>
              <a:t>if (floor &gt; 13)</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actualFloor</a:t>
            </a:r>
            <a:r>
              <a:rPr lang="en-US" dirty="0" smtClean="0">
                <a:solidFill>
                  <a:srgbClr val="6E8080"/>
                </a:solidFill>
                <a:latin typeface="Lucida Sans Typewriter"/>
                <a:ea typeface="Courier New" charset="0"/>
                <a:cs typeface="Courier New" charset="0"/>
              </a:rPr>
              <a:t> = floor – 1;</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else</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actualFloor</a:t>
            </a:r>
            <a:r>
              <a:rPr lang="en-US" dirty="0" smtClean="0">
                <a:solidFill>
                  <a:srgbClr val="6E8080"/>
                </a:solidFill>
                <a:latin typeface="Lucida Sans Typewriter"/>
                <a:ea typeface="Courier New" charset="0"/>
                <a:cs typeface="Courier New" charset="0"/>
              </a:rPr>
              <a:t> = floor;</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err="1" smtClean="0">
                <a:solidFill>
                  <a:srgbClr val="6E8080"/>
                </a:solidFill>
                <a:latin typeface="Lucida Sans Typewriter"/>
                <a:ea typeface="Courier New" charset="0"/>
                <a:cs typeface="Courier New" charset="0"/>
              </a:rPr>
              <a:t>System.out.println("Actual</a:t>
            </a:r>
            <a:r>
              <a:rPr lang="en-US" dirty="0" smtClean="0">
                <a:solidFill>
                  <a:srgbClr val="6E8080"/>
                </a:solidFill>
                <a:latin typeface="Lucida Sans Typewriter"/>
                <a:ea typeface="Courier New" charset="0"/>
                <a:cs typeface="Courier New" charset="0"/>
              </a:rPr>
              <a:t> floor: " + </a:t>
            </a:r>
            <a:r>
              <a:rPr lang="en-US" dirty="0" err="1" smtClean="0">
                <a:solidFill>
                  <a:srgbClr val="6E8080"/>
                </a:solidFill>
                <a:latin typeface="Lucida Sans Typewriter"/>
                <a:ea typeface="Courier New" charset="0"/>
                <a:cs typeface="Courier New" charset="0"/>
              </a:rPr>
              <a:t>actualFloor</a:t>
            </a:r>
            <a:r>
              <a:rPr lang="en-US" dirty="0" smtClean="0">
                <a:solidFill>
                  <a:srgbClr val="6E8080"/>
                </a:solidFill>
                <a:latin typeface="Lucida Sans Typewriter"/>
                <a:ea typeface="Courier New" charset="0"/>
                <a:cs typeface="Courier New" charset="0"/>
              </a:rPr>
              <a:t>);</a:t>
            </a:r>
          </a:p>
          <a:p>
            <a:r>
              <a:rPr lang="en-US" dirty="0" smtClean="0"/>
              <a:t>It will make the code much easier to maintain.</a:t>
            </a:r>
          </a:p>
          <a:p>
            <a:r>
              <a:rPr lang="en-US" dirty="0" smtClean="0"/>
              <a:t>Changes will only need to be made in one place.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 y="-17464"/>
            <a:ext cx="9135036" cy="976278"/>
          </a:xfrm>
        </p:spPr>
        <p:txBody>
          <a:bodyPr>
            <a:normAutofit fontScale="90000"/>
          </a:bodyPr>
          <a:lstStyle/>
          <a:p>
            <a:r>
              <a:rPr lang="en-US" b="1" dirty="0" smtClean="0"/>
              <a:t>Comparing Values: Relational Operators</a:t>
            </a:r>
            <a:endParaRPr lang="en-US" b="1" dirty="0"/>
          </a:p>
        </p:txBody>
      </p:sp>
      <p:sp>
        <p:nvSpPr>
          <p:cNvPr id="3" name="Content Placeholder 2"/>
          <p:cNvSpPr>
            <a:spLocks noGrp="1"/>
          </p:cNvSpPr>
          <p:nvPr>
            <p:ph idx="4294967295"/>
          </p:nvPr>
        </p:nvSpPr>
        <p:spPr>
          <a:xfrm>
            <a:off x="4407797" y="1198694"/>
            <a:ext cx="4562444" cy="2663825"/>
          </a:xfrm>
        </p:spPr>
        <p:txBody>
          <a:bodyPr/>
          <a:lstStyle/>
          <a:p>
            <a:pPr>
              <a:buNone/>
            </a:pPr>
            <a:r>
              <a:rPr lang="en-US" dirty="0" smtClean="0"/>
              <a:t>In Java, you use a relational operator to check whether one value is greater than another. </a:t>
            </a:r>
            <a:endParaRPr lang="en-US" dirty="0"/>
          </a:p>
        </p:txBody>
      </p:sp>
      <p:pic>
        <p:nvPicPr>
          <p:cNvPr id="4" name="Picture 3" descr="balance_scale.jpg"/>
          <p:cNvPicPr>
            <a:picLocks noChangeAspect="1"/>
          </p:cNvPicPr>
          <p:nvPr/>
        </p:nvPicPr>
        <p:blipFill>
          <a:blip r:embed="rId2"/>
          <a:stretch>
            <a:fillRect/>
          </a:stretch>
        </p:blipFill>
        <p:spPr>
          <a:xfrm>
            <a:off x="192668" y="1198694"/>
            <a:ext cx="3941198" cy="281110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 y="-17464"/>
            <a:ext cx="9135036" cy="976278"/>
          </a:xfrm>
        </p:spPr>
        <p:txBody>
          <a:bodyPr>
            <a:normAutofit fontScale="90000"/>
          </a:bodyPr>
          <a:lstStyle/>
          <a:p>
            <a:r>
              <a:rPr lang="en-US" b="1" dirty="0" smtClean="0"/>
              <a:t>Comparing Values: Relational Operators</a:t>
            </a:r>
            <a:endParaRPr lang="en-US" b="1" dirty="0"/>
          </a:p>
        </p:txBody>
      </p:sp>
      <p:sp>
        <p:nvSpPr>
          <p:cNvPr id="3" name="Content Placeholder 2"/>
          <p:cNvSpPr>
            <a:spLocks noGrp="1"/>
          </p:cNvSpPr>
          <p:nvPr>
            <p:ph idx="4294967295"/>
          </p:nvPr>
        </p:nvSpPr>
        <p:spPr>
          <a:xfrm>
            <a:off x="0" y="1198694"/>
            <a:ext cx="8970241" cy="5659305"/>
          </a:xfrm>
        </p:spPr>
        <p:txBody>
          <a:bodyPr/>
          <a:lstStyle/>
          <a:p>
            <a:r>
              <a:rPr lang="en-US" dirty="0" smtClean="0"/>
              <a:t>Relational operators compare values: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a:t>
            </a:r>
            <a:r>
              <a:rPr lang="en-US" dirty="0" smtClean="0">
                <a:solidFill>
                  <a:srgbClr val="6E8080"/>
                </a:solidFill>
                <a:latin typeface="Lucida Sans Typewriter"/>
                <a:ea typeface="Courier New" charset="0"/>
                <a:cs typeface="Courier New" charset="0"/>
              </a:rPr>
              <a:t>==</a:t>
            </a:r>
            <a:r>
              <a:rPr lang="en-US" dirty="0" smtClean="0"/>
              <a:t> denotes equality testing:</a:t>
            </a:r>
          </a:p>
          <a:p>
            <a:pPr lvl="1">
              <a:buNone/>
            </a:pPr>
            <a:r>
              <a:rPr lang="en-US" dirty="0" smtClean="0">
                <a:solidFill>
                  <a:srgbClr val="6E8080"/>
                </a:solidFill>
                <a:latin typeface="Lucida Sans Typewriter"/>
                <a:ea typeface="Courier New" charset="0"/>
                <a:cs typeface="Courier New" charset="0"/>
              </a:rPr>
              <a:t>floor = 13; // Assign 13 to floor</a:t>
            </a:r>
          </a:p>
          <a:p>
            <a:pPr lvl="1">
              <a:buNone/>
            </a:pPr>
            <a:r>
              <a:rPr lang="en-US" dirty="0" smtClean="0">
                <a:solidFill>
                  <a:srgbClr val="6E8080"/>
                </a:solidFill>
                <a:latin typeface="Lucida Sans Typewriter"/>
                <a:ea typeface="Courier New" charset="0"/>
                <a:cs typeface="Courier New" charset="0"/>
              </a:rPr>
              <a:t>if (floor == 13) // Test whether floor equals 13</a:t>
            </a:r>
          </a:p>
          <a:p>
            <a:r>
              <a:rPr lang="en-US" dirty="0" smtClean="0"/>
              <a:t>Relational operators have lower precedence than arithmetic operators:</a:t>
            </a:r>
          </a:p>
          <a:p>
            <a:pPr lvl="1">
              <a:buNone/>
            </a:pPr>
            <a:r>
              <a:rPr lang="en-US" dirty="0" smtClean="0">
                <a:solidFill>
                  <a:srgbClr val="6E8080"/>
                </a:solidFill>
                <a:latin typeface="Lucida Sans Typewriter"/>
                <a:ea typeface="Courier New" charset="0"/>
                <a:cs typeface="Courier New" charset="0"/>
              </a:rPr>
              <a:t>floor - 1 &lt; 13 </a:t>
            </a:r>
          </a:p>
        </p:txBody>
      </p:sp>
      <p:pic>
        <p:nvPicPr>
          <p:cNvPr id="5" name="Picture 4"/>
          <p:cNvPicPr>
            <a:picLocks noChangeAspect="1"/>
          </p:cNvPicPr>
          <p:nvPr/>
        </p:nvPicPr>
        <p:blipFill>
          <a:blip r:embed="rId2"/>
          <a:stretch>
            <a:fillRect/>
          </a:stretch>
        </p:blipFill>
        <p:spPr>
          <a:xfrm>
            <a:off x="1079500" y="1631227"/>
            <a:ext cx="4797563" cy="2643021"/>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solidFill>
                  <a:srgbClr val="26ADAE"/>
                </a:solidFill>
              </a:rPr>
              <a:t>Syntax 5.2 </a:t>
            </a:r>
            <a:r>
              <a:rPr lang="en-US" sz="3200" dirty="0" smtClean="0"/>
              <a:t>Comparisons</a:t>
            </a:r>
            <a:endParaRPr lang="en-US" sz="3200" dirty="0"/>
          </a:p>
        </p:txBody>
      </p:sp>
      <p:pic>
        <p:nvPicPr>
          <p:cNvPr id="6" name="Picture 5" descr="comparison_syntax.png"/>
          <p:cNvPicPr>
            <a:picLocks noChangeAspect="1"/>
          </p:cNvPicPr>
          <p:nvPr/>
        </p:nvPicPr>
        <p:blipFill>
          <a:blip r:embed="rId2"/>
          <a:stretch>
            <a:fillRect/>
          </a:stretch>
        </p:blipFill>
        <p:spPr>
          <a:xfrm>
            <a:off x="0" y="816395"/>
            <a:ext cx="9144000" cy="539953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Goals</a:t>
            </a:r>
            <a:endParaRPr lang="en-US" dirty="0"/>
          </a:p>
        </p:txBody>
      </p:sp>
      <p:sp>
        <p:nvSpPr>
          <p:cNvPr id="3" name="Content Placeholder 2"/>
          <p:cNvSpPr>
            <a:spLocks noGrp="1"/>
          </p:cNvSpPr>
          <p:nvPr>
            <p:ph idx="1"/>
          </p:nvPr>
        </p:nvSpPr>
        <p:spPr>
          <a:xfrm>
            <a:off x="174712" y="4388683"/>
            <a:ext cx="8229600" cy="1930077"/>
          </a:xfrm>
        </p:spPr>
        <p:txBody>
          <a:bodyPr>
            <a:noAutofit/>
          </a:bodyPr>
          <a:lstStyle/>
          <a:p>
            <a:r>
              <a:rPr lang="en-US" sz="2000" dirty="0" smtClean="0"/>
              <a:t>To implement decisions using </a:t>
            </a:r>
            <a:r>
              <a:rPr lang="en-US" sz="2000" dirty="0" smtClean="0">
                <a:solidFill>
                  <a:srgbClr val="6E8080"/>
                </a:solidFill>
                <a:latin typeface="Lucida Sans Typewriter"/>
                <a:ea typeface="Courier New" charset="0"/>
                <a:cs typeface="Courier New" charset="0"/>
              </a:rPr>
              <a:t>if</a:t>
            </a:r>
            <a:r>
              <a:rPr lang="en-US" sz="2000" dirty="0" smtClean="0"/>
              <a:t> statements </a:t>
            </a:r>
          </a:p>
          <a:p>
            <a:r>
              <a:rPr lang="en-US" sz="2000" dirty="0" smtClean="0"/>
              <a:t>To compare integers, floating-point numbers, and strings</a:t>
            </a:r>
          </a:p>
          <a:p>
            <a:r>
              <a:rPr lang="en-US" sz="2000" dirty="0" smtClean="0"/>
              <a:t>To write statements using the </a:t>
            </a:r>
            <a:r>
              <a:rPr lang="en-US" sz="2000" dirty="0" err="1" smtClean="0">
                <a:solidFill>
                  <a:srgbClr val="6E8080"/>
                </a:solidFill>
                <a:latin typeface="Lucida Sans Typewriter"/>
                <a:ea typeface="Courier New" charset="0"/>
                <a:cs typeface="Courier New" charset="0"/>
              </a:rPr>
              <a:t>boolean</a:t>
            </a:r>
            <a:r>
              <a:rPr lang="en-US" sz="2000" dirty="0" smtClean="0"/>
              <a:t> data type</a:t>
            </a:r>
          </a:p>
          <a:p>
            <a:r>
              <a:rPr lang="en-US" sz="2000" dirty="0" smtClean="0"/>
              <a:t>To develop strategies for testing your programs</a:t>
            </a:r>
          </a:p>
          <a:p>
            <a:r>
              <a:rPr lang="en-US" sz="2000" dirty="0" smtClean="0"/>
              <a:t>To validate user input</a:t>
            </a:r>
          </a:p>
        </p:txBody>
      </p:sp>
      <p:pic>
        <p:nvPicPr>
          <p:cNvPr id="5" name="Picture 4" descr="train_switching.jpg"/>
          <p:cNvPicPr>
            <a:picLocks noChangeAspect="1"/>
          </p:cNvPicPr>
          <p:nvPr/>
        </p:nvPicPr>
        <p:blipFill>
          <a:blip r:embed="rId2"/>
          <a:stretch>
            <a:fillRect/>
          </a:stretch>
        </p:blipFill>
        <p:spPr>
          <a:xfrm>
            <a:off x="174712" y="950158"/>
            <a:ext cx="4810125" cy="343852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Comparing Floating-Point Numbers</a:t>
            </a:r>
            <a:endParaRPr lang="en-US" b="1" dirty="0"/>
          </a:p>
        </p:txBody>
      </p:sp>
      <p:sp>
        <p:nvSpPr>
          <p:cNvPr id="3" name="Content Placeholder 2"/>
          <p:cNvSpPr>
            <a:spLocks noGrp="1"/>
          </p:cNvSpPr>
          <p:nvPr>
            <p:ph idx="4294967295"/>
          </p:nvPr>
        </p:nvSpPr>
        <p:spPr>
          <a:xfrm>
            <a:off x="8964" y="971265"/>
            <a:ext cx="8970963" cy="5659437"/>
          </a:xfrm>
        </p:spPr>
        <p:txBody>
          <a:bodyPr/>
          <a:lstStyle/>
          <a:p>
            <a:r>
              <a:rPr lang="en-US" dirty="0" smtClean="0"/>
              <a:t>Consider this code:</a:t>
            </a:r>
          </a:p>
          <a:p>
            <a:pPr lvl="1">
              <a:spcBef>
                <a:spcPts val="0"/>
              </a:spcBef>
              <a:buNone/>
            </a:pPr>
            <a:r>
              <a:rPr lang="en-US" sz="1600" dirty="0" smtClean="0">
                <a:solidFill>
                  <a:srgbClr val="6E8080"/>
                </a:solidFill>
                <a:latin typeface="Lucida Sans Typewriter"/>
                <a:ea typeface="Courier New" charset="0"/>
                <a:cs typeface="Courier New" charset="0"/>
              </a:rPr>
              <a:t>double </a:t>
            </a:r>
            <a:r>
              <a:rPr lang="en-US" sz="1600" dirty="0" err="1" smtClean="0">
                <a:solidFill>
                  <a:srgbClr val="6E8080"/>
                </a:solidFill>
                <a:latin typeface="Lucida Sans Typewriter"/>
                <a:ea typeface="Courier New" charset="0"/>
                <a:cs typeface="Courier New" charset="0"/>
              </a:rPr>
              <a:t>r</a:t>
            </a:r>
            <a:r>
              <a:rPr lang="en-US" sz="1600" dirty="0" smtClean="0">
                <a:solidFill>
                  <a:srgbClr val="6E8080"/>
                </a:solidFill>
                <a:latin typeface="Lucida Sans Typewriter"/>
                <a:ea typeface="Courier New" charset="0"/>
                <a:cs typeface="Courier New" charset="0"/>
              </a:rPr>
              <a:t> = Math.sqrt(2);</a:t>
            </a:r>
          </a:p>
          <a:p>
            <a:pPr lvl="1">
              <a:spcBef>
                <a:spcPts val="0"/>
              </a:spcBef>
              <a:buNone/>
            </a:pPr>
            <a:r>
              <a:rPr lang="en-US" sz="1600" dirty="0" smtClean="0">
                <a:solidFill>
                  <a:srgbClr val="6E8080"/>
                </a:solidFill>
                <a:latin typeface="Lucida Sans Typewriter"/>
                <a:ea typeface="Courier New" charset="0"/>
                <a:cs typeface="Courier New" charset="0"/>
              </a:rPr>
              <a:t>double </a:t>
            </a:r>
            <a:r>
              <a:rPr lang="en-US" sz="1600" dirty="0" err="1" smtClean="0">
                <a:solidFill>
                  <a:srgbClr val="6E8080"/>
                </a:solidFill>
                <a:latin typeface="Lucida Sans Typewriter"/>
                <a:ea typeface="Courier New" charset="0"/>
                <a:cs typeface="Courier New" charset="0"/>
              </a:rPr>
              <a:t>d</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r</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r</a:t>
            </a:r>
            <a:r>
              <a:rPr lang="en-US" sz="1600" dirty="0" smtClean="0">
                <a:solidFill>
                  <a:srgbClr val="6E8080"/>
                </a:solidFill>
                <a:latin typeface="Lucida Sans Typewriter"/>
                <a:ea typeface="Courier New" charset="0"/>
                <a:cs typeface="Courier New" charset="0"/>
              </a:rPr>
              <a:t> -2;</a:t>
            </a:r>
          </a:p>
          <a:p>
            <a:pPr lvl="1">
              <a:spcBef>
                <a:spcPts val="0"/>
              </a:spcBef>
              <a:buNone/>
            </a:pPr>
            <a:r>
              <a:rPr lang="en-US" sz="1600" dirty="0" smtClean="0">
                <a:solidFill>
                  <a:srgbClr val="6E8080"/>
                </a:solidFill>
                <a:latin typeface="Lucida Sans Typewriter"/>
                <a:ea typeface="Courier New" charset="0"/>
                <a:cs typeface="Courier New" charset="0"/>
              </a:rPr>
              <a:t>if (</a:t>
            </a:r>
            <a:r>
              <a:rPr lang="en-US" sz="1600" dirty="0" err="1" smtClean="0">
                <a:solidFill>
                  <a:srgbClr val="6E8080"/>
                </a:solidFill>
                <a:latin typeface="Lucida Sans Typewriter"/>
                <a:ea typeface="Courier New" charset="0"/>
                <a:cs typeface="Courier New" charset="0"/>
              </a:rPr>
              <a:t>d</a:t>
            </a:r>
            <a:r>
              <a:rPr lang="en-US" sz="1600" dirty="0" smtClean="0">
                <a:solidFill>
                  <a:srgbClr val="6E8080"/>
                </a:solidFill>
                <a:latin typeface="Lucida Sans Typewriter"/>
                <a:ea typeface="Courier New" charset="0"/>
                <a:cs typeface="Courier New" charset="0"/>
              </a:rPr>
              <a:t> == 0)</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System.out.println("sqrt(2)squared minus 2 is 0");</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else</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System.out.println("sqrt(2)squared minus 2 is not 0 but " + </a:t>
            </a:r>
            <a:r>
              <a:rPr lang="en-US" sz="1600" dirty="0" err="1" smtClean="0">
                <a:solidFill>
                  <a:srgbClr val="6E8080"/>
                </a:solidFill>
                <a:latin typeface="Lucida Sans Typewriter"/>
                <a:ea typeface="Courier New" charset="0"/>
                <a:cs typeface="Courier New" charset="0"/>
              </a:rPr>
              <a:t>d</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p>
          <a:p>
            <a:r>
              <a:rPr lang="en-US" dirty="0" smtClean="0"/>
              <a:t>It prints:</a:t>
            </a:r>
          </a:p>
          <a:p>
            <a:pPr lvl="1">
              <a:buNone/>
            </a:pPr>
            <a:r>
              <a:rPr lang="en-US" sz="1600" dirty="0" smtClean="0">
                <a:solidFill>
                  <a:srgbClr val="6E8080"/>
                </a:solidFill>
                <a:latin typeface="Lucida Sans Typewriter"/>
                <a:ea typeface="Courier New" charset="0"/>
                <a:cs typeface="Courier New" charset="0"/>
              </a:rPr>
              <a:t>sqrt(2)squared minus 2 is not 0 but 4.440892098500626E-16 </a:t>
            </a:r>
          </a:p>
          <a:p>
            <a:r>
              <a:rPr lang="en-US" dirty="0" smtClean="0"/>
              <a:t>This is due to round-off errors</a:t>
            </a:r>
          </a:p>
          <a:p>
            <a:r>
              <a:rPr lang="en-US" dirty="0" smtClean="0"/>
              <a:t>When comparing floating-point numbers, don’t test for equality. </a:t>
            </a:r>
          </a:p>
          <a:p>
            <a:pPr lvl="1"/>
            <a:r>
              <a:rPr lang="en-US" dirty="0" smtClean="0"/>
              <a:t>Check whether they are close enough.</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Comparing Floating-Point Numbers</a:t>
            </a:r>
            <a:endParaRPr lang="en-US" b="1" dirty="0"/>
          </a:p>
        </p:txBody>
      </p:sp>
      <p:sp>
        <p:nvSpPr>
          <p:cNvPr id="3" name="Content Placeholder 2"/>
          <p:cNvSpPr>
            <a:spLocks noGrp="1"/>
          </p:cNvSpPr>
          <p:nvPr>
            <p:ph idx="4294967295"/>
          </p:nvPr>
        </p:nvSpPr>
        <p:spPr>
          <a:xfrm>
            <a:off x="0" y="1008621"/>
            <a:ext cx="8970963" cy="5659437"/>
          </a:xfrm>
        </p:spPr>
        <p:txBody>
          <a:bodyPr/>
          <a:lstStyle/>
          <a:p>
            <a:r>
              <a:rPr lang="en-US" dirty="0" smtClean="0"/>
              <a:t>To avoid </a:t>
            </a:r>
            <a:r>
              <a:rPr lang="en-US" dirty="0" err="1" smtClean="0"/>
              <a:t>roundoff</a:t>
            </a:r>
            <a:r>
              <a:rPr lang="en-US" dirty="0" smtClean="0"/>
              <a:t> errors, don't use </a:t>
            </a:r>
            <a:r>
              <a:rPr lang="en-US" dirty="0" smtClean="0">
                <a:solidFill>
                  <a:srgbClr val="6E8080"/>
                </a:solidFill>
                <a:latin typeface="Lucida Sans Typewriter"/>
                <a:ea typeface="Courier New" charset="0"/>
                <a:cs typeface="Courier New" charset="0"/>
              </a:rPr>
              <a:t>==</a:t>
            </a:r>
            <a:r>
              <a:rPr lang="en-US" dirty="0" smtClean="0"/>
              <a:t> to compare floating-point numbers. </a:t>
            </a:r>
          </a:p>
          <a:p>
            <a:r>
              <a:rPr lang="en-US" dirty="0" smtClean="0"/>
              <a:t>To compare floating-point numbers test whether they are </a:t>
            </a:r>
            <a:r>
              <a:rPr lang="en-US" i="1" dirty="0" smtClean="0"/>
              <a:t>close enough</a:t>
            </a:r>
            <a:r>
              <a:rPr lang="en-US" dirty="0" smtClean="0"/>
              <a:t>: |</a:t>
            </a:r>
            <a:r>
              <a:rPr lang="en-US" i="1" dirty="0" err="1" smtClean="0"/>
              <a:t>x</a:t>
            </a:r>
            <a:r>
              <a:rPr lang="en-US" dirty="0" smtClean="0"/>
              <a:t> - </a:t>
            </a:r>
            <a:r>
              <a:rPr lang="en-US" i="1" dirty="0" err="1" smtClean="0"/>
              <a:t>y</a:t>
            </a:r>
            <a:r>
              <a:rPr lang="en-US" dirty="0" smtClean="0"/>
              <a:t>| ≤ </a:t>
            </a:r>
            <a:r>
              <a:rPr lang="en-US" dirty="0" err="1" smtClean="0"/>
              <a:t>ε</a:t>
            </a:r>
            <a:endParaRPr lang="en-US" dirty="0" smtClean="0"/>
          </a:p>
          <a:p>
            <a:pPr lvl="1">
              <a:buNone/>
            </a:pPr>
            <a:r>
              <a:rPr lang="en-US" dirty="0" smtClean="0">
                <a:solidFill>
                  <a:srgbClr val="6E8080"/>
                </a:solidFill>
                <a:latin typeface="Lucida Sans Typewriter"/>
                <a:ea typeface="Courier New" charset="0"/>
                <a:cs typeface="Courier New" charset="0"/>
              </a:rPr>
              <a:t>final double EPSILON = 1E-14;</a:t>
            </a:r>
          </a:p>
          <a:p>
            <a:pPr lvl="1">
              <a:buNone/>
            </a:pPr>
            <a:r>
              <a:rPr lang="en-US" dirty="0" smtClean="0">
                <a:solidFill>
                  <a:srgbClr val="6E8080"/>
                </a:solidFill>
                <a:latin typeface="Lucida Sans Typewriter"/>
                <a:ea typeface="Courier New" charset="0"/>
                <a:cs typeface="Courier New" charset="0"/>
              </a:rPr>
              <a:t>if (</a:t>
            </a:r>
            <a:r>
              <a:rPr lang="en-US" dirty="0" err="1" smtClean="0">
                <a:solidFill>
                  <a:srgbClr val="6E8080"/>
                </a:solidFill>
                <a:latin typeface="Lucida Sans Typewriter"/>
                <a:ea typeface="Courier New" charset="0"/>
                <a:cs typeface="Courier New" charset="0"/>
              </a:rPr>
              <a:t>Math.abs(x</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y</a:t>
            </a:r>
            <a:r>
              <a:rPr lang="en-US" dirty="0" smtClean="0">
                <a:solidFill>
                  <a:srgbClr val="6E8080"/>
                </a:solidFill>
                <a:latin typeface="Lucida Sans Typewriter"/>
                <a:ea typeface="Courier New" charset="0"/>
                <a:cs typeface="Courier New" charset="0"/>
              </a:rPr>
              <a:t>) &lt;= EPSILON)</a:t>
            </a:r>
          </a:p>
          <a:p>
            <a:pPr lvl="1">
              <a:buNone/>
            </a:pPr>
            <a:r>
              <a:rPr lang="en-US" dirty="0" smtClean="0">
                <a:solidFill>
                  <a:srgbClr val="6E8080"/>
                </a:solidFill>
                <a:latin typeface="Lucida Sans Typewriter"/>
                <a:ea typeface="Courier New" charset="0"/>
                <a:cs typeface="Courier New" charset="0"/>
              </a:rPr>
              <a:t>{ </a:t>
            </a:r>
          </a:p>
          <a:p>
            <a:pPr lvl="1">
              <a:buNone/>
            </a:pP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x</a:t>
            </a:r>
            <a:r>
              <a:rPr lang="en-US" dirty="0" smtClean="0">
                <a:solidFill>
                  <a:srgbClr val="6E8080"/>
                </a:solidFill>
                <a:latin typeface="Lucida Sans Typewriter"/>
                <a:ea typeface="Courier New" charset="0"/>
                <a:cs typeface="Courier New" charset="0"/>
              </a:rPr>
              <a:t> is approximately equal to </a:t>
            </a:r>
            <a:r>
              <a:rPr lang="en-US" dirty="0" err="1" smtClean="0">
                <a:solidFill>
                  <a:srgbClr val="6E8080"/>
                </a:solidFill>
                <a:latin typeface="Lucida Sans Typewriter"/>
                <a:ea typeface="Courier New" charset="0"/>
                <a:cs typeface="Courier New" charset="0"/>
              </a:rPr>
              <a:t>y</a:t>
            </a:r>
            <a:endParaRPr lang="en-US" dirty="0" smtClean="0">
              <a:solidFill>
                <a:srgbClr val="6E8080"/>
              </a:solidFill>
              <a:latin typeface="Lucida Sans Typewriter"/>
              <a:ea typeface="Courier New" charset="0"/>
              <a:cs typeface="Courier New" charset="0"/>
            </a:endParaRPr>
          </a:p>
          <a:p>
            <a:pPr lvl="1">
              <a:buNone/>
            </a:pPr>
            <a:r>
              <a:rPr lang="en-US" dirty="0" smtClean="0">
                <a:solidFill>
                  <a:srgbClr val="6E8080"/>
                </a:solidFill>
                <a:latin typeface="Lucida Sans Typewriter"/>
                <a:ea typeface="Courier New" charset="0"/>
                <a:cs typeface="Courier New" charset="0"/>
              </a:rPr>
              <a:t>} </a:t>
            </a:r>
          </a:p>
          <a:p>
            <a:r>
              <a:rPr lang="en-US" dirty="0" err="1" smtClean="0"/>
              <a:t>ε</a:t>
            </a:r>
            <a:r>
              <a:rPr lang="en-US" dirty="0" smtClean="0"/>
              <a:t> is commonly set to 10</a:t>
            </a:r>
            <a:r>
              <a:rPr lang="en-US" baseline="30000" dirty="0" smtClean="0"/>
              <a:t>-14</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Comparing Strings</a:t>
            </a:r>
            <a:endParaRPr lang="en-US" b="1" dirty="0"/>
          </a:p>
        </p:txBody>
      </p:sp>
      <p:sp>
        <p:nvSpPr>
          <p:cNvPr id="3" name="Content Placeholder 2"/>
          <p:cNvSpPr>
            <a:spLocks noGrp="1"/>
          </p:cNvSpPr>
          <p:nvPr>
            <p:ph idx="4294967295"/>
          </p:nvPr>
        </p:nvSpPr>
        <p:spPr>
          <a:xfrm>
            <a:off x="0" y="1008621"/>
            <a:ext cx="8970963" cy="5659437"/>
          </a:xfrm>
        </p:spPr>
        <p:txBody>
          <a:bodyPr/>
          <a:lstStyle/>
          <a:p>
            <a:r>
              <a:rPr lang="en-US" dirty="0" smtClean="0"/>
              <a:t>To test whether two strings are equal to each other, use </a:t>
            </a:r>
            <a:r>
              <a:rPr lang="en-US" dirty="0" smtClean="0">
                <a:solidFill>
                  <a:srgbClr val="6E8080"/>
                </a:solidFill>
                <a:latin typeface="Lucida Sans Typewriter"/>
                <a:ea typeface="Courier New" charset="0"/>
                <a:cs typeface="Courier New" charset="0"/>
              </a:rPr>
              <a:t>equals</a:t>
            </a:r>
            <a:r>
              <a:rPr lang="en-US" dirty="0" smtClean="0"/>
              <a:t> method:</a:t>
            </a:r>
          </a:p>
          <a:p>
            <a:pPr lvl="1">
              <a:buNone/>
            </a:pPr>
            <a:r>
              <a:rPr lang="en-US" dirty="0" smtClean="0">
                <a:solidFill>
                  <a:srgbClr val="6E8080"/>
                </a:solidFill>
                <a:latin typeface="Lucida Sans Typewriter"/>
                <a:ea typeface="Courier New" charset="0"/>
                <a:cs typeface="Courier New" charset="0"/>
              </a:rPr>
              <a:t>if (string1.</a:t>
            </a:r>
            <a:r>
              <a:rPr lang="en-US" dirty="0" err="1" smtClean="0">
                <a:solidFill>
                  <a:srgbClr val="006CB8"/>
                </a:solidFill>
                <a:latin typeface="Lucida Sans Typewriter"/>
                <a:ea typeface="Courier New" charset="0"/>
                <a:cs typeface="Courier New" charset="0"/>
              </a:rPr>
              <a:t>equals</a:t>
            </a:r>
            <a:r>
              <a:rPr lang="en-US" dirty="0" smtClean="0">
                <a:solidFill>
                  <a:srgbClr val="6E8080"/>
                </a:solidFill>
                <a:latin typeface="Lucida Sans Typewriter"/>
                <a:ea typeface="Courier New" charset="0"/>
                <a:cs typeface="Courier New" charset="0"/>
              </a:rPr>
              <a:t>(string2)) . . . </a:t>
            </a:r>
          </a:p>
          <a:p>
            <a:r>
              <a:rPr lang="en-US" dirty="0" smtClean="0"/>
              <a:t>Don't use </a:t>
            </a:r>
            <a:r>
              <a:rPr lang="en-US" dirty="0" smtClean="0">
                <a:solidFill>
                  <a:srgbClr val="6E8080"/>
                </a:solidFill>
                <a:latin typeface="Lucida Sans Typewriter"/>
                <a:ea typeface="Courier New" charset="0"/>
                <a:cs typeface="Courier New" charset="0"/>
              </a:rPr>
              <a:t>==</a:t>
            </a:r>
            <a:r>
              <a:rPr lang="en-US" dirty="0" smtClean="0"/>
              <a:t> for strings!</a:t>
            </a:r>
          </a:p>
          <a:p>
            <a:pPr lvl="1">
              <a:buNone/>
            </a:pPr>
            <a:r>
              <a:rPr lang="en-US" dirty="0" smtClean="0">
                <a:solidFill>
                  <a:srgbClr val="6E8080"/>
                </a:solidFill>
                <a:latin typeface="Lucida Sans Typewriter"/>
                <a:ea typeface="Courier New" charset="0"/>
                <a:cs typeface="Courier New" charset="0"/>
              </a:rPr>
              <a:t>if (string1 == string2) // Not useful </a:t>
            </a:r>
          </a:p>
          <a:p>
            <a:r>
              <a:rPr lang="en-US" dirty="0" smtClean="0">
                <a:solidFill>
                  <a:srgbClr val="6E8080"/>
                </a:solidFill>
                <a:latin typeface="Lucida Sans Typewriter"/>
                <a:ea typeface="Courier New" charset="0"/>
                <a:cs typeface="Courier New" charset="0"/>
              </a:rPr>
              <a:t>== </a:t>
            </a:r>
            <a:r>
              <a:rPr lang="en-US" dirty="0" smtClean="0"/>
              <a:t>tests if two strings are stored in the same memory location</a:t>
            </a:r>
          </a:p>
          <a:p>
            <a:r>
              <a:rPr lang="en-US" dirty="0" smtClean="0">
                <a:solidFill>
                  <a:srgbClr val="6E8080"/>
                </a:solidFill>
                <a:latin typeface="Lucida Sans Typewriter"/>
                <a:ea typeface="Courier New" charset="0"/>
                <a:cs typeface="Courier New" charset="0"/>
              </a:rPr>
              <a:t>equals</a:t>
            </a:r>
            <a:r>
              <a:rPr lang="en-US" dirty="0" smtClean="0"/>
              <a:t> method tests equal contents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246063"/>
            <a:ext cx="9135036" cy="762000"/>
          </a:xfrm>
        </p:spPr>
        <p:txBody>
          <a:bodyPr>
            <a:normAutofit fontScale="90000"/>
          </a:bodyPr>
          <a:lstStyle/>
          <a:p>
            <a:r>
              <a:rPr lang="en-US" sz="3200" b="1" dirty="0" smtClean="0"/>
              <a:t>Comparing Strings – </a:t>
            </a:r>
            <a:r>
              <a:rPr lang="en-US" sz="3200" b="1" dirty="0" err="1" smtClean="0">
                <a:solidFill>
                  <a:srgbClr val="6E8080"/>
                </a:solidFill>
                <a:latin typeface="Lucida Sans Typewriter"/>
                <a:ea typeface="Courier New" charset="0"/>
                <a:cs typeface="Courier New" charset="0"/>
              </a:rPr>
              <a:t>compareTo</a:t>
            </a:r>
            <a:r>
              <a:rPr lang="en-US" sz="3200" b="1" dirty="0" smtClean="0"/>
              <a:t> Method</a:t>
            </a:r>
            <a:br>
              <a:rPr lang="en-US" sz="3200" b="1" dirty="0" smtClean="0"/>
            </a:br>
            <a:endParaRPr lang="en-US" sz="3200" b="1" dirty="0"/>
          </a:p>
        </p:txBody>
      </p:sp>
      <p:sp>
        <p:nvSpPr>
          <p:cNvPr id="3" name="Content Placeholder 2"/>
          <p:cNvSpPr>
            <a:spLocks noGrp="1"/>
          </p:cNvSpPr>
          <p:nvPr>
            <p:ph idx="4294967295"/>
          </p:nvPr>
        </p:nvSpPr>
        <p:spPr>
          <a:xfrm>
            <a:off x="0" y="1008063"/>
            <a:ext cx="8970963" cy="5659437"/>
          </a:xfrm>
        </p:spPr>
        <p:txBody>
          <a:bodyPr/>
          <a:lstStyle/>
          <a:p>
            <a:r>
              <a:rPr lang="en-US" dirty="0" err="1" smtClean="0">
                <a:solidFill>
                  <a:srgbClr val="6E8080"/>
                </a:solidFill>
                <a:latin typeface="Lucida Sans Typewriter"/>
                <a:ea typeface="Courier New" charset="0"/>
                <a:cs typeface="Courier New" charset="0"/>
              </a:rPr>
              <a:t>compareTo</a:t>
            </a:r>
            <a:r>
              <a:rPr lang="en-US" dirty="0" smtClean="0"/>
              <a:t> method compares strings in lexicographic order - dictionary order.</a:t>
            </a:r>
          </a:p>
          <a:p>
            <a:r>
              <a:rPr lang="en-US" dirty="0" smtClean="0">
                <a:solidFill>
                  <a:srgbClr val="6E8080"/>
                </a:solidFill>
                <a:latin typeface="Lucida Sans Typewriter"/>
                <a:ea typeface="Courier New" charset="0"/>
                <a:cs typeface="Courier New" charset="0"/>
              </a:rPr>
              <a:t>string1.compareTo(string2) &lt; 0 </a:t>
            </a:r>
            <a:r>
              <a:rPr lang="en-US" dirty="0" smtClean="0"/>
              <a:t>means:</a:t>
            </a:r>
          </a:p>
          <a:p>
            <a:pPr lvl="1"/>
            <a:r>
              <a:rPr lang="en-US" dirty="0" smtClean="0">
                <a:solidFill>
                  <a:srgbClr val="6E8080"/>
                </a:solidFill>
                <a:latin typeface="Lucida Sans Typewriter"/>
                <a:ea typeface="Courier New" charset="0"/>
                <a:cs typeface="Courier New" charset="0"/>
              </a:rPr>
              <a:t>string1</a:t>
            </a:r>
            <a:r>
              <a:rPr lang="en-US" dirty="0" smtClean="0"/>
              <a:t> comes before </a:t>
            </a:r>
            <a:r>
              <a:rPr lang="en-US" dirty="0" smtClean="0">
                <a:solidFill>
                  <a:srgbClr val="6E8080"/>
                </a:solidFill>
                <a:latin typeface="Lucida Sans Typewriter"/>
                <a:ea typeface="Courier New" charset="0"/>
                <a:cs typeface="Courier New" charset="0"/>
              </a:rPr>
              <a:t>string2</a:t>
            </a:r>
            <a:r>
              <a:rPr lang="en-US" dirty="0" smtClean="0"/>
              <a:t> in the dictionary </a:t>
            </a:r>
          </a:p>
          <a:p>
            <a:r>
              <a:rPr lang="en-US" dirty="0" smtClean="0">
                <a:solidFill>
                  <a:srgbClr val="6E8080"/>
                </a:solidFill>
                <a:latin typeface="Lucida Sans Typewriter"/>
                <a:ea typeface="Courier New" charset="0"/>
                <a:cs typeface="Courier New" charset="0"/>
              </a:rPr>
              <a:t>string1.compareTo(string2) &gt; 0 </a:t>
            </a:r>
            <a:r>
              <a:rPr lang="en-US" dirty="0" smtClean="0"/>
              <a:t>means:</a:t>
            </a:r>
          </a:p>
          <a:p>
            <a:pPr lvl="1"/>
            <a:r>
              <a:rPr lang="en-US" dirty="0" smtClean="0">
                <a:solidFill>
                  <a:srgbClr val="6E8080"/>
                </a:solidFill>
                <a:latin typeface="Lucida Sans Typewriter"/>
                <a:ea typeface="Courier New" charset="0"/>
                <a:cs typeface="Courier New" charset="0"/>
              </a:rPr>
              <a:t>string1</a:t>
            </a:r>
            <a:r>
              <a:rPr lang="en-US" dirty="0" smtClean="0"/>
              <a:t> comes after </a:t>
            </a:r>
            <a:r>
              <a:rPr lang="en-US" dirty="0" smtClean="0">
                <a:solidFill>
                  <a:srgbClr val="6E8080"/>
                </a:solidFill>
                <a:latin typeface="Lucida Sans Typewriter"/>
                <a:ea typeface="Courier New" charset="0"/>
                <a:cs typeface="Courier New" charset="0"/>
              </a:rPr>
              <a:t>string2</a:t>
            </a:r>
            <a:r>
              <a:rPr lang="en-US" dirty="0" smtClean="0"/>
              <a:t> in the dictionary </a:t>
            </a:r>
          </a:p>
          <a:p>
            <a:r>
              <a:rPr lang="en-US" dirty="0" smtClean="0">
                <a:solidFill>
                  <a:srgbClr val="6E8080"/>
                </a:solidFill>
                <a:latin typeface="Lucida Sans Typewriter"/>
                <a:ea typeface="Courier New" charset="0"/>
                <a:cs typeface="Courier New" charset="0"/>
              </a:rPr>
              <a:t>string1.compareTo(string2) == 0 </a:t>
            </a:r>
            <a:r>
              <a:rPr lang="en-US" dirty="0" smtClean="0"/>
              <a:t>means:</a:t>
            </a:r>
          </a:p>
          <a:p>
            <a:pPr lvl="1"/>
            <a:r>
              <a:rPr lang="en-US" dirty="0" smtClean="0">
                <a:solidFill>
                  <a:srgbClr val="6E8080"/>
                </a:solidFill>
                <a:latin typeface="Lucida Sans Typewriter"/>
                <a:ea typeface="Courier New" charset="0"/>
                <a:cs typeface="Courier New" charset="0"/>
              </a:rPr>
              <a:t>string1</a:t>
            </a:r>
            <a:r>
              <a:rPr lang="en-US" dirty="0" smtClean="0"/>
              <a:t> and string2 are </a:t>
            </a:r>
            <a:r>
              <a:rPr lang="en-US" dirty="0" smtClean="0">
                <a:solidFill>
                  <a:srgbClr val="6E8080"/>
                </a:solidFill>
                <a:latin typeface="Lucida Sans Typewriter"/>
                <a:ea typeface="Courier New" charset="0"/>
                <a:cs typeface="Courier New" charset="0"/>
              </a:rPr>
              <a:t>equal</a:t>
            </a:r>
            <a:r>
              <a:rPr lang="en-US" dirty="0" smtClean="0"/>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08063"/>
            <a:ext cx="8970963" cy="5659437"/>
          </a:xfrm>
        </p:spPr>
        <p:txBody>
          <a:bodyPr/>
          <a:lstStyle/>
          <a:p>
            <a:r>
              <a:rPr lang="en-US" dirty="0" smtClean="0"/>
              <a:t>Lexicographic Ordering</a:t>
            </a:r>
            <a:endParaRPr lang="en-US" dirty="0"/>
          </a:p>
        </p:txBody>
      </p:sp>
      <p:pic>
        <p:nvPicPr>
          <p:cNvPr id="4" name="Picture 3" descr="dictionary_order.png"/>
          <p:cNvPicPr>
            <a:picLocks noChangeAspect="1"/>
          </p:cNvPicPr>
          <p:nvPr/>
        </p:nvPicPr>
        <p:blipFill>
          <a:blip r:embed="rId2"/>
          <a:stretch>
            <a:fillRect/>
          </a:stretch>
        </p:blipFill>
        <p:spPr>
          <a:xfrm>
            <a:off x="267244" y="1476732"/>
            <a:ext cx="1700251" cy="3052723"/>
          </a:xfrm>
          <a:prstGeom prst="rect">
            <a:avLst/>
          </a:prstGeom>
        </p:spPr>
      </p:pic>
      <p:sp>
        <p:nvSpPr>
          <p:cNvPr id="5" name="Title 4"/>
          <p:cNvSpPr>
            <a:spLocks noGrp="1"/>
          </p:cNvSpPr>
          <p:nvPr>
            <p:ph type="title"/>
          </p:nvPr>
        </p:nvSpPr>
        <p:spPr/>
        <p:txBody>
          <a:bodyPr/>
          <a:lstStyle/>
          <a:p>
            <a:r>
              <a:rPr lang="en-US" dirty="0" smtClean="0"/>
              <a:t>Lexicographic Ordering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08063"/>
            <a:ext cx="8970963" cy="5659437"/>
          </a:xfrm>
        </p:spPr>
        <p:txBody>
          <a:bodyPr/>
          <a:lstStyle/>
          <a:p>
            <a:r>
              <a:rPr lang="en-US" dirty="0" smtClean="0"/>
              <a:t>Differences in dictionary ordering and ordering in Java</a:t>
            </a:r>
          </a:p>
          <a:p>
            <a:pPr lvl="1"/>
            <a:r>
              <a:rPr lang="en-US" dirty="0" smtClean="0"/>
              <a:t> All uppercase letters come before the lowercase letters. "Z" comes before "a" </a:t>
            </a:r>
          </a:p>
          <a:p>
            <a:pPr lvl="1"/>
            <a:r>
              <a:rPr lang="en-US" dirty="0" smtClean="0"/>
              <a:t>The space character comes before all printable characters</a:t>
            </a:r>
          </a:p>
          <a:p>
            <a:pPr lvl="1"/>
            <a:r>
              <a:rPr lang="en-US" dirty="0" smtClean="0"/>
              <a:t>Numbers come before letters</a:t>
            </a:r>
          </a:p>
          <a:p>
            <a:pPr lvl="1"/>
            <a:r>
              <a:rPr lang="en-US" dirty="0" smtClean="0"/>
              <a:t>Ordering of punctuation marks varies</a:t>
            </a:r>
          </a:p>
          <a:p>
            <a:r>
              <a:rPr lang="en-US" dirty="0" smtClean="0"/>
              <a:t>To see which of two terms comes first in the dictionary, consider the first letter in which they differ</a:t>
            </a:r>
            <a:endParaRPr lang="en-US" dirty="0"/>
          </a:p>
        </p:txBody>
      </p:sp>
      <p:sp>
        <p:nvSpPr>
          <p:cNvPr id="6" name="Title 5"/>
          <p:cNvSpPr>
            <a:spLocks noGrp="1"/>
          </p:cNvSpPr>
          <p:nvPr>
            <p:ph type="title"/>
          </p:nvPr>
        </p:nvSpPr>
        <p:spPr/>
        <p:txBody>
          <a:bodyPr/>
          <a:lstStyle/>
          <a:p>
            <a:r>
              <a:rPr lang="en-US" dirty="0" smtClean="0"/>
              <a:t>Lexicographic Ordering</a:t>
            </a:r>
            <a:endParaRPr lang="en-US" dirty="0"/>
          </a:p>
        </p:txBody>
      </p:sp>
      <p:pic>
        <p:nvPicPr>
          <p:cNvPr id="7" name="Picture 6" descr="dictionary.jpg"/>
          <p:cNvPicPr>
            <a:picLocks noChangeAspect="1"/>
          </p:cNvPicPr>
          <p:nvPr/>
        </p:nvPicPr>
        <p:blipFill>
          <a:blip r:embed="rId2"/>
          <a:stretch>
            <a:fillRect/>
          </a:stretch>
        </p:blipFill>
        <p:spPr>
          <a:xfrm>
            <a:off x="500795" y="4171949"/>
            <a:ext cx="2400381" cy="1910507"/>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Comparing Objects</a:t>
            </a:r>
            <a:endParaRPr lang="en-US" b="1" dirty="0"/>
          </a:p>
        </p:txBody>
      </p:sp>
      <p:sp>
        <p:nvSpPr>
          <p:cNvPr id="3" name="Content Placeholder 2"/>
          <p:cNvSpPr>
            <a:spLocks noGrp="1"/>
          </p:cNvSpPr>
          <p:nvPr>
            <p:ph idx="4294967295"/>
          </p:nvPr>
        </p:nvSpPr>
        <p:spPr>
          <a:xfrm>
            <a:off x="8964" y="762000"/>
            <a:ext cx="8970963" cy="5659437"/>
          </a:xfrm>
        </p:spPr>
        <p:txBody>
          <a:bodyPr>
            <a:normAutofit lnSpcReduction="10000"/>
          </a:bodyPr>
          <a:lstStyle/>
          <a:p>
            <a:r>
              <a:rPr lang="en-US" dirty="0" smtClean="0"/>
              <a:t>The </a:t>
            </a:r>
            <a:r>
              <a:rPr lang="en-US" dirty="0" smtClean="0">
                <a:solidFill>
                  <a:srgbClr val="6E8080"/>
                </a:solidFill>
                <a:latin typeface="Lucida Sans Typewriter"/>
                <a:ea typeface="Courier New" charset="0"/>
                <a:cs typeface="Courier New" charset="0"/>
              </a:rPr>
              <a:t>==</a:t>
            </a:r>
            <a:r>
              <a:rPr lang="en-US" dirty="0" smtClean="0"/>
              <a:t> operator tests whether two object references are identical, </a:t>
            </a:r>
          </a:p>
          <a:p>
            <a:pPr lvl="1"/>
            <a:r>
              <a:rPr lang="en-US" dirty="0" smtClean="0"/>
              <a:t>whether they refer to the same object.</a:t>
            </a:r>
          </a:p>
          <a:p>
            <a:r>
              <a:rPr lang="en-US" dirty="0" smtClean="0"/>
              <a:t>Look at this code</a:t>
            </a:r>
          </a:p>
          <a:p>
            <a:pPr lvl="1">
              <a:buNone/>
            </a:pPr>
            <a:r>
              <a:rPr lang="en-US" dirty="0" smtClean="0">
                <a:solidFill>
                  <a:srgbClr val="6E8080"/>
                </a:solidFill>
                <a:latin typeface="Lucida Sans Typewriter"/>
                <a:ea typeface="Courier New" charset="0"/>
                <a:cs typeface="Courier New" charset="0"/>
              </a:rPr>
              <a:t>Rectangle box1 = new Rectangle(5, 10, 20, 30);</a:t>
            </a:r>
          </a:p>
          <a:p>
            <a:pPr lvl="1">
              <a:buNone/>
            </a:pPr>
            <a:r>
              <a:rPr lang="en-US" dirty="0" smtClean="0">
                <a:solidFill>
                  <a:srgbClr val="6E8080"/>
                </a:solidFill>
                <a:latin typeface="Lucida Sans Typewriter"/>
                <a:ea typeface="Courier New" charset="0"/>
                <a:cs typeface="Courier New" charset="0"/>
              </a:rPr>
              <a:t>Rectangle box2 = box1;</a:t>
            </a:r>
          </a:p>
          <a:p>
            <a:pPr lvl="1">
              <a:buNone/>
            </a:pPr>
            <a:r>
              <a:rPr lang="en-US" dirty="0" smtClean="0">
                <a:solidFill>
                  <a:srgbClr val="6E8080"/>
                </a:solidFill>
                <a:latin typeface="Lucida Sans Typewriter"/>
                <a:ea typeface="Courier New" charset="0"/>
                <a:cs typeface="Courier New" charset="0"/>
              </a:rPr>
              <a:t>Rectangle box3 = new Rectangle(5, 10, 20, 30); </a:t>
            </a:r>
          </a:p>
          <a:p>
            <a:pPr lvl="1"/>
            <a:r>
              <a:rPr lang="en-US" dirty="0" smtClean="0">
                <a:solidFill>
                  <a:srgbClr val="6E8080"/>
                </a:solidFill>
                <a:latin typeface="Lucida Sans Typewriter"/>
                <a:ea typeface="Courier New" charset="0"/>
                <a:cs typeface="Courier New" charset="0"/>
              </a:rPr>
              <a:t>box1 == box2</a:t>
            </a:r>
            <a:r>
              <a:rPr lang="en-US" dirty="0" smtClean="0"/>
              <a:t> is </a:t>
            </a:r>
            <a:r>
              <a:rPr lang="en-US" dirty="0" smtClean="0">
                <a:solidFill>
                  <a:srgbClr val="6E8080"/>
                </a:solidFill>
                <a:latin typeface="Lucida Sans Typewriter"/>
                <a:ea typeface="Courier New" charset="0"/>
                <a:cs typeface="Courier New" charset="0"/>
              </a:rPr>
              <a:t>true</a:t>
            </a:r>
            <a:r>
              <a:rPr lang="en-US" dirty="0" smtClean="0"/>
              <a:t> </a:t>
            </a:r>
          </a:p>
          <a:p>
            <a:pPr lvl="1"/>
            <a:r>
              <a:rPr lang="en-US" dirty="0" smtClean="0">
                <a:solidFill>
                  <a:srgbClr val="6E8080"/>
                </a:solidFill>
                <a:latin typeface="Lucida Sans Typewriter"/>
                <a:ea typeface="Courier New" charset="0"/>
                <a:cs typeface="Courier New" charset="0"/>
              </a:rPr>
              <a:t>box1 == box3</a:t>
            </a:r>
            <a:r>
              <a:rPr lang="en-US" dirty="0" smtClean="0"/>
              <a:t> is </a:t>
            </a:r>
            <a:r>
              <a:rPr lang="en-US" dirty="0" smtClean="0">
                <a:solidFill>
                  <a:srgbClr val="6E8080"/>
                </a:solidFill>
                <a:latin typeface="Lucida Sans Typewriter"/>
                <a:ea typeface="Courier New" charset="0"/>
                <a:cs typeface="Courier New" charset="0"/>
              </a:rPr>
              <a:t>false</a:t>
            </a:r>
          </a:p>
          <a:p>
            <a:r>
              <a:rPr lang="en-US" dirty="0" smtClean="0"/>
              <a:t>Use the </a:t>
            </a:r>
            <a:r>
              <a:rPr lang="en-US" dirty="0" smtClean="0">
                <a:solidFill>
                  <a:srgbClr val="6E8080"/>
                </a:solidFill>
                <a:latin typeface="Lucida Sans Typewriter"/>
                <a:ea typeface="Courier New" charset="0"/>
                <a:cs typeface="Courier New" charset="0"/>
              </a:rPr>
              <a:t>equals</a:t>
            </a:r>
            <a:r>
              <a:rPr lang="en-US" dirty="0" smtClean="0"/>
              <a:t> method to test if two rectangles have the same content </a:t>
            </a:r>
          </a:p>
          <a:p>
            <a:pPr lvl="1">
              <a:buNone/>
            </a:pPr>
            <a:r>
              <a:rPr lang="en-US" dirty="0" smtClean="0">
                <a:solidFill>
                  <a:srgbClr val="6E8080"/>
                </a:solidFill>
                <a:latin typeface="Lucida Sans Typewriter"/>
                <a:ea typeface="Courier New" charset="0"/>
                <a:cs typeface="Courier New" charset="0"/>
              </a:rPr>
              <a:t>box1.equals(box3)</a:t>
            </a:r>
          </a:p>
          <a:p>
            <a:pPr lvl="1"/>
            <a:r>
              <a:rPr lang="en-US" dirty="0" smtClean="0"/>
              <a:t>They have the same upper-left corner and the same width and height</a:t>
            </a:r>
          </a:p>
          <a:p>
            <a:r>
              <a:rPr lang="en-US" dirty="0" smtClean="0"/>
              <a:t>Caveat: </a:t>
            </a:r>
            <a:r>
              <a:rPr lang="en-US" dirty="0" smtClean="0">
                <a:solidFill>
                  <a:srgbClr val="6E8080"/>
                </a:solidFill>
                <a:latin typeface="Lucida Sans Typewriter"/>
                <a:ea typeface="Courier New" charset="0"/>
                <a:cs typeface="Courier New" charset="0"/>
              </a:rPr>
              <a:t>equals</a:t>
            </a:r>
            <a:r>
              <a:rPr lang="en-US" dirty="0" smtClean="0"/>
              <a:t> must be defined for the class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 Comparison</a:t>
            </a:r>
            <a:endParaRPr lang="en-US" dirty="0"/>
          </a:p>
        </p:txBody>
      </p:sp>
      <p:pic>
        <p:nvPicPr>
          <p:cNvPr id="5" name="Picture 4" descr="rectangle_references.png"/>
          <p:cNvPicPr>
            <a:picLocks noChangeAspect="1"/>
          </p:cNvPicPr>
          <p:nvPr/>
        </p:nvPicPr>
        <p:blipFill>
          <a:blip r:embed="rId2"/>
          <a:stretch>
            <a:fillRect/>
          </a:stretch>
        </p:blipFill>
        <p:spPr>
          <a:xfrm>
            <a:off x="521023" y="961468"/>
            <a:ext cx="8101953" cy="423774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Testing for </a:t>
            </a:r>
            <a:r>
              <a:rPr lang="en-US" sz="3200" dirty="0" smtClean="0">
                <a:solidFill>
                  <a:srgbClr val="6E8080"/>
                </a:solidFill>
                <a:latin typeface="Lucida Sans Typewriter"/>
                <a:ea typeface="Courier New" charset="0"/>
                <a:cs typeface="Courier New" charset="0"/>
              </a:rPr>
              <a:t>null</a:t>
            </a:r>
          </a:p>
        </p:txBody>
      </p:sp>
      <p:sp>
        <p:nvSpPr>
          <p:cNvPr id="3" name="Content Placeholder 2"/>
          <p:cNvSpPr>
            <a:spLocks noGrp="1"/>
          </p:cNvSpPr>
          <p:nvPr>
            <p:ph idx="4294967295"/>
          </p:nvPr>
        </p:nvSpPr>
        <p:spPr>
          <a:xfrm>
            <a:off x="8964" y="762000"/>
            <a:ext cx="8970963" cy="5659437"/>
          </a:xfrm>
        </p:spPr>
        <p:txBody>
          <a:bodyPr/>
          <a:lstStyle/>
          <a:p>
            <a:r>
              <a:rPr lang="en-US" dirty="0" smtClean="0">
                <a:solidFill>
                  <a:srgbClr val="6E8080"/>
                </a:solidFill>
                <a:latin typeface="Lucida Sans Typewriter"/>
                <a:ea typeface="Courier New" charset="0"/>
                <a:cs typeface="Courier New" charset="0"/>
              </a:rPr>
              <a:t>null</a:t>
            </a:r>
            <a:r>
              <a:rPr lang="en-US" dirty="0" smtClean="0"/>
              <a:t> reference refers to no object:</a:t>
            </a:r>
          </a:p>
          <a:p>
            <a:pPr lvl="1">
              <a:buNone/>
            </a:pPr>
            <a:r>
              <a:rPr lang="en-US" dirty="0" smtClean="0">
                <a:solidFill>
                  <a:srgbClr val="6E8080"/>
                </a:solidFill>
                <a:latin typeface="Lucida Sans Typewriter"/>
                <a:ea typeface="Courier New" charset="0"/>
                <a:cs typeface="Courier New" charset="0"/>
              </a:rPr>
              <a:t>String </a:t>
            </a:r>
            <a:r>
              <a:rPr lang="en-US" dirty="0" err="1" smtClean="0">
                <a:solidFill>
                  <a:srgbClr val="6E8080"/>
                </a:solidFill>
                <a:latin typeface="Lucida Sans Typewriter"/>
                <a:ea typeface="Courier New" charset="0"/>
                <a:cs typeface="Courier New" charset="0"/>
              </a:rPr>
              <a:t>middleInitial</a:t>
            </a:r>
            <a:r>
              <a:rPr lang="en-US" dirty="0" smtClean="0">
                <a:solidFill>
                  <a:srgbClr val="6E8080"/>
                </a:solidFill>
                <a:latin typeface="Lucida Sans Typewriter"/>
                <a:ea typeface="Courier New" charset="0"/>
                <a:cs typeface="Courier New" charset="0"/>
              </a:rPr>
              <a:t> = null; // Not set</a:t>
            </a:r>
          </a:p>
          <a:p>
            <a:pPr lvl="1">
              <a:buNone/>
            </a:pPr>
            <a:r>
              <a:rPr lang="en-US" dirty="0" smtClean="0">
                <a:solidFill>
                  <a:srgbClr val="6E8080"/>
                </a:solidFill>
                <a:latin typeface="Lucida Sans Typewriter"/>
                <a:ea typeface="Courier New" charset="0"/>
                <a:cs typeface="Courier New" charset="0"/>
              </a:rPr>
              <a:t>if ( . . . )</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middleInitial</a:t>
            </a:r>
            <a:r>
              <a:rPr lang="en-US" dirty="0" smtClean="0">
                <a:solidFill>
                  <a:srgbClr val="6E8080"/>
                </a:solidFill>
                <a:latin typeface="Lucida Sans Typewriter"/>
                <a:ea typeface="Courier New" charset="0"/>
                <a:cs typeface="Courier New" charset="0"/>
              </a:rPr>
              <a:t> = middleName.substring(0, 1);</a:t>
            </a:r>
          </a:p>
          <a:p>
            <a:pPr lvl="1">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Testing for </a:t>
            </a:r>
            <a:r>
              <a:rPr lang="en-US" sz="3200" dirty="0" smtClean="0">
                <a:solidFill>
                  <a:srgbClr val="6E8080"/>
                </a:solidFill>
                <a:latin typeface="Lucida Sans Typewriter"/>
                <a:ea typeface="Courier New" charset="0"/>
                <a:cs typeface="Courier New" charset="0"/>
              </a:rPr>
              <a:t>null</a:t>
            </a:r>
          </a:p>
        </p:txBody>
      </p:sp>
      <p:sp>
        <p:nvSpPr>
          <p:cNvPr id="3" name="Content Placeholder 2"/>
          <p:cNvSpPr>
            <a:spLocks noGrp="1"/>
          </p:cNvSpPr>
          <p:nvPr>
            <p:ph idx="4294967295"/>
          </p:nvPr>
        </p:nvSpPr>
        <p:spPr>
          <a:xfrm>
            <a:off x="8964" y="762000"/>
            <a:ext cx="8970963" cy="5659437"/>
          </a:xfrm>
        </p:spPr>
        <p:txBody>
          <a:bodyPr/>
          <a:lstStyle/>
          <a:p>
            <a:r>
              <a:rPr lang="en-US" dirty="0" smtClean="0"/>
              <a:t>Can be used in tests:</a:t>
            </a:r>
          </a:p>
          <a:p>
            <a:pPr lvl="1">
              <a:buNone/>
            </a:pPr>
            <a:r>
              <a:rPr lang="en-US" dirty="0" smtClean="0">
                <a:solidFill>
                  <a:srgbClr val="6E8080"/>
                </a:solidFill>
                <a:latin typeface="Lucida Sans Typewriter"/>
                <a:ea typeface="Courier New" charset="0"/>
                <a:cs typeface="Courier New" charset="0"/>
              </a:rPr>
              <a:t>if (</a:t>
            </a:r>
            <a:r>
              <a:rPr lang="en-US" dirty="0" err="1" smtClean="0">
                <a:solidFill>
                  <a:srgbClr val="6E8080"/>
                </a:solidFill>
                <a:latin typeface="Lucida Sans Typewriter"/>
                <a:ea typeface="Courier New" charset="0"/>
                <a:cs typeface="Courier New" charset="0"/>
              </a:rPr>
              <a:t>middleInitial</a:t>
            </a:r>
            <a:r>
              <a:rPr lang="en-US" dirty="0" smtClean="0">
                <a:solidFill>
                  <a:srgbClr val="6E8080"/>
                </a:solidFill>
                <a:latin typeface="Lucida Sans Typewriter"/>
                <a:ea typeface="Courier New" charset="0"/>
                <a:cs typeface="Courier New" charset="0"/>
              </a:rPr>
              <a:t> == null)</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System.out.println(firstName</a:t>
            </a:r>
            <a:r>
              <a:rPr lang="en-US" dirty="0" smtClean="0">
                <a:solidFill>
                  <a:srgbClr val="6E8080"/>
                </a:solidFill>
                <a:latin typeface="Lucida Sans Typewriter"/>
                <a:ea typeface="Courier New" charset="0"/>
                <a:cs typeface="Courier New" charset="0"/>
              </a:rPr>
              <a:t> + " " + </a:t>
            </a:r>
            <a:r>
              <a:rPr lang="en-US" dirty="0" err="1" smtClean="0">
                <a:solidFill>
                  <a:srgbClr val="6E8080"/>
                </a:solidFill>
                <a:latin typeface="Lucida Sans Typewriter"/>
                <a:ea typeface="Courier New" charset="0"/>
                <a:cs typeface="Courier New" charset="0"/>
              </a:rPr>
              <a:t>lastName</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else</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System.out.println(firstName</a:t>
            </a:r>
            <a:r>
              <a:rPr lang="en-US" dirty="0" smtClean="0">
                <a:solidFill>
                  <a:srgbClr val="6E8080"/>
                </a:solidFill>
                <a:latin typeface="Lucida Sans Typewriter"/>
                <a:ea typeface="Courier New" charset="0"/>
                <a:cs typeface="Courier New" charset="0"/>
              </a:rPr>
              <a:t> + " " +</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middleInitial</a:t>
            </a:r>
            <a:r>
              <a:rPr lang="en-US" dirty="0" smtClean="0">
                <a:solidFill>
                  <a:srgbClr val="6E8080"/>
                </a:solidFill>
                <a:latin typeface="Lucida Sans Typewriter"/>
                <a:ea typeface="Courier New" charset="0"/>
                <a:cs typeface="Courier New" charset="0"/>
              </a:rPr>
              <a:t> + ". " + </a:t>
            </a:r>
            <a:r>
              <a:rPr lang="en-US" dirty="0" err="1" smtClean="0">
                <a:solidFill>
                  <a:srgbClr val="6E8080"/>
                </a:solidFill>
                <a:latin typeface="Lucida Sans Typewriter"/>
                <a:ea typeface="Courier New" charset="0"/>
                <a:cs typeface="Courier New" charset="0"/>
              </a:rPr>
              <a:t>lastName</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p>
          <a:p>
            <a:r>
              <a:rPr lang="en-US" dirty="0" smtClean="0"/>
              <a:t>Use </a:t>
            </a:r>
            <a:r>
              <a:rPr lang="en-US" dirty="0" smtClean="0">
                <a:solidFill>
                  <a:srgbClr val="6E8080"/>
                </a:solidFill>
                <a:latin typeface="Lucida Sans Typewriter"/>
                <a:ea typeface="Courier New" charset="0"/>
                <a:cs typeface="Courier New" charset="0"/>
              </a:rPr>
              <a:t>==</a:t>
            </a:r>
            <a:r>
              <a:rPr lang="en-US" dirty="0" smtClean="0"/>
              <a:t>, not </a:t>
            </a:r>
            <a:r>
              <a:rPr lang="en-US" dirty="0" smtClean="0">
                <a:solidFill>
                  <a:srgbClr val="6E8080"/>
                </a:solidFill>
                <a:latin typeface="Lucida Sans Typewriter"/>
                <a:ea typeface="Courier New" charset="0"/>
                <a:cs typeface="Courier New" charset="0"/>
              </a:rPr>
              <a:t>equals</a:t>
            </a:r>
            <a:r>
              <a:rPr lang="en-US" dirty="0" smtClean="0"/>
              <a:t>, to test for </a:t>
            </a:r>
            <a:r>
              <a:rPr lang="en-US" dirty="0" smtClean="0">
                <a:solidFill>
                  <a:srgbClr val="6E8080"/>
                </a:solidFill>
                <a:latin typeface="Lucida Sans Typewriter"/>
                <a:ea typeface="Courier New" charset="0"/>
                <a:cs typeface="Courier New" charset="0"/>
              </a:rPr>
              <a:t>null</a:t>
            </a:r>
            <a:r>
              <a:rPr lang="en-US" dirty="0" smtClean="0"/>
              <a:t> </a:t>
            </a:r>
          </a:p>
          <a:p>
            <a:r>
              <a:rPr lang="en-US" dirty="0" smtClean="0">
                <a:solidFill>
                  <a:srgbClr val="6E8080"/>
                </a:solidFill>
                <a:latin typeface="Lucida Sans Typewriter"/>
                <a:ea typeface="Courier New" charset="0"/>
                <a:cs typeface="Courier New" charset="0"/>
              </a:rPr>
              <a:t>null</a:t>
            </a:r>
            <a:r>
              <a:rPr lang="en-US" dirty="0" smtClean="0"/>
              <a:t> is not the same as the empty string </a:t>
            </a:r>
            <a:r>
              <a:rPr lang="en-US" dirty="0" smtClean="0">
                <a:solidFill>
                  <a:srgbClr val="6E8080"/>
                </a:solidFill>
                <a:latin typeface="Lucida Sans Typewriter"/>
                <a:ea typeface="Courier New" charset="0"/>
                <a:cs typeface="Courier New" charset="0"/>
              </a:rPr>
              <a:t>""</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if</a:t>
            </a:r>
            <a:r>
              <a:rPr lang="en-US" dirty="0" smtClean="0"/>
              <a:t> Statement</a:t>
            </a:r>
            <a:endParaRPr lang="en-US" dirty="0"/>
          </a:p>
        </p:txBody>
      </p:sp>
      <p:sp>
        <p:nvSpPr>
          <p:cNvPr id="3" name="Content Placeholder 2"/>
          <p:cNvSpPr>
            <a:spLocks noGrp="1"/>
          </p:cNvSpPr>
          <p:nvPr>
            <p:ph idx="4294967295"/>
          </p:nvPr>
        </p:nvSpPr>
        <p:spPr>
          <a:xfrm>
            <a:off x="9525" y="927100"/>
            <a:ext cx="9134475" cy="1227115"/>
          </a:xfrm>
        </p:spPr>
        <p:txBody>
          <a:bodyPr/>
          <a:lstStyle/>
          <a:p>
            <a:r>
              <a:rPr lang="en-US" dirty="0" smtClean="0"/>
              <a:t>The </a:t>
            </a:r>
            <a:r>
              <a:rPr lang="en-US" dirty="0" smtClean="0">
                <a:solidFill>
                  <a:srgbClr val="6E8080"/>
                </a:solidFill>
                <a:latin typeface="Lucida Sans Typewriter"/>
                <a:ea typeface="Courier New" charset="0"/>
                <a:cs typeface="Courier New" charset="0"/>
              </a:rPr>
              <a:t>if</a:t>
            </a:r>
            <a:r>
              <a:rPr lang="en-US" dirty="0" smtClean="0"/>
              <a:t> statement allows a program to carry out different actions depending on the nature of the data to be processed.</a:t>
            </a:r>
            <a:endParaRPr lang="en-US" dirty="0"/>
          </a:p>
        </p:txBody>
      </p:sp>
      <p:sp>
        <p:nvSpPr>
          <p:cNvPr id="4" name="Content Placeholder 2"/>
          <p:cNvSpPr txBox="1">
            <a:spLocks/>
          </p:cNvSpPr>
          <p:nvPr/>
        </p:nvSpPr>
        <p:spPr>
          <a:xfrm>
            <a:off x="2726858" y="2154215"/>
            <a:ext cx="6417142" cy="2291188"/>
          </a:xfrm>
          <a:prstGeom prst="rect">
            <a:avLst/>
          </a:prstGeom>
        </p:spPr>
        <p:txBody>
          <a:bodyPr vert="horz" lIns="91440" tIns="45720" rIns="91440" bIns="45720" rtlCol="0">
            <a:noAutofit/>
          </a:bodyPr>
          <a:lstStyle/>
          <a:p>
            <a:pPr marL="342900" lvl="0" indent="-342900">
              <a:spcBef>
                <a:spcPct val="20000"/>
              </a:spcBef>
            </a:pPr>
            <a:r>
              <a:rPr lang="en-US" sz="2400" dirty="0" smtClean="0">
                <a:latin typeface="Lucida Sans"/>
              </a:rPr>
              <a:t>This elevator panel “skips” the thirteenth floor. The floor is not actually missing— the computer that controls the elevator adjusts the floor numbers above 13.</a:t>
            </a:r>
            <a:endParaRPr lang="en-US" sz="2400" dirty="0">
              <a:latin typeface="Lucida Sans"/>
            </a:endParaRPr>
          </a:p>
        </p:txBody>
      </p:sp>
      <p:pic>
        <p:nvPicPr>
          <p:cNvPr id="5" name="Picture 4" descr="elevator.jpg"/>
          <p:cNvPicPr>
            <a:picLocks noChangeAspect="1"/>
          </p:cNvPicPr>
          <p:nvPr/>
        </p:nvPicPr>
        <p:blipFill>
          <a:blip r:embed="rId2"/>
          <a:stretch>
            <a:fillRect/>
          </a:stretch>
        </p:blipFill>
        <p:spPr>
          <a:xfrm>
            <a:off x="450589" y="2154215"/>
            <a:ext cx="2066925" cy="334327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 Examples</a:t>
            </a:r>
            <a:endParaRPr lang="en-US" dirty="0"/>
          </a:p>
        </p:txBody>
      </p:sp>
      <p:pic>
        <p:nvPicPr>
          <p:cNvPr id="4" name="Picture 3" descr="relational_operators.png"/>
          <p:cNvPicPr>
            <a:picLocks noChangeAspect="1"/>
          </p:cNvPicPr>
          <p:nvPr/>
        </p:nvPicPr>
        <p:blipFill>
          <a:blip r:embed="rId2"/>
          <a:stretch>
            <a:fillRect/>
          </a:stretch>
        </p:blipFill>
        <p:spPr>
          <a:xfrm>
            <a:off x="971994" y="811808"/>
            <a:ext cx="7073993" cy="562835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5.6</a:t>
            </a:r>
            <a:endParaRPr lang="en-US" dirty="0"/>
          </a:p>
        </p:txBody>
      </p:sp>
      <p:sp>
        <p:nvSpPr>
          <p:cNvPr id="8" name="Content Placeholder 5"/>
          <p:cNvSpPr>
            <a:spLocks noGrp="1"/>
          </p:cNvSpPr>
          <p:nvPr>
            <p:ph idx="4294967295"/>
          </p:nvPr>
        </p:nvSpPr>
        <p:spPr>
          <a:xfrm>
            <a:off x="599372" y="2938698"/>
            <a:ext cx="8544628" cy="2827000"/>
          </a:xfrm>
        </p:spPr>
        <p:txBody>
          <a:bodyPr/>
          <a:lstStyle/>
          <a:p>
            <a:pPr>
              <a:buNone/>
            </a:pPr>
            <a:r>
              <a:rPr lang="en-US" b="1" dirty="0" smtClean="0"/>
              <a:t>Answer:</a:t>
            </a:r>
            <a:r>
              <a:rPr lang="en-US" sz="2000" dirty="0" smtClean="0">
                <a:solidFill>
                  <a:srgbClr val="6E8080"/>
                </a:solidFill>
                <a:latin typeface="Lucida Sans Typewriter"/>
                <a:ea typeface="Courier New" charset="0"/>
                <a:cs typeface="Courier New" charset="0"/>
              </a:rPr>
              <a:t> </a:t>
            </a:r>
            <a:r>
              <a:rPr lang="en-US" dirty="0" smtClean="0"/>
              <a:t>(a) and (</a:t>
            </a:r>
            <a:r>
              <a:rPr lang="en-US" dirty="0" err="1" smtClean="0"/>
              <a:t>b</a:t>
            </a:r>
            <a:r>
              <a:rPr lang="en-US" dirty="0" smtClean="0"/>
              <a:t>) are both </a:t>
            </a:r>
            <a:r>
              <a:rPr lang="en-US" dirty="0" smtClean="0">
                <a:solidFill>
                  <a:srgbClr val="6E8080"/>
                </a:solidFill>
                <a:latin typeface="Lucida Sans Typewriter"/>
                <a:ea typeface="Courier New" charset="0"/>
                <a:cs typeface="Courier New" charset="0"/>
              </a:rPr>
              <a:t>true</a:t>
            </a:r>
            <a:r>
              <a:rPr lang="en-US" dirty="0" smtClean="0"/>
              <a:t>, (</a:t>
            </a:r>
            <a:r>
              <a:rPr lang="en-US" dirty="0" err="1" smtClean="0"/>
              <a:t>c</a:t>
            </a:r>
            <a:r>
              <a:rPr lang="en-US" dirty="0" smtClean="0"/>
              <a:t>) is </a:t>
            </a:r>
            <a:r>
              <a:rPr lang="en-US" dirty="0" smtClean="0">
                <a:solidFill>
                  <a:srgbClr val="6E8080"/>
                </a:solidFill>
                <a:latin typeface="Lucida Sans Typewriter"/>
                <a:ea typeface="Courier New" charset="0"/>
                <a:cs typeface="Courier New" charset="0"/>
              </a:rPr>
              <a:t>false</a:t>
            </a:r>
            <a:r>
              <a:rPr lang="en-US" dirty="0" smtClean="0"/>
              <a:t>.</a:t>
            </a:r>
          </a:p>
        </p:txBody>
      </p:sp>
      <p:sp>
        <p:nvSpPr>
          <p:cNvPr id="9" name="Content Placeholder 5"/>
          <p:cNvSpPr>
            <a:spLocks noGrp="1"/>
          </p:cNvSpPr>
          <p:nvPr>
            <p:ph idx="4294967295"/>
          </p:nvPr>
        </p:nvSpPr>
        <p:spPr>
          <a:xfrm>
            <a:off x="8964" y="958814"/>
            <a:ext cx="8677836" cy="1979884"/>
          </a:xfrm>
        </p:spPr>
        <p:txBody>
          <a:bodyPr/>
          <a:lstStyle/>
          <a:p>
            <a:pPr>
              <a:buNone/>
            </a:pPr>
            <a:r>
              <a:rPr lang="en-US" dirty="0" smtClean="0"/>
              <a:t>Which of the following conditions are </a:t>
            </a:r>
            <a:r>
              <a:rPr lang="en-US" dirty="0" smtClean="0">
                <a:solidFill>
                  <a:srgbClr val="6E8080"/>
                </a:solidFill>
                <a:latin typeface="Lucida Sans Typewriter"/>
                <a:ea typeface="Courier New" charset="0"/>
                <a:cs typeface="Courier New" charset="0"/>
              </a:rPr>
              <a:t>true</a:t>
            </a:r>
            <a:r>
              <a:rPr lang="en-US" dirty="0" smtClean="0"/>
              <a:t>, provided </a:t>
            </a:r>
            <a:r>
              <a:rPr lang="en-US" dirty="0" smtClean="0">
                <a:solidFill>
                  <a:srgbClr val="6E8080"/>
                </a:solidFill>
                <a:latin typeface="Lucida Sans Typewriter"/>
                <a:ea typeface="Courier New" charset="0"/>
                <a:cs typeface="Courier New" charset="0"/>
              </a:rPr>
              <a:t>a</a:t>
            </a:r>
            <a:r>
              <a:rPr lang="en-US" dirty="0" smtClean="0"/>
              <a:t> is </a:t>
            </a:r>
            <a:r>
              <a:rPr lang="en-US" dirty="0" smtClean="0">
                <a:solidFill>
                  <a:srgbClr val="6E8080"/>
                </a:solidFill>
                <a:latin typeface="Lucida Sans Typewriter"/>
                <a:ea typeface="Courier New" charset="0"/>
                <a:cs typeface="Courier New" charset="0"/>
              </a:rPr>
              <a:t>3</a:t>
            </a:r>
            <a:r>
              <a:rPr lang="en-US" dirty="0" smtClean="0"/>
              <a:t> and </a:t>
            </a:r>
            <a:r>
              <a:rPr lang="en-US" dirty="0" err="1" smtClean="0">
                <a:solidFill>
                  <a:srgbClr val="6E8080"/>
                </a:solidFill>
                <a:latin typeface="Lucida Sans Typewriter"/>
                <a:ea typeface="Courier New" charset="0"/>
                <a:cs typeface="Courier New" charset="0"/>
              </a:rPr>
              <a:t>b</a:t>
            </a:r>
            <a:r>
              <a:rPr lang="en-US" dirty="0" smtClean="0"/>
              <a:t> is </a:t>
            </a:r>
            <a:r>
              <a:rPr lang="en-US" dirty="0" smtClean="0">
                <a:solidFill>
                  <a:srgbClr val="6E8080"/>
                </a:solidFill>
                <a:latin typeface="Lucida Sans Typewriter"/>
                <a:ea typeface="Courier New" charset="0"/>
                <a:cs typeface="Courier New" charset="0"/>
              </a:rPr>
              <a:t>4</a:t>
            </a:r>
            <a:r>
              <a:rPr lang="en-US" dirty="0" smtClean="0"/>
              <a:t>?</a:t>
            </a:r>
            <a:br>
              <a:rPr lang="en-US" dirty="0" smtClean="0"/>
            </a:br>
            <a:r>
              <a:rPr lang="en-US" dirty="0" smtClean="0"/>
              <a:t>a. </a:t>
            </a:r>
            <a:r>
              <a:rPr lang="en-US" dirty="0" smtClean="0">
                <a:solidFill>
                  <a:srgbClr val="6E8080"/>
                </a:solidFill>
                <a:latin typeface="Lucida Sans Typewriter"/>
                <a:ea typeface="Courier New" charset="0"/>
                <a:cs typeface="Courier New" charset="0"/>
              </a:rPr>
              <a:t>a + 1 &lt;= </a:t>
            </a:r>
            <a:r>
              <a:rPr lang="en-US" dirty="0" err="1" smtClean="0">
                <a:solidFill>
                  <a:srgbClr val="6E8080"/>
                </a:solidFill>
                <a:latin typeface="Lucida Sans Typewriter"/>
                <a:ea typeface="Courier New" charset="0"/>
                <a:cs typeface="Courier New" charset="0"/>
              </a:rPr>
              <a:t>b</a:t>
            </a:r>
            <a:r>
              <a:rPr lang="en-US" dirty="0" smtClean="0"/>
              <a:t/>
            </a:r>
            <a:br>
              <a:rPr lang="en-US" dirty="0" smtClean="0"/>
            </a:br>
            <a:r>
              <a:rPr lang="en-US" dirty="0" err="1" smtClean="0"/>
              <a:t>b</a:t>
            </a:r>
            <a:r>
              <a:rPr lang="en-US" dirty="0" smtClean="0"/>
              <a:t>. </a:t>
            </a:r>
            <a:r>
              <a:rPr lang="en-US" dirty="0" smtClean="0">
                <a:solidFill>
                  <a:srgbClr val="6E8080"/>
                </a:solidFill>
                <a:latin typeface="Lucida Sans Typewriter"/>
                <a:ea typeface="Courier New" charset="0"/>
                <a:cs typeface="Courier New" charset="0"/>
              </a:rPr>
              <a:t>a + 1 &gt;= </a:t>
            </a:r>
            <a:r>
              <a:rPr lang="en-US" dirty="0" err="1" smtClean="0">
                <a:solidFill>
                  <a:srgbClr val="6E8080"/>
                </a:solidFill>
                <a:latin typeface="Lucida Sans Typewriter"/>
                <a:ea typeface="Courier New" charset="0"/>
                <a:cs typeface="Courier New" charset="0"/>
              </a:rPr>
              <a:t>b</a:t>
            </a:r>
            <a:r>
              <a:rPr lang="en-US" dirty="0" smtClean="0"/>
              <a:t/>
            </a:r>
            <a:br>
              <a:rPr lang="en-US" dirty="0" smtClean="0"/>
            </a:br>
            <a:r>
              <a:rPr lang="en-US" dirty="0" err="1" smtClean="0"/>
              <a:t>c</a:t>
            </a:r>
            <a:r>
              <a:rPr lang="en-US" dirty="0" smtClean="0"/>
              <a:t>. </a:t>
            </a:r>
            <a:r>
              <a:rPr lang="en-US" dirty="0" smtClean="0">
                <a:solidFill>
                  <a:srgbClr val="6E8080"/>
                </a:solidFill>
                <a:latin typeface="Lucida Sans Typewriter"/>
                <a:ea typeface="Courier New" charset="0"/>
                <a:cs typeface="Courier New" charset="0"/>
              </a:rPr>
              <a:t>a + 1 != </a:t>
            </a:r>
            <a:r>
              <a:rPr lang="en-US" dirty="0" err="1" smtClean="0">
                <a:solidFill>
                  <a:srgbClr val="6E8080"/>
                </a:solidFill>
                <a:latin typeface="Lucida Sans Typewriter"/>
                <a:ea typeface="Courier New" charset="0"/>
                <a:cs typeface="Courier New" charset="0"/>
              </a:rPr>
              <a:t>b</a:t>
            </a:r>
            <a:r>
              <a:rPr lang="en-US" dirty="0" smtClean="0">
                <a:solidFill>
                  <a:srgbClr val="6E8080"/>
                </a:solidFill>
                <a:latin typeface="Lucida Sans Typewriter"/>
                <a:ea typeface="Courier New" charset="0"/>
                <a:cs typeface="Courier New" charset="0"/>
              </a:rPr>
              <a:t> </a:t>
            </a:r>
            <a:endParaRPr lang="en-US"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5.7</a:t>
            </a:r>
            <a:endParaRPr lang="en-US" dirty="0"/>
          </a:p>
        </p:txBody>
      </p:sp>
      <p:sp>
        <p:nvSpPr>
          <p:cNvPr id="8" name="Content Placeholder 5"/>
          <p:cNvSpPr>
            <a:spLocks noGrp="1"/>
          </p:cNvSpPr>
          <p:nvPr>
            <p:ph idx="4294967295"/>
          </p:nvPr>
        </p:nvSpPr>
        <p:spPr>
          <a:xfrm>
            <a:off x="599372" y="1494253"/>
            <a:ext cx="8239827" cy="2827000"/>
          </a:xfrm>
        </p:spPr>
        <p:txBody>
          <a:bodyPr/>
          <a:lstStyle/>
          <a:p>
            <a:pPr>
              <a:buNone/>
            </a:pPr>
            <a:r>
              <a:rPr lang="en-US" b="1" dirty="0" smtClean="0"/>
              <a:t>Answer:</a:t>
            </a:r>
            <a:r>
              <a:rPr lang="en-US" dirty="0" smtClean="0"/>
              <a:t> </a:t>
            </a:r>
            <a:r>
              <a:rPr lang="en-US" dirty="0" smtClean="0">
                <a:solidFill>
                  <a:srgbClr val="6E8080"/>
                </a:solidFill>
                <a:latin typeface="Lucida Sans Typewriter"/>
                <a:ea typeface="Courier New" charset="0"/>
                <a:cs typeface="Courier New" charset="0"/>
              </a:rPr>
              <a:t>floor &lt;= 13</a:t>
            </a:r>
          </a:p>
        </p:txBody>
      </p:sp>
      <p:sp>
        <p:nvSpPr>
          <p:cNvPr id="9" name="Content Placeholder 5"/>
          <p:cNvSpPr>
            <a:spLocks noGrp="1"/>
          </p:cNvSpPr>
          <p:nvPr>
            <p:ph idx="4294967295"/>
          </p:nvPr>
        </p:nvSpPr>
        <p:spPr>
          <a:xfrm>
            <a:off x="8964" y="958815"/>
            <a:ext cx="8677836" cy="535438"/>
          </a:xfrm>
        </p:spPr>
        <p:txBody>
          <a:bodyPr/>
          <a:lstStyle/>
          <a:p>
            <a:pPr>
              <a:buNone/>
            </a:pPr>
            <a:r>
              <a:rPr lang="en-US" dirty="0" smtClean="0"/>
              <a:t>Give the opposite of the condition </a:t>
            </a:r>
            <a:r>
              <a:rPr lang="en-US" dirty="0" smtClean="0">
                <a:solidFill>
                  <a:srgbClr val="6E8080"/>
                </a:solidFill>
                <a:latin typeface="Lucida Sans Typewriter"/>
                <a:ea typeface="Courier New" charset="0"/>
                <a:cs typeface="Courier New" charset="0"/>
              </a:rPr>
              <a:t>floor &gt; 13</a:t>
            </a:r>
            <a:r>
              <a:rPr lang="en-US" dirty="0" smtClean="0"/>
              <a:t>.</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5.8</a:t>
            </a:r>
            <a:endParaRPr lang="en-US" dirty="0"/>
          </a:p>
        </p:txBody>
      </p:sp>
      <p:sp>
        <p:nvSpPr>
          <p:cNvPr id="8" name="Content Placeholder 5"/>
          <p:cNvSpPr>
            <a:spLocks noGrp="1"/>
          </p:cNvSpPr>
          <p:nvPr>
            <p:ph idx="4294967295"/>
          </p:nvPr>
        </p:nvSpPr>
        <p:spPr>
          <a:xfrm>
            <a:off x="599372" y="2926247"/>
            <a:ext cx="8239827" cy="2827000"/>
          </a:xfrm>
        </p:spPr>
        <p:txBody>
          <a:bodyPr/>
          <a:lstStyle/>
          <a:p>
            <a:pPr>
              <a:buNone/>
            </a:pPr>
            <a:r>
              <a:rPr lang="en-US" b="1" dirty="0" smtClean="0"/>
              <a:t>Answer:</a:t>
            </a:r>
            <a:r>
              <a:rPr lang="en-US" dirty="0" smtClean="0"/>
              <a:t> The values should be compared with </a:t>
            </a:r>
            <a:r>
              <a:rPr lang="en-US" dirty="0" smtClean="0">
                <a:solidFill>
                  <a:srgbClr val="6E8080"/>
                </a:solidFill>
                <a:latin typeface="Lucida Sans Typewriter"/>
                <a:ea typeface="Courier New" charset="0"/>
                <a:cs typeface="Courier New" charset="0"/>
              </a:rPr>
              <a:t>==</a:t>
            </a:r>
            <a:r>
              <a:rPr lang="en-US" dirty="0" smtClean="0"/>
              <a:t>, not </a:t>
            </a:r>
            <a:r>
              <a:rPr lang="en-US" dirty="0" smtClean="0">
                <a:solidFill>
                  <a:srgbClr val="6E8080"/>
                </a:solidFill>
                <a:latin typeface="Lucida Sans Typewriter"/>
                <a:ea typeface="Courier New" charset="0"/>
                <a:cs typeface="Courier New" charset="0"/>
              </a:rPr>
              <a:t>=</a:t>
            </a:r>
            <a:r>
              <a:rPr lang="en-US" dirty="0" smtClean="0"/>
              <a:t>.</a:t>
            </a:r>
            <a:endParaRPr lang="en-US" dirty="0" smtClean="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8964" y="958815"/>
            <a:ext cx="8677836" cy="1967432"/>
          </a:xfrm>
        </p:spPr>
        <p:txBody>
          <a:bodyPr/>
          <a:lstStyle/>
          <a:p>
            <a:pPr>
              <a:buNone/>
            </a:pPr>
            <a:r>
              <a:rPr lang="en-US" dirty="0" smtClean="0"/>
              <a:t>What is the error in this statement?</a:t>
            </a:r>
          </a:p>
          <a:p>
            <a:pPr lvl="1">
              <a:buNone/>
            </a:pPr>
            <a:r>
              <a:rPr lang="en-US" sz="2000" dirty="0" smtClean="0">
                <a:solidFill>
                  <a:srgbClr val="6E8080"/>
                </a:solidFill>
                <a:latin typeface="Lucida Sans Typewriter"/>
                <a:ea typeface="Courier New" charset="0"/>
                <a:cs typeface="Courier New" charset="0"/>
              </a:rPr>
              <a:t>if (</a:t>
            </a:r>
            <a:r>
              <a:rPr lang="en-US" sz="2000" dirty="0" err="1" smtClean="0">
                <a:solidFill>
                  <a:srgbClr val="6E8080"/>
                </a:solidFill>
                <a:latin typeface="Lucida Sans Typewriter"/>
                <a:ea typeface="Courier New" charset="0"/>
                <a:cs typeface="Courier New" charset="0"/>
              </a:rPr>
              <a:t>scoreA</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scoreB</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System.out.println("Tie</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5.9</a:t>
            </a:r>
            <a:endParaRPr lang="en-US" dirty="0"/>
          </a:p>
        </p:txBody>
      </p:sp>
      <p:sp>
        <p:nvSpPr>
          <p:cNvPr id="8" name="Content Placeholder 5"/>
          <p:cNvSpPr>
            <a:spLocks noGrp="1"/>
          </p:cNvSpPr>
          <p:nvPr>
            <p:ph idx="4294967295"/>
          </p:nvPr>
        </p:nvSpPr>
        <p:spPr>
          <a:xfrm>
            <a:off x="437504" y="4059389"/>
            <a:ext cx="8544628" cy="585250"/>
          </a:xfrm>
        </p:spPr>
        <p:txBody>
          <a:bodyPr/>
          <a:lstStyle/>
          <a:p>
            <a:pPr>
              <a:buNone/>
            </a:pPr>
            <a:r>
              <a:rPr lang="en-US" b="1" dirty="0" smtClean="0"/>
              <a:t>Answer:</a:t>
            </a:r>
            <a:r>
              <a:rPr lang="en-US" dirty="0" smtClean="0"/>
              <a:t> </a:t>
            </a:r>
            <a:r>
              <a:rPr lang="en-US" dirty="0" err="1" smtClean="0">
                <a:solidFill>
                  <a:srgbClr val="6E8080"/>
                </a:solidFill>
                <a:latin typeface="Lucida Sans Typewriter"/>
                <a:ea typeface="Courier New" charset="0"/>
                <a:cs typeface="Courier New" charset="0"/>
              </a:rPr>
              <a:t>input.equals("Y</a:t>
            </a:r>
            <a:r>
              <a:rPr lang="en-US" dirty="0" smtClean="0">
                <a:solidFill>
                  <a:srgbClr val="6E8080"/>
                </a:solidFill>
                <a:latin typeface="Lucida Sans Typewriter"/>
                <a:ea typeface="Courier New" charset="0"/>
                <a:cs typeface="Courier New" charset="0"/>
              </a:rPr>
              <a:t>")</a:t>
            </a:r>
          </a:p>
        </p:txBody>
      </p:sp>
      <p:sp>
        <p:nvSpPr>
          <p:cNvPr id="9" name="Content Placeholder 5"/>
          <p:cNvSpPr>
            <a:spLocks noGrp="1"/>
          </p:cNvSpPr>
          <p:nvPr>
            <p:ph idx="4294967295"/>
          </p:nvPr>
        </p:nvSpPr>
        <p:spPr>
          <a:xfrm>
            <a:off x="8964" y="958815"/>
            <a:ext cx="9135036" cy="3100574"/>
          </a:xfrm>
        </p:spPr>
        <p:txBody>
          <a:bodyPr/>
          <a:lstStyle/>
          <a:p>
            <a:pPr>
              <a:buNone/>
            </a:pPr>
            <a:r>
              <a:rPr lang="en-US" dirty="0" smtClean="0"/>
              <a:t>Supply a condition in this </a:t>
            </a:r>
            <a:r>
              <a:rPr lang="en-US" dirty="0" smtClean="0">
                <a:solidFill>
                  <a:srgbClr val="6E8080"/>
                </a:solidFill>
                <a:latin typeface="Lucida Sans Typewriter"/>
                <a:ea typeface="Courier New" charset="0"/>
                <a:cs typeface="Courier New" charset="0"/>
              </a:rPr>
              <a:t>if</a:t>
            </a:r>
            <a:r>
              <a:rPr lang="en-US" dirty="0" smtClean="0"/>
              <a:t> statement to test whether the user entered a Y:</a:t>
            </a:r>
          </a:p>
          <a:p>
            <a:pPr lvl="1">
              <a:buNone/>
            </a:pPr>
            <a:r>
              <a:rPr lang="en-US" sz="2000" dirty="0" err="1" smtClean="0">
                <a:solidFill>
                  <a:srgbClr val="6E8080"/>
                </a:solidFill>
                <a:latin typeface="Lucida Sans Typewriter"/>
                <a:ea typeface="Courier New" charset="0"/>
                <a:cs typeface="Courier New" charset="0"/>
              </a:rPr>
              <a:t>System.out.println("Enter</a:t>
            </a:r>
            <a:r>
              <a:rPr lang="en-US" sz="2000" dirty="0" smtClean="0">
                <a:solidFill>
                  <a:srgbClr val="6E8080"/>
                </a:solidFill>
                <a:latin typeface="Lucida Sans Typewriter"/>
                <a:ea typeface="Courier New" charset="0"/>
                <a:cs typeface="Courier New" charset="0"/>
              </a:rPr>
              <a:t> Y to quit.");</a:t>
            </a:r>
          </a:p>
          <a:p>
            <a:pPr lvl="1">
              <a:buNone/>
            </a:pPr>
            <a:r>
              <a:rPr lang="en-US" sz="2000" dirty="0" smtClean="0">
                <a:solidFill>
                  <a:srgbClr val="6E8080"/>
                </a:solidFill>
                <a:latin typeface="Lucida Sans Typewriter"/>
                <a:ea typeface="Courier New" charset="0"/>
                <a:cs typeface="Courier New" charset="0"/>
              </a:rPr>
              <a:t>String input = </a:t>
            </a:r>
            <a:r>
              <a:rPr lang="en-US" sz="2000" dirty="0" err="1" smtClean="0">
                <a:solidFill>
                  <a:srgbClr val="6E8080"/>
                </a:solidFill>
                <a:latin typeface="Lucida Sans Typewriter"/>
                <a:ea typeface="Courier New" charset="0"/>
                <a:cs typeface="Courier New" charset="0"/>
              </a:rPr>
              <a:t>in.next</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if (. . .)</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System.out.println("Goodbye</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5.10</a:t>
            </a:r>
            <a:endParaRPr lang="en-US" sz="2400" dirty="0">
              <a:solidFill>
                <a:srgbClr val="6E8080"/>
              </a:solidFill>
              <a:latin typeface="Lucida Sans Typewriter"/>
              <a:ea typeface="Courier New" charset="0"/>
              <a:cs typeface="Courier New" charset="0"/>
            </a:endParaRPr>
          </a:p>
        </p:txBody>
      </p:sp>
      <p:sp>
        <p:nvSpPr>
          <p:cNvPr id="8" name="Content Placeholder 5"/>
          <p:cNvSpPr>
            <a:spLocks noGrp="1"/>
          </p:cNvSpPr>
          <p:nvPr>
            <p:ph idx="4294967295"/>
          </p:nvPr>
        </p:nvSpPr>
        <p:spPr>
          <a:xfrm>
            <a:off x="599372" y="1842911"/>
            <a:ext cx="8239827" cy="2827000"/>
          </a:xfrm>
        </p:spPr>
        <p:txBody>
          <a:bodyPr/>
          <a:lstStyle/>
          <a:p>
            <a:pPr>
              <a:buNone/>
            </a:pPr>
            <a:r>
              <a:rPr lang="en-US" b="1" dirty="0" smtClean="0"/>
              <a:t>Answer:</a:t>
            </a:r>
            <a:r>
              <a:rPr lang="en-US" dirty="0" smtClean="0"/>
              <a:t> </a:t>
            </a:r>
            <a:r>
              <a:rPr lang="en-US" dirty="0" err="1" smtClean="0">
                <a:solidFill>
                  <a:srgbClr val="6E8080"/>
                </a:solidFill>
                <a:latin typeface="Lucida Sans Typewriter"/>
                <a:ea typeface="Courier New" charset="0"/>
                <a:cs typeface="Courier New" charset="0"/>
              </a:rPr>
              <a:t>str.equals</a:t>
            </a:r>
            <a:r>
              <a:rPr lang="en-US" dirty="0" smtClean="0">
                <a:solidFill>
                  <a:srgbClr val="6E8080"/>
                </a:solidFill>
                <a:latin typeface="Lucida Sans Typewriter"/>
                <a:ea typeface="Courier New" charset="0"/>
                <a:cs typeface="Courier New" charset="0"/>
              </a:rPr>
              <a:t>("")</a:t>
            </a:r>
            <a:r>
              <a:rPr lang="en-US" dirty="0" smtClean="0"/>
              <a:t> or </a:t>
            </a:r>
            <a:r>
              <a:rPr lang="en-US" dirty="0" err="1" smtClean="0">
                <a:solidFill>
                  <a:srgbClr val="6E8080"/>
                </a:solidFill>
                <a:latin typeface="Lucida Sans Typewriter"/>
                <a:ea typeface="Courier New" charset="0"/>
                <a:cs typeface="Courier New" charset="0"/>
              </a:rPr>
              <a:t>str.length</a:t>
            </a:r>
            <a:r>
              <a:rPr lang="en-US" dirty="0" smtClean="0">
                <a:solidFill>
                  <a:srgbClr val="6E8080"/>
                </a:solidFill>
                <a:latin typeface="Lucida Sans Typewriter"/>
                <a:ea typeface="Courier New" charset="0"/>
                <a:cs typeface="Courier New" charset="0"/>
              </a:rPr>
              <a:t>() == 0</a:t>
            </a:r>
          </a:p>
        </p:txBody>
      </p:sp>
      <p:sp>
        <p:nvSpPr>
          <p:cNvPr id="9" name="Content Placeholder 5"/>
          <p:cNvSpPr>
            <a:spLocks noGrp="1"/>
          </p:cNvSpPr>
          <p:nvPr>
            <p:ph idx="4294967295"/>
          </p:nvPr>
        </p:nvSpPr>
        <p:spPr>
          <a:xfrm>
            <a:off x="8964" y="958814"/>
            <a:ext cx="8677836" cy="884097"/>
          </a:xfrm>
        </p:spPr>
        <p:txBody>
          <a:bodyPr/>
          <a:lstStyle/>
          <a:p>
            <a:pPr>
              <a:buNone/>
            </a:pPr>
            <a:r>
              <a:rPr lang="en-US" dirty="0" smtClean="0"/>
              <a:t>Give two ways of testing that a string </a:t>
            </a:r>
            <a:r>
              <a:rPr lang="en-US" dirty="0" err="1" smtClean="0">
                <a:solidFill>
                  <a:srgbClr val="6E8080"/>
                </a:solidFill>
                <a:latin typeface="Lucida Sans Typewriter"/>
                <a:ea typeface="Courier New" charset="0"/>
                <a:cs typeface="Courier New" charset="0"/>
              </a:rPr>
              <a:t>str</a:t>
            </a:r>
            <a:r>
              <a:rPr lang="en-US" dirty="0" smtClean="0"/>
              <a:t> is the empty string. </a:t>
            </a:r>
            <a:endParaRPr lang="en-US" sz="18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5.11</a:t>
            </a:r>
            <a:endParaRPr lang="en-US" sz="2400" dirty="0">
              <a:solidFill>
                <a:srgbClr val="6E8080"/>
              </a:solidFill>
              <a:latin typeface="Lucida Sans Typewriter"/>
              <a:ea typeface="Courier New" charset="0"/>
              <a:cs typeface="Courier New" charset="0"/>
            </a:endParaRPr>
          </a:p>
        </p:txBody>
      </p:sp>
      <p:sp>
        <p:nvSpPr>
          <p:cNvPr id="8" name="Content Placeholder 5"/>
          <p:cNvSpPr>
            <a:spLocks noGrp="1"/>
          </p:cNvSpPr>
          <p:nvPr>
            <p:ph idx="4294967295"/>
          </p:nvPr>
        </p:nvSpPr>
        <p:spPr>
          <a:xfrm>
            <a:off x="599372" y="2590039"/>
            <a:ext cx="8239827" cy="2827000"/>
          </a:xfrm>
        </p:spPr>
        <p:txBody>
          <a:bodyPr/>
          <a:lstStyle/>
          <a:p>
            <a:pPr>
              <a:buNone/>
            </a:pPr>
            <a:r>
              <a:rPr lang="en-US" b="1" dirty="0" smtClean="0"/>
              <a:t>Answer:</a:t>
            </a:r>
            <a:r>
              <a:rPr lang="en-US" dirty="0" smtClean="0"/>
              <a:t> (a) </a:t>
            </a:r>
            <a:r>
              <a:rPr lang="en-US" dirty="0" smtClean="0">
                <a:solidFill>
                  <a:srgbClr val="6E8080"/>
                </a:solidFill>
                <a:latin typeface="Lucida Sans Typewriter"/>
                <a:ea typeface="Courier New" charset="0"/>
                <a:cs typeface="Courier New" charset="0"/>
              </a:rPr>
              <a:t>0</a:t>
            </a:r>
            <a:r>
              <a:rPr lang="en-US" dirty="0" smtClean="0"/>
              <a:t>; (</a:t>
            </a:r>
            <a:r>
              <a:rPr lang="en-US" dirty="0" err="1" smtClean="0"/>
              <a:t>b</a:t>
            </a:r>
            <a:r>
              <a:rPr lang="en-US" dirty="0" smtClean="0"/>
              <a:t>) </a:t>
            </a:r>
            <a:r>
              <a:rPr lang="en-US" dirty="0" smtClean="0">
                <a:solidFill>
                  <a:srgbClr val="6E8080"/>
                </a:solidFill>
                <a:latin typeface="Lucida Sans Typewriter"/>
                <a:ea typeface="Courier New" charset="0"/>
                <a:cs typeface="Courier New" charset="0"/>
              </a:rPr>
              <a:t>1</a:t>
            </a:r>
            <a:r>
              <a:rPr lang="en-US" dirty="0" smtClean="0"/>
              <a:t>; (</a:t>
            </a:r>
            <a:r>
              <a:rPr lang="en-US" dirty="0" err="1" smtClean="0"/>
              <a:t>c</a:t>
            </a:r>
            <a:r>
              <a:rPr lang="en-US" dirty="0" smtClean="0"/>
              <a:t>) an exception occurs. </a:t>
            </a:r>
            <a:endParaRPr lang="en-US" dirty="0" smtClean="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8964" y="958814"/>
            <a:ext cx="8677836" cy="1631225"/>
          </a:xfrm>
        </p:spPr>
        <p:txBody>
          <a:bodyPr/>
          <a:lstStyle/>
          <a:p>
            <a:pPr>
              <a:buNone/>
            </a:pPr>
            <a:r>
              <a:rPr lang="en-US" dirty="0" smtClean="0"/>
              <a:t>What is the value of </a:t>
            </a:r>
            <a:r>
              <a:rPr lang="en-US" dirty="0" err="1" smtClean="0">
                <a:solidFill>
                  <a:srgbClr val="6E8080"/>
                </a:solidFill>
                <a:latin typeface="Lucida Sans Typewriter"/>
                <a:ea typeface="Courier New" charset="0"/>
                <a:cs typeface="Courier New" charset="0"/>
              </a:rPr>
              <a:t>s.length</a:t>
            </a:r>
            <a:r>
              <a:rPr lang="en-US" dirty="0" smtClean="0">
                <a:solidFill>
                  <a:srgbClr val="6E8080"/>
                </a:solidFill>
                <a:latin typeface="Lucida Sans Typewriter"/>
                <a:ea typeface="Courier New" charset="0"/>
                <a:cs typeface="Courier New" charset="0"/>
              </a:rPr>
              <a:t>()</a:t>
            </a:r>
            <a:r>
              <a:rPr lang="en-US" dirty="0" smtClean="0"/>
              <a:t> if </a:t>
            </a:r>
            <a:r>
              <a:rPr lang="en-US" dirty="0" err="1" smtClean="0">
                <a:solidFill>
                  <a:srgbClr val="6E8080"/>
                </a:solidFill>
                <a:latin typeface="Lucida Sans Typewriter"/>
                <a:ea typeface="Courier New" charset="0"/>
                <a:cs typeface="Courier New" charset="0"/>
              </a:rPr>
              <a:t>s</a:t>
            </a:r>
            <a:r>
              <a:rPr lang="en-US" dirty="0" smtClean="0"/>
              <a:t> is</a:t>
            </a:r>
          </a:p>
          <a:p>
            <a:pPr>
              <a:buNone/>
            </a:pPr>
            <a:r>
              <a:rPr lang="en-US" dirty="0" smtClean="0"/>
              <a:t>	a. the empty string </a:t>
            </a:r>
            <a:r>
              <a:rPr lang="en-US" dirty="0" smtClean="0">
                <a:solidFill>
                  <a:srgbClr val="6E8080"/>
                </a:solidFill>
                <a:latin typeface="Lucida Sans Typewriter"/>
                <a:ea typeface="Courier New" charset="0"/>
                <a:cs typeface="Courier New" charset="0"/>
              </a:rPr>
              <a:t>""</a:t>
            </a:r>
            <a:r>
              <a:rPr lang="en-US" dirty="0" smtClean="0"/>
              <a:t>?</a:t>
            </a:r>
            <a:br>
              <a:rPr lang="en-US" dirty="0" smtClean="0"/>
            </a:br>
            <a:r>
              <a:rPr lang="en-US" dirty="0" err="1" smtClean="0"/>
              <a:t>b</a:t>
            </a:r>
            <a:r>
              <a:rPr lang="en-US" dirty="0" smtClean="0"/>
              <a:t>. the string </a:t>
            </a:r>
            <a:r>
              <a:rPr lang="en-US" dirty="0" smtClean="0">
                <a:solidFill>
                  <a:srgbClr val="6E8080"/>
                </a:solidFill>
                <a:latin typeface="Lucida Sans Typewriter"/>
                <a:ea typeface="Courier New" charset="0"/>
                <a:cs typeface="Courier New" charset="0"/>
              </a:rPr>
              <a:t>" "</a:t>
            </a:r>
            <a:r>
              <a:rPr lang="en-US" dirty="0" smtClean="0"/>
              <a:t> containing a space?</a:t>
            </a:r>
            <a:br>
              <a:rPr lang="en-US" dirty="0" smtClean="0"/>
            </a:br>
            <a:r>
              <a:rPr lang="en-US" dirty="0" err="1" smtClean="0"/>
              <a:t>c</a:t>
            </a:r>
            <a:r>
              <a:rPr lang="en-US" dirty="0" smtClean="0"/>
              <a:t>. </a:t>
            </a:r>
            <a:r>
              <a:rPr lang="en-US" dirty="0" smtClean="0">
                <a:solidFill>
                  <a:srgbClr val="6E8080"/>
                </a:solidFill>
                <a:latin typeface="Lucida Sans Typewriter"/>
                <a:ea typeface="Courier New" charset="0"/>
                <a:cs typeface="Courier New" charset="0"/>
              </a:rPr>
              <a:t>null</a:t>
            </a:r>
            <a:r>
              <a:rPr lang="en-US" dirty="0" smtClean="0"/>
              <a: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5.12</a:t>
            </a:r>
            <a:endParaRPr lang="en-US" sz="2400" dirty="0">
              <a:solidFill>
                <a:srgbClr val="6E8080"/>
              </a:solidFill>
              <a:latin typeface="Lucida Sans Typewriter"/>
              <a:ea typeface="Courier New" charset="0"/>
              <a:cs typeface="Courier New" charset="0"/>
            </a:endParaRPr>
          </a:p>
        </p:txBody>
      </p:sp>
      <p:sp>
        <p:nvSpPr>
          <p:cNvPr id="8" name="Content Placeholder 5"/>
          <p:cNvSpPr>
            <a:spLocks noGrp="1"/>
          </p:cNvSpPr>
          <p:nvPr>
            <p:ph idx="4294967295"/>
          </p:nvPr>
        </p:nvSpPr>
        <p:spPr>
          <a:xfrm>
            <a:off x="599372" y="5624548"/>
            <a:ext cx="8239827" cy="485632"/>
          </a:xfrm>
        </p:spPr>
        <p:txBody>
          <a:bodyPr>
            <a:noAutofit/>
          </a:bodyPr>
          <a:lstStyle/>
          <a:p>
            <a:pPr>
              <a:buNone/>
            </a:pPr>
            <a:r>
              <a:rPr lang="en-US" sz="2000" b="1" dirty="0" smtClean="0"/>
              <a:t>Answer:</a:t>
            </a:r>
            <a:r>
              <a:rPr lang="en-US" sz="2000" dirty="0" smtClean="0"/>
              <a:t> Syntactically incorrect: </a:t>
            </a:r>
            <a:r>
              <a:rPr lang="en-US" sz="2000" dirty="0" err="1" smtClean="0"/>
              <a:t>e</a:t>
            </a:r>
            <a:r>
              <a:rPr lang="en-US" sz="2000" dirty="0" smtClean="0"/>
              <a:t>, </a:t>
            </a:r>
            <a:r>
              <a:rPr lang="en-US" sz="2000" dirty="0" err="1" smtClean="0"/>
              <a:t>g</a:t>
            </a:r>
            <a:r>
              <a:rPr lang="en-US" sz="2000" dirty="0" smtClean="0"/>
              <a:t>, </a:t>
            </a:r>
            <a:r>
              <a:rPr lang="en-US" sz="2000" dirty="0" err="1" smtClean="0"/>
              <a:t>h</a:t>
            </a:r>
            <a:r>
              <a:rPr lang="en-US" sz="2000" dirty="0" smtClean="0"/>
              <a:t>. Logically questionable: a, </a:t>
            </a:r>
            <a:r>
              <a:rPr lang="en-US" sz="2000" dirty="0" err="1" smtClean="0"/>
              <a:t>d</a:t>
            </a:r>
            <a:r>
              <a:rPr lang="en-US" sz="2000" dirty="0" smtClean="0"/>
              <a:t>, </a:t>
            </a:r>
            <a:r>
              <a:rPr lang="en-US" sz="2000" dirty="0" err="1" smtClean="0"/>
              <a:t>f</a:t>
            </a:r>
            <a:r>
              <a:rPr lang="en-US" sz="2000" dirty="0" smtClean="0"/>
              <a:t>.</a:t>
            </a:r>
            <a:endParaRPr lang="en-US" sz="2000" dirty="0" smtClean="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8964" y="762000"/>
            <a:ext cx="8677836" cy="4841450"/>
          </a:xfrm>
        </p:spPr>
        <p:txBody>
          <a:bodyPr/>
          <a:lstStyle/>
          <a:p>
            <a:pPr>
              <a:buNone/>
            </a:pPr>
            <a:r>
              <a:rPr lang="en-US" sz="2000" dirty="0" smtClean="0"/>
              <a:t>Which of the following comparisons are syntactically incorrect? Which of them are syntactically correct, but logically questionable?</a:t>
            </a:r>
          </a:p>
          <a:p>
            <a:pPr>
              <a:spcBef>
                <a:spcPts val="0"/>
              </a:spcBef>
              <a:buNone/>
            </a:pPr>
            <a:r>
              <a:rPr lang="en-US" dirty="0" smtClean="0"/>
              <a:t>	</a:t>
            </a:r>
            <a:r>
              <a:rPr lang="en-US" sz="2000" dirty="0" smtClean="0">
                <a:solidFill>
                  <a:srgbClr val="6E8080"/>
                </a:solidFill>
                <a:latin typeface="Lucida Sans Typewriter"/>
                <a:ea typeface="Courier New" charset="0"/>
                <a:cs typeface="Courier New" charset="0"/>
              </a:rPr>
              <a:t>String a = "1”;</a:t>
            </a:r>
          </a:p>
          <a:p>
            <a:pPr>
              <a:spcBef>
                <a:spcPts val="0"/>
              </a:spcBef>
              <a:buNone/>
            </a:pPr>
            <a:r>
              <a:rPr lang="en-US" sz="2000" dirty="0" smtClean="0">
                <a:solidFill>
                  <a:srgbClr val="6E8080"/>
                </a:solidFill>
                <a:latin typeface="Lucida Sans Typewriter"/>
                <a:ea typeface="Courier New" charset="0"/>
                <a:cs typeface="Courier New" charset="0"/>
              </a:rPr>
              <a:t>	String </a:t>
            </a:r>
            <a:r>
              <a:rPr lang="en-US" sz="2000" dirty="0" err="1" smtClean="0">
                <a:solidFill>
                  <a:srgbClr val="6E8080"/>
                </a:solidFill>
                <a:latin typeface="Lucida Sans Typewriter"/>
                <a:ea typeface="Courier New" charset="0"/>
                <a:cs typeface="Courier New" charset="0"/>
              </a:rPr>
              <a:t>b</a:t>
            </a:r>
            <a:r>
              <a:rPr lang="en-US" sz="2000" dirty="0" smtClean="0">
                <a:solidFill>
                  <a:srgbClr val="6E8080"/>
                </a:solidFill>
                <a:latin typeface="Lucida Sans Typewriter"/>
                <a:ea typeface="Courier New" charset="0"/>
                <a:cs typeface="Courier New" charset="0"/>
              </a:rPr>
              <a:t> = "one”;</a:t>
            </a:r>
          </a:p>
          <a:p>
            <a:pPr>
              <a:spcBef>
                <a:spcPts val="0"/>
              </a:spcBef>
              <a:buNone/>
            </a:pPr>
            <a:r>
              <a:rPr lang="en-US" sz="2000" dirty="0" smtClean="0">
                <a:solidFill>
                  <a:srgbClr val="6E8080"/>
                </a:solidFill>
                <a:latin typeface="Lucida Sans Typewriter"/>
                <a:ea typeface="Courier New" charset="0"/>
                <a:cs typeface="Courier New" charset="0"/>
              </a:rPr>
              <a:t>	double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 = 1;</a:t>
            </a:r>
          </a:p>
          <a:p>
            <a:pPr>
              <a:spcBef>
                <a:spcPts val="0"/>
              </a:spcBef>
              <a:buNone/>
            </a:pPr>
            <a:r>
              <a:rPr lang="en-US" sz="2000" dirty="0" smtClean="0">
                <a:solidFill>
                  <a:srgbClr val="6E8080"/>
                </a:solidFill>
                <a:latin typeface="Lucida Sans Typewriter"/>
                <a:ea typeface="Courier New" charset="0"/>
                <a:cs typeface="Courier New" charset="0"/>
              </a:rPr>
              <a:t>	double </a:t>
            </a:r>
            <a:r>
              <a:rPr lang="en-US" sz="2000" dirty="0" err="1" smtClean="0">
                <a:solidFill>
                  <a:srgbClr val="6E8080"/>
                </a:solidFill>
                <a:latin typeface="Lucida Sans Typewriter"/>
                <a:ea typeface="Courier New" charset="0"/>
                <a:cs typeface="Courier New" charset="0"/>
              </a:rPr>
              <a:t>y</a:t>
            </a:r>
            <a:r>
              <a:rPr lang="en-US" sz="2000" dirty="0" smtClean="0">
                <a:solidFill>
                  <a:srgbClr val="6E8080"/>
                </a:solidFill>
                <a:latin typeface="Lucida Sans Typewriter"/>
                <a:ea typeface="Courier New" charset="0"/>
                <a:cs typeface="Courier New" charset="0"/>
              </a:rPr>
              <a:t> = 3 * (1.0 / 3);</a:t>
            </a:r>
          </a:p>
          <a:p>
            <a:pPr>
              <a:buNone/>
            </a:pPr>
            <a:r>
              <a:rPr lang="en-US" sz="2000" dirty="0" smtClean="0"/>
              <a:t>	a. </a:t>
            </a:r>
            <a:r>
              <a:rPr lang="en-US" sz="2000" dirty="0" smtClean="0">
                <a:solidFill>
                  <a:srgbClr val="6E8080"/>
                </a:solidFill>
                <a:latin typeface="Lucida Sans Typewriter"/>
                <a:ea typeface="Courier New" charset="0"/>
                <a:cs typeface="Courier New" charset="0"/>
              </a:rPr>
              <a:t>a == "1"</a:t>
            </a:r>
            <a:r>
              <a:rPr lang="en-US" sz="2000" dirty="0" smtClean="0"/>
              <a:t/>
            </a:r>
            <a:br>
              <a:rPr lang="en-US" sz="2000" dirty="0" smtClean="0"/>
            </a:br>
            <a:r>
              <a:rPr lang="en-US" sz="2000" dirty="0" err="1" smtClean="0"/>
              <a:t>b</a:t>
            </a:r>
            <a:r>
              <a:rPr lang="en-US" sz="2000" dirty="0" smtClean="0"/>
              <a:t>. </a:t>
            </a:r>
            <a:r>
              <a:rPr lang="en-US" sz="2000" dirty="0" smtClean="0">
                <a:solidFill>
                  <a:srgbClr val="6E8080"/>
                </a:solidFill>
                <a:latin typeface="Lucida Sans Typewriter"/>
                <a:ea typeface="Courier New" charset="0"/>
                <a:cs typeface="Courier New" charset="0"/>
              </a:rPr>
              <a:t>a == null</a:t>
            </a:r>
            <a:r>
              <a:rPr lang="en-US" sz="2000" dirty="0" smtClean="0"/>
              <a:t/>
            </a:r>
            <a:br>
              <a:rPr lang="en-US" sz="2000" dirty="0" smtClean="0"/>
            </a:br>
            <a:r>
              <a:rPr lang="en-US" sz="2000" dirty="0" err="1" smtClean="0"/>
              <a:t>c</a:t>
            </a:r>
            <a:r>
              <a:rPr lang="en-US" sz="2000" dirty="0" smtClean="0"/>
              <a:t>. </a:t>
            </a:r>
            <a:r>
              <a:rPr lang="en-US" sz="2000" dirty="0" err="1" smtClean="0">
                <a:solidFill>
                  <a:srgbClr val="6E8080"/>
                </a:solidFill>
                <a:latin typeface="Lucida Sans Typewriter"/>
                <a:ea typeface="Courier New" charset="0"/>
                <a:cs typeface="Courier New" charset="0"/>
              </a:rPr>
              <a:t>a.equals</a:t>
            </a:r>
            <a:r>
              <a:rPr lang="en-US" sz="2000" dirty="0" smtClean="0">
                <a:solidFill>
                  <a:srgbClr val="6E8080"/>
                </a:solidFill>
                <a:latin typeface="Lucida Sans Typewriter"/>
                <a:ea typeface="Courier New" charset="0"/>
                <a:cs typeface="Courier New" charset="0"/>
              </a:rPr>
              <a:t>("")</a:t>
            </a:r>
            <a:r>
              <a:rPr lang="en-US" sz="2000" dirty="0" smtClean="0"/>
              <a:t/>
            </a:r>
            <a:br>
              <a:rPr lang="en-US" sz="2000" dirty="0" smtClean="0"/>
            </a:br>
            <a:r>
              <a:rPr lang="en-US" sz="2000" dirty="0" err="1" smtClean="0"/>
              <a:t>d</a:t>
            </a:r>
            <a:r>
              <a:rPr lang="en-US" sz="2000" dirty="0" smtClean="0"/>
              <a:t>. </a:t>
            </a:r>
            <a:r>
              <a:rPr lang="en-US" sz="2000" dirty="0" smtClean="0">
                <a:solidFill>
                  <a:srgbClr val="6E8080"/>
                </a:solidFill>
                <a:latin typeface="Lucida Sans Typewriter"/>
                <a:ea typeface="Courier New" charset="0"/>
                <a:cs typeface="Courier New" charset="0"/>
              </a:rPr>
              <a:t>a == </a:t>
            </a:r>
            <a:r>
              <a:rPr lang="en-US" sz="2000" dirty="0" err="1" smtClean="0">
                <a:solidFill>
                  <a:srgbClr val="6E8080"/>
                </a:solidFill>
                <a:latin typeface="Lucida Sans Typewriter"/>
                <a:ea typeface="Courier New" charset="0"/>
                <a:cs typeface="Courier New" charset="0"/>
              </a:rPr>
              <a:t>b</a:t>
            </a:r>
            <a:r>
              <a:rPr lang="en-US" sz="2000" dirty="0" smtClean="0"/>
              <a:t/>
            </a:r>
            <a:br>
              <a:rPr lang="en-US" sz="2000" dirty="0" smtClean="0"/>
            </a:br>
            <a:r>
              <a:rPr lang="en-US" sz="2000" dirty="0" err="1" smtClean="0"/>
              <a:t>e</a:t>
            </a:r>
            <a:r>
              <a:rPr lang="en-US" sz="2000" dirty="0" smtClean="0"/>
              <a:t>. </a:t>
            </a:r>
            <a:r>
              <a:rPr lang="en-US" sz="2000" dirty="0" smtClean="0">
                <a:solidFill>
                  <a:srgbClr val="6E8080"/>
                </a:solidFill>
                <a:latin typeface="Lucida Sans Typewriter"/>
                <a:ea typeface="Courier New" charset="0"/>
                <a:cs typeface="Courier New" charset="0"/>
              </a:rPr>
              <a:t>a == </a:t>
            </a:r>
            <a:r>
              <a:rPr lang="en-US" sz="2000" dirty="0" err="1" smtClean="0">
                <a:solidFill>
                  <a:srgbClr val="6E8080"/>
                </a:solidFill>
                <a:latin typeface="Lucida Sans Typewriter"/>
                <a:ea typeface="Courier New" charset="0"/>
                <a:cs typeface="Courier New" charset="0"/>
              </a:rPr>
              <a:t>x</a:t>
            </a:r>
            <a:r>
              <a:rPr lang="en-US" sz="2000" dirty="0" smtClean="0"/>
              <a:t/>
            </a:r>
            <a:br>
              <a:rPr lang="en-US" sz="2000" dirty="0" smtClean="0"/>
            </a:br>
            <a:r>
              <a:rPr lang="en-US" sz="2000" dirty="0" err="1" smtClean="0"/>
              <a:t>f</a:t>
            </a:r>
            <a:r>
              <a:rPr lang="en-US" sz="2000" dirty="0" smtClean="0"/>
              <a:t>.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y</a:t>
            </a:r>
            <a:r>
              <a:rPr lang="en-US" sz="2000" dirty="0" smtClean="0"/>
              <a:t/>
            </a:r>
            <a:br>
              <a:rPr lang="en-US" sz="2000" dirty="0" smtClean="0"/>
            </a:br>
            <a:r>
              <a:rPr lang="en-US" sz="2000" dirty="0" err="1" smtClean="0"/>
              <a:t>g</a:t>
            </a:r>
            <a:r>
              <a:rPr lang="en-US" sz="2000" dirty="0" smtClean="0"/>
              <a:t>.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y</a:t>
            </a:r>
            <a:r>
              <a:rPr lang="en-US" sz="2000" dirty="0" smtClean="0">
                <a:solidFill>
                  <a:srgbClr val="6E8080"/>
                </a:solidFill>
                <a:latin typeface="Lucida Sans Typewriter"/>
                <a:ea typeface="Courier New" charset="0"/>
                <a:cs typeface="Courier New" charset="0"/>
              </a:rPr>
              <a:t> == null</a:t>
            </a:r>
            <a:r>
              <a:rPr lang="en-US" sz="2000" dirty="0" smtClean="0"/>
              <a:t/>
            </a:r>
            <a:br>
              <a:rPr lang="en-US" sz="2000" dirty="0" smtClean="0"/>
            </a:br>
            <a:r>
              <a:rPr lang="en-US" sz="2000" dirty="0" err="1" smtClean="0"/>
              <a:t>h</a:t>
            </a:r>
            <a:r>
              <a:rPr lang="en-US" sz="2000" dirty="0" smtClean="0"/>
              <a:t>. </a:t>
            </a:r>
            <a:r>
              <a:rPr lang="en-US" sz="2000" dirty="0" err="1" smtClean="0">
                <a:solidFill>
                  <a:srgbClr val="6E8080"/>
                </a:solidFill>
                <a:latin typeface="Lucida Sans Typewriter"/>
                <a:ea typeface="Courier New" charset="0"/>
                <a:cs typeface="Courier New" charset="0"/>
              </a:rPr>
              <a:t>x.equals(y</a:t>
            </a:r>
            <a:r>
              <a:rPr lang="en-US" sz="20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74712"/>
            <a:ext cx="9135036" cy="762000"/>
          </a:xfrm>
        </p:spPr>
        <p:txBody>
          <a:bodyPr>
            <a:normAutofit fontScale="90000"/>
          </a:bodyPr>
          <a:lstStyle/>
          <a:p>
            <a:r>
              <a:rPr lang="en-US" b="1" dirty="0" smtClean="0"/>
              <a:t>Multiple Alternatives: Sequences of Comparisons</a:t>
            </a:r>
            <a:endParaRPr lang="en-US" b="1" dirty="0"/>
          </a:p>
        </p:txBody>
      </p:sp>
      <p:sp>
        <p:nvSpPr>
          <p:cNvPr id="3" name="Content Placeholder 2"/>
          <p:cNvSpPr>
            <a:spLocks noGrp="1"/>
          </p:cNvSpPr>
          <p:nvPr>
            <p:ph idx="4294967295"/>
          </p:nvPr>
        </p:nvSpPr>
        <p:spPr>
          <a:xfrm>
            <a:off x="0" y="1170498"/>
            <a:ext cx="9134475" cy="5379312"/>
          </a:xfrm>
        </p:spPr>
        <p:txBody>
          <a:bodyPr/>
          <a:lstStyle/>
          <a:p>
            <a:r>
              <a:rPr lang="en-US" dirty="0" smtClean="0"/>
              <a:t>Multiple </a:t>
            </a:r>
            <a:r>
              <a:rPr lang="en-US" dirty="0" smtClean="0">
                <a:solidFill>
                  <a:srgbClr val="6E8080"/>
                </a:solidFill>
                <a:latin typeface="Lucida Sans Typewriter"/>
                <a:ea typeface="Courier New" charset="0"/>
                <a:cs typeface="Courier New" charset="0"/>
              </a:rPr>
              <a:t>if</a:t>
            </a:r>
            <a:r>
              <a:rPr lang="en-US" dirty="0" smtClean="0"/>
              <a:t> statements can be combined to evaluate complex decisions.</a:t>
            </a:r>
          </a:p>
          <a:p>
            <a:r>
              <a:rPr lang="en-US" dirty="0" smtClean="0"/>
              <a:t>You use multiple </a:t>
            </a:r>
            <a:r>
              <a:rPr lang="en-US" dirty="0" smtClean="0">
                <a:solidFill>
                  <a:srgbClr val="6E8080"/>
                </a:solidFill>
                <a:latin typeface="Lucida Sans Typewriter"/>
                <a:ea typeface="Courier New" charset="0"/>
                <a:cs typeface="Courier New" charset="0"/>
              </a:rPr>
              <a:t>if</a:t>
            </a:r>
            <a:r>
              <a:rPr lang="en-US" dirty="0" smtClean="0"/>
              <a:t> statements to implement multiple alternatives.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74712"/>
            <a:ext cx="9135036" cy="762000"/>
          </a:xfrm>
        </p:spPr>
        <p:txBody>
          <a:bodyPr>
            <a:normAutofit fontScale="90000"/>
          </a:bodyPr>
          <a:lstStyle/>
          <a:p>
            <a:r>
              <a:rPr lang="en-US" b="1" dirty="0" smtClean="0"/>
              <a:t>Multiple Alternatives: Sequences of Comparisons</a:t>
            </a:r>
            <a:endParaRPr lang="en-US" b="1" dirty="0"/>
          </a:p>
        </p:txBody>
      </p:sp>
      <p:sp>
        <p:nvSpPr>
          <p:cNvPr id="3" name="Content Placeholder 2"/>
          <p:cNvSpPr>
            <a:spLocks noGrp="1"/>
          </p:cNvSpPr>
          <p:nvPr>
            <p:ph idx="4294967295"/>
          </p:nvPr>
        </p:nvSpPr>
        <p:spPr>
          <a:xfrm>
            <a:off x="0" y="1170498"/>
            <a:ext cx="9134475" cy="5379312"/>
          </a:xfrm>
        </p:spPr>
        <p:txBody>
          <a:bodyPr/>
          <a:lstStyle/>
          <a:p>
            <a:r>
              <a:rPr lang="en-US" dirty="0" smtClean="0"/>
              <a:t>Example: damage done by earthquake of a given magnitude on the Richter scale:</a:t>
            </a:r>
          </a:p>
          <a:p>
            <a:pPr lvl="1">
              <a:spcBef>
                <a:spcPts val="0"/>
              </a:spcBef>
              <a:buNone/>
            </a:pPr>
            <a:r>
              <a:rPr lang="en-US" sz="1400" dirty="0" smtClean="0">
                <a:solidFill>
                  <a:srgbClr val="6E8080"/>
                </a:solidFill>
                <a:latin typeface="Lucida Sans Typewriter"/>
                <a:ea typeface="Courier New" charset="0"/>
                <a:cs typeface="Courier New" charset="0"/>
              </a:rPr>
              <a:t>if (</a:t>
            </a:r>
            <a:r>
              <a:rPr lang="en-US" sz="1400" dirty="0" err="1" smtClean="0">
                <a:solidFill>
                  <a:srgbClr val="6E8080"/>
                </a:solidFill>
                <a:latin typeface="Lucida Sans Typewriter"/>
                <a:ea typeface="Courier New" charset="0"/>
                <a:cs typeface="Courier New" charset="0"/>
              </a:rPr>
              <a:t>richter</a:t>
            </a:r>
            <a:r>
              <a:rPr lang="en-US" sz="1400" dirty="0" smtClean="0">
                <a:solidFill>
                  <a:srgbClr val="6E8080"/>
                </a:solidFill>
                <a:latin typeface="Lucida Sans Typewriter"/>
                <a:ea typeface="Courier New" charset="0"/>
                <a:cs typeface="Courier New" charset="0"/>
              </a:rPr>
              <a:t> &gt;= 8.0)</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description = "Most structures fall”;</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else if (</a:t>
            </a:r>
            <a:r>
              <a:rPr lang="en-US" sz="1400" dirty="0" err="1" smtClean="0">
                <a:solidFill>
                  <a:srgbClr val="6E8080"/>
                </a:solidFill>
                <a:latin typeface="Lucida Sans Typewriter"/>
                <a:ea typeface="Courier New" charset="0"/>
                <a:cs typeface="Courier New" charset="0"/>
              </a:rPr>
              <a:t>richter</a:t>
            </a:r>
            <a:r>
              <a:rPr lang="en-US" sz="1400" dirty="0" smtClean="0">
                <a:solidFill>
                  <a:srgbClr val="6E8080"/>
                </a:solidFill>
                <a:latin typeface="Lucida Sans Typewriter"/>
                <a:ea typeface="Courier New" charset="0"/>
                <a:cs typeface="Courier New" charset="0"/>
              </a:rPr>
              <a:t> &gt;= 7.0)</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description = "Many buildings destroyed”;</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else if (</a:t>
            </a:r>
            <a:r>
              <a:rPr lang="en-US" sz="1400" dirty="0" err="1" smtClean="0">
                <a:solidFill>
                  <a:srgbClr val="6E8080"/>
                </a:solidFill>
                <a:latin typeface="Lucida Sans Typewriter"/>
                <a:ea typeface="Courier New" charset="0"/>
                <a:cs typeface="Courier New" charset="0"/>
              </a:rPr>
              <a:t>richter</a:t>
            </a:r>
            <a:r>
              <a:rPr lang="en-US" sz="1400" dirty="0" smtClean="0">
                <a:solidFill>
                  <a:srgbClr val="6E8080"/>
                </a:solidFill>
                <a:latin typeface="Lucida Sans Typewriter"/>
                <a:ea typeface="Courier New" charset="0"/>
                <a:cs typeface="Courier New" charset="0"/>
              </a:rPr>
              <a:t> &gt;= 6.0)</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description = "Many buildings considerably damaged, some collapse”;</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else if (</a:t>
            </a:r>
            <a:r>
              <a:rPr lang="en-US" sz="1400" dirty="0" err="1" smtClean="0">
                <a:solidFill>
                  <a:srgbClr val="6E8080"/>
                </a:solidFill>
                <a:latin typeface="Lucida Sans Typewriter"/>
                <a:ea typeface="Courier New" charset="0"/>
                <a:cs typeface="Courier New" charset="0"/>
              </a:rPr>
              <a:t>richter</a:t>
            </a:r>
            <a:r>
              <a:rPr lang="en-US" sz="1400" dirty="0" smtClean="0">
                <a:solidFill>
                  <a:srgbClr val="6E8080"/>
                </a:solidFill>
                <a:latin typeface="Lucida Sans Typewriter"/>
                <a:ea typeface="Courier New" charset="0"/>
                <a:cs typeface="Courier New" charset="0"/>
              </a:rPr>
              <a:t> &gt;= 4.5)</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description = "Damage to poorly constructed buildings”;</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else</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description = "No destruction of buildings”;</a:t>
            </a:r>
          </a:p>
          <a:p>
            <a:pPr lvl="1">
              <a:spcBef>
                <a:spcPts val="0"/>
              </a:spcBef>
              <a:buNone/>
            </a:pPr>
            <a:r>
              <a:rPr lang="en-US" sz="14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if</a:t>
            </a:r>
            <a:r>
              <a:rPr lang="en-US" dirty="0" smtClean="0"/>
              <a:t> Statement</a:t>
            </a:r>
            <a:endParaRPr lang="en-US" dirty="0"/>
          </a:p>
        </p:txBody>
      </p:sp>
      <p:sp>
        <p:nvSpPr>
          <p:cNvPr id="3" name="Content Placeholder 2"/>
          <p:cNvSpPr>
            <a:spLocks noGrp="1"/>
          </p:cNvSpPr>
          <p:nvPr>
            <p:ph idx="4294967295"/>
          </p:nvPr>
        </p:nvSpPr>
        <p:spPr>
          <a:xfrm>
            <a:off x="9525" y="927100"/>
            <a:ext cx="9134475" cy="5336307"/>
          </a:xfrm>
        </p:spPr>
        <p:txBody>
          <a:bodyPr/>
          <a:lstStyle/>
          <a:p>
            <a:r>
              <a:rPr lang="en-US" dirty="0" smtClean="0"/>
              <a:t>Flowchart with two branches</a:t>
            </a:r>
            <a:br>
              <a:rPr lang="en-US" dirty="0" smtClean="0"/>
            </a:b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You can include as many statements in each branch as you like.</a:t>
            </a:r>
            <a:endParaRPr lang="en-US" dirty="0"/>
          </a:p>
        </p:txBody>
      </p:sp>
      <p:pic>
        <p:nvPicPr>
          <p:cNvPr id="7" name="Picture 6" descr="flowchart1.png"/>
          <p:cNvPicPr>
            <a:picLocks noChangeAspect="1"/>
          </p:cNvPicPr>
          <p:nvPr/>
        </p:nvPicPr>
        <p:blipFill>
          <a:blip r:embed="rId2"/>
          <a:stretch>
            <a:fillRect/>
          </a:stretch>
        </p:blipFill>
        <p:spPr>
          <a:xfrm>
            <a:off x="439382" y="1409522"/>
            <a:ext cx="4177994" cy="3809984"/>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74712"/>
            <a:ext cx="9135036" cy="762000"/>
          </a:xfrm>
        </p:spPr>
        <p:txBody>
          <a:bodyPr/>
          <a:lstStyle/>
          <a:p>
            <a:r>
              <a:rPr lang="en-US" b="1" dirty="0" smtClean="0"/>
              <a:t>Multiple Alternatives: Sequences of Comparisons</a:t>
            </a:r>
            <a:endParaRPr lang="en-US" b="1" dirty="0"/>
          </a:p>
        </p:txBody>
      </p:sp>
      <p:sp>
        <p:nvSpPr>
          <p:cNvPr id="3" name="Content Placeholder 2"/>
          <p:cNvSpPr>
            <a:spLocks noGrp="1"/>
          </p:cNvSpPr>
          <p:nvPr>
            <p:ph idx="4294967295"/>
          </p:nvPr>
        </p:nvSpPr>
        <p:spPr>
          <a:xfrm>
            <a:off x="0" y="1170498"/>
            <a:ext cx="9134475" cy="5379312"/>
          </a:xfrm>
        </p:spPr>
        <p:txBody>
          <a:bodyPr/>
          <a:lstStyle/>
          <a:p>
            <a:r>
              <a:rPr lang="en-US" dirty="0" smtClean="0"/>
              <a:t>As soon as one of the four tests succeeds:</a:t>
            </a:r>
          </a:p>
          <a:p>
            <a:pPr lvl="1"/>
            <a:r>
              <a:rPr lang="en-US" dirty="0" smtClean="0"/>
              <a:t>The effect is displayed</a:t>
            </a:r>
          </a:p>
          <a:p>
            <a:pPr lvl="1"/>
            <a:r>
              <a:rPr lang="en-US" dirty="0" smtClean="0"/>
              <a:t>No further tests are attempted.</a:t>
            </a:r>
          </a:p>
          <a:p>
            <a:r>
              <a:rPr lang="en-US" dirty="0" smtClean="0"/>
              <a:t>If none of the four cases applies</a:t>
            </a:r>
          </a:p>
          <a:p>
            <a:pPr lvl="1"/>
            <a:r>
              <a:rPr lang="en-US" dirty="0" smtClean="0"/>
              <a:t>The final </a:t>
            </a:r>
            <a:r>
              <a:rPr lang="en-US" dirty="0" smtClean="0">
                <a:solidFill>
                  <a:srgbClr val="6E8080"/>
                </a:solidFill>
                <a:latin typeface="Lucida Sans Typewriter"/>
                <a:ea typeface="Courier New" charset="0"/>
                <a:cs typeface="Courier New" charset="0"/>
              </a:rPr>
              <a:t>else</a:t>
            </a:r>
            <a:r>
              <a:rPr lang="en-US" dirty="0" smtClean="0"/>
              <a:t> clause applies</a:t>
            </a:r>
          </a:p>
          <a:p>
            <a:pPr lvl="1"/>
            <a:r>
              <a:rPr lang="en-US" dirty="0" smtClean="0"/>
              <a:t>A default message is printed.</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Alternatives</a:t>
            </a:r>
            <a:endParaRPr lang="en-US" dirty="0"/>
          </a:p>
        </p:txBody>
      </p:sp>
      <p:sp>
        <p:nvSpPr>
          <p:cNvPr id="3" name="Content Placeholder 2"/>
          <p:cNvSpPr>
            <a:spLocks noGrp="1"/>
          </p:cNvSpPr>
          <p:nvPr>
            <p:ph idx="4294967295"/>
          </p:nvPr>
        </p:nvSpPr>
        <p:spPr>
          <a:xfrm>
            <a:off x="3262268" y="927100"/>
            <a:ext cx="5881732" cy="1899529"/>
          </a:xfrm>
        </p:spPr>
        <p:txBody>
          <a:bodyPr/>
          <a:lstStyle/>
          <a:p>
            <a:pPr>
              <a:buNone/>
            </a:pPr>
            <a:r>
              <a:rPr lang="en-US" dirty="0" smtClean="0"/>
              <a:t>The 1989 Loma </a:t>
            </a:r>
            <a:r>
              <a:rPr lang="en-US" dirty="0" err="1" smtClean="0"/>
              <a:t>Prieta</a:t>
            </a:r>
            <a:r>
              <a:rPr lang="en-US" dirty="0" smtClean="0"/>
              <a:t> earthquake that damaged the Bay Bridge in San Francisco and destroyed many buildings measured 7.1 on the Richter scale.</a:t>
            </a:r>
            <a:endParaRPr lang="en-US" dirty="0"/>
          </a:p>
        </p:txBody>
      </p:sp>
      <p:pic>
        <p:nvPicPr>
          <p:cNvPr id="4" name="Picture 3" descr="richter_scale.png"/>
          <p:cNvPicPr>
            <a:picLocks noChangeAspect="1"/>
          </p:cNvPicPr>
          <p:nvPr/>
        </p:nvPicPr>
        <p:blipFill>
          <a:blip r:embed="rId2"/>
          <a:stretch>
            <a:fillRect/>
          </a:stretch>
        </p:blipFill>
        <p:spPr>
          <a:xfrm>
            <a:off x="3262268" y="3428999"/>
            <a:ext cx="4327911" cy="3155769"/>
          </a:xfrm>
          <a:prstGeom prst="rect">
            <a:avLst/>
          </a:prstGeom>
        </p:spPr>
      </p:pic>
      <p:pic>
        <p:nvPicPr>
          <p:cNvPr id="5" name="Picture 4" descr="earthquake_damage.jpg"/>
          <p:cNvPicPr>
            <a:picLocks noChangeAspect="1"/>
          </p:cNvPicPr>
          <p:nvPr/>
        </p:nvPicPr>
        <p:blipFill>
          <a:blip r:embed="rId3"/>
          <a:stretch>
            <a:fillRect/>
          </a:stretch>
        </p:blipFill>
        <p:spPr>
          <a:xfrm>
            <a:off x="274891" y="927100"/>
            <a:ext cx="2763252" cy="457192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Alternatives - Flowchart</a:t>
            </a:r>
            <a:endParaRPr lang="en-US" dirty="0"/>
          </a:p>
        </p:txBody>
      </p:sp>
      <p:pic>
        <p:nvPicPr>
          <p:cNvPr id="4" name="Picture 3" descr="flowchart_multiple_alternatives.png"/>
          <p:cNvPicPr>
            <a:picLocks noChangeAspect="1"/>
          </p:cNvPicPr>
          <p:nvPr/>
        </p:nvPicPr>
        <p:blipFill>
          <a:blip r:embed="rId2"/>
          <a:stretch>
            <a:fillRect/>
          </a:stretch>
        </p:blipFill>
        <p:spPr>
          <a:xfrm>
            <a:off x="257524" y="1015656"/>
            <a:ext cx="4565123" cy="542208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Alternatives</a:t>
            </a:r>
            <a:endParaRPr lang="en-US" dirty="0"/>
          </a:p>
        </p:txBody>
      </p:sp>
      <p:sp>
        <p:nvSpPr>
          <p:cNvPr id="3" name="Content Placeholder 2"/>
          <p:cNvSpPr>
            <a:spLocks noGrp="1"/>
          </p:cNvSpPr>
          <p:nvPr>
            <p:ph idx="4294967295"/>
          </p:nvPr>
        </p:nvSpPr>
        <p:spPr>
          <a:xfrm>
            <a:off x="9525" y="927100"/>
            <a:ext cx="9134475" cy="5154613"/>
          </a:xfrm>
        </p:spPr>
        <p:txBody>
          <a:bodyPr/>
          <a:lstStyle/>
          <a:p>
            <a:r>
              <a:rPr lang="en-US" dirty="0" smtClean="0"/>
              <a:t>The order of the </a:t>
            </a:r>
            <a:r>
              <a:rPr lang="en-US" dirty="0" smtClean="0">
                <a:solidFill>
                  <a:srgbClr val="6E8080"/>
                </a:solidFill>
                <a:latin typeface="Lucida Sans Typewriter"/>
                <a:ea typeface="Courier New" charset="0"/>
                <a:cs typeface="Courier New" charset="0"/>
              </a:rPr>
              <a:t>if</a:t>
            </a:r>
            <a:r>
              <a:rPr lang="en-US" dirty="0" smtClean="0"/>
              <a:t> and </a:t>
            </a:r>
            <a:r>
              <a:rPr lang="en-US" dirty="0" err="1" smtClean="0">
                <a:solidFill>
                  <a:srgbClr val="6E8080"/>
                </a:solidFill>
                <a:latin typeface="Lucida Sans Typewriter"/>
                <a:ea typeface="Courier New" charset="0"/>
                <a:cs typeface="Courier New" charset="0"/>
              </a:rPr>
              <a:t>else</a:t>
            </a:r>
            <a:r>
              <a:rPr lang="en-US" dirty="0" smtClean="0">
                <a:solidFill>
                  <a:srgbClr val="6E8080"/>
                </a:solidFill>
                <a:latin typeface="Lucida Sans Typewriter"/>
                <a:ea typeface="Courier New" charset="0"/>
                <a:cs typeface="Courier New" charset="0"/>
              </a:rPr>
              <a:t> if</a:t>
            </a:r>
            <a:r>
              <a:rPr lang="en-US" dirty="0" smtClean="0"/>
              <a:t> matters</a:t>
            </a:r>
          </a:p>
          <a:p>
            <a:r>
              <a:rPr lang="en-US" dirty="0" smtClean="0"/>
              <a:t>Error</a:t>
            </a:r>
          </a:p>
          <a:p>
            <a:pPr lvl="1">
              <a:spcBef>
                <a:spcPts val="0"/>
              </a:spcBef>
              <a:buNone/>
            </a:pPr>
            <a:r>
              <a:rPr lang="en-US" sz="1400" dirty="0" smtClean="0">
                <a:solidFill>
                  <a:srgbClr val="6E8080"/>
                </a:solidFill>
                <a:latin typeface="Lucida Sans Typewriter"/>
                <a:ea typeface="Courier New" charset="0"/>
                <a:cs typeface="Courier New" charset="0"/>
              </a:rPr>
              <a:t>if (</a:t>
            </a:r>
            <a:r>
              <a:rPr lang="en-US" sz="1400" dirty="0" err="1" smtClean="0">
                <a:solidFill>
                  <a:srgbClr val="6E8080"/>
                </a:solidFill>
                <a:latin typeface="Lucida Sans Typewriter"/>
                <a:ea typeface="Courier New" charset="0"/>
                <a:cs typeface="Courier New" charset="0"/>
              </a:rPr>
              <a:t>richter</a:t>
            </a:r>
            <a:r>
              <a:rPr lang="en-US" sz="1400" dirty="0" smtClean="0">
                <a:solidFill>
                  <a:srgbClr val="6E8080"/>
                </a:solidFill>
                <a:latin typeface="Lucida Sans Typewriter"/>
                <a:ea typeface="Courier New" charset="0"/>
                <a:cs typeface="Courier New" charset="0"/>
              </a:rPr>
              <a:t> &gt;= 4.5) // Tests in wrong order</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description = "Damage to poorly constructed buildings”;</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else if (</a:t>
            </a:r>
            <a:r>
              <a:rPr lang="en-US" sz="1400" dirty="0" err="1" smtClean="0">
                <a:solidFill>
                  <a:srgbClr val="6E8080"/>
                </a:solidFill>
                <a:latin typeface="Lucida Sans Typewriter"/>
                <a:ea typeface="Courier New" charset="0"/>
                <a:cs typeface="Courier New" charset="0"/>
              </a:rPr>
              <a:t>richter</a:t>
            </a:r>
            <a:r>
              <a:rPr lang="en-US" sz="1400" dirty="0" smtClean="0">
                <a:solidFill>
                  <a:srgbClr val="6E8080"/>
                </a:solidFill>
                <a:latin typeface="Lucida Sans Typewriter"/>
                <a:ea typeface="Courier New" charset="0"/>
                <a:cs typeface="Courier New" charset="0"/>
              </a:rPr>
              <a:t> &gt;= 6.0)</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description = "Many buildings considerably damaged, some collapse”;</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else if (</a:t>
            </a:r>
            <a:r>
              <a:rPr lang="en-US" sz="1400" dirty="0" err="1" smtClean="0">
                <a:solidFill>
                  <a:srgbClr val="6E8080"/>
                </a:solidFill>
                <a:latin typeface="Lucida Sans Typewriter"/>
                <a:ea typeface="Courier New" charset="0"/>
                <a:cs typeface="Courier New" charset="0"/>
              </a:rPr>
              <a:t>richter</a:t>
            </a:r>
            <a:r>
              <a:rPr lang="en-US" sz="1400" dirty="0" smtClean="0">
                <a:solidFill>
                  <a:srgbClr val="6E8080"/>
                </a:solidFill>
                <a:latin typeface="Lucida Sans Typewriter"/>
                <a:ea typeface="Courier New" charset="0"/>
                <a:cs typeface="Courier New" charset="0"/>
              </a:rPr>
              <a:t> &gt;= 7.0)</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description = "Many buildings destroyed”;</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else if (</a:t>
            </a:r>
            <a:r>
              <a:rPr lang="en-US" sz="1400" dirty="0" err="1" smtClean="0">
                <a:solidFill>
                  <a:srgbClr val="6E8080"/>
                </a:solidFill>
                <a:latin typeface="Lucida Sans Typewriter"/>
                <a:ea typeface="Courier New" charset="0"/>
                <a:cs typeface="Courier New" charset="0"/>
              </a:rPr>
              <a:t>richter</a:t>
            </a:r>
            <a:r>
              <a:rPr lang="en-US" sz="1400" dirty="0" smtClean="0">
                <a:solidFill>
                  <a:srgbClr val="6E8080"/>
                </a:solidFill>
                <a:latin typeface="Lucida Sans Typewriter"/>
                <a:ea typeface="Courier New" charset="0"/>
                <a:cs typeface="Courier New" charset="0"/>
              </a:rPr>
              <a:t> &gt;= 8.0)</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description = "Most structures fall”;</a:t>
            </a:r>
          </a:p>
          <a:p>
            <a:pPr lvl="1">
              <a:spcBef>
                <a:spcPts val="0"/>
              </a:spcBef>
              <a:buNone/>
            </a:pPr>
            <a:r>
              <a:rPr lang="en-US" sz="1400" dirty="0" smtClean="0">
                <a:solidFill>
                  <a:srgbClr val="6E8080"/>
                </a:solidFill>
                <a:latin typeface="Lucida Sans Typewriter"/>
                <a:ea typeface="Courier New" charset="0"/>
                <a:cs typeface="Courier New" charset="0"/>
              </a:rPr>
              <a:t>}</a:t>
            </a:r>
          </a:p>
          <a:p>
            <a:r>
              <a:rPr lang="en-US" dirty="0" smtClean="0"/>
              <a:t>When using multiple </a:t>
            </a:r>
            <a:r>
              <a:rPr lang="en-US" dirty="0" smtClean="0">
                <a:solidFill>
                  <a:srgbClr val="6E8080"/>
                </a:solidFill>
                <a:latin typeface="Lucida Sans Typewriter"/>
                <a:ea typeface="Courier New" charset="0"/>
                <a:cs typeface="Courier New" charset="0"/>
              </a:rPr>
              <a:t>if</a:t>
            </a:r>
            <a:r>
              <a:rPr lang="en-US" dirty="0" smtClean="0"/>
              <a:t> statements, test general conditions after more specific conditions.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Alternatives</a:t>
            </a:r>
            <a:endParaRPr lang="en-US" dirty="0"/>
          </a:p>
        </p:txBody>
      </p:sp>
      <p:sp>
        <p:nvSpPr>
          <p:cNvPr id="3" name="Content Placeholder 2"/>
          <p:cNvSpPr>
            <a:spLocks noGrp="1"/>
          </p:cNvSpPr>
          <p:nvPr>
            <p:ph idx="4294967295"/>
          </p:nvPr>
        </p:nvSpPr>
        <p:spPr>
          <a:xfrm>
            <a:off x="9525" y="927100"/>
            <a:ext cx="9134475" cy="5154613"/>
          </a:xfrm>
        </p:spPr>
        <p:txBody>
          <a:bodyPr/>
          <a:lstStyle/>
          <a:p>
            <a:r>
              <a:rPr lang="en-US" dirty="0" smtClean="0"/>
              <a:t>In this example, must use </a:t>
            </a:r>
            <a:r>
              <a:rPr lang="en-US" dirty="0" smtClean="0">
                <a:solidFill>
                  <a:srgbClr val="6E8080"/>
                </a:solidFill>
                <a:latin typeface="Lucida Sans Typewriter"/>
                <a:ea typeface="Courier New" charset="0"/>
                <a:cs typeface="Courier New" charset="0"/>
              </a:rPr>
              <a:t>if/else</a:t>
            </a:r>
            <a:r>
              <a:rPr lang="en-US" dirty="0" smtClean="0"/>
              <a:t> </a:t>
            </a:r>
            <a:r>
              <a:rPr lang="en-US" dirty="0" smtClean="0">
                <a:solidFill>
                  <a:srgbClr val="6E8080"/>
                </a:solidFill>
                <a:latin typeface="Lucida Sans Typewriter"/>
                <a:ea typeface="Courier New" charset="0"/>
                <a:cs typeface="Courier New" charset="0"/>
              </a:rPr>
              <a:t>if/else</a:t>
            </a:r>
            <a:r>
              <a:rPr lang="en-US" dirty="0" smtClean="0"/>
              <a:t> sequence, not just multiple independent </a:t>
            </a:r>
            <a:r>
              <a:rPr lang="en-US" dirty="0" smtClean="0">
                <a:solidFill>
                  <a:srgbClr val="6E8080"/>
                </a:solidFill>
                <a:latin typeface="Lucida Sans Typewriter"/>
                <a:ea typeface="Courier New" charset="0"/>
                <a:cs typeface="Courier New" charset="0"/>
              </a:rPr>
              <a:t>if</a:t>
            </a:r>
            <a:r>
              <a:rPr lang="en-US" dirty="0" smtClean="0"/>
              <a:t> statements</a:t>
            </a:r>
          </a:p>
          <a:p>
            <a:r>
              <a:rPr lang="en-US" dirty="0" smtClean="0"/>
              <a:t>Error</a:t>
            </a:r>
          </a:p>
          <a:p>
            <a:pPr lvl="1">
              <a:spcBef>
                <a:spcPts val="0"/>
              </a:spcBef>
              <a:buNone/>
            </a:pPr>
            <a:r>
              <a:rPr lang="en-US" sz="1400" dirty="0" smtClean="0">
                <a:solidFill>
                  <a:srgbClr val="6E8080"/>
                </a:solidFill>
                <a:latin typeface="Lucida Sans Typewriter"/>
                <a:ea typeface="Courier New" charset="0"/>
                <a:cs typeface="Courier New" charset="0"/>
              </a:rPr>
              <a:t>if (</a:t>
            </a:r>
            <a:r>
              <a:rPr lang="en-US" sz="1400" dirty="0" err="1" smtClean="0">
                <a:solidFill>
                  <a:srgbClr val="6E8080"/>
                </a:solidFill>
                <a:latin typeface="Lucida Sans Typewriter"/>
                <a:ea typeface="Courier New" charset="0"/>
                <a:cs typeface="Courier New" charset="0"/>
              </a:rPr>
              <a:t>richter</a:t>
            </a:r>
            <a:r>
              <a:rPr lang="en-US" sz="1400" dirty="0" smtClean="0">
                <a:solidFill>
                  <a:srgbClr val="6E8080"/>
                </a:solidFill>
                <a:latin typeface="Lucida Sans Typewriter"/>
                <a:ea typeface="Courier New" charset="0"/>
                <a:cs typeface="Courier New" charset="0"/>
              </a:rPr>
              <a:t> &gt;= 8.0) // Didn't use else</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description = "Most structures fall”;</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if (</a:t>
            </a:r>
            <a:r>
              <a:rPr lang="en-US" sz="1400" dirty="0" err="1" smtClean="0">
                <a:solidFill>
                  <a:srgbClr val="6E8080"/>
                </a:solidFill>
                <a:latin typeface="Lucida Sans Typewriter"/>
                <a:ea typeface="Courier New" charset="0"/>
                <a:cs typeface="Courier New" charset="0"/>
              </a:rPr>
              <a:t>richter</a:t>
            </a:r>
            <a:r>
              <a:rPr lang="en-US" sz="1400" dirty="0" smtClean="0">
                <a:solidFill>
                  <a:srgbClr val="6E8080"/>
                </a:solidFill>
                <a:latin typeface="Lucida Sans Typewriter"/>
                <a:ea typeface="Courier New" charset="0"/>
                <a:cs typeface="Courier New" charset="0"/>
              </a:rPr>
              <a:t> &gt;= 7.0)</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description = "Many buildings destroyed”;</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if (</a:t>
            </a:r>
            <a:r>
              <a:rPr lang="en-US" sz="1400" dirty="0" err="1" smtClean="0">
                <a:solidFill>
                  <a:srgbClr val="6E8080"/>
                </a:solidFill>
                <a:latin typeface="Lucida Sans Typewriter"/>
                <a:ea typeface="Courier New" charset="0"/>
                <a:cs typeface="Courier New" charset="0"/>
              </a:rPr>
              <a:t>richter</a:t>
            </a:r>
            <a:r>
              <a:rPr lang="en-US" sz="1400" dirty="0" smtClean="0">
                <a:solidFill>
                  <a:srgbClr val="6E8080"/>
                </a:solidFill>
                <a:latin typeface="Lucida Sans Typewriter"/>
                <a:ea typeface="Courier New" charset="0"/>
                <a:cs typeface="Courier New" charset="0"/>
              </a:rPr>
              <a:t> &gt;= 6.0)</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description = "Many buildings considerably damaged, some collapse”;</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if (</a:t>
            </a:r>
            <a:r>
              <a:rPr lang="en-US" sz="1400" dirty="0" err="1" smtClean="0">
                <a:solidFill>
                  <a:srgbClr val="6E8080"/>
                </a:solidFill>
                <a:latin typeface="Lucida Sans Typewriter"/>
                <a:ea typeface="Courier New" charset="0"/>
                <a:cs typeface="Courier New" charset="0"/>
              </a:rPr>
              <a:t>richter</a:t>
            </a:r>
            <a:r>
              <a:rPr lang="en-US" sz="1400" dirty="0" smtClean="0">
                <a:solidFill>
                  <a:srgbClr val="6E8080"/>
                </a:solidFill>
                <a:latin typeface="Lucida Sans Typewriter"/>
                <a:ea typeface="Courier New" charset="0"/>
                <a:cs typeface="Courier New" charset="0"/>
              </a:rPr>
              <a:t> &gt;= 4.5)</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"Damage to poorly constructed buildings”;</a:t>
            </a:r>
          </a:p>
          <a:p>
            <a:pPr lvl="1">
              <a:spcBef>
                <a:spcPts val="0"/>
              </a:spcBef>
              <a:buNone/>
            </a:pPr>
            <a:r>
              <a:rPr lang="en-US" sz="1400" dirty="0" smtClean="0">
                <a:solidFill>
                  <a:srgbClr val="6E8080"/>
                </a:solidFill>
                <a:latin typeface="Lucida Sans Typewriter"/>
                <a:ea typeface="Courier New" charset="0"/>
                <a:cs typeface="Courier New" charset="0"/>
              </a:rPr>
              <a:t>}</a:t>
            </a:r>
          </a:p>
          <a:p>
            <a:r>
              <a:rPr lang="en-US" dirty="0" smtClean="0"/>
              <a:t>The alternatives are no longer exclusive.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5.13</a:t>
            </a:r>
            <a:endParaRPr lang="en-US" dirty="0"/>
          </a:p>
        </p:txBody>
      </p:sp>
      <p:sp>
        <p:nvSpPr>
          <p:cNvPr id="8" name="Content Placeholder 5"/>
          <p:cNvSpPr>
            <a:spLocks noGrp="1"/>
          </p:cNvSpPr>
          <p:nvPr>
            <p:ph idx="4294967295"/>
          </p:nvPr>
        </p:nvSpPr>
        <p:spPr>
          <a:xfrm>
            <a:off x="599372" y="2901342"/>
            <a:ext cx="8239827" cy="3636016"/>
          </a:xfrm>
        </p:spPr>
        <p:txBody>
          <a:bodyPr/>
          <a:lstStyle/>
          <a:p>
            <a:pPr>
              <a:buNone/>
            </a:pPr>
            <a:r>
              <a:rPr lang="en-US" b="1" dirty="0" smtClean="0"/>
              <a:t>Answer:</a:t>
            </a:r>
            <a:endParaRPr lang="en-US" dirty="0" smtClean="0"/>
          </a:p>
          <a:p>
            <a:pPr lvl="1">
              <a:spcBef>
                <a:spcPts val="0"/>
              </a:spcBef>
              <a:buNone/>
            </a:pPr>
            <a:r>
              <a:rPr lang="en-US" sz="1600" dirty="0" smtClean="0">
                <a:solidFill>
                  <a:srgbClr val="6E8080"/>
                </a:solidFill>
                <a:latin typeface="Lucida Sans Typewriter"/>
                <a:ea typeface="Courier New" charset="0"/>
                <a:cs typeface="Courier New" charset="0"/>
              </a:rPr>
              <a:t>if (</a:t>
            </a:r>
            <a:r>
              <a:rPr lang="en-US" sz="1600" dirty="0" err="1" smtClean="0">
                <a:solidFill>
                  <a:srgbClr val="6E8080"/>
                </a:solidFill>
                <a:latin typeface="Lucida Sans Typewriter"/>
                <a:ea typeface="Courier New" charset="0"/>
                <a:cs typeface="Courier New" charset="0"/>
              </a:rPr>
              <a:t>scoreA</a:t>
            </a:r>
            <a:r>
              <a:rPr lang="en-US" sz="1600" dirty="0" smtClean="0">
                <a:solidFill>
                  <a:srgbClr val="6E8080"/>
                </a:solidFill>
                <a:latin typeface="Lucida Sans Typewriter"/>
                <a:ea typeface="Courier New" charset="0"/>
                <a:cs typeface="Courier New" charset="0"/>
              </a:rPr>
              <a:t> &gt; </a:t>
            </a:r>
            <a:r>
              <a:rPr lang="en-US" sz="1600" dirty="0" err="1" smtClean="0">
                <a:solidFill>
                  <a:srgbClr val="6E8080"/>
                </a:solidFill>
                <a:latin typeface="Lucida Sans Typewriter"/>
                <a:ea typeface="Courier New" charset="0"/>
                <a:cs typeface="Courier New" charset="0"/>
              </a:rPr>
              <a:t>scoreB</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System.out.println("A</a:t>
            </a:r>
            <a:r>
              <a:rPr lang="en-US" sz="1600" dirty="0" smtClean="0">
                <a:solidFill>
                  <a:srgbClr val="6E8080"/>
                </a:solidFill>
                <a:latin typeface="Lucida Sans Typewriter"/>
                <a:ea typeface="Courier New" charset="0"/>
                <a:cs typeface="Courier New" charset="0"/>
              </a:rPr>
              <a:t> won");</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else if (</a:t>
            </a:r>
            <a:r>
              <a:rPr lang="en-US" sz="1600" dirty="0" err="1" smtClean="0">
                <a:solidFill>
                  <a:srgbClr val="6E8080"/>
                </a:solidFill>
                <a:latin typeface="Lucida Sans Typewriter"/>
                <a:ea typeface="Courier New" charset="0"/>
                <a:cs typeface="Courier New" charset="0"/>
              </a:rPr>
              <a:t>scoreA</a:t>
            </a:r>
            <a:r>
              <a:rPr lang="en-US" sz="1600" dirty="0" smtClean="0">
                <a:solidFill>
                  <a:srgbClr val="6E8080"/>
                </a:solidFill>
                <a:latin typeface="Lucida Sans Typewriter"/>
                <a:ea typeface="Courier New" charset="0"/>
                <a:cs typeface="Courier New" charset="0"/>
              </a:rPr>
              <a:t> &lt; </a:t>
            </a:r>
            <a:r>
              <a:rPr lang="en-US" sz="1600" dirty="0" err="1" smtClean="0">
                <a:solidFill>
                  <a:srgbClr val="6E8080"/>
                </a:solidFill>
                <a:latin typeface="Lucida Sans Typewriter"/>
                <a:ea typeface="Courier New" charset="0"/>
                <a:cs typeface="Courier New" charset="0"/>
              </a:rPr>
              <a:t>scoreB</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System.out.println("B</a:t>
            </a:r>
            <a:r>
              <a:rPr lang="en-US" sz="1600" dirty="0" smtClean="0">
                <a:solidFill>
                  <a:srgbClr val="6E8080"/>
                </a:solidFill>
                <a:latin typeface="Lucida Sans Typewriter"/>
                <a:ea typeface="Courier New" charset="0"/>
                <a:cs typeface="Courier New" charset="0"/>
              </a:rPr>
              <a:t> won");</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else</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System.out.println("Game</a:t>
            </a:r>
            <a:r>
              <a:rPr lang="en-US" sz="1600" dirty="0" smtClean="0">
                <a:solidFill>
                  <a:srgbClr val="6E8080"/>
                </a:solidFill>
                <a:latin typeface="Lucida Sans Typewriter"/>
                <a:ea typeface="Courier New" charset="0"/>
                <a:cs typeface="Courier New" charset="0"/>
              </a:rPr>
              <a:t> tied");</a:t>
            </a:r>
          </a:p>
          <a:p>
            <a:pPr lvl="1">
              <a:spcBef>
                <a:spcPts val="0"/>
              </a:spcBef>
              <a:buNone/>
            </a:pPr>
            <a:r>
              <a:rPr lang="en-US" sz="1600" dirty="0" smtClean="0">
                <a:solidFill>
                  <a:srgbClr val="6E8080"/>
                </a:solidFill>
                <a:latin typeface="Lucida Sans Typewriter"/>
                <a:ea typeface="Courier New" charset="0"/>
                <a:cs typeface="Courier New" charset="0"/>
              </a:rPr>
              <a:t>}</a:t>
            </a:r>
          </a:p>
        </p:txBody>
      </p:sp>
      <p:sp>
        <p:nvSpPr>
          <p:cNvPr id="9" name="Content Placeholder 5"/>
          <p:cNvSpPr>
            <a:spLocks noGrp="1"/>
          </p:cNvSpPr>
          <p:nvPr>
            <p:ph idx="4294967295"/>
          </p:nvPr>
        </p:nvSpPr>
        <p:spPr>
          <a:xfrm>
            <a:off x="0" y="958814"/>
            <a:ext cx="8677836" cy="1942528"/>
          </a:xfrm>
        </p:spPr>
        <p:txBody>
          <a:bodyPr/>
          <a:lstStyle/>
          <a:p>
            <a:pPr>
              <a:buNone/>
            </a:pPr>
            <a:r>
              <a:rPr lang="en-US" dirty="0" smtClean="0"/>
              <a:t>In a game program, the scores of players A and B are stored in variables </a:t>
            </a:r>
            <a:r>
              <a:rPr lang="en-US" dirty="0" err="1" smtClean="0">
                <a:solidFill>
                  <a:srgbClr val="6E8080"/>
                </a:solidFill>
                <a:latin typeface="Lucida Sans Typewriter"/>
                <a:ea typeface="Courier New" charset="0"/>
                <a:cs typeface="Courier New" charset="0"/>
              </a:rPr>
              <a:t>scoreA</a:t>
            </a:r>
            <a:r>
              <a:rPr lang="en-US" dirty="0" smtClean="0"/>
              <a:t> and </a:t>
            </a:r>
            <a:r>
              <a:rPr lang="en-US" dirty="0" err="1" smtClean="0">
                <a:solidFill>
                  <a:srgbClr val="6E8080"/>
                </a:solidFill>
                <a:latin typeface="Lucida Sans Typewriter"/>
                <a:ea typeface="Courier New" charset="0"/>
                <a:cs typeface="Courier New" charset="0"/>
              </a:rPr>
              <a:t>scoreB</a:t>
            </a:r>
            <a:r>
              <a:rPr lang="en-US" dirty="0" smtClean="0"/>
              <a:t>. Assuming that the player with the larger score wins, write an </a:t>
            </a:r>
            <a:r>
              <a:rPr lang="en-US" dirty="0" smtClean="0">
                <a:solidFill>
                  <a:srgbClr val="6E8080"/>
                </a:solidFill>
                <a:latin typeface="Lucida Sans Typewriter"/>
                <a:ea typeface="Courier New" charset="0"/>
                <a:cs typeface="Courier New" charset="0"/>
              </a:rPr>
              <a:t>if/else if/else </a:t>
            </a:r>
            <a:r>
              <a:rPr lang="en-US" dirty="0" smtClean="0"/>
              <a:t>sequence that prints out </a:t>
            </a:r>
            <a:r>
              <a:rPr lang="en-US" dirty="0" smtClean="0">
                <a:solidFill>
                  <a:srgbClr val="6E8080"/>
                </a:solidFill>
                <a:latin typeface="Lucida Sans Typewriter"/>
                <a:ea typeface="Courier New" charset="0"/>
                <a:cs typeface="Courier New" charset="0"/>
              </a:rPr>
              <a:t>"A won"</a:t>
            </a:r>
            <a:r>
              <a:rPr lang="en-US" dirty="0" smtClean="0"/>
              <a:t>, </a:t>
            </a:r>
            <a:r>
              <a:rPr lang="en-US" dirty="0" smtClean="0">
                <a:solidFill>
                  <a:srgbClr val="6E8080"/>
                </a:solidFill>
                <a:latin typeface="Lucida Sans Typewriter"/>
                <a:ea typeface="Courier New" charset="0"/>
                <a:cs typeface="Courier New" charset="0"/>
              </a:rPr>
              <a:t>"B won"</a:t>
            </a:r>
            <a:r>
              <a:rPr lang="en-US" dirty="0" smtClean="0"/>
              <a:t>, or </a:t>
            </a:r>
            <a:r>
              <a:rPr lang="en-US" dirty="0" smtClean="0">
                <a:solidFill>
                  <a:srgbClr val="6E8080"/>
                </a:solidFill>
                <a:latin typeface="Lucida Sans Typewriter"/>
                <a:ea typeface="Courier New" charset="0"/>
                <a:cs typeface="Courier New" charset="0"/>
              </a:rPr>
              <a:t>"Game tied"</a:t>
            </a:r>
            <a:r>
              <a:rPr lang="en-US" dirty="0" smtClean="0"/>
              <a:t>.</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5.14</a:t>
            </a:r>
            <a:endParaRPr lang="en-US" dirty="0"/>
          </a:p>
        </p:txBody>
      </p:sp>
      <p:sp>
        <p:nvSpPr>
          <p:cNvPr id="8" name="Content Placeholder 5"/>
          <p:cNvSpPr>
            <a:spLocks noGrp="1"/>
          </p:cNvSpPr>
          <p:nvPr>
            <p:ph idx="4294967295"/>
          </p:nvPr>
        </p:nvSpPr>
        <p:spPr>
          <a:xfrm>
            <a:off x="599372" y="2228929"/>
            <a:ext cx="8239827" cy="3363234"/>
          </a:xfrm>
        </p:spPr>
        <p:txBody>
          <a:bodyPr/>
          <a:lstStyle/>
          <a:p>
            <a:pPr>
              <a:buNone/>
            </a:pPr>
            <a:r>
              <a:rPr lang="en-US" b="1" dirty="0" smtClean="0"/>
              <a:t>Answer:</a:t>
            </a:r>
          </a:p>
          <a:p>
            <a:pPr>
              <a:buNone/>
            </a:pPr>
            <a:r>
              <a:rPr lang="en-US" dirty="0" smtClean="0"/>
              <a:t>	</a:t>
            </a:r>
            <a:r>
              <a:rPr lang="en-US" sz="2000" dirty="0" smtClean="0">
                <a:solidFill>
                  <a:srgbClr val="6E8080"/>
                </a:solidFill>
                <a:latin typeface="Lucida Sans Typewriter"/>
                <a:ea typeface="Courier New" charset="0"/>
                <a:cs typeface="Courier New" charset="0"/>
              </a:rPr>
              <a:t>if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 &gt; 0) { </a:t>
            </a:r>
            <a:r>
              <a:rPr lang="en-US" sz="2000" dirty="0" err="1" smtClean="0">
                <a:solidFill>
                  <a:srgbClr val="6E8080"/>
                </a:solidFill>
                <a:latin typeface="Lucida Sans Typewriter"/>
                <a:ea typeface="Courier New" charset="0"/>
                <a:cs typeface="Courier New" charset="0"/>
              </a:rPr>
              <a:t>s</a:t>
            </a:r>
            <a:r>
              <a:rPr lang="en-US" sz="2000" dirty="0" smtClean="0">
                <a:solidFill>
                  <a:srgbClr val="6E8080"/>
                </a:solidFill>
                <a:latin typeface="Lucida Sans Typewriter"/>
                <a:ea typeface="Courier New" charset="0"/>
                <a:cs typeface="Courier New" charset="0"/>
              </a:rPr>
              <a:t> = 1; }</a:t>
            </a:r>
          </a:p>
          <a:p>
            <a:pPr>
              <a:buNone/>
            </a:pPr>
            <a:r>
              <a:rPr lang="en-US" sz="2000" dirty="0" smtClean="0">
                <a:solidFill>
                  <a:srgbClr val="6E8080"/>
                </a:solidFill>
                <a:latin typeface="Lucida Sans Typewriter"/>
                <a:ea typeface="Courier New" charset="0"/>
                <a:cs typeface="Courier New" charset="0"/>
              </a:rPr>
              <a:t>	else if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 &lt; 0) { </a:t>
            </a:r>
            <a:r>
              <a:rPr lang="en-US" sz="2000" dirty="0" err="1" smtClean="0">
                <a:solidFill>
                  <a:srgbClr val="6E8080"/>
                </a:solidFill>
                <a:latin typeface="Lucida Sans Typewriter"/>
                <a:ea typeface="Courier New" charset="0"/>
                <a:cs typeface="Courier New" charset="0"/>
              </a:rPr>
              <a:t>s</a:t>
            </a:r>
            <a:r>
              <a:rPr lang="en-US" sz="2000" dirty="0" smtClean="0">
                <a:solidFill>
                  <a:srgbClr val="6E8080"/>
                </a:solidFill>
                <a:latin typeface="Lucida Sans Typewriter"/>
                <a:ea typeface="Courier New" charset="0"/>
                <a:cs typeface="Courier New" charset="0"/>
              </a:rPr>
              <a:t> = -1; }</a:t>
            </a:r>
          </a:p>
          <a:p>
            <a:pPr>
              <a:buNone/>
            </a:pPr>
            <a:r>
              <a:rPr lang="en-US" sz="2000" dirty="0" smtClean="0">
                <a:solidFill>
                  <a:srgbClr val="6E8080"/>
                </a:solidFill>
                <a:latin typeface="Lucida Sans Typewriter"/>
                <a:ea typeface="Courier New" charset="0"/>
                <a:cs typeface="Courier New" charset="0"/>
              </a:rPr>
              <a:t>	else { </a:t>
            </a:r>
            <a:r>
              <a:rPr lang="en-US" sz="2000" dirty="0" err="1" smtClean="0">
                <a:solidFill>
                  <a:srgbClr val="6E8080"/>
                </a:solidFill>
                <a:latin typeface="Lucida Sans Typewriter"/>
                <a:ea typeface="Courier New" charset="0"/>
                <a:cs typeface="Courier New" charset="0"/>
              </a:rPr>
              <a:t>s</a:t>
            </a:r>
            <a:r>
              <a:rPr lang="en-US" sz="2000" dirty="0" smtClean="0">
                <a:solidFill>
                  <a:srgbClr val="6E8080"/>
                </a:solidFill>
                <a:latin typeface="Lucida Sans Typewriter"/>
                <a:ea typeface="Courier New" charset="0"/>
                <a:cs typeface="Courier New" charset="0"/>
              </a:rPr>
              <a:t> = 0; }</a:t>
            </a:r>
          </a:p>
        </p:txBody>
      </p:sp>
      <p:sp>
        <p:nvSpPr>
          <p:cNvPr id="9" name="Content Placeholder 5"/>
          <p:cNvSpPr>
            <a:spLocks noGrp="1"/>
          </p:cNvSpPr>
          <p:nvPr>
            <p:ph idx="4294967295"/>
          </p:nvPr>
        </p:nvSpPr>
        <p:spPr>
          <a:xfrm>
            <a:off x="0" y="958815"/>
            <a:ext cx="8677836" cy="1270114"/>
          </a:xfrm>
        </p:spPr>
        <p:txBody>
          <a:bodyPr/>
          <a:lstStyle/>
          <a:p>
            <a:pPr>
              <a:buNone/>
            </a:pPr>
            <a:r>
              <a:rPr lang="en-US" dirty="0" smtClean="0"/>
              <a:t>Write a conditional statement with three branches that sets </a:t>
            </a:r>
            <a:r>
              <a:rPr lang="en-US" dirty="0" err="1" smtClean="0">
                <a:solidFill>
                  <a:srgbClr val="6E8080"/>
                </a:solidFill>
                <a:latin typeface="Lucida Sans Typewriter"/>
                <a:ea typeface="Courier New" charset="0"/>
                <a:cs typeface="Courier New" charset="0"/>
              </a:rPr>
              <a:t>s</a:t>
            </a:r>
            <a:r>
              <a:rPr lang="en-US" dirty="0" smtClean="0"/>
              <a:t> to </a:t>
            </a:r>
            <a:r>
              <a:rPr lang="en-US" dirty="0" smtClean="0">
                <a:solidFill>
                  <a:srgbClr val="6E8080"/>
                </a:solidFill>
                <a:latin typeface="Lucida Sans Typewriter"/>
                <a:ea typeface="Courier New" charset="0"/>
                <a:cs typeface="Courier New" charset="0"/>
              </a:rPr>
              <a:t>1</a:t>
            </a:r>
            <a:r>
              <a:rPr lang="en-US" dirty="0" smtClean="0"/>
              <a:t> if </a:t>
            </a:r>
            <a:r>
              <a:rPr lang="en-US" dirty="0" err="1" smtClean="0">
                <a:solidFill>
                  <a:srgbClr val="6E8080"/>
                </a:solidFill>
                <a:latin typeface="Lucida Sans Typewriter"/>
                <a:ea typeface="Courier New" charset="0"/>
                <a:cs typeface="Courier New" charset="0"/>
              </a:rPr>
              <a:t>x</a:t>
            </a:r>
            <a:r>
              <a:rPr lang="en-US" dirty="0" smtClean="0"/>
              <a:t> is positive, to </a:t>
            </a:r>
            <a:r>
              <a:rPr lang="en-US" dirty="0" smtClean="0">
                <a:solidFill>
                  <a:srgbClr val="6E8080"/>
                </a:solidFill>
                <a:latin typeface="Lucida Sans Typewriter"/>
                <a:ea typeface="Courier New" charset="0"/>
                <a:cs typeface="Courier New" charset="0"/>
              </a:rPr>
              <a:t>–1</a:t>
            </a:r>
            <a:r>
              <a:rPr lang="en-US" dirty="0" smtClean="0"/>
              <a:t> if </a:t>
            </a:r>
            <a:r>
              <a:rPr lang="en-US" dirty="0" err="1" smtClean="0">
                <a:solidFill>
                  <a:srgbClr val="6E8080"/>
                </a:solidFill>
                <a:latin typeface="Lucida Sans Typewriter"/>
                <a:ea typeface="Courier New" charset="0"/>
                <a:cs typeface="Courier New" charset="0"/>
              </a:rPr>
              <a:t>x</a:t>
            </a:r>
            <a:r>
              <a:rPr lang="en-US" dirty="0" smtClean="0"/>
              <a:t> is negative, and to </a:t>
            </a:r>
            <a:r>
              <a:rPr lang="en-US" dirty="0" smtClean="0">
                <a:solidFill>
                  <a:srgbClr val="6E8080"/>
                </a:solidFill>
                <a:latin typeface="Lucida Sans Typewriter"/>
                <a:ea typeface="Courier New" charset="0"/>
                <a:cs typeface="Courier New" charset="0"/>
              </a:rPr>
              <a:t>0</a:t>
            </a:r>
            <a:r>
              <a:rPr lang="en-US" dirty="0" smtClean="0"/>
              <a:t> if </a:t>
            </a:r>
            <a:r>
              <a:rPr lang="en-US" dirty="0" err="1" smtClean="0">
                <a:solidFill>
                  <a:srgbClr val="6E8080"/>
                </a:solidFill>
                <a:latin typeface="Lucida Sans Typewriter"/>
                <a:ea typeface="Courier New" charset="0"/>
                <a:cs typeface="Courier New" charset="0"/>
              </a:rPr>
              <a:t>x</a:t>
            </a:r>
            <a:r>
              <a:rPr lang="en-US" dirty="0" smtClean="0"/>
              <a:t> is zero.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5.15</a:t>
            </a:r>
            <a:endParaRPr lang="en-US" dirty="0"/>
          </a:p>
        </p:txBody>
      </p:sp>
      <p:sp>
        <p:nvSpPr>
          <p:cNvPr id="8" name="Content Placeholder 5"/>
          <p:cNvSpPr>
            <a:spLocks noGrp="1"/>
          </p:cNvSpPr>
          <p:nvPr>
            <p:ph idx="4294967295"/>
          </p:nvPr>
        </p:nvSpPr>
        <p:spPr>
          <a:xfrm>
            <a:off x="599372" y="1818008"/>
            <a:ext cx="8239827" cy="3363234"/>
          </a:xfrm>
        </p:spPr>
        <p:txBody>
          <a:bodyPr/>
          <a:lstStyle/>
          <a:p>
            <a:pPr>
              <a:buNone/>
            </a:pPr>
            <a:r>
              <a:rPr lang="en-US" b="1" dirty="0" smtClean="0"/>
              <a:t>Answer:</a:t>
            </a:r>
            <a:r>
              <a:rPr lang="en-US" dirty="0" smtClean="0"/>
              <a:t> You could first set </a:t>
            </a:r>
            <a:r>
              <a:rPr lang="en-US" dirty="0" err="1" smtClean="0">
                <a:solidFill>
                  <a:srgbClr val="6E8080"/>
                </a:solidFill>
                <a:latin typeface="Lucida Sans Typewriter"/>
                <a:ea typeface="Courier New" charset="0"/>
                <a:cs typeface="Courier New" charset="0"/>
              </a:rPr>
              <a:t>s</a:t>
            </a:r>
            <a:r>
              <a:rPr lang="en-US" dirty="0" smtClean="0"/>
              <a:t> to one of the three values:</a:t>
            </a:r>
          </a:p>
          <a:p>
            <a:pPr>
              <a:buNone/>
            </a:pPr>
            <a:r>
              <a:rPr lang="en-US" dirty="0" smtClean="0"/>
              <a:t>	</a:t>
            </a:r>
            <a:r>
              <a:rPr lang="en-US" sz="2000" dirty="0" err="1" smtClean="0">
                <a:solidFill>
                  <a:srgbClr val="6E8080"/>
                </a:solidFill>
                <a:latin typeface="Lucida Sans Typewriter"/>
                <a:ea typeface="Courier New" charset="0"/>
                <a:cs typeface="Courier New" charset="0"/>
              </a:rPr>
              <a:t>s</a:t>
            </a:r>
            <a:r>
              <a:rPr lang="en-US" sz="2000" dirty="0" smtClean="0">
                <a:solidFill>
                  <a:srgbClr val="6E8080"/>
                </a:solidFill>
                <a:latin typeface="Lucida Sans Typewriter"/>
                <a:ea typeface="Courier New" charset="0"/>
                <a:cs typeface="Courier New" charset="0"/>
              </a:rPr>
              <a:t> = 0;</a:t>
            </a:r>
          </a:p>
          <a:p>
            <a:pPr>
              <a:buNone/>
            </a:pPr>
            <a:r>
              <a:rPr lang="en-US" sz="2000" dirty="0" smtClean="0">
                <a:solidFill>
                  <a:srgbClr val="6E8080"/>
                </a:solidFill>
                <a:latin typeface="Lucida Sans Typewriter"/>
                <a:ea typeface="Courier New" charset="0"/>
                <a:cs typeface="Courier New" charset="0"/>
              </a:rPr>
              <a:t>	if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 &gt; 0) { </a:t>
            </a:r>
            <a:r>
              <a:rPr lang="en-US" sz="2000" dirty="0" err="1" smtClean="0">
                <a:solidFill>
                  <a:srgbClr val="6E8080"/>
                </a:solidFill>
                <a:latin typeface="Lucida Sans Typewriter"/>
                <a:ea typeface="Courier New" charset="0"/>
                <a:cs typeface="Courier New" charset="0"/>
              </a:rPr>
              <a:t>s</a:t>
            </a:r>
            <a:r>
              <a:rPr lang="en-US" sz="2000" dirty="0" smtClean="0">
                <a:solidFill>
                  <a:srgbClr val="6E8080"/>
                </a:solidFill>
                <a:latin typeface="Lucida Sans Typewriter"/>
                <a:ea typeface="Courier New" charset="0"/>
                <a:cs typeface="Courier New" charset="0"/>
              </a:rPr>
              <a:t> = 1; }</a:t>
            </a:r>
          </a:p>
          <a:p>
            <a:pPr>
              <a:buNone/>
            </a:pPr>
            <a:r>
              <a:rPr lang="en-US" sz="2000" dirty="0" smtClean="0">
                <a:solidFill>
                  <a:srgbClr val="6E8080"/>
                </a:solidFill>
                <a:latin typeface="Lucida Sans Typewriter"/>
                <a:ea typeface="Courier New" charset="0"/>
                <a:cs typeface="Courier New" charset="0"/>
              </a:rPr>
              <a:t>	else if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 &lt; 0) { </a:t>
            </a:r>
            <a:r>
              <a:rPr lang="en-US" sz="2000" dirty="0" err="1" smtClean="0">
                <a:solidFill>
                  <a:srgbClr val="6E8080"/>
                </a:solidFill>
                <a:latin typeface="Lucida Sans Typewriter"/>
                <a:ea typeface="Courier New" charset="0"/>
                <a:cs typeface="Courier New" charset="0"/>
              </a:rPr>
              <a:t>s</a:t>
            </a:r>
            <a:r>
              <a:rPr lang="en-US" sz="2000" dirty="0" smtClean="0">
                <a:solidFill>
                  <a:srgbClr val="6E8080"/>
                </a:solidFill>
                <a:latin typeface="Lucida Sans Typewriter"/>
                <a:ea typeface="Courier New" charset="0"/>
                <a:cs typeface="Courier New" charset="0"/>
              </a:rPr>
              <a:t> = -1; }</a:t>
            </a:r>
          </a:p>
        </p:txBody>
      </p:sp>
      <p:sp>
        <p:nvSpPr>
          <p:cNvPr id="9" name="Content Placeholder 5"/>
          <p:cNvSpPr>
            <a:spLocks noGrp="1"/>
          </p:cNvSpPr>
          <p:nvPr>
            <p:ph idx="4294967295"/>
          </p:nvPr>
        </p:nvSpPr>
        <p:spPr>
          <a:xfrm>
            <a:off x="0" y="958815"/>
            <a:ext cx="8677836" cy="859193"/>
          </a:xfrm>
        </p:spPr>
        <p:txBody>
          <a:bodyPr/>
          <a:lstStyle/>
          <a:p>
            <a:pPr>
              <a:buNone/>
            </a:pPr>
            <a:r>
              <a:rPr lang="en-US" dirty="0" smtClean="0"/>
              <a:t>How could you achieve the task of Self Check 14 with only two branches?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5.16</a:t>
            </a:r>
            <a:endParaRPr lang="en-US" dirty="0"/>
          </a:p>
        </p:txBody>
      </p:sp>
      <p:sp>
        <p:nvSpPr>
          <p:cNvPr id="8" name="Content Placeholder 5"/>
          <p:cNvSpPr>
            <a:spLocks noGrp="1"/>
          </p:cNvSpPr>
          <p:nvPr>
            <p:ph idx="4294967295"/>
          </p:nvPr>
        </p:nvSpPr>
        <p:spPr>
          <a:xfrm>
            <a:off x="599372" y="5176383"/>
            <a:ext cx="8239827" cy="1149289"/>
          </a:xfrm>
        </p:spPr>
        <p:txBody>
          <a:bodyPr/>
          <a:lstStyle/>
          <a:p>
            <a:pPr>
              <a:buNone/>
            </a:pPr>
            <a:r>
              <a:rPr lang="en-US" b="1" dirty="0" smtClean="0"/>
              <a:t>Answer:</a:t>
            </a:r>
            <a:r>
              <a:rPr lang="en-US" dirty="0" smtClean="0"/>
              <a:t> The </a:t>
            </a:r>
            <a:r>
              <a:rPr lang="en-US" dirty="0" smtClean="0">
                <a:solidFill>
                  <a:srgbClr val="6E8080"/>
                </a:solidFill>
                <a:latin typeface="Lucida Sans Typewriter"/>
                <a:ea typeface="Courier New" charset="0"/>
                <a:cs typeface="Courier New" charset="0"/>
              </a:rPr>
              <a:t>if (price &lt;= 100) </a:t>
            </a:r>
            <a:r>
              <a:rPr lang="en-US" dirty="0" smtClean="0"/>
              <a:t>can be omitted (leaving just </a:t>
            </a:r>
            <a:r>
              <a:rPr lang="en-US" dirty="0" smtClean="0">
                <a:solidFill>
                  <a:srgbClr val="6E8080"/>
                </a:solidFill>
                <a:latin typeface="Lucida Sans Typewriter"/>
                <a:ea typeface="Courier New" charset="0"/>
                <a:cs typeface="Courier New" charset="0"/>
              </a:rPr>
              <a:t>else</a:t>
            </a:r>
            <a:r>
              <a:rPr lang="en-US" dirty="0" smtClean="0"/>
              <a:t>), making it clear that the </a:t>
            </a:r>
            <a:r>
              <a:rPr lang="en-US" dirty="0" smtClean="0">
                <a:solidFill>
                  <a:srgbClr val="6E8080"/>
                </a:solidFill>
                <a:latin typeface="Lucida Sans Typewriter"/>
                <a:ea typeface="Courier New" charset="0"/>
                <a:cs typeface="Courier New" charset="0"/>
              </a:rPr>
              <a:t>else</a:t>
            </a:r>
            <a:r>
              <a:rPr lang="en-US" dirty="0" smtClean="0"/>
              <a:t> branch is the sole alternative.</a:t>
            </a:r>
            <a:endParaRPr lang="en-US" sz="1800" dirty="0" smtClean="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0" y="958814"/>
            <a:ext cx="8677836" cy="3611112"/>
          </a:xfrm>
        </p:spPr>
        <p:txBody>
          <a:bodyPr/>
          <a:lstStyle/>
          <a:p>
            <a:pPr>
              <a:buNone/>
            </a:pPr>
            <a:r>
              <a:rPr lang="en-US" dirty="0" smtClean="0"/>
              <a:t>Beginners sometimes write statements such as the following:</a:t>
            </a:r>
          </a:p>
          <a:p>
            <a:pPr lvl="1">
              <a:buNone/>
            </a:pPr>
            <a:r>
              <a:rPr lang="en-US" sz="2000" dirty="0" smtClean="0">
                <a:solidFill>
                  <a:srgbClr val="6E8080"/>
                </a:solidFill>
                <a:latin typeface="Lucida Sans Typewriter"/>
                <a:ea typeface="Courier New" charset="0"/>
                <a:cs typeface="Courier New" charset="0"/>
              </a:rPr>
              <a:t>if (price &gt; 100)</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discountedPrice</a:t>
            </a:r>
            <a:r>
              <a:rPr lang="en-US" sz="2000" dirty="0" smtClean="0">
                <a:solidFill>
                  <a:srgbClr val="6E8080"/>
                </a:solidFill>
                <a:latin typeface="Lucida Sans Typewriter"/>
                <a:ea typeface="Courier New" charset="0"/>
                <a:cs typeface="Courier New" charset="0"/>
              </a:rPr>
              <a:t> = price – 20;</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else if (price &lt;= 100)</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discountedPrice</a:t>
            </a:r>
            <a:r>
              <a:rPr lang="en-US" sz="2000" dirty="0" smtClean="0">
                <a:solidFill>
                  <a:srgbClr val="6E8080"/>
                </a:solidFill>
                <a:latin typeface="Lucida Sans Typewriter"/>
                <a:ea typeface="Courier New" charset="0"/>
                <a:cs typeface="Courier New" charset="0"/>
              </a:rPr>
              <a:t> = price – 10;</a:t>
            </a:r>
          </a:p>
          <a:p>
            <a:pPr lvl="1">
              <a:buNone/>
            </a:pPr>
            <a:r>
              <a:rPr lang="en-US" sz="2000" dirty="0" smtClean="0">
                <a:solidFill>
                  <a:srgbClr val="6E8080"/>
                </a:solidFill>
                <a:latin typeface="Lucida Sans Typewriter"/>
                <a:ea typeface="Courier New" charset="0"/>
                <a:cs typeface="Courier New" charset="0"/>
              </a:rPr>
              <a:t>}</a:t>
            </a:r>
          </a:p>
          <a:p>
            <a:pPr>
              <a:buNone/>
            </a:pPr>
            <a:r>
              <a:rPr lang="en-US" dirty="0" smtClean="0"/>
              <a:t>Explain how this code can be improved.</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5.17</a:t>
            </a:r>
            <a:endParaRPr lang="en-US" dirty="0"/>
          </a:p>
        </p:txBody>
      </p:sp>
      <p:sp>
        <p:nvSpPr>
          <p:cNvPr id="8" name="Content Placeholder 5"/>
          <p:cNvSpPr>
            <a:spLocks noGrp="1"/>
          </p:cNvSpPr>
          <p:nvPr>
            <p:ph idx="4294967295"/>
          </p:nvPr>
        </p:nvSpPr>
        <p:spPr>
          <a:xfrm>
            <a:off x="599372" y="1818008"/>
            <a:ext cx="8239827" cy="1149289"/>
          </a:xfrm>
        </p:spPr>
        <p:txBody>
          <a:bodyPr/>
          <a:lstStyle/>
          <a:p>
            <a:pPr>
              <a:buNone/>
            </a:pPr>
            <a:r>
              <a:rPr lang="en-US" b="1" dirty="0" smtClean="0"/>
              <a:t>Answer:</a:t>
            </a:r>
            <a:r>
              <a:rPr lang="en-US" dirty="0" smtClean="0"/>
              <a:t> No destruction of buildings.</a:t>
            </a:r>
            <a:endParaRPr lang="en-US" sz="1800" dirty="0" smtClean="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0" y="958814"/>
            <a:ext cx="8677836" cy="859194"/>
          </a:xfrm>
        </p:spPr>
        <p:txBody>
          <a:bodyPr/>
          <a:lstStyle/>
          <a:p>
            <a:pPr>
              <a:buNone/>
            </a:pPr>
            <a:r>
              <a:rPr lang="en-US" dirty="0" smtClean="0"/>
              <a:t>Suppose the user enters </a:t>
            </a:r>
            <a:r>
              <a:rPr lang="en-US" dirty="0" smtClean="0">
                <a:solidFill>
                  <a:srgbClr val="6E8080"/>
                </a:solidFill>
                <a:latin typeface="Lucida Sans Typewriter"/>
                <a:ea typeface="Courier New" charset="0"/>
                <a:cs typeface="Courier New" charset="0"/>
              </a:rPr>
              <a:t>-1</a:t>
            </a:r>
            <a:r>
              <a:rPr lang="en-US" dirty="0" smtClean="0"/>
              <a:t> into the earthquake program. What is printed?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if</a:t>
            </a:r>
            <a:r>
              <a:rPr lang="en-US" dirty="0" smtClean="0"/>
              <a:t> Statement</a:t>
            </a:r>
            <a:endParaRPr lang="en-US" dirty="0"/>
          </a:p>
        </p:txBody>
      </p:sp>
      <p:sp>
        <p:nvSpPr>
          <p:cNvPr id="3" name="Content Placeholder 2"/>
          <p:cNvSpPr>
            <a:spLocks noGrp="1"/>
          </p:cNvSpPr>
          <p:nvPr>
            <p:ph idx="4294967295"/>
          </p:nvPr>
        </p:nvSpPr>
        <p:spPr>
          <a:xfrm>
            <a:off x="9525" y="927100"/>
            <a:ext cx="9134475" cy="5336307"/>
          </a:xfrm>
        </p:spPr>
        <p:txBody>
          <a:bodyPr>
            <a:normAutofit lnSpcReduction="10000"/>
          </a:bodyPr>
          <a:lstStyle/>
          <a:p>
            <a:r>
              <a:rPr lang="en-US" dirty="0" smtClean="0"/>
              <a:t>Flowchart with one branches</a:t>
            </a:r>
            <a:br>
              <a:rPr lang="en-US" dirty="0" smtClean="0"/>
            </a:br>
            <a:r>
              <a:rPr lang="en-US" dirty="0" smtClean="0"/>
              <a:t/>
            </a:r>
            <a:br>
              <a:rPr lang="en-US" dirty="0" smtClean="0"/>
            </a:br>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When there is nothing to do in the else branch, omit it entirely</a:t>
            </a:r>
          </a:p>
          <a:p>
            <a:pPr lvl="1">
              <a:spcBef>
                <a:spcPts val="0"/>
              </a:spcBef>
              <a:buNone/>
            </a:pP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actualFloor</a:t>
            </a:r>
            <a:r>
              <a:rPr lang="en-US" sz="1800" dirty="0" smtClean="0">
                <a:solidFill>
                  <a:srgbClr val="6E8080"/>
                </a:solidFill>
                <a:latin typeface="Lucida Sans Typewriter"/>
                <a:ea typeface="Courier New" charset="0"/>
                <a:cs typeface="Courier New" charset="0"/>
              </a:rPr>
              <a:t> = floor;</a:t>
            </a:r>
          </a:p>
          <a:p>
            <a:pPr lvl="1">
              <a:spcBef>
                <a:spcPts val="0"/>
              </a:spcBef>
              <a:buNone/>
            </a:pPr>
            <a:r>
              <a:rPr lang="en-US" sz="1800" dirty="0" smtClean="0">
                <a:solidFill>
                  <a:srgbClr val="6E8080"/>
                </a:solidFill>
                <a:latin typeface="Lucida Sans Typewriter"/>
                <a:ea typeface="Courier New" charset="0"/>
                <a:cs typeface="Courier New" charset="0"/>
              </a:rPr>
              <a:t>if (floor &gt; 13)</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actualFloor</a:t>
            </a: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 No else needed</a:t>
            </a:r>
          </a:p>
        </p:txBody>
      </p:sp>
      <p:pic>
        <p:nvPicPr>
          <p:cNvPr id="5" name="Picture 4" descr="flowchart2.png"/>
          <p:cNvPicPr>
            <a:picLocks noChangeAspect="1"/>
          </p:cNvPicPr>
          <p:nvPr/>
        </p:nvPicPr>
        <p:blipFill>
          <a:blip r:embed="rId2"/>
          <a:stretch>
            <a:fillRect/>
          </a:stretch>
        </p:blipFill>
        <p:spPr>
          <a:xfrm>
            <a:off x="375148" y="1333853"/>
            <a:ext cx="3659402" cy="2992418"/>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5.18</a:t>
            </a:r>
            <a:endParaRPr lang="en-US" dirty="0"/>
          </a:p>
        </p:txBody>
      </p:sp>
      <p:sp>
        <p:nvSpPr>
          <p:cNvPr id="8" name="Content Placeholder 5"/>
          <p:cNvSpPr>
            <a:spLocks noGrp="1"/>
          </p:cNvSpPr>
          <p:nvPr>
            <p:ph idx="4294967295"/>
          </p:nvPr>
        </p:nvSpPr>
        <p:spPr>
          <a:xfrm>
            <a:off x="599372" y="2216476"/>
            <a:ext cx="8239827" cy="1149289"/>
          </a:xfrm>
        </p:spPr>
        <p:txBody>
          <a:bodyPr/>
          <a:lstStyle/>
          <a:p>
            <a:pPr>
              <a:buNone/>
            </a:pPr>
            <a:r>
              <a:rPr lang="en-US" b="1" dirty="0" smtClean="0"/>
              <a:t>Answer:</a:t>
            </a:r>
            <a:r>
              <a:rPr lang="en-US" dirty="0" smtClean="0"/>
              <a:t> Add a branch before the final </a:t>
            </a:r>
            <a:r>
              <a:rPr lang="en-US" dirty="0" smtClean="0">
                <a:solidFill>
                  <a:srgbClr val="6E8080"/>
                </a:solidFill>
                <a:latin typeface="Lucida Sans Typewriter"/>
                <a:ea typeface="Courier New" charset="0"/>
                <a:cs typeface="Courier New" charset="0"/>
              </a:rPr>
              <a:t>else</a:t>
            </a:r>
            <a:r>
              <a:rPr lang="en-US" dirty="0" smtClean="0"/>
              <a:t>:</a:t>
            </a:r>
          </a:p>
          <a:p>
            <a:pPr lvl="1">
              <a:buNone/>
            </a:pPr>
            <a:r>
              <a:rPr lang="en-US" sz="2000" dirty="0" smtClean="0">
                <a:solidFill>
                  <a:srgbClr val="6E8080"/>
                </a:solidFill>
                <a:latin typeface="Lucida Sans Typewriter"/>
                <a:ea typeface="Courier New" charset="0"/>
                <a:cs typeface="Courier New" charset="0"/>
              </a:rPr>
              <a:t>else if (</a:t>
            </a:r>
            <a:r>
              <a:rPr lang="en-US" sz="2000" dirty="0" err="1" smtClean="0">
                <a:solidFill>
                  <a:srgbClr val="6E8080"/>
                </a:solidFill>
                <a:latin typeface="Lucida Sans Typewriter"/>
                <a:ea typeface="Courier New" charset="0"/>
                <a:cs typeface="Courier New" charset="0"/>
              </a:rPr>
              <a:t>richter</a:t>
            </a:r>
            <a:r>
              <a:rPr lang="en-US" sz="2000" dirty="0" smtClean="0">
                <a:solidFill>
                  <a:srgbClr val="6E8080"/>
                </a:solidFill>
                <a:latin typeface="Lucida Sans Typewriter"/>
                <a:ea typeface="Courier New" charset="0"/>
                <a:cs typeface="Courier New" charset="0"/>
              </a:rPr>
              <a:t> &lt; 0)</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System.out.println("Error</a:t>
            </a:r>
            <a:r>
              <a:rPr lang="en-US" sz="2000" dirty="0" smtClean="0">
                <a:solidFill>
                  <a:srgbClr val="6E8080"/>
                </a:solidFill>
                <a:latin typeface="Lucida Sans Typewriter"/>
                <a:ea typeface="Courier New" charset="0"/>
                <a:cs typeface="Courier New" charset="0"/>
              </a:rPr>
              <a:t>: Negative input");</a:t>
            </a:r>
          </a:p>
          <a:p>
            <a:pPr lvl="1">
              <a:buNone/>
            </a:pPr>
            <a:r>
              <a:rPr lang="en-US" sz="2000" dirty="0" smtClean="0">
                <a:solidFill>
                  <a:srgbClr val="6E8080"/>
                </a:solidFill>
                <a:latin typeface="Lucida Sans Typewriter"/>
                <a:ea typeface="Courier New" charset="0"/>
                <a:cs typeface="Courier New" charset="0"/>
              </a:rPr>
              <a:t>}</a:t>
            </a:r>
          </a:p>
        </p:txBody>
      </p:sp>
      <p:sp>
        <p:nvSpPr>
          <p:cNvPr id="9" name="Content Placeholder 5"/>
          <p:cNvSpPr>
            <a:spLocks noGrp="1"/>
          </p:cNvSpPr>
          <p:nvPr>
            <p:ph idx="4294967295"/>
          </p:nvPr>
        </p:nvSpPr>
        <p:spPr>
          <a:xfrm>
            <a:off x="0" y="958814"/>
            <a:ext cx="8677836" cy="1257662"/>
          </a:xfrm>
        </p:spPr>
        <p:txBody>
          <a:bodyPr/>
          <a:lstStyle/>
          <a:p>
            <a:pPr>
              <a:buNone/>
            </a:pPr>
            <a:r>
              <a:rPr lang="en-US" dirty="0" smtClean="0"/>
              <a:t>Suppose we want to have the earthquake program check whether the user entered a negative number. What branch would you add to the </a:t>
            </a:r>
            <a:r>
              <a:rPr lang="en-US" dirty="0" smtClean="0">
                <a:solidFill>
                  <a:srgbClr val="6E8080"/>
                </a:solidFill>
                <a:latin typeface="Lucida Sans Typewriter"/>
                <a:ea typeface="Courier New" charset="0"/>
                <a:cs typeface="Courier New" charset="0"/>
              </a:rPr>
              <a:t>if</a:t>
            </a:r>
            <a:r>
              <a:rPr lang="en-US" dirty="0" smtClean="0"/>
              <a:t> statement, and where?</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Branches</a:t>
            </a:r>
            <a:endParaRPr lang="en-US" dirty="0"/>
          </a:p>
        </p:txBody>
      </p:sp>
      <p:sp>
        <p:nvSpPr>
          <p:cNvPr id="3" name="Content Placeholder 2"/>
          <p:cNvSpPr>
            <a:spLocks noGrp="1"/>
          </p:cNvSpPr>
          <p:nvPr>
            <p:ph idx="4294967295"/>
          </p:nvPr>
        </p:nvSpPr>
        <p:spPr>
          <a:xfrm>
            <a:off x="9525" y="927100"/>
            <a:ext cx="9134475" cy="1643527"/>
          </a:xfrm>
        </p:spPr>
        <p:txBody>
          <a:bodyPr wrap="square">
            <a:spAutoFit/>
          </a:bodyPr>
          <a:lstStyle/>
          <a:p>
            <a:r>
              <a:rPr lang="en-US" b="1" dirty="0" smtClean="0"/>
              <a:t>Nested</a:t>
            </a:r>
            <a:r>
              <a:rPr lang="en-US" dirty="0" smtClean="0"/>
              <a:t> set of statements:</a:t>
            </a:r>
          </a:p>
          <a:p>
            <a:pPr lvl="1"/>
            <a:r>
              <a:rPr lang="en-US" dirty="0" smtClean="0"/>
              <a:t>An </a:t>
            </a:r>
            <a:r>
              <a:rPr lang="en-US" dirty="0" smtClean="0">
                <a:solidFill>
                  <a:srgbClr val="6E8080"/>
                </a:solidFill>
                <a:latin typeface="Lucida Sans Typewriter"/>
                <a:ea typeface="Courier New" charset="0"/>
                <a:cs typeface="Courier New" charset="0"/>
              </a:rPr>
              <a:t>if</a:t>
            </a:r>
            <a:r>
              <a:rPr lang="en-US" dirty="0" smtClean="0"/>
              <a:t> statement inside another</a:t>
            </a:r>
          </a:p>
          <a:p>
            <a:r>
              <a:rPr lang="en-US" dirty="0" smtClean="0"/>
              <a:t>Example: Federal Income Tax</a:t>
            </a:r>
          </a:p>
          <a:p>
            <a:pPr lvl="1"/>
            <a:r>
              <a:rPr lang="en-US" dirty="0" smtClean="0"/>
              <a:t>Tax depends on marital status and income </a:t>
            </a:r>
          </a:p>
        </p:txBody>
      </p:sp>
      <p:pic>
        <p:nvPicPr>
          <p:cNvPr id="6" name="Picture 5" descr="income_tax_schedule.png"/>
          <p:cNvPicPr>
            <a:picLocks noChangeAspect="1"/>
          </p:cNvPicPr>
          <p:nvPr/>
        </p:nvPicPr>
        <p:blipFill>
          <a:blip r:embed="rId2"/>
          <a:stretch>
            <a:fillRect/>
          </a:stretch>
        </p:blipFill>
        <p:spPr>
          <a:xfrm>
            <a:off x="372707" y="2570627"/>
            <a:ext cx="6633554" cy="3593712"/>
          </a:xfrm>
          <a:prstGeom prst="rect">
            <a:avLst/>
          </a:prstGeom>
        </p:spPr>
      </p:pic>
      <p:pic>
        <p:nvPicPr>
          <p:cNvPr id="5" name="Picture 4" descr="doing_taxes.jpg"/>
          <p:cNvPicPr>
            <a:picLocks noChangeAspect="1"/>
          </p:cNvPicPr>
          <p:nvPr/>
        </p:nvPicPr>
        <p:blipFill>
          <a:blip r:embed="rId3"/>
          <a:stretch>
            <a:fillRect/>
          </a:stretch>
        </p:blipFill>
        <p:spPr>
          <a:xfrm>
            <a:off x="7237693" y="5011814"/>
            <a:ext cx="1190625" cy="115252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Branches</a:t>
            </a:r>
            <a:endParaRPr lang="en-US" dirty="0"/>
          </a:p>
        </p:txBody>
      </p:sp>
      <p:sp>
        <p:nvSpPr>
          <p:cNvPr id="3" name="Content Placeholder 2"/>
          <p:cNvSpPr>
            <a:spLocks noGrp="1"/>
          </p:cNvSpPr>
          <p:nvPr>
            <p:ph idx="4294967295"/>
          </p:nvPr>
        </p:nvSpPr>
        <p:spPr>
          <a:xfrm>
            <a:off x="9525" y="927100"/>
            <a:ext cx="9134475" cy="2456057"/>
          </a:xfrm>
        </p:spPr>
        <p:txBody>
          <a:bodyPr wrap="square">
            <a:spAutoFit/>
          </a:bodyPr>
          <a:lstStyle/>
          <a:p>
            <a:r>
              <a:rPr lang="en-US" dirty="0" smtClean="0"/>
              <a:t>We say that the income test is </a:t>
            </a:r>
            <a:r>
              <a:rPr lang="en-US" i="1" dirty="0" smtClean="0"/>
              <a:t>nested</a:t>
            </a:r>
            <a:r>
              <a:rPr lang="en-US" dirty="0" smtClean="0"/>
              <a:t> inside the test for filing status</a:t>
            </a:r>
          </a:p>
          <a:p>
            <a:r>
              <a:rPr lang="en-US" dirty="0" smtClean="0"/>
              <a:t>Two-level decision process is reflected in two levels of if statements in the program</a:t>
            </a:r>
          </a:p>
          <a:p>
            <a:r>
              <a:rPr lang="en-US" dirty="0" smtClean="0"/>
              <a:t>Computing income taxes requires multiple levels of decisions.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Branches - Flowchart</a:t>
            </a:r>
            <a:endParaRPr lang="en-US" dirty="0"/>
          </a:p>
        </p:txBody>
      </p:sp>
      <p:pic>
        <p:nvPicPr>
          <p:cNvPr id="4" name="Picture 3" descr="income_tax_flowchart.png"/>
          <p:cNvPicPr>
            <a:picLocks noChangeAspect="1"/>
          </p:cNvPicPr>
          <p:nvPr/>
        </p:nvPicPr>
        <p:blipFill>
          <a:blip r:embed="rId2"/>
          <a:stretch>
            <a:fillRect/>
          </a:stretch>
        </p:blipFill>
        <p:spPr>
          <a:xfrm>
            <a:off x="1441993" y="892094"/>
            <a:ext cx="6260014" cy="552581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section_4/</a:t>
            </a:r>
            <a:r>
              <a:rPr lang="en-US" dirty="0" smtClean="0">
                <a:hlinkClick r:id="rId2" action="ppaction://hlinkfile"/>
              </a:rPr>
              <a:t>TaxReturn.java</a:t>
            </a:r>
            <a:endParaRPr lang="en-US" dirty="0"/>
          </a:p>
        </p:txBody>
      </p:sp>
      <p:sp>
        <p:nvSpPr>
          <p:cNvPr id="3" name="Content Placeholder 2"/>
          <p:cNvSpPr>
            <a:spLocks noGrp="1"/>
          </p:cNvSpPr>
          <p:nvPr>
            <p:ph idx="4294967295"/>
          </p:nvPr>
        </p:nvSpPr>
        <p:spPr>
          <a:xfrm>
            <a:off x="9525" y="744146"/>
            <a:ext cx="9134475" cy="5262978"/>
          </a:xfrm>
        </p:spPr>
        <p:txBody>
          <a:bodyPr wrap="square">
            <a:sp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A tax return of a taxpayer in 2008.</a:t>
            </a:r>
          </a:p>
          <a:p>
            <a:pPr>
              <a:spcBef>
                <a:spcPts val="0"/>
              </a:spcBef>
              <a:buNone/>
            </a:pPr>
            <a:r>
              <a:rPr lang="en-US" sz="1200" b="1" dirty="0" smtClean="0">
                <a:solidFill>
                  <a:srgbClr val="0073FF"/>
                </a:solidFill>
                <a:latin typeface="Courier"/>
                <a:ea typeface="Courier"/>
                <a:cs typeface="Courier"/>
              </a:rPr>
              <a:t>  3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TaxReturn</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final</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SINGLE =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final</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MARRIED = </a:t>
            </a:r>
            <a:r>
              <a:rPr lang="en-US" sz="1200" dirty="0" smtClean="0">
                <a:solidFill>
                  <a:srgbClr val="66FF19"/>
                </a:solidFill>
                <a:latin typeface="Courier"/>
                <a:ea typeface="Courier"/>
                <a:cs typeface="Courier"/>
              </a:rPr>
              <a:t>2</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8  </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private</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final</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double</a:t>
            </a:r>
            <a:r>
              <a:rPr lang="en-US" sz="1200" dirty="0" smtClean="0">
                <a:solidFill>
                  <a:srgbClr val="000000"/>
                </a:solidFill>
                <a:latin typeface="Courier"/>
                <a:ea typeface="Courier"/>
                <a:cs typeface="Courier"/>
              </a:rPr>
              <a:t> RATE1 = </a:t>
            </a:r>
            <a:r>
              <a:rPr lang="en-US" sz="1200" dirty="0" smtClean="0">
                <a:solidFill>
                  <a:srgbClr val="66FF19"/>
                </a:solidFill>
                <a:latin typeface="Courier"/>
                <a:ea typeface="Courier"/>
                <a:cs typeface="Courier"/>
              </a:rPr>
              <a:t>0.10</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10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private</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final</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double</a:t>
            </a:r>
            <a:r>
              <a:rPr lang="en-US" sz="1200" dirty="0" smtClean="0">
                <a:solidFill>
                  <a:srgbClr val="000000"/>
                </a:solidFill>
                <a:latin typeface="Courier"/>
                <a:ea typeface="Courier"/>
                <a:cs typeface="Courier"/>
              </a:rPr>
              <a:t> RATE2 = </a:t>
            </a:r>
            <a:r>
              <a:rPr lang="en-US" sz="1200" dirty="0" smtClean="0">
                <a:solidFill>
                  <a:srgbClr val="66FF19"/>
                </a:solidFill>
                <a:latin typeface="Courier"/>
                <a:ea typeface="Courier"/>
                <a:cs typeface="Courier"/>
              </a:rPr>
              <a:t>0.25</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private</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final</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double</a:t>
            </a:r>
            <a:r>
              <a:rPr lang="en-US" sz="1200" dirty="0" smtClean="0">
                <a:solidFill>
                  <a:srgbClr val="000000"/>
                </a:solidFill>
                <a:latin typeface="Courier"/>
                <a:ea typeface="Courier"/>
                <a:cs typeface="Courier"/>
              </a:rPr>
              <a:t> RATE1_SINGLE_LIMIT = </a:t>
            </a:r>
            <a:r>
              <a:rPr lang="en-US" sz="1200" dirty="0" smtClean="0">
                <a:solidFill>
                  <a:srgbClr val="66FF19"/>
                </a:solidFill>
                <a:latin typeface="Courier"/>
                <a:ea typeface="Courier"/>
                <a:cs typeface="Courier"/>
              </a:rPr>
              <a:t>32000</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private</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final</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double</a:t>
            </a:r>
            <a:r>
              <a:rPr lang="en-US" sz="1200" dirty="0" smtClean="0">
                <a:solidFill>
                  <a:srgbClr val="000000"/>
                </a:solidFill>
                <a:latin typeface="Courier"/>
                <a:ea typeface="Courier"/>
                <a:cs typeface="Courier"/>
              </a:rPr>
              <a:t> RATE1_MARRIED_LIMIT = </a:t>
            </a:r>
            <a:r>
              <a:rPr lang="en-US" sz="1200" dirty="0" smtClean="0">
                <a:solidFill>
                  <a:srgbClr val="66FF19"/>
                </a:solidFill>
                <a:latin typeface="Courier"/>
                <a:ea typeface="Courier"/>
                <a:cs typeface="Courier"/>
              </a:rPr>
              <a:t>64000</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13  </a:t>
            </a: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private</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double</a:t>
            </a:r>
            <a:r>
              <a:rPr lang="en-US" sz="1200" dirty="0" smtClean="0">
                <a:solidFill>
                  <a:srgbClr val="000000"/>
                </a:solidFill>
                <a:latin typeface="Courier"/>
                <a:ea typeface="Courier"/>
                <a:cs typeface="Courier"/>
              </a:rPr>
              <a:t> income;</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private</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status;</a:t>
            </a:r>
          </a:p>
          <a:p>
            <a:pPr>
              <a:spcBef>
                <a:spcPts val="0"/>
              </a:spcBef>
              <a:buNone/>
            </a:pPr>
            <a:r>
              <a:rPr lang="en-US" sz="1200" b="1" dirty="0" smtClean="0">
                <a:solidFill>
                  <a:srgbClr val="0073FF"/>
                </a:solidFill>
                <a:latin typeface="Courier"/>
                <a:ea typeface="Courier"/>
                <a:cs typeface="Courier"/>
              </a:rPr>
              <a:t> 16  </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18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Constructs a </a:t>
            </a:r>
            <a:r>
              <a:rPr lang="en-US" sz="1200" dirty="0" err="1" smtClean="0">
                <a:solidFill>
                  <a:srgbClr val="0073FF"/>
                </a:solidFill>
                <a:latin typeface="Times"/>
                <a:ea typeface="Times"/>
                <a:cs typeface="Times"/>
              </a:rPr>
              <a:t>TaxReturn</a:t>
            </a:r>
            <a:r>
              <a:rPr lang="en-US" sz="1200" dirty="0" smtClean="0">
                <a:solidFill>
                  <a:srgbClr val="0073FF"/>
                </a:solidFill>
                <a:latin typeface="Times"/>
                <a:ea typeface="Times"/>
                <a:cs typeface="Times"/>
              </a:rPr>
              <a:t> object for a given income and </a:t>
            </a:r>
          </a:p>
          <a:p>
            <a:pPr>
              <a:spcBef>
                <a:spcPts val="0"/>
              </a:spcBef>
              <a:buNone/>
            </a:pPr>
            <a:r>
              <a:rPr lang="en-US" sz="1200" b="1" dirty="0" smtClean="0">
                <a:solidFill>
                  <a:srgbClr val="0073FF"/>
                </a:solidFill>
                <a:latin typeface="Courier"/>
                <a:ea typeface="Courier"/>
                <a:cs typeface="Courier"/>
              </a:rPr>
              <a:t> 19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marital status.</a:t>
            </a:r>
          </a:p>
          <a:p>
            <a:pPr>
              <a:spcBef>
                <a:spcPts val="0"/>
              </a:spcBef>
              <a:buNone/>
            </a:pPr>
            <a:r>
              <a:rPr lang="en-US" sz="1200" b="1" dirty="0" smtClean="0">
                <a:solidFill>
                  <a:srgbClr val="0073FF"/>
                </a:solidFill>
                <a:latin typeface="Courier"/>
                <a:ea typeface="Courier"/>
                <a:cs typeface="Courier"/>
              </a:rPr>
              <a:t> 20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anIncome</a:t>
            </a:r>
            <a:r>
              <a:rPr lang="en-US" sz="1200" dirty="0" smtClean="0">
                <a:solidFill>
                  <a:srgbClr val="0073FF"/>
                </a:solidFill>
                <a:latin typeface="Times"/>
                <a:ea typeface="Times"/>
                <a:cs typeface="Times"/>
              </a:rPr>
              <a:t> the taxpayer income</a:t>
            </a:r>
          </a:p>
          <a:p>
            <a:pPr>
              <a:spcBef>
                <a:spcPts val="0"/>
              </a:spcBef>
              <a:buNone/>
            </a:pPr>
            <a:r>
              <a:rPr lang="en-US" sz="1200" b="1" dirty="0" smtClean="0">
                <a:solidFill>
                  <a:srgbClr val="0073FF"/>
                </a:solidFill>
                <a:latin typeface="Courier"/>
                <a:ea typeface="Courier"/>
                <a:cs typeface="Courier"/>
              </a:rPr>
              <a:t> 21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aStatus</a:t>
            </a:r>
            <a:r>
              <a:rPr lang="en-US" sz="1200" dirty="0" smtClean="0">
                <a:solidFill>
                  <a:srgbClr val="0073FF"/>
                </a:solidFill>
                <a:latin typeface="Times"/>
                <a:ea typeface="Times"/>
                <a:cs typeface="Times"/>
              </a:rPr>
              <a:t> either SINGLE or MARRIED</a:t>
            </a:r>
          </a:p>
          <a:p>
            <a:pPr>
              <a:spcBef>
                <a:spcPts val="0"/>
              </a:spcBef>
              <a:buNone/>
            </a:pPr>
            <a:r>
              <a:rPr lang="en-US" sz="1200" b="1" dirty="0" smtClean="0">
                <a:solidFill>
                  <a:srgbClr val="0073FF"/>
                </a:solidFill>
                <a:latin typeface="Courier"/>
                <a:ea typeface="Courier"/>
                <a:cs typeface="Courier"/>
              </a:rPr>
              <a:t> 22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23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TaxReturn(</a:t>
            </a:r>
            <a:r>
              <a:rPr lang="en-US" sz="1200" dirty="0" err="1" smtClean="0">
                <a:solidFill>
                  <a:srgbClr val="CC0066"/>
                </a:solidFill>
                <a:latin typeface="Courier"/>
                <a:ea typeface="Courier"/>
                <a:cs typeface="Courier"/>
              </a:rPr>
              <a:t>double</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anIncome</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aStatus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24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25  </a:t>
            </a:r>
            <a:r>
              <a:rPr lang="en-US" sz="1200" dirty="0" smtClean="0">
                <a:solidFill>
                  <a:srgbClr val="000000"/>
                </a:solidFill>
                <a:latin typeface="Courier"/>
                <a:ea typeface="Courier"/>
                <a:cs typeface="Courier"/>
              </a:rPr>
              <a:t>      income = </a:t>
            </a:r>
            <a:r>
              <a:rPr lang="en-US" sz="1200" dirty="0" err="1" smtClean="0">
                <a:solidFill>
                  <a:srgbClr val="000000"/>
                </a:solidFill>
                <a:latin typeface="Courier"/>
                <a:ea typeface="Courier"/>
                <a:cs typeface="Courier"/>
              </a:rPr>
              <a:t>anIncome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26  </a:t>
            </a:r>
            <a:r>
              <a:rPr lang="en-US" sz="1200" dirty="0" smtClean="0">
                <a:solidFill>
                  <a:srgbClr val="000000"/>
                </a:solidFill>
                <a:latin typeface="Courier"/>
                <a:ea typeface="Courier"/>
                <a:cs typeface="Courier"/>
              </a:rPr>
              <a:t>      status = </a:t>
            </a:r>
            <a:r>
              <a:rPr lang="en-US" sz="1200" dirty="0" err="1" smtClean="0">
                <a:solidFill>
                  <a:srgbClr val="000000"/>
                </a:solidFill>
                <a:latin typeface="Courier"/>
                <a:ea typeface="Courier"/>
                <a:cs typeface="Courier"/>
              </a:rPr>
              <a:t>aStatus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28</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section_4/</a:t>
            </a:r>
            <a:r>
              <a:rPr lang="en-US" dirty="0" smtClean="0">
                <a:hlinkClick r:id="rId2" action="ppaction://hlinkfile"/>
              </a:rPr>
              <a:t>TaxReturn.java</a:t>
            </a:r>
            <a:endParaRPr lang="en-US" dirty="0"/>
          </a:p>
        </p:txBody>
      </p:sp>
      <p:sp>
        <p:nvSpPr>
          <p:cNvPr id="3" name="Content Placeholder 2"/>
          <p:cNvSpPr>
            <a:spLocks noGrp="1"/>
          </p:cNvSpPr>
          <p:nvPr>
            <p:ph idx="4294967295"/>
          </p:nvPr>
        </p:nvSpPr>
        <p:spPr>
          <a:xfrm>
            <a:off x="9525" y="744146"/>
            <a:ext cx="9134475" cy="6186307"/>
          </a:xfrm>
        </p:spPr>
        <p:txBody>
          <a:bodyPr wrap="square">
            <a:spAutoFit/>
          </a:bodyPr>
          <a:lstStyle/>
          <a:p>
            <a:pPr>
              <a:spcBef>
                <a:spcPts val="0"/>
              </a:spcBef>
              <a:buNone/>
            </a:pPr>
            <a:r>
              <a:rPr lang="en-US" sz="1200" b="1" dirty="0" smtClean="0">
                <a:solidFill>
                  <a:srgbClr val="0073FF"/>
                </a:solidFill>
                <a:latin typeface="Courier"/>
                <a:ea typeface="Courier"/>
                <a:cs typeface="Courier"/>
              </a:rPr>
              <a:t> 29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double</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getTax</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30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31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double</a:t>
            </a:r>
            <a:r>
              <a:rPr lang="en-US" sz="1200" dirty="0" smtClean="0">
                <a:solidFill>
                  <a:srgbClr val="000000"/>
                </a:solidFill>
                <a:latin typeface="Courier"/>
                <a:ea typeface="Courier"/>
                <a:cs typeface="Courier"/>
              </a:rPr>
              <a:t> tax1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32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double</a:t>
            </a:r>
            <a:r>
              <a:rPr lang="en-US" sz="1200" dirty="0" smtClean="0">
                <a:solidFill>
                  <a:srgbClr val="000000"/>
                </a:solidFill>
                <a:latin typeface="Courier"/>
                <a:ea typeface="Courier"/>
                <a:cs typeface="Courier"/>
              </a:rPr>
              <a:t> tax2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33  </a:t>
            </a:r>
          </a:p>
          <a:p>
            <a:pPr>
              <a:spcBef>
                <a:spcPts val="0"/>
              </a:spcBef>
              <a:buNone/>
            </a:pPr>
            <a:r>
              <a:rPr lang="en-US" sz="1200" b="1" dirty="0" smtClean="0">
                <a:solidFill>
                  <a:srgbClr val="0073FF"/>
                </a:solidFill>
                <a:latin typeface="Courier"/>
                <a:ea typeface="Courier"/>
                <a:cs typeface="Courier"/>
              </a:rPr>
              <a:t> 34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(status == SINGLE)</a:t>
            </a:r>
          </a:p>
          <a:p>
            <a:pPr>
              <a:spcBef>
                <a:spcPts val="0"/>
              </a:spcBef>
              <a:buNone/>
            </a:pPr>
            <a:r>
              <a:rPr lang="en-US" sz="1200" b="1" dirty="0" smtClean="0">
                <a:solidFill>
                  <a:srgbClr val="0073FF"/>
                </a:solidFill>
                <a:latin typeface="Courier"/>
                <a:ea typeface="Courier"/>
                <a:cs typeface="Courier"/>
              </a:rPr>
              <a:t> 35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36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(income &lt;= RATE1_SINGLE_LIMIT)</a:t>
            </a:r>
          </a:p>
          <a:p>
            <a:pPr>
              <a:spcBef>
                <a:spcPts val="0"/>
              </a:spcBef>
              <a:buNone/>
            </a:pPr>
            <a:r>
              <a:rPr lang="en-US" sz="1200" b="1" dirty="0" smtClean="0">
                <a:solidFill>
                  <a:srgbClr val="0073FF"/>
                </a:solidFill>
                <a:latin typeface="Courier"/>
                <a:ea typeface="Courier"/>
                <a:cs typeface="Courier"/>
              </a:rPr>
              <a:t> 37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38  </a:t>
            </a:r>
            <a:r>
              <a:rPr lang="en-US" sz="1200" dirty="0" smtClean="0">
                <a:solidFill>
                  <a:srgbClr val="000000"/>
                </a:solidFill>
                <a:latin typeface="Courier"/>
                <a:ea typeface="Courier"/>
                <a:cs typeface="Courier"/>
              </a:rPr>
              <a:t>            tax1 = RATE1 * income;</a:t>
            </a:r>
          </a:p>
          <a:p>
            <a:pPr>
              <a:spcBef>
                <a:spcPts val="0"/>
              </a:spcBef>
              <a:buNone/>
            </a:pPr>
            <a:r>
              <a:rPr lang="en-US" sz="1200" b="1" dirty="0" smtClean="0">
                <a:solidFill>
                  <a:srgbClr val="0073FF"/>
                </a:solidFill>
                <a:latin typeface="Courier"/>
                <a:ea typeface="Courier"/>
                <a:cs typeface="Courier"/>
              </a:rPr>
              <a:t> 39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40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p>
          <a:p>
            <a:pPr>
              <a:spcBef>
                <a:spcPts val="0"/>
              </a:spcBef>
              <a:buNone/>
            </a:pPr>
            <a:r>
              <a:rPr lang="en-US" sz="1200" b="1" dirty="0" smtClean="0">
                <a:solidFill>
                  <a:srgbClr val="0073FF"/>
                </a:solidFill>
                <a:latin typeface="Courier"/>
                <a:ea typeface="Courier"/>
                <a:cs typeface="Courier"/>
              </a:rPr>
              <a:t> 41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42  </a:t>
            </a:r>
            <a:r>
              <a:rPr lang="en-US" sz="1200" dirty="0" smtClean="0">
                <a:solidFill>
                  <a:srgbClr val="000000"/>
                </a:solidFill>
                <a:latin typeface="Courier"/>
                <a:ea typeface="Courier"/>
                <a:cs typeface="Courier"/>
              </a:rPr>
              <a:t>            tax1 = RATE1 * RATE1_SINGLE_LIMIT;</a:t>
            </a:r>
          </a:p>
          <a:p>
            <a:pPr>
              <a:spcBef>
                <a:spcPts val="0"/>
              </a:spcBef>
              <a:buNone/>
            </a:pPr>
            <a:r>
              <a:rPr lang="en-US" sz="1200" b="1" dirty="0" smtClean="0">
                <a:solidFill>
                  <a:srgbClr val="0073FF"/>
                </a:solidFill>
                <a:latin typeface="Courier"/>
                <a:ea typeface="Courier"/>
                <a:cs typeface="Courier"/>
              </a:rPr>
              <a:t> 43  </a:t>
            </a:r>
            <a:r>
              <a:rPr lang="en-US" sz="1200" dirty="0" smtClean="0">
                <a:solidFill>
                  <a:srgbClr val="000000"/>
                </a:solidFill>
                <a:latin typeface="Courier"/>
                <a:ea typeface="Courier"/>
                <a:cs typeface="Courier"/>
              </a:rPr>
              <a:t>            tax2 = RATE2 * (income - RATE1_SINGLE_LIMIT);</a:t>
            </a:r>
          </a:p>
          <a:p>
            <a:pPr>
              <a:spcBef>
                <a:spcPts val="0"/>
              </a:spcBef>
              <a:buNone/>
            </a:pPr>
            <a:r>
              <a:rPr lang="en-US" sz="1200" b="1" dirty="0" smtClean="0">
                <a:solidFill>
                  <a:srgbClr val="0073FF"/>
                </a:solidFill>
                <a:latin typeface="Courier"/>
                <a:ea typeface="Courier"/>
                <a:cs typeface="Courier"/>
              </a:rPr>
              <a:t> 44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p>
          <a:p>
            <a:pPr>
              <a:spcBef>
                <a:spcPts val="0"/>
              </a:spcBef>
              <a:buNone/>
            </a:pPr>
            <a:r>
              <a:rPr lang="en-US" sz="1200" b="1" dirty="0" smtClean="0">
                <a:solidFill>
                  <a:srgbClr val="0073FF"/>
                </a:solidFill>
                <a:latin typeface="Courier"/>
                <a:ea typeface="Courier"/>
                <a:cs typeface="Courier"/>
              </a:rPr>
              <a:t> 47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48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(income &lt;= RATE1_MARRIED_LIMIT)</a:t>
            </a:r>
          </a:p>
          <a:p>
            <a:pPr>
              <a:spcBef>
                <a:spcPts val="0"/>
              </a:spcBef>
              <a:buNone/>
            </a:pPr>
            <a:r>
              <a:rPr lang="en-US" sz="1200" b="1" dirty="0" smtClean="0">
                <a:solidFill>
                  <a:srgbClr val="0073FF"/>
                </a:solidFill>
                <a:latin typeface="Courier"/>
                <a:ea typeface="Courier"/>
                <a:cs typeface="Courier"/>
              </a:rPr>
              <a:t> 49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50  </a:t>
            </a:r>
            <a:r>
              <a:rPr lang="en-US" sz="1200" dirty="0" smtClean="0">
                <a:solidFill>
                  <a:srgbClr val="000000"/>
                </a:solidFill>
                <a:latin typeface="Courier"/>
                <a:ea typeface="Courier"/>
                <a:cs typeface="Courier"/>
              </a:rPr>
              <a:t>            tax1 = RATE1 * income;</a:t>
            </a:r>
          </a:p>
          <a:p>
            <a:pPr>
              <a:spcBef>
                <a:spcPts val="0"/>
              </a:spcBef>
              <a:buNone/>
            </a:pPr>
            <a:r>
              <a:rPr lang="en-US" sz="1200" b="1" dirty="0" smtClean="0">
                <a:solidFill>
                  <a:srgbClr val="0073FF"/>
                </a:solidFill>
                <a:latin typeface="Courier"/>
                <a:ea typeface="Courier"/>
                <a:cs typeface="Courier"/>
              </a:rPr>
              <a:t> 51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52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54  </a:t>
            </a:r>
            <a:r>
              <a:rPr lang="en-US" sz="1200" dirty="0" smtClean="0">
                <a:solidFill>
                  <a:srgbClr val="000000"/>
                </a:solidFill>
                <a:latin typeface="Courier"/>
                <a:ea typeface="Courier"/>
                <a:cs typeface="Courier"/>
              </a:rPr>
              <a:t>            tax1 = RATE1 * RATE1_MARRIED_LIMIT;</a:t>
            </a:r>
          </a:p>
          <a:p>
            <a:pPr>
              <a:spcBef>
                <a:spcPts val="0"/>
              </a:spcBef>
              <a:buNone/>
            </a:pPr>
            <a:r>
              <a:rPr lang="en-US" sz="1200" b="1" dirty="0" smtClean="0">
                <a:solidFill>
                  <a:srgbClr val="0073FF"/>
                </a:solidFill>
                <a:latin typeface="Courier"/>
                <a:ea typeface="Courier"/>
                <a:cs typeface="Courier"/>
              </a:rPr>
              <a:t> 55  </a:t>
            </a:r>
            <a:r>
              <a:rPr lang="en-US" sz="1200" dirty="0" smtClean="0">
                <a:solidFill>
                  <a:srgbClr val="000000"/>
                </a:solidFill>
                <a:latin typeface="Courier"/>
                <a:ea typeface="Courier"/>
                <a:cs typeface="Courier"/>
              </a:rPr>
              <a:t>            tax2 = RATE2 * (income - RATE1_MARRIED_LIMIT);</a:t>
            </a:r>
          </a:p>
          <a:p>
            <a:pPr>
              <a:spcBef>
                <a:spcPts val="0"/>
              </a:spcBef>
              <a:buNone/>
            </a:pPr>
            <a:r>
              <a:rPr lang="en-US" sz="1200" b="1" dirty="0" smtClean="0">
                <a:solidFill>
                  <a:srgbClr val="0073FF"/>
                </a:solidFill>
                <a:latin typeface="Courier"/>
                <a:ea typeface="Courier"/>
                <a:cs typeface="Courier"/>
              </a:rPr>
              <a:t> 56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58  </a:t>
            </a:r>
          </a:p>
          <a:p>
            <a:pPr>
              <a:spcBef>
                <a:spcPts val="0"/>
              </a:spcBef>
              <a:buNone/>
            </a:pPr>
            <a:r>
              <a:rPr lang="en-US" sz="1200" b="1" dirty="0" smtClean="0">
                <a:solidFill>
                  <a:srgbClr val="0073FF"/>
                </a:solidFill>
                <a:latin typeface="Courier"/>
                <a:ea typeface="Courier"/>
                <a:cs typeface="Courier"/>
              </a:rPr>
              <a:t> 59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tax1 + tax2;</a:t>
            </a:r>
          </a:p>
          <a:p>
            <a:pPr>
              <a:spcBef>
                <a:spcPts val="0"/>
              </a:spcBef>
              <a:buNone/>
            </a:pPr>
            <a:r>
              <a:rPr lang="en-US" sz="1200" b="1" dirty="0" smtClean="0">
                <a:solidFill>
                  <a:srgbClr val="0073FF"/>
                </a:solidFill>
                <a:latin typeface="Courier"/>
                <a:ea typeface="Courier"/>
                <a:cs typeface="Courier"/>
              </a:rPr>
              <a:t> 60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61  </a:t>
            </a:r>
            <a:r>
              <a:rPr lang="en-US" sz="1200" dirty="0" smtClean="0">
                <a:solidFill>
                  <a:srgbClr val="000000"/>
                </a:solidFill>
                <a:latin typeface="Courier"/>
                <a:ea typeface="Courier"/>
                <a:cs typeface="Courier"/>
              </a:rPr>
              <a:t>}</a:t>
            </a:r>
            <a:endParaRPr lang="en-US" sz="1200" dirty="0"/>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section_4/</a:t>
            </a:r>
            <a:r>
              <a:rPr lang="en-US" dirty="0" smtClean="0">
                <a:hlinkClick r:id="rId2" action="ppaction://hlinkfile"/>
              </a:rPr>
              <a:t>TaxCalculator.java</a:t>
            </a:r>
            <a:endParaRPr lang="en-US" dirty="0"/>
          </a:p>
        </p:txBody>
      </p:sp>
      <p:sp>
        <p:nvSpPr>
          <p:cNvPr id="3" name="Content Placeholder 2"/>
          <p:cNvSpPr>
            <a:spLocks noGrp="1"/>
          </p:cNvSpPr>
          <p:nvPr>
            <p:ph idx="4294967295"/>
          </p:nvPr>
        </p:nvSpPr>
        <p:spPr>
          <a:xfrm>
            <a:off x="9525" y="744146"/>
            <a:ext cx="9134475" cy="6001641"/>
          </a:xfrm>
        </p:spPr>
        <p:txBody>
          <a:bodyPr wrap="square">
            <a:sp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java.util.Scanner</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p>
          <a:p>
            <a:pPr>
              <a:spcBef>
                <a:spcPts val="0"/>
              </a:spcBef>
              <a:buNone/>
            </a:pPr>
            <a:r>
              <a:rPr lang="en-US" sz="1200" b="1" dirty="0" smtClean="0">
                <a:solidFill>
                  <a:srgbClr val="0073FF"/>
                </a:solidFill>
                <a:latin typeface="Courier"/>
                <a:ea typeface="Courier"/>
                <a:cs typeface="Courier"/>
              </a:rPr>
              <a:t>  3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This program calculates a simple tax return.</a:t>
            </a: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TaxCalculator</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void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main(String</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args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10  </a:t>
            </a:r>
            <a:r>
              <a:rPr lang="en-US" sz="1200" dirty="0" smtClean="0">
                <a:solidFill>
                  <a:srgbClr val="000000"/>
                </a:solidFill>
                <a:latin typeface="Courier"/>
                <a:ea typeface="Courier"/>
                <a:cs typeface="Courier"/>
              </a:rPr>
              <a:t>      Scanner in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Scanner(System.in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11  </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a:t>
            </a:r>
            <a:r>
              <a:rPr lang="en-US" sz="1200" dirty="0" err="1" smtClean="0">
                <a:solidFill>
                  <a:srgbClr val="32E598"/>
                </a:solidFill>
                <a:latin typeface="Courier"/>
                <a:ea typeface="Courier"/>
                <a:cs typeface="Courier"/>
              </a:rPr>
              <a:t>"Please</a:t>
            </a:r>
            <a:r>
              <a:rPr lang="en-US" sz="1200" dirty="0" smtClean="0">
                <a:solidFill>
                  <a:srgbClr val="32E598"/>
                </a:solidFill>
                <a:latin typeface="Courier"/>
                <a:ea typeface="Courier"/>
                <a:cs typeface="Courier"/>
              </a:rPr>
              <a:t> enter your income: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double</a:t>
            </a:r>
            <a:r>
              <a:rPr lang="en-US" sz="1200" dirty="0" smtClean="0">
                <a:solidFill>
                  <a:srgbClr val="000000"/>
                </a:solidFill>
                <a:latin typeface="Courier"/>
                <a:ea typeface="Courier"/>
                <a:cs typeface="Courier"/>
              </a:rPr>
              <a:t> income = </a:t>
            </a:r>
            <a:r>
              <a:rPr lang="en-US" sz="1200" dirty="0" err="1" smtClean="0">
                <a:solidFill>
                  <a:srgbClr val="000000"/>
                </a:solidFill>
                <a:latin typeface="Courier"/>
                <a:ea typeface="Courier"/>
                <a:cs typeface="Courier"/>
              </a:rPr>
              <a:t>in.nextDouble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14  </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a:t>
            </a:r>
            <a:r>
              <a:rPr lang="en-US" sz="1200" dirty="0" err="1" smtClean="0">
                <a:solidFill>
                  <a:srgbClr val="32E598"/>
                </a:solidFill>
                <a:latin typeface="Courier"/>
                <a:ea typeface="Courier"/>
                <a:cs typeface="Courier"/>
              </a:rPr>
              <a:t>"Are</a:t>
            </a:r>
            <a:r>
              <a:rPr lang="en-US" sz="1200" dirty="0" smtClean="0">
                <a:solidFill>
                  <a:srgbClr val="32E598"/>
                </a:solidFill>
                <a:latin typeface="Courier"/>
                <a:ea typeface="Courier"/>
                <a:cs typeface="Courier"/>
              </a:rPr>
              <a:t> you married? (Y/N)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16  </a:t>
            </a:r>
            <a:r>
              <a:rPr lang="en-US" sz="1200" dirty="0" smtClean="0">
                <a:solidFill>
                  <a:srgbClr val="000000"/>
                </a:solidFill>
                <a:latin typeface="Courier"/>
                <a:ea typeface="Courier"/>
                <a:cs typeface="Courier"/>
              </a:rPr>
              <a:t>      String input = </a:t>
            </a:r>
            <a:r>
              <a:rPr lang="en-US" sz="1200" dirty="0" err="1" smtClean="0">
                <a:solidFill>
                  <a:srgbClr val="000000"/>
                </a:solidFill>
                <a:latin typeface="Courier"/>
                <a:ea typeface="Courier"/>
                <a:cs typeface="Courier"/>
              </a:rPr>
              <a:t>in.next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status;</a:t>
            </a:r>
          </a:p>
          <a:p>
            <a:pPr>
              <a:spcBef>
                <a:spcPts val="0"/>
              </a:spcBef>
              <a:buNone/>
            </a:pPr>
            <a:r>
              <a:rPr lang="en-US" sz="1200" b="1" dirty="0" smtClean="0">
                <a:solidFill>
                  <a:srgbClr val="0073FF"/>
                </a:solidFill>
                <a:latin typeface="Courier"/>
                <a:ea typeface="Courier"/>
                <a:cs typeface="Courier"/>
              </a:rPr>
              <a:t> 18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input.equals(</a:t>
            </a:r>
            <a:r>
              <a:rPr lang="en-US" sz="1200" dirty="0" err="1" smtClean="0">
                <a:solidFill>
                  <a:srgbClr val="32E598"/>
                </a:solidFill>
                <a:latin typeface="Courier"/>
                <a:ea typeface="Courier"/>
                <a:cs typeface="Courier"/>
              </a:rPr>
              <a:t>"Y</a:t>
            </a:r>
            <a:r>
              <a:rPr lang="en-US" sz="1200" dirty="0" smtClean="0">
                <a:solidFill>
                  <a:srgbClr val="32E598"/>
                </a:solidFill>
                <a:latin typeface="Courier"/>
                <a:ea typeface="Courier"/>
                <a:cs typeface="Courier"/>
              </a:rPr>
              <a:t>"</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20  </a:t>
            </a:r>
            <a:r>
              <a:rPr lang="en-US" sz="1200" dirty="0" smtClean="0">
                <a:solidFill>
                  <a:srgbClr val="000000"/>
                </a:solidFill>
                <a:latin typeface="Courier"/>
                <a:ea typeface="Courier"/>
                <a:cs typeface="Courier"/>
              </a:rPr>
              <a:t>         status = </a:t>
            </a:r>
            <a:r>
              <a:rPr lang="en-US" sz="1200" dirty="0" err="1" smtClean="0">
                <a:solidFill>
                  <a:srgbClr val="000000"/>
                </a:solidFill>
                <a:latin typeface="Courier"/>
                <a:ea typeface="Courier"/>
                <a:cs typeface="Courier"/>
              </a:rPr>
              <a:t>TaxReturn.MARRIED</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22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24  </a:t>
            </a:r>
            <a:r>
              <a:rPr lang="en-US" sz="1200" dirty="0" smtClean="0">
                <a:solidFill>
                  <a:srgbClr val="000000"/>
                </a:solidFill>
                <a:latin typeface="Courier"/>
                <a:ea typeface="Courier"/>
                <a:cs typeface="Courier"/>
              </a:rPr>
              <a:t>         status = </a:t>
            </a:r>
            <a:r>
              <a:rPr lang="en-US" sz="1200" dirty="0" err="1" smtClean="0">
                <a:solidFill>
                  <a:srgbClr val="000000"/>
                </a:solidFill>
                <a:latin typeface="Courier"/>
                <a:ea typeface="Courier"/>
                <a:cs typeface="Courier"/>
              </a:rPr>
              <a:t>TaxReturn.SINGLE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26  </a:t>
            </a:r>
          </a:p>
          <a:p>
            <a:pPr>
              <a:spcBef>
                <a:spcPts val="0"/>
              </a:spcBef>
              <a:buNone/>
            </a:pPr>
            <a:r>
              <a:rPr lang="en-US" sz="1200" b="1" dirty="0" smtClean="0">
                <a:solidFill>
                  <a:srgbClr val="0073FF"/>
                </a:solidFill>
                <a:latin typeface="Courier"/>
                <a:ea typeface="Courier"/>
                <a:cs typeface="Courier"/>
              </a:rPr>
              <a:t> 27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TaxReturn</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aTaxReturn</a:t>
            </a:r>
            <a:r>
              <a:rPr lang="en-US" sz="1200" dirty="0" smtClean="0">
                <a:solidFill>
                  <a:srgbClr val="000000"/>
                </a:solidFill>
                <a:latin typeface="Courier"/>
                <a:ea typeface="Courier"/>
                <a:cs typeface="Courier"/>
              </a:rPr>
              <a:t>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TaxReturn(income</a:t>
            </a:r>
            <a:r>
              <a:rPr lang="en-US" sz="1200" dirty="0" smtClean="0">
                <a:solidFill>
                  <a:srgbClr val="000000"/>
                </a:solidFill>
                <a:latin typeface="Courier"/>
                <a:ea typeface="Courier"/>
                <a:cs typeface="Courier"/>
              </a:rPr>
              <a:t>, status);</a:t>
            </a:r>
          </a:p>
          <a:p>
            <a:pPr>
              <a:spcBef>
                <a:spcPts val="0"/>
              </a:spcBef>
              <a:buNone/>
            </a:pPr>
            <a:r>
              <a:rPr lang="en-US" sz="1200" b="1" dirty="0" smtClean="0">
                <a:solidFill>
                  <a:srgbClr val="0073FF"/>
                </a:solidFill>
                <a:latin typeface="Courier"/>
                <a:ea typeface="Courier"/>
                <a:cs typeface="Courier"/>
              </a:rPr>
              <a:t> 28  </a:t>
            </a:r>
          </a:p>
          <a:p>
            <a:pPr>
              <a:spcBef>
                <a:spcPts val="0"/>
              </a:spcBef>
              <a:buNone/>
            </a:pPr>
            <a:r>
              <a:rPr lang="en-US" sz="1200" b="1" dirty="0" smtClean="0">
                <a:solidFill>
                  <a:srgbClr val="0073FF"/>
                </a:solidFill>
                <a:latin typeface="Courier"/>
                <a:ea typeface="Courier"/>
                <a:cs typeface="Courier"/>
              </a:rPr>
              <a:t> 29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a:t>
            </a:r>
            <a:r>
              <a:rPr lang="en-US" sz="1200" dirty="0" err="1" smtClean="0">
                <a:solidFill>
                  <a:srgbClr val="32E598"/>
                </a:solidFill>
                <a:latin typeface="Courier"/>
                <a:ea typeface="Courier"/>
                <a:cs typeface="Courier"/>
              </a:rPr>
              <a:t>"Tax</a:t>
            </a:r>
            <a:r>
              <a:rPr lang="en-US" sz="1200" dirty="0" smtClean="0">
                <a:solidFill>
                  <a:srgbClr val="32E598"/>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30  </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aTaxReturn.getTax</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32  </a:t>
            </a:r>
            <a:r>
              <a:rPr lang="en-US" sz="1200" dirty="0" smtClean="0">
                <a:solidFill>
                  <a:srgbClr val="000000"/>
                </a:solidFill>
                <a:latin typeface="Courier"/>
                <a:ea typeface="Courier"/>
                <a:cs typeface="Courier"/>
              </a:rPr>
              <a:t>}</a:t>
            </a:r>
            <a:endParaRPr lang="en-US" sz="1200" b="1" dirty="0" smtClean="0">
              <a:solidFill>
                <a:srgbClr val="0073FF"/>
              </a:solidFill>
              <a:latin typeface="Courier"/>
              <a:ea typeface="Courier"/>
              <a:cs typeface="Courier"/>
            </a:endParaRP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section_4/</a:t>
            </a:r>
            <a:r>
              <a:rPr lang="en-US" sz="3200" dirty="0" smtClean="0">
                <a:hlinkClick r:id="rId2" action="ppaction://hlinkfile"/>
              </a:rPr>
              <a:t>TaxCalculator.java</a:t>
            </a:r>
            <a:endParaRPr lang="en-US" sz="3200" dirty="0"/>
          </a:p>
        </p:txBody>
      </p:sp>
      <p:sp>
        <p:nvSpPr>
          <p:cNvPr id="5" name="Content Placeholder 2"/>
          <p:cNvSpPr txBox="1">
            <a:spLocks/>
          </p:cNvSpPr>
          <p:nvPr/>
        </p:nvSpPr>
        <p:spPr>
          <a:xfrm>
            <a:off x="261479" y="946360"/>
            <a:ext cx="8882521" cy="1905535"/>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2400" b="1" i="0" u="none" strike="noStrike" kern="1200" cap="none" spc="0" normalizeH="0" baseline="0" noProof="0" dirty="0" smtClean="0">
                <a:ln>
                  <a:noFill/>
                </a:ln>
                <a:solidFill>
                  <a:schemeClr val="tx1"/>
                </a:solidFill>
                <a:effectLst/>
                <a:uLnTx/>
                <a:uFillTx/>
                <a:latin typeface="Lucida Sans"/>
                <a:ea typeface="+mn-ea"/>
                <a:cs typeface="+mn-cs"/>
              </a:rPr>
              <a:t>Program Run</a:t>
            </a:r>
          </a:p>
          <a:p>
            <a:pPr marL="800100" lvl="1" indent="-342900">
              <a:spcBef>
                <a:spcPct val="20000"/>
              </a:spcBef>
            </a:pPr>
            <a:r>
              <a:rPr lang="en-US" sz="2000" dirty="0" smtClean="0">
                <a:solidFill>
                  <a:srgbClr val="6E8080"/>
                </a:solidFill>
                <a:latin typeface="Lucida Sans Typewriter"/>
                <a:ea typeface="Courier New" charset="0"/>
                <a:cs typeface="Courier New" charset="0"/>
              </a:rPr>
              <a:t>Please enter your income: </a:t>
            </a:r>
            <a:r>
              <a:rPr lang="en-US" sz="2000" dirty="0" smtClean="0">
                <a:solidFill>
                  <a:srgbClr val="006CB8"/>
                </a:solidFill>
                <a:latin typeface="Lucida Sans Typewriter"/>
                <a:ea typeface="Courier New" charset="0"/>
                <a:cs typeface="Courier New" charset="0"/>
              </a:rPr>
              <a:t>80000</a:t>
            </a:r>
          </a:p>
          <a:p>
            <a:pPr marL="800100" lvl="1" indent="-342900">
              <a:spcBef>
                <a:spcPct val="20000"/>
              </a:spcBef>
            </a:pPr>
            <a:r>
              <a:rPr lang="en-US" sz="2000" dirty="0" smtClean="0">
                <a:solidFill>
                  <a:srgbClr val="6E8080"/>
                </a:solidFill>
                <a:latin typeface="Lucida Sans Typewriter"/>
                <a:ea typeface="Courier New" charset="0"/>
                <a:cs typeface="Courier New" charset="0"/>
              </a:rPr>
              <a:t>Are you married? (Y/N) </a:t>
            </a:r>
            <a:r>
              <a:rPr lang="en-US" sz="2000" dirty="0" err="1" smtClean="0">
                <a:solidFill>
                  <a:srgbClr val="006CB8"/>
                </a:solidFill>
                <a:latin typeface="Lucida Sans Typewriter"/>
                <a:ea typeface="Courier New" charset="0"/>
                <a:cs typeface="Courier New" charset="0"/>
              </a:rPr>
              <a:t>Y</a:t>
            </a:r>
          </a:p>
          <a:p>
            <a:pPr marL="800100" lvl="1" indent="-342900">
              <a:spcBef>
                <a:spcPct val="20000"/>
              </a:spcBef>
            </a:pPr>
            <a:r>
              <a:rPr lang="en-US" sz="2000" dirty="0" smtClean="0">
                <a:solidFill>
                  <a:srgbClr val="6E8080"/>
                </a:solidFill>
                <a:latin typeface="Lucida Sans Typewriter"/>
                <a:ea typeface="Courier New" charset="0"/>
                <a:cs typeface="Courier New" charset="0"/>
              </a:rPr>
              <a:t>Tax: 10400.0</a:t>
            </a: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5.19</a:t>
            </a:r>
            <a:endParaRPr lang="en-US" dirty="0"/>
          </a:p>
        </p:txBody>
      </p:sp>
      <p:sp>
        <p:nvSpPr>
          <p:cNvPr id="8" name="Content Placeholder 5"/>
          <p:cNvSpPr>
            <a:spLocks noGrp="1"/>
          </p:cNvSpPr>
          <p:nvPr>
            <p:ph idx="4294967295"/>
          </p:nvPr>
        </p:nvSpPr>
        <p:spPr>
          <a:xfrm>
            <a:off x="438009" y="1904851"/>
            <a:ext cx="8239827" cy="522989"/>
          </a:xfrm>
        </p:spPr>
        <p:txBody>
          <a:bodyPr/>
          <a:lstStyle/>
          <a:p>
            <a:pPr>
              <a:buNone/>
            </a:pPr>
            <a:r>
              <a:rPr lang="en-US" b="1" dirty="0" smtClean="0"/>
              <a:t>Answer: </a:t>
            </a:r>
            <a:r>
              <a:rPr lang="en-US" dirty="0" smtClean="0"/>
              <a:t>3200</a:t>
            </a:r>
            <a:endParaRPr lang="en-US" dirty="0">
              <a:latin typeface="Comic Sans MS"/>
              <a:cs typeface="Comic Sans MS"/>
            </a:endParaRPr>
          </a:p>
        </p:txBody>
      </p:sp>
      <p:sp>
        <p:nvSpPr>
          <p:cNvPr id="9" name="Content Placeholder 5"/>
          <p:cNvSpPr>
            <a:spLocks noGrp="1"/>
          </p:cNvSpPr>
          <p:nvPr>
            <p:ph idx="4294967295"/>
          </p:nvPr>
        </p:nvSpPr>
        <p:spPr>
          <a:xfrm>
            <a:off x="0" y="958815"/>
            <a:ext cx="8677836" cy="806131"/>
          </a:xfrm>
        </p:spPr>
        <p:txBody>
          <a:bodyPr>
            <a:normAutofit lnSpcReduction="10000"/>
          </a:bodyPr>
          <a:lstStyle/>
          <a:p>
            <a:pPr>
              <a:buNone/>
            </a:pPr>
            <a:r>
              <a:rPr lang="en-US" dirty="0" smtClean="0"/>
              <a:t>What is the amount of tax that a single taxpayer pays on an income of $32,000?</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5.20</a:t>
            </a:r>
            <a:endParaRPr lang="en-US" dirty="0"/>
          </a:p>
        </p:txBody>
      </p:sp>
      <p:sp>
        <p:nvSpPr>
          <p:cNvPr id="8" name="Content Placeholder 5"/>
          <p:cNvSpPr>
            <a:spLocks noGrp="1"/>
          </p:cNvSpPr>
          <p:nvPr>
            <p:ph idx="4294967295"/>
          </p:nvPr>
        </p:nvSpPr>
        <p:spPr>
          <a:xfrm>
            <a:off x="438009" y="3688441"/>
            <a:ext cx="8239827" cy="893235"/>
          </a:xfrm>
        </p:spPr>
        <p:txBody>
          <a:bodyPr/>
          <a:lstStyle/>
          <a:p>
            <a:pPr>
              <a:buNone/>
            </a:pPr>
            <a:r>
              <a:rPr lang="en-US" b="1" dirty="0" smtClean="0"/>
              <a:t>Answer:</a:t>
            </a:r>
            <a:r>
              <a:rPr lang="en-US" dirty="0" smtClean="0"/>
              <a:t> No. Then the computation is 0.10 × 32000 + 0.25 × (32000 – 32000).</a:t>
            </a:r>
            <a:endParaRPr lang="en-US" dirty="0"/>
          </a:p>
        </p:txBody>
      </p:sp>
      <p:sp>
        <p:nvSpPr>
          <p:cNvPr id="9" name="Content Placeholder 5"/>
          <p:cNvSpPr>
            <a:spLocks noGrp="1"/>
          </p:cNvSpPr>
          <p:nvPr>
            <p:ph idx="4294967295"/>
          </p:nvPr>
        </p:nvSpPr>
        <p:spPr>
          <a:xfrm>
            <a:off x="0" y="958815"/>
            <a:ext cx="8677836" cy="2194412"/>
          </a:xfrm>
        </p:spPr>
        <p:txBody>
          <a:bodyPr/>
          <a:lstStyle/>
          <a:p>
            <a:pPr>
              <a:buNone/>
            </a:pPr>
            <a:r>
              <a:rPr lang="en-US" dirty="0" smtClean="0"/>
              <a:t>Would that amount change if the first nested </a:t>
            </a:r>
            <a:r>
              <a:rPr lang="en-US" dirty="0" smtClean="0">
                <a:solidFill>
                  <a:srgbClr val="6E8080"/>
                </a:solidFill>
                <a:latin typeface="Lucida Sans Typewriter"/>
                <a:ea typeface="Courier New" charset="0"/>
                <a:cs typeface="Courier New" charset="0"/>
              </a:rPr>
              <a:t>if</a:t>
            </a:r>
            <a:r>
              <a:rPr lang="en-US" dirty="0" smtClean="0"/>
              <a:t> statement changed from</a:t>
            </a:r>
          </a:p>
          <a:p>
            <a:pPr>
              <a:buNone/>
            </a:pPr>
            <a:r>
              <a:rPr lang="en-US" dirty="0" smtClean="0"/>
              <a:t>	</a:t>
            </a:r>
            <a:r>
              <a:rPr lang="en-US" sz="2000" dirty="0" smtClean="0">
                <a:solidFill>
                  <a:srgbClr val="6E8080"/>
                </a:solidFill>
                <a:latin typeface="Lucida Sans Typewriter"/>
                <a:ea typeface="Courier New" charset="0"/>
                <a:cs typeface="Courier New" charset="0"/>
              </a:rPr>
              <a:t>if (income &lt;= RATE1_SINGLE_LIMIT)</a:t>
            </a:r>
          </a:p>
          <a:p>
            <a:pPr>
              <a:buNone/>
            </a:pPr>
            <a:r>
              <a:rPr lang="en-US" dirty="0" smtClean="0"/>
              <a:t>	to</a:t>
            </a:r>
          </a:p>
          <a:p>
            <a:pPr>
              <a:buNone/>
            </a:pPr>
            <a:r>
              <a:rPr lang="en-US" dirty="0" smtClean="0"/>
              <a:t>	</a:t>
            </a:r>
            <a:r>
              <a:rPr lang="en-US" sz="2000" dirty="0" smtClean="0">
                <a:solidFill>
                  <a:srgbClr val="6E8080"/>
                </a:solidFill>
                <a:latin typeface="Lucida Sans Typewriter"/>
                <a:ea typeface="Courier New" charset="0"/>
                <a:cs typeface="Courier New" charset="0"/>
              </a:rPr>
              <a:t>if (income &lt; RATE1_SINGLE_LIMIT)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solidFill>
                  <a:srgbClr val="6E8080"/>
                </a:solidFill>
                <a:latin typeface="Lucida Sans Typewriter"/>
                <a:ea typeface="Courier New" charset="0"/>
                <a:cs typeface="Courier New" charset="0"/>
              </a:rPr>
              <a:t>if</a:t>
            </a:r>
            <a:r>
              <a:rPr lang="en-US" dirty="0" smtClean="0"/>
              <a:t> Statement</a:t>
            </a:r>
            <a:endParaRPr lang="en-US" dirty="0"/>
          </a:p>
        </p:txBody>
      </p:sp>
      <p:sp>
        <p:nvSpPr>
          <p:cNvPr id="3" name="Content Placeholder 2"/>
          <p:cNvSpPr>
            <a:spLocks noGrp="1"/>
          </p:cNvSpPr>
          <p:nvPr>
            <p:ph idx="4294967295"/>
          </p:nvPr>
        </p:nvSpPr>
        <p:spPr>
          <a:xfrm>
            <a:off x="4455633" y="927100"/>
            <a:ext cx="4688368" cy="5336307"/>
          </a:xfrm>
        </p:spPr>
        <p:txBody>
          <a:bodyPr/>
          <a:lstStyle/>
          <a:p>
            <a:pPr>
              <a:buNone/>
            </a:pPr>
            <a:r>
              <a:rPr lang="en-US" dirty="0" smtClean="0"/>
              <a:t>An </a:t>
            </a:r>
            <a:r>
              <a:rPr lang="en-US" dirty="0" smtClean="0">
                <a:solidFill>
                  <a:srgbClr val="6E8080"/>
                </a:solidFill>
                <a:latin typeface="Lucida Sans Typewriter"/>
                <a:ea typeface="Courier New" charset="0"/>
                <a:cs typeface="Courier New" charset="0"/>
              </a:rPr>
              <a:t>if</a:t>
            </a:r>
            <a:r>
              <a:rPr lang="en-US" dirty="0" smtClean="0"/>
              <a:t> statement is like a fork in the road. Depending upon a decision, different parts of the program are executed.</a:t>
            </a:r>
            <a:endParaRPr lang="en-US" sz="1800" dirty="0" smtClean="0">
              <a:solidFill>
                <a:srgbClr val="6E8080"/>
              </a:solidFill>
              <a:latin typeface="Lucida Sans Typewriter"/>
              <a:ea typeface="Courier New" charset="0"/>
              <a:cs typeface="Courier New" charset="0"/>
            </a:endParaRPr>
          </a:p>
        </p:txBody>
      </p:sp>
      <p:pic>
        <p:nvPicPr>
          <p:cNvPr id="6" name="Picture 5" descr="fork_in_the_road.jpg"/>
          <p:cNvPicPr>
            <a:picLocks noChangeAspect="1"/>
          </p:cNvPicPr>
          <p:nvPr/>
        </p:nvPicPr>
        <p:blipFill>
          <a:blip r:embed="rId2"/>
          <a:stretch>
            <a:fillRect/>
          </a:stretch>
        </p:blipFill>
        <p:spPr>
          <a:xfrm>
            <a:off x="215835" y="927100"/>
            <a:ext cx="3933825" cy="33909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5.21</a:t>
            </a:r>
            <a:endParaRPr lang="en-US" dirty="0"/>
          </a:p>
        </p:txBody>
      </p:sp>
      <p:sp>
        <p:nvSpPr>
          <p:cNvPr id="8" name="Content Placeholder 5"/>
          <p:cNvSpPr>
            <a:spLocks noGrp="1"/>
          </p:cNvSpPr>
          <p:nvPr>
            <p:ph idx="4294967295"/>
          </p:nvPr>
        </p:nvSpPr>
        <p:spPr>
          <a:xfrm>
            <a:off x="438009" y="2441303"/>
            <a:ext cx="8239827" cy="2292278"/>
          </a:xfrm>
        </p:spPr>
        <p:txBody>
          <a:bodyPr/>
          <a:lstStyle/>
          <a:p>
            <a:pPr>
              <a:buNone/>
            </a:pPr>
            <a:r>
              <a:rPr lang="en-US" b="1" dirty="0" smtClean="0"/>
              <a:t>Answer:</a:t>
            </a:r>
            <a:r>
              <a:rPr lang="en-US" dirty="0" smtClean="0"/>
              <a:t> No. Their individual tax is $5,200 each, and if they married, they would pay $10,400. Actually, taxpayers in higher tax brackets (which our program does not model) may pay higher taxes when they marry, a phenomenon known as the </a:t>
            </a:r>
            <a:r>
              <a:rPr lang="en-US" i="1" dirty="0" smtClean="0"/>
              <a:t>marriage penalty</a:t>
            </a:r>
            <a:r>
              <a:rPr lang="en-US" dirty="0" smtClean="0"/>
              <a:t>.</a:t>
            </a:r>
            <a:endParaRPr lang="en-US" dirty="0"/>
          </a:p>
        </p:txBody>
      </p:sp>
      <p:sp>
        <p:nvSpPr>
          <p:cNvPr id="9" name="Content Placeholder 5"/>
          <p:cNvSpPr>
            <a:spLocks noGrp="1"/>
          </p:cNvSpPr>
          <p:nvPr>
            <p:ph idx="4294967295"/>
          </p:nvPr>
        </p:nvSpPr>
        <p:spPr>
          <a:xfrm>
            <a:off x="0" y="958815"/>
            <a:ext cx="8677836" cy="838417"/>
          </a:xfrm>
        </p:spPr>
        <p:txBody>
          <a:bodyPr/>
          <a:lstStyle/>
          <a:p>
            <a:pPr>
              <a:buNone/>
            </a:pPr>
            <a:r>
              <a:rPr lang="en-US" dirty="0" smtClean="0"/>
              <a:t>Suppose Harry and Sally each make $40,000 per year. Would they save taxes if they married?</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5.22</a:t>
            </a:r>
            <a:endParaRPr lang="en-US" dirty="0"/>
          </a:p>
        </p:txBody>
      </p:sp>
      <p:sp>
        <p:nvSpPr>
          <p:cNvPr id="8" name="Content Placeholder 5"/>
          <p:cNvSpPr>
            <a:spLocks noGrp="1"/>
          </p:cNvSpPr>
          <p:nvPr>
            <p:ph idx="4294967295"/>
          </p:nvPr>
        </p:nvSpPr>
        <p:spPr>
          <a:xfrm>
            <a:off x="438009" y="2480015"/>
            <a:ext cx="8705991" cy="3588771"/>
          </a:xfrm>
        </p:spPr>
        <p:txBody>
          <a:bodyPr/>
          <a:lstStyle/>
          <a:p>
            <a:pPr>
              <a:buNone/>
            </a:pPr>
            <a:r>
              <a:rPr lang="en-US" b="1" dirty="0" smtClean="0"/>
              <a:t>Answer:</a:t>
            </a:r>
            <a:r>
              <a:rPr lang="en-US" dirty="0" smtClean="0"/>
              <a:t> Change else in line 22 to</a:t>
            </a:r>
          </a:p>
          <a:p>
            <a:pPr lvl="1">
              <a:buNone/>
            </a:pPr>
            <a:r>
              <a:rPr lang="en-US" sz="1800" dirty="0" smtClean="0">
                <a:solidFill>
                  <a:srgbClr val="6E8080"/>
                </a:solidFill>
                <a:latin typeface="Lucida Sans Typewriter"/>
                <a:ea typeface="Courier New" charset="0"/>
                <a:cs typeface="Courier New" charset="0"/>
              </a:rPr>
              <a:t>else if (</a:t>
            </a:r>
            <a:r>
              <a:rPr lang="en-US" sz="1800" dirty="0" err="1" smtClean="0">
                <a:solidFill>
                  <a:srgbClr val="6E8080"/>
                </a:solidFill>
                <a:latin typeface="Lucida Sans Typewriter"/>
                <a:ea typeface="Courier New" charset="0"/>
                <a:cs typeface="Courier New" charset="0"/>
              </a:rPr>
              <a:t>maritalStatus.equals("N</a:t>
            </a:r>
            <a:r>
              <a:rPr lang="en-US" sz="1800" dirty="0" smtClean="0">
                <a:solidFill>
                  <a:srgbClr val="6E8080"/>
                </a:solidFill>
                <a:latin typeface="Lucida Sans Typewriter"/>
                <a:ea typeface="Courier New" charset="0"/>
                <a:cs typeface="Courier New" charset="0"/>
              </a:rPr>
              <a:t>"))</a:t>
            </a:r>
          </a:p>
          <a:p>
            <a:pPr lvl="1">
              <a:buNone/>
            </a:pPr>
            <a:r>
              <a:rPr lang="en-US" sz="2400" dirty="0" smtClean="0"/>
              <a:t>and add another branch after line 25:</a:t>
            </a:r>
          </a:p>
          <a:p>
            <a:pPr lvl="1">
              <a:buNone/>
            </a:pPr>
            <a:r>
              <a:rPr lang="en-US" sz="1800" dirty="0" smtClean="0">
                <a:solidFill>
                  <a:srgbClr val="6E8080"/>
                </a:solidFill>
                <a:latin typeface="Lucida Sans Typewriter"/>
                <a:ea typeface="Courier New" charset="0"/>
                <a:cs typeface="Courier New" charset="0"/>
              </a:rPr>
              <a:t>else</a:t>
            </a:r>
          </a:p>
          <a:p>
            <a:pPr lvl="1">
              <a:buNone/>
            </a:pPr>
            <a:r>
              <a:rPr lang="en-US" sz="1800" dirty="0" smtClean="0">
                <a:solidFill>
                  <a:srgbClr val="6E8080"/>
                </a:solidFill>
                <a:latin typeface="Lucida Sans Typewriter"/>
                <a:ea typeface="Courier New" charset="0"/>
                <a:cs typeface="Courier New" charset="0"/>
              </a:rPr>
              <a:t>{</a:t>
            </a:r>
          </a:p>
          <a:p>
            <a:pPr lvl="1">
              <a:buNone/>
            </a:pP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System.out.println</a:t>
            </a:r>
            <a:r>
              <a:rPr lang="en-US" sz="1800" dirty="0" smtClean="0">
                <a:solidFill>
                  <a:srgbClr val="6E8080"/>
                </a:solidFill>
                <a:latin typeface="Lucida Sans Typewriter"/>
                <a:ea typeface="Courier New" charset="0"/>
                <a:cs typeface="Courier New" charset="0"/>
              </a:rPr>
              <a:t>( "Error: Please answer Y or N.");</a:t>
            </a:r>
          </a:p>
          <a:p>
            <a:pPr lvl="1">
              <a:buNone/>
            </a:pPr>
            <a:r>
              <a:rPr lang="en-US" sz="1800" dirty="0" smtClean="0">
                <a:solidFill>
                  <a:srgbClr val="6E8080"/>
                </a:solidFill>
                <a:latin typeface="Lucida Sans Typewriter"/>
                <a:ea typeface="Courier New" charset="0"/>
                <a:cs typeface="Courier New" charset="0"/>
              </a:rPr>
              <a:t>}</a:t>
            </a:r>
          </a:p>
        </p:txBody>
      </p:sp>
      <p:sp>
        <p:nvSpPr>
          <p:cNvPr id="9" name="Content Placeholder 5"/>
          <p:cNvSpPr>
            <a:spLocks noGrp="1"/>
          </p:cNvSpPr>
          <p:nvPr>
            <p:ph idx="4294967295"/>
          </p:nvPr>
        </p:nvSpPr>
        <p:spPr>
          <a:xfrm>
            <a:off x="0" y="958815"/>
            <a:ext cx="8677836" cy="1258130"/>
          </a:xfrm>
        </p:spPr>
        <p:txBody>
          <a:bodyPr/>
          <a:lstStyle/>
          <a:p>
            <a:pPr>
              <a:buNone/>
            </a:pPr>
            <a:r>
              <a:rPr lang="en-US" dirty="0" smtClean="0"/>
              <a:t>How would you modify the </a:t>
            </a:r>
            <a:r>
              <a:rPr lang="en-US" dirty="0" err="1" smtClean="0">
                <a:solidFill>
                  <a:srgbClr val="6E8080"/>
                </a:solidFill>
                <a:latin typeface="Lucida Sans Typewriter"/>
                <a:ea typeface="Courier New" charset="0"/>
                <a:cs typeface="Courier New" charset="0"/>
              </a:rPr>
              <a:t>TaxCalculator.java</a:t>
            </a:r>
            <a:r>
              <a:rPr lang="en-US" dirty="0" smtClean="0"/>
              <a:t> program in order to check that the user entered a correct value for the marital status (i.e., </a:t>
            </a:r>
            <a:r>
              <a:rPr lang="en-US" dirty="0" smtClean="0">
                <a:solidFill>
                  <a:srgbClr val="6E8080"/>
                </a:solidFill>
                <a:latin typeface="Lucida Sans Typewriter"/>
                <a:ea typeface="Courier New" charset="0"/>
                <a:cs typeface="Courier New" charset="0"/>
              </a:rPr>
              <a:t>Y</a:t>
            </a:r>
            <a:r>
              <a:rPr lang="en-US" dirty="0" smtClean="0"/>
              <a:t> or </a:t>
            </a:r>
            <a:r>
              <a:rPr lang="en-US" dirty="0" smtClean="0">
                <a:solidFill>
                  <a:srgbClr val="6E8080"/>
                </a:solidFill>
                <a:latin typeface="Lucida Sans Typewriter"/>
                <a:ea typeface="Courier New" charset="0"/>
                <a:cs typeface="Courier New" charset="0"/>
              </a:rPr>
              <a:t>N</a:t>
            </a:r>
            <a:r>
              <a:rPr lang="en-US" dirty="0" smtClean="0"/>
              <a: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5.23</a:t>
            </a:r>
            <a:endParaRPr lang="en-US" dirty="0"/>
          </a:p>
        </p:txBody>
      </p:sp>
      <p:sp>
        <p:nvSpPr>
          <p:cNvPr id="8" name="Content Placeholder 5"/>
          <p:cNvSpPr>
            <a:spLocks noGrp="1"/>
          </p:cNvSpPr>
          <p:nvPr>
            <p:ph idx="4294967295"/>
          </p:nvPr>
        </p:nvSpPr>
        <p:spPr>
          <a:xfrm>
            <a:off x="438009" y="2839158"/>
            <a:ext cx="8705991" cy="3401985"/>
          </a:xfrm>
        </p:spPr>
        <p:txBody>
          <a:bodyPr/>
          <a:lstStyle/>
          <a:p>
            <a:pPr>
              <a:buNone/>
            </a:pPr>
            <a:r>
              <a:rPr lang="en-US" b="1" dirty="0" smtClean="0"/>
              <a:t>Answer:</a:t>
            </a:r>
            <a:r>
              <a:rPr lang="en-US" dirty="0" smtClean="0"/>
              <a:t> The higher tax rate is only applied on the income in the higher bracket. Suppose you are single and make $31,900. Should you try to get a $200 raise? Absolutely: you get to keep 90 percent of the first $100 and 75 percent of the next $100. </a:t>
            </a:r>
            <a:endParaRPr lang="en-US" dirty="0"/>
          </a:p>
        </p:txBody>
      </p:sp>
      <p:sp>
        <p:nvSpPr>
          <p:cNvPr id="9" name="Content Placeholder 5"/>
          <p:cNvSpPr>
            <a:spLocks noGrp="1"/>
          </p:cNvSpPr>
          <p:nvPr>
            <p:ph idx="4294967295"/>
          </p:nvPr>
        </p:nvSpPr>
        <p:spPr>
          <a:xfrm>
            <a:off x="0" y="958815"/>
            <a:ext cx="8677836" cy="1580986"/>
          </a:xfrm>
        </p:spPr>
        <p:txBody>
          <a:bodyPr/>
          <a:lstStyle/>
          <a:p>
            <a:pPr>
              <a:buNone/>
            </a:pPr>
            <a:r>
              <a:rPr lang="en-US" dirty="0" smtClean="0"/>
              <a:t>Some people object to higher tax rates for higher incomes, claiming that you might end up with </a:t>
            </a:r>
            <a:r>
              <a:rPr lang="en-US" i="1" dirty="0" smtClean="0"/>
              <a:t>less</a:t>
            </a:r>
            <a:r>
              <a:rPr lang="en-US" dirty="0" smtClean="0"/>
              <a:t> money after taxes when you get a raise for working hard. What is the flaw in this argument?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Solving: Flowcharts</a:t>
            </a:r>
            <a:endParaRPr lang="en-US" dirty="0"/>
          </a:p>
        </p:txBody>
      </p:sp>
      <p:sp>
        <p:nvSpPr>
          <p:cNvPr id="3" name="Content Placeholder 2"/>
          <p:cNvSpPr>
            <a:spLocks noGrp="1"/>
          </p:cNvSpPr>
          <p:nvPr>
            <p:ph idx="1"/>
          </p:nvPr>
        </p:nvSpPr>
        <p:spPr>
          <a:xfrm>
            <a:off x="8964" y="958814"/>
            <a:ext cx="9135036" cy="4919472"/>
          </a:xfrm>
        </p:spPr>
        <p:txBody>
          <a:bodyPr>
            <a:normAutofit fontScale="92500" lnSpcReduction="10000"/>
          </a:bodyPr>
          <a:lstStyle/>
          <a:p>
            <a:r>
              <a:rPr lang="en-US" dirty="0" smtClean="0"/>
              <a:t>A flowchart shows the structure of decisions and tasks that are required to solve a problem.</a:t>
            </a:r>
          </a:p>
          <a:p>
            <a:r>
              <a:rPr lang="en-US" dirty="0" smtClean="0"/>
              <a:t>Flowcharts are made up of elements for tasks, input/output, and decisions.</a:t>
            </a:r>
          </a:p>
          <a:p>
            <a:endParaRPr lang="en-US" b="1" dirty="0" smtClean="0"/>
          </a:p>
          <a:p>
            <a:endParaRPr lang="en-US" b="1" dirty="0" smtClean="0"/>
          </a:p>
          <a:p>
            <a:endParaRPr lang="en-US" b="1" dirty="0" smtClean="0"/>
          </a:p>
          <a:p>
            <a:pPr>
              <a:buNone/>
            </a:pPr>
            <a:r>
              <a:rPr lang="en-US" b="1" dirty="0" smtClean="0"/>
              <a:t>	</a:t>
            </a:r>
          </a:p>
          <a:p>
            <a:pPr>
              <a:buNone/>
            </a:pPr>
            <a:endParaRPr lang="en-US" b="1" dirty="0" smtClean="0"/>
          </a:p>
          <a:p>
            <a:pPr>
              <a:buNone/>
            </a:pPr>
            <a:endParaRPr lang="en-US" b="1" dirty="0"/>
          </a:p>
          <a:p>
            <a:pPr>
              <a:buNone/>
            </a:pPr>
            <a:r>
              <a:rPr lang="en-US" b="1" dirty="0" smtClean="0"/>
              <a:t>Figure </a:t>
            </a:r>
            <a:r>
              <a:rPr lang="en-US" b="1" dirty="0" smtClean="0"/>
              <a:t>6</a:t>
            </a:r>
            <a:r>
              <a:rPr lang="en-US" dirty="0" smtClean="0"/>
              <a:t> Flowchart Elements</a:t>
            </a:r>
          </a:p>
          <a:p>
            <a:r>
              <a:rPr lang="en-US" dirty="0" smtClean="0"/>
              <a:t>Link tasks and input/output boxes in the sequence in which they should be executed.</a:t>
            </a:r>
            <a:endParaRPr lang="en-US" dirty="0" smtClean="0">
              <a:solidFill>
                <a:srgbClr val="6E8080"/>
              </a:solidFill>
              <a:latin typeface="Lucida Sans Typewriter"/>
              <a:ea typeface="Courier New" charset="0"/>
              <a:cs typeface="Courier New" charset="0"/>
            </a:endParaRPr>
          </a:p>
        </p:txBody>
      </p:sp>
      <p:pic>
        <p:nvPicPr>
          <p:cNvPr id="4" name="Picture 3" descr="flowchart_elements.png"/>
          <p:cNvPicPr>
            <a:picLocks noChangeAspect="1"/>
          </p:cNvPicPr>
          <p:nvPr/>
        </p:nvPicPr>
        <p:blipFill>
          <a:blip r:embed="rId2"/>
          <a:stretch>
            <a:fillRect/>
          </a:stretch>
        </p:blipFill>
        <p:spPr>
          <a:xfrm>
            <a:off x="720674" y="2598195"/>
            <a:ext cx="7702651" cy="1661609"/>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Solving: Flowcharts</a:t>
            </a:r>
            <a:endParaRPr lang="en-US" dirty="0"/>
          </a:p>
        </p:txBody>
      </p:sp>
      <p:sp>
        <p:nvSpPr>
          <p:cNvPr id="3" name="Content Placeholder 2"/>
          <p:cNvSpPr>
            <a:spLocks noGrp="1"/>
          </p:cNvSpPr>
          <p:nvPr>
            <p:ph idx="1"/>
          </p:nvPr>
        </p:nvSpPr>
        <p:spPr>
          <a:xfrm>
            <a:off x="8964" y="958813"/>
            <a:ext cx="9135036" cy="5255115"/>
          </a:xfrm>
        </p:spPr>
        <p:txBody>
          <a:bodyPr>
            <a:normAutofit/>
          </a:bodyPr>
          <a:lstStyle/>
          <a:p>
            <a:r>
              <a:rPr lang="en-US" dirty="0" smtClean="0"/>
              <a:t>Whenever you need to make a decision, draw a diamond with two outcomes</a:t>
            </a:r>
            <a:br>
              <a:rPr lang="en-US" dirty="0" smtClean="0"/>
            </a:br>
            <a:r>
              <a:rPr lang="en-US" dirty="0" smtClean="0"/>
              <a:t/>
            </a:r>
            <a:br>
              <a:rPr lang="en-US" dirty="0" smtClean="0"/>
            </a:br>
            <a:r>
              <a:rPr lang="en-US" dirty="0" smtClean="0"/>
              <a:t/>
            </a:r>
            <a:br>
              <a:rPr lang="en-US" dirty="0" smtClean="0"/>
            </a:br>
            <a:endParaRPr lang="en-US"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pPr>
              <a:buNone/>
            </a:pPr>
            <a:r>
              <a:rPr lang="en-US" b="1" dirty="0" smtClean="0"/>
              <a:t>	Figure 7</a:t>
            </a:r>
            <a:r>
              <a:rPr lang="en-US" dirty="0" smtClean="0"/>
              <a:t> Flowchart with Two Outcomes</a:t>
            </a:r>
            <a:endParaRPr lang="en-US" dirty="0" smtClean="0">
              <a:solidFill>
                <a:srgbClr val="6E8080"/>
              </a:solidFill>
              <a:latin typeface="Lucida Sans Typewriter"/>
              <a:ea typeface="Courier New" charset="0"/>
              <a:cs typeface="Courier New" charset="0"/>
            </a:endParaRPr>
          </a:p>
        </p:txBody>
      </p:sp>
      <p:pic>
        <p:nvPicPr>
          <p:cNvPr id="5" name="Picture 4" descr="flowchart_two_outcomes.png"/>
          <p:cNvPicPr>
            <a:picLocks noChangeAspect="1"/>
          </p:cNvPicPr>
          <p:nvPr/>
        </p:nvPicPr>
        <p:blipFill>
          <a:blip r:embed="rId2"/>
          <a:stretch>
            <a:fillRect/>
          </a:stretch>
        </p:blipFill>
        <p:spPr>
          <a:xfrm>
            <a:off x="176365" y="1686887"/>
            <a:ext cx="3619473" cy="352930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Solving: Flowcharts</a:t>
            </a:r>
            <a:endParaRPr lang="en-US" dirty="0"/>
          </a:p>
        </p:txBody>
      </p:sp>
      <p:sp>
        <p:nvSpPr>
          <p:cNvPr id="3" name="Content Placeholder 2"/>
          <p:cNvSpPr>
            <a:spLocks noGrp="1"/>
          </p:cNvSpPr>
          <p:nvPr>
            <p:ph idx="1"/>
          </p:nvPr>
        </p:nvSpPr>
        <p:spPr>
          <a:xfrm>
            <a:off x="0" y="5961066"/>
            <a:ext cx="9135036" cy="472514"/>
          </a:xfrm>
        </p:spPr>
        <p:txBody>
          <a:bodyPr/>
          <a:lstStyle/>
          <a:p>
            <a:pPr>
              <a:buNone/>
            </a:pPr>
            <a:r>
              <a:rPr lang="en-US" b="1" dirty="0" smtClean="0"/>
              <a:t>	Figure 8</a:t>
            </a:r>
            <a:r>
              <a:rPr lang="en-US" dirty="0" smtClean="0"/>
              <a:t> Flowchart with Multiple Choices</a:t>
            </a:r>
            <a:endParaRPr lang="en-US" dirty="0" smtClean="0">
              <a:solidFill>
                <a:srgbClr val="6E8080"/>
              </a:solidFill>
              <a:latin typeface="Lucida Sans Typewriter"/>
              <a:ea typeface="Courier New" charset="0"/>
              <a:cs typeface="Courier New" charset="0"/>
            </a:endParaRPr>
          </a:p>
        </p:txBody>
      </p:sp>
      <p:pic>
        <p:nvPicPr>
          <p:cNvPr id="7" name="Picture 6" descr="flowchart_with_multilpe_choices.png"/>
          <p:cNvPicPr>
            <a:picLocks noChangeAspect="1"/>
          </p:cNvPicPr>
          <p:nvPr/>
        </p:nvPicPr>
        <p:blipFill>
          <a:blip r:embed="rId2"/>
          <a:stretch>
            <a:fillRect/>
          </a:stretch>
        </p:blipFill>
        <p:spPr>
          <a:xfrm>
            <a:off x="860892" y="906566"/>
            <a:ext cx="3476354" cy="498532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Solving: Flowcharts</a:t>
            </a:r>
            <a:endParaRPr lang="en-US" dirty="0"/>
          </a:p>
        </p:txBody>
      </p:sp>
      <p:sp>
        <p:nvSpPr>
          <p:cNvPr id="3" name="Content Placeholder 2"/>
          <p:cNvSpPr>
            <a:spLocks noGrp="1"/>
          </p:cNvSpPr>
          <p:nvPr>
            <p:ph idx="1"/>
          </p:nvPr>
        </p:nvSpPr>
        <p:spPr>
          <a:xfrm>
            <a:off x="0" y="998257"/>
            <a:ext cx="9135036" cy="1767544"/>
          </a:xfrm>
        </p:spPr>
        <p:txBody>
          <a:bodyPr/>
          <a:lstStyle/>
          <a:p>
            <a:r>
              <a:rPr lang="en-US" dirty="0" smtClean="0"/>
              <a:t>Each branch of a decision can contain tasks and further decisions.</a:t>
            </a:r>
          </a:p>
          <a:p>
            <a:r>
              <a:rPr lang="en-US" dirty="0" smtClean="0"/>
              <a:t>Never point an arrow inside another branch.</a:t>
            </a:r>
          </a:p>
          <a:p>
            <a:r>
              <a:rPr lang="en-US" dirty="0" smtClean="0"/>
              <a:t>BAD - spaghetti code</a:t>
            </a:r>
            <a:endParaRPr lang="en-US" dirty="0" smtClean="0">
              <a:solidFill>
                <a:srgbClr val="6E8080"/>
              </a:solidFill>
              <a:latin typeface="Lucida Sans Typewriter"/>
              <a:ea typeface="Courier New" charset="0"/>
              <a:cs typeface="Courier New" charset="0"/>
            </a:endParaRPr>
          </a:p>
        </p:txBody>
      </p:sp>
      <p:pic>
        <p:nvPicPr>
          <p:cNvPr id="5" name="Picture 4" descr="spagetti_flowchart.png"/>
          <p:cNvPicPr>
            <a:picLocks noChangeAspect="1"/>
          </p:cNvPicPr>
          <p:nvPr/>
        </p:nvPicPr>
        <p:blipFill>
          <a:blip r:embed="rId2"/>
          <a:stretch>
            <a:fillRect/>
          </a:stretch>
        </p:blipFill>
        <p:spPr>
          <a:xfrm>
            <a:off x="448880" y="2765801"/>
            <a:ext cx="5641741" cy="3297456"/>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Solving: Flowcharts</a:t>
            </a:r>
            <a:endParaRPr lang="en-US" dirty="0"/>
          </a:p>
        </p:txBody>
      </p:sp>
      <p:sp>
        <p:nvSpPr>
          <p:cNvPr id="3" name="Content Placeholder 2"/>
          <p:cNvSpPr>
            <a:spLocks noGrp="1"/>
          </p:cNvSpPr>
          <p:nvPr>
            <p:ph idx="1"/>
          </p:nvPr>
        </p:nvSpPr>
        <p:spPr>
          <a:xfrm>
            <a:off x="0" y="998256"/>
            <a:ext cx="9135036" cy="5017627"/>
          </a:xfrm>
        </p:spPr>
        <p:txBody>
          <a:bodyPr/>
          <a:lstStyle/>
          <a:p>
            <a:r>
              <a:rPr lang="en-US" dirty="0" smtClean="0"/>
              <a:t>GOOD - better design</a:t>
            </a:r>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r>
            <a:br>
              <a:rPr lang="en-US" dirty="0" smtClean="0"/>
            </a:br>
            <a:r>
              <a:rPr lang="en-US" dirty="0" smtClean="0"/>
              <a:t/>
            </a:r>
            <a:br>
              <a:rPr lang="en-US" dirty="0" smtClean="0"/>
            </a:br>
            <a:r>
              <a:rPr lang="en-US" dirty="0" smtClean="0"/>
              <a:t>In the future the cost for international shipments may be different from that to Alaska and Hawaii.</a:t>
            </a:r>
          </a:p>
          <a:p>
            <a:r>
              <a:rPr lang="en-US" dirty="0" smtClean="0"/>
              <a:t>Spaghetti code has so many pathways that it becomes impossible to understand.</a:t>
            </a:r>
            <a:endParaRPr lang="en-US" dirty="0" smtClean="0">
              <a:solidFill>
                <a:srgbClr val="6E8080"/>
              </a:solidFill>
              <a:latin typeface="Lucida Sans Typewriter"/>
              <a:ea typeface="Courier New" charset="0"/>
              <a:cs typeface="Courier New" charset="0"/>
            </a:endParaRPr>
          </a:p>
        </p:txBody>
      </p:sp>
      <p:pic>
        <p:nvPicPr>
          <p:cNvPr id="6" name="Picture 5" descr="good_flowchart.png"/>
          <p:cNvPicPr>
            <a:picLocks noChangeAspect="1"/>
          </p:cNvPicPr>
          <p:nvPr/>
        </p:nvPicPr>
        <p:blipFill>
          <a:blip r:embed="rId2"/>
          <a:stretch>
            <a:fillRect/>
          </a:stretch>
        </p:blipFill>
        <p:spPr>
          <a:xfrm>
            <a:off x="431677" y="1448501"/>
            <a:ext cx="3619562" cy="3017676"/>
          </a:xfrm>
          <a:prstGeom prst="rect">
            <a:avLst/>
          </a:prstGeom>
        </p:spPr>
      </p:pic>
      <p:pic>
        <p:nvPicPr>
          <p:cNvPr id="7" name="Picture 6" descr="spagetti.jpg"/>
          <p:cNvPicPr>
            <a:picLocks noChangeAspect="1"/>
          </p:cNvPicPr>
          <p:nvPr/>
        </p:nvPicPr>
        <p:blipFill>
          <a:blip r:embed="rId3"/>
          <a:stretch>
            <a:fillRect/>
          </a:stretch>
        </p:blipFill>
        <p:spPr>
          <a:xfrm>
            <a:off x="5856282" y="998256"/>
            <a:ext cx="2072147" cy="169077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5.24</a:t>
            </a:r>
            <a:endParaRPr lang="en-US" dirty="0"/>
          </a:p>
        </p:txBody>
      </p:sp>
      <p:sp>
        <p:nvSpPr>
          <p:cNvPr id="8" name="Content Placeholder 5"/>
          <p:cNvSpPr>
            <a:spLocks noGrp="1"/>
          </p:cNvSpPr>
          <p:nvPr>
            <p:ph idx="4294967295"/>
          </p:nvPr>
        </p:nvSpPr>
        <p:spPr>
          <a:xfrm>
            <a:off x="599372" y="1807993"/>
            <a:ext cx="8239827" cy="1730843"/>
          </a:xfrm>
        </p:spPr>
        <p:txBody>
          <a:bodyPr/>
          <a:lstStyle/>
          <a:p>
            <a:r>
              <a:rPr lang="en-US" b="1" dirty="0" smtClean="0"/>
              <a:t>Answer:</a:t>
            </a:r>
            <a:endParaRPr lang="en-US" dirty="0" smtClean="0">
              <a:solidFill>
                <a:srgbClr val="6E8080"/>
              </a:solidFill>
              <a:latin typeface="Lucida Sans Typewriter"/>
              <a:ea typeface="Courier New" charset="0"/>
              <a:cs typeface="Courier New" charset="0"/>
            </a:endParaRPr>
          </a:p>
        </p:txBody>
      </p:sp>
      <p:pic>
        <p:nvPicPr>
          <p:cNvPr id="7" name="Picture 6" descr="sc_5.24_answer.png"/>
          <p:cNvPicPr>
            <a:picLocks noChangeAspect="1"/>
          </p:cNvPicPr>
          <p:nvPr/>
        </p:nvPicPr>
        <p:blipFill>
          <a:blip r:embed="rId2"/>
          <a:stretch>
            <a:fillRect/>
          </a:stretch>
        </p:blipFill>
        <p:spPr>
          <a:xfrm>
            <a:off x="913884" y="2311268"/>
            <a:ext cx="3658115" cy="2756467"/>
          </a:xfrm>
          <a:prstGeom prst="rect">
            <a:avLst/>
          </a:prstGeom>
        </p:spPr>
      </p:pic>
      <p:sp>
        <p:nvSpPr>
          <p:cNvPr id="10" name="Content Placeholder 5"/>
          <p:cNvSpPr>
            <a:spLocks noGrp="1"/>
          </p:cNvSpPr>
          <p:nvPr>
            <p:ph idx="4294967295"/>
          </p:nvPr>
        </p:nvSpPr>
        <p:spPr>
          <a:xfrm>
            <a:off x="8964" y="958814"/>
            <a:ext cx="8677836" cy="849179"/>
          </a:xfrm>
        </p:spPr>
        <p:txBody>
          <a:bodyPr/>
          <a:lstStyle/>
          <a:p>
            <a:r>
              <a:rPr lang="en-US" dirty="0" smtClean="0"/>
              <a:t>Draw a flowchart for a program that reads a value temp and prints “Frozen” if it is less than zero.</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5.25</a:t>
            </a:r>
            <a:endParaRPr lang="en-US" dirty="0"/>
          </a:p>
        </p:txBody>
      </p:sp>
      <p:sp>
        <p:nvSpPr>
          <p:cNvPr id="8" name="Content Placeholder 5"/>
          <p:cNvSpPr>
            <a:spLocks noGrp="1"/>
          </p:cNvSpPr>
          <p:nvPr>
            <p:ph idx="4294967295"/>
          </p:nvPr>
        </p:nvSpPr>
        <p:spPr>
          <a:xfrm>
            <a:off x="599372" y="5241029"/>
            <a:ext cx="8239827" cy="1312103"/>
          </a:xfrm>
        </p:spPr>
        <p:txBody>
          <a:bodyPr/>
          <a:lstStyle/>
          <a:p>
            <a:r>
              <a:rPr lang="en-US" b="1" dirty="0" smtClean="0"/>
              <a:t>Answer:</a:t>
            </a:r>
            <a:r>
              <a:rPr lang="en-US" dirty="0" smtClean="0"/>
              <a:t> The “True” arrow from the first decision points into the “True” branch of the second decision, creating spaghetti code. </a:t>
            </a:r>
            <a:endParaRPr lang="en-US" dirty="0"/>
          </a:p>
        </p:txBody>
      </p:sp>
      <p:pic>
        <p:nvPicPr>
          <p:cNvPr id="9" name="Picture 8" descr="sc_5.25_question.png"/>
          <p:cNvPicPr>
            <a:picLocks noChangeAspect="1"/>
          </p:cNvPicPr>
          <p:nvPr/>
        </p:nvPicPr>
        <p:blipFill>
          <a:blip r:embed="rId2"/>
          <a:stretch>
            <a:fillRect/>
          </a:stretch>
        </p:blipFill>
        <p:spPr>
          <a:xfrm>
            <a:off x="731843" y="1515259"/>
            <a:ext cx="2981184" cy="3746779"/>
          </a:xfrm>
          <a:prstGeom prst="rect">
            <a:avLst/>
          </a:prstGeom>
        </p:spPr>
      </p:pic>
      <p:sp>
        <p:nvSpPr>
          <p:cNvPr id="10" name="Content Placeholder 5"/>
          <p:cNvSpPr>
            <a:spLocks noGrp="1"/>
          </p:cNvSpPr>
          <p:nvPr>
            <p:ph idx="4294967295"/>
          </p:nvPr>
        </p:nvSpPr>
        <p:spPr>
          <a:xfrm>
            <a:off x="8964" y="958814"/>
            <a:ext cx="8677836" cy="556445"/>
          </a:xfrm>
        </p:spPr>
        <p:txBody>
          <a:bodyPr/>
          <a:lstStyle/>
          <a:p>
            <a:r>
              <a:rPr lang="en-US" dirty="0" smtClean="0"/>
              <a:t>What is wrong with this flowchart?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solidFill>
                  <a:srgbClr val="26ADAE"/>
                </a:solidFill>
              </a:rPr>
              <a:t>Syntax 5.1 </a:t>
            </a:r>
            <a:r>
              <a:rPr lang="en-US" sz="3200" dirty="0" smtClean="0"/>
              <a:t>The </a:t>
            </a:r>
            <a:r>
              <a:rPr lang="en-US" sz="3200" dirty="0" smtClean="0">
                <a:solidFill>
                  <a:srgbClr val="6E8080"/>
                </a:solidFill>
                <a:latin typeface="Lucida Sans Typewriter"/>
                <a:ea typeface="Courier New" charset="0"/>
                <a:cs typeface="Courier New" charset="0"/>
              </a:rPr>
              <a:t>if</a:t>
            </a:r>
            <a:r>
              <a:rPr lang="en-US" sz="3200" dirty="0" smtClean="0"/>
              <a:t> Statement</a:t>
            </a:r>
            <a:endParaRPr lang="en-US" sz="3200" dirty="0"/>
          </a:p>
        </p:txBody>
      </p:sp>
      <p:pic>
        <p:nvPicPr>
          <p:cNvPr id="4" name="Picture 3" descr="if_syntax.png"/>
          <p:cNvPicPr>
            <a:picLocks noChangeAspect="1"/>
          </p:cNvPicPr>
          <p:nvPr/>
        </p:nvPicPr>
        <p:blipFill>
          <a:blip r:embed="rId2"/>
          <a:stretch>
            <a:fillRect/>
          </a:stretch>
        </p:blipFill>
        <p:spPr>
          <a:xfrm>
            <a:off x="0" y="802888"/>
            <a:ext cx="9144000" cy="525222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5.27</a:t>
            </a:r>
            <a:endParaRPr lang="en-US" dirty="0"/>
          </a:p>
        </p:txBody>
      </p:sp>
      <p:sp>
        <p:nvSpPr>
          <p:cNvPr id="8" name="Content Placeholder 5"/>
          <p:cNvSpPr>
            <a:spLocks noGrp="1"/>
          </p:cNvSpPr>
          <p:nvPr>
            <p:ph idx="4294967295"/>
          </p:nvPr>
        </p:nvSpPr>
        <p:spPr>
          <a:xfrm>
            <a:off x="222688" y="2171310"/>
            <a:ext cx="8239827" cy="1312103"/>
          </a:xfrm>
        </p:spPr>
        <p:txBody>
          <a:bodyPr/>
          <a:lstStyle/>
          <a:p>
            <a:pPr>
              <a:buNone/>
            </a:pPr>
            <a:r>
              <a:rPr lang="en-US" b="1" dirty="0" smtClean="0"/>
              <a:t>Answer:</a:t>
            </a:r>
            <a:endParaRPr lang="en-US" dirty="0"/>
          </a:p>
        </p:txBody>
      </p:sp>
      <p:pic>
        <p:nvPicPr>
          <p:cNvPr id="10" name="Picture 9" descr="sc_5.27_answer.png"/>
          <p:cNvPicPr>
            <a:picLocks noChangeAspect="1"/>
          </p:cNvPicPr>
          <p:nvPr/>
        </p:nvPicPr>
        <p:blipFill>
          <a:blip r:embed="rId2"/>
          <a:stretch>
            <a:fillRect/>
          </a:stretch>
        </p:blipFill>
        <p:spPr>
          <a:xfrm>
            <a:off x="396056" y="2687226"/>
            <a:ext cx="3142888" cy="3915729"/>
          </a:xfrm>
          <a:prstGeom prst="rect">
            <a:avLst/>
          </a:prstGeom>
        </p:spPr>
      </p:pic>
      <p:sp>
        <p:nvSpPr>
          <p:cNvPr id="9" name="Content Placeholder 5"/>
          <p:cNvSpPr>
            <a:spLocks noGrp="1"/>
          </p:cNvSpPr>
          <p:nvPr>
            <p:ph idx="4294967295"/>
          </p:nvPr>
        </p:nvSpPr>
        <p:spPr>
          <a:xfrm>
            <a:off x="8964" y="958814"/>
            <a:ext cx="8677836" cy="1212496"/>
          </a:xfrm>
        </p:spPr>
        <p:txBody>
          <a:bodyPr/>
          <a:lstStyle/>
          <a:p>
            <a:pPr>
              <a:buNone/>
            </a:pPr>
            <a:r>
              <a:rPr lang="en-US" dirty="0" smtClean="0"/>
              <a:t>Draw a flowchart for a program that reads a value </a:t>
            </a:r>
            <a:r>
              <a:rPr lang="en-US" dirty="0" err="1" smtClean="0">
                <a:solidFill>
                  <a:srgbClr val="6E8080"/>
                </a:solidFill>
                <a:latin typeface="Lucida Sans Typewriter"/>
                <a:ea typeface="Courier New" charset="0"/>
                <a:cs typeface="Courier New" charset="0"/>
              </a:rPr>
              <a:t>x</a:t>
            </a:r>
            <a:r>
              <a:rPr lang="en-US" dirty="0" smtClean="0"/>
              <a:t>. If it is less than zero, print “Error”. Otherwise, print its square root.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5.28</a:t>
            </a:r>
            <a:endParaRPr lang="en-US" dirty="0"/>
          </a:p>
        </p:txBody>
      </p:sp>
      <p:sp>
        <p:nvSpPr>
          <p:cNvPr id="8" name="Content Placeholder 5"/>
          <p:cNvSpPr>
            <a:spLocks noGrp="1"/>
          </p:cNvSpPr>
          <p:nvPr>
            <p:ph idx="4294967295"/>
          </p:nvPr>
        </p:nvSpPr>
        <p:spPr>
          <a:xfrm>
            <a:off x="222688" y="2171310"/>
            <a:ext cx="8239827" cy="1312103"/>
          </a:xfrm>
        </p:spPr>
        <p:txBody>
          <a:bodyPr/>
          <a:lstStyle/>
          <a:p>
            <a:pPr>
              <a:buNone/>
            </a:pPr>
            <a:r>
              <a:rPr lang="en-US" b="1" dirty="0" smtClean="0"/>
              <a:t>Answer:</a:t>
            </a:r>
            <a:endParaRPr lang="en-US" dirty="0"/>
          </a:p>
        </p:txBody>
      </p:sp>
      <p:pic>
        <p:nvPicPr>
          <p:cNvPr id="7" name="Picture 6" descr="sc_5.28_answer.png"/>
          <p:cNvPicPr>
            <a:picLocks noChangeAspect="1"/>
          </p:cNvPicPr>
          <p:nvPr/>
        </p:nvPicPr>
        <p:blipFill>
          <a:blip r:embed="rId2"/>
          <a:stretch>
            <a:fillRect/>
          </a:stretch>
        </p:blipFill>
        <p:spPr>
          <a:xfrm>
            <a:off x="678031" y="2606276"/>
            <a:ext cx="2896044" cy="3797035"/>
          </a:xfrm>
          <a:prstGeom prst="rect">
            <a:avLst/>
          </a:prstGeom>
        </p:spPr>
      </p:pic>
      <p:sp>
        <p:nvSpPr>
          <p:cNvPr id="10" name="Content Placeholder 5"/>
          <p:cNvSpPr>
            <a:spLocks noGrp="1"/>
          </p:cNvSpPr>
          <p:nvPr>
            <p:ph idx="4294967295"/>
          </p:nvPr>
        </p:nvSpPr>
        <p:spPr>
          <a:xfrm>
            <a:off x="8964" y="958814"/>
            <a:ext cx="8677836" cy="1212496"/>
          </a:xfrm>
        </p:spPr>
        <p:txBody>
          <a:bodyPr/>
          <a:lstStyle/>
          <a:p>
            <a:pPr>
              <a:buNone/>
            </a:pPr>
            <a:r>
              <a:rPr lang="en-US" dirty="0" smtClean="0"/>
              <a:t>Draw a flowchart for a program that reads a value </a:t>
            </a:r>
            <a:r>
              <a:rPr lang="en-US" dirty="0" smtClean="0">
                <a:solidFill>
                  <a:srgbClr val="6E8080"/>
                </a:solidFill>
                <a:latin typeface="Lucida Sans Typewriter"/>
                <a:ea typeface="Courier New" charset="0"/>
                <a:cs typeface="Courier New" charset="0"/>
              </a:rPr>
              <a:t>temp</a:t>
            </a:r>
            <a:r>
              <a:rPr lang="en-US" dirty="0" smtClean="0"/>
              <a:t>. If it is less than zero, print “Ice”. If it is greater than 100, print “Steam”. Otherwise, print “Liquid”.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Solving: Selecting Test Cases</a:t>
            </a:r>
            <a:endParaRPr lang="en-US" dirty="0"/>
          </a:p>
        </p:txBody>
      </p:sp>
      <p:sp>
        <p:nvSpPr>
          <p:cNvPr id="3" name="Content Placeholder 2"/>
          <p:cNvSpPr>
            <a:spLocks noGrp="1"/>
          </p:cNvSpPr>
          <p:nvPr>
            <p:ph idx="4294967295"/>
          </p:nvPr>
        </p:nvSpPr>
        <p:spPr>
          <a:xfrm>
            <a:off x="0" y="998538"/>
            <a:ext cx="9134475" cy="4934176"/>
          </a:xfrm>
        </p:spPr>
        <p:txBody>
          <a:bodyPr>
            <a:normAutofit fontScale="92500" lnSpcReduction="10000"/>
          </a:bodyPr>
          <a:lstStyle/>
          <a:p>
            <a:pPr marL="91440"/>
            <a:r>
              <a:rPr lang="en-US" b="1" dirty="0" smtClean="0"/>
              <a:t>Black-box testing:</a:t>
            </a:r>
            <a:r>
              <a:rPr lang="en-US" dirty="0" smtClean="0"/>
              <a:t> a testing method that does not take the structure of the implementation into account. </a:t>
            </a:r>
          </a:p>
          <a:p>
            <a:pPr marL="182880">
              <a:spcBef>
                <a:spcPts val="1128"/>
              </a:spcBef>
            </a:pPr>
            <a:r>
              <a:rPr lang="en-US" b="1" dirty="0" smtClean="0"/>
              <a:t>White-box testing</a:t>
            </a:r>
            <a:r>
              <a:rPr lang="en-US" dirty="0" smtClean="0"/>
              <a:t> uses information about the structure of a program. </a:t>
            </a:r>
          </a:p>
          <a:p>
            <a:pPr marL="91440" lvl="1"/>
            <a:r>
              <a:rPr lang="en-US" sz="2200" dirty="0" smtClean="0"/>
              <a:t>Perform unit tests of each method</a:t>
            </a:r>
          </a:p>
          <a:p>
            <a:pPr marL="182880">
              <a:spcBef>
                <a:spcPts val="1128"/>
              </a:spcBef>
            </a:pPr>
            <a:r>
              <a:rPr lang="en-US" b="1" dirty="0" smtClean="0"/>
              <a:t>Code coverage</a:t>
            </a:r>
            <a:r>
              <a:rPr lang="en-US" dirty="0" smtClean="0"/>
              <a:t> is a measure of how many parts of a program have been tested. </a:t>
            </a:r>
          </a:p>
          <a:p>
            <a:pPr marL="91440" lvl="1"/>
            <a:r>
              <a:rPr lang="en-US" sz="2200" dirty="0" smtClean="0"/>
              <a:t>Look at every if/else branch to see that each of them is reached by some test case</a:t>
            </a:r>
          </a:p>
          <a:p>
            <a:pPr marL="91440">
              <a:spcBef>
                <a:spcPts val="1128"/>
              </a:spcBef>
            </a:pPr>
            <a:r>
              <a:rPr lang="en-US" b="1" dirty="0" smtClean="0"/>
              <a:t>Boundary test cases</a:t>
            </a:r>
            <a:r>
              <a:rPr lang="en-US" dirty="0" smtClean="0"/>
              <a:t> are test cases that are at the boundary of acceptable inputs.</a:t>
            </a:r>
          </a:p>
          <a:p>
            <a:pPr marL="91440"/>
            <a:r>
              <a:rPr lang="en-US" dirty="0" smtClean="0"/>
              <a:t>It is a good idea to design test cases before implementing a program.</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Solving: Selecting Test Cases</a:t>
            </a:r>
            <a:endParaRPr lang="en-US" dirty="0"/>
          </a:p>
        </p:txBody>
      </p:sp>
      <p:sp>
        <p:nvSpPr>
          <p:cNvPr id="3" name="Content Placeholder 2"/>
          <p:cNvSpPr>
            <a:spLocks noGrp="1"/>
          </p:cNvSpPr>
          <p:nvPr>
            <p:ph idx="4294967295"/>
          </p:nvPr>
        </p:nvSpPr>
        <p:spPr>
          <a:xfrm>
            <a:off x="0" y="998538"/>
            <a:ext cx="9134475" cy="2493962"/>
          </a:xfrm>
        </p:spPr>
        <p:txBody>
          <a:bodyPr>
            <a:normAutofit lnSpcReduction="10000"/>
          </a:bodyPr>
          <a:lstStyle/>
          <a:p>
            <a:r>
              <a:rPr lang="en-US" dirty="0" smtClean="0"/>
              <a:t>A plan for the </a:t>
            </a:r>
            <a:r>
              <a:rPr lang="en-US" dirty="0" err="1" smtClean="0">
                <a:solidFill>
                  <a:srgbClr val="6E8080"/>
                </a:solidFill>
                <a:latin typeface="Lucida Sans Typewriter"/>
                <a:ea typeface="Courier New" charset="0"/>
                <a:cs typeface="Courier New" charset="0"/>
              </a:rPr>
              <a:t>TaxReturn</a:t>
            </a:r>
            <a:r>
              <a:rPr lang="en-US" dirty="0" smtClean="0"/>
              <a:t> class</a:t>
            </a:r>
          </a:p>
          <a:p>
            <a:pPr lvl="1"/>
            <a:r>
              <a:rPr lang="en-US" sz="2000" dirty="0" smtClean="0"/>
              <a:t>There are two possibilities for the marital status and two tax brackets for each status, yielding four test cases</a:t>
            </a:r>
          </a:p>
          <a:p>
            <a:pPr lvl="1"/>
            <a:r>
              <a:rPr lang="en-US" sz="2000" dirty="0" smtClean="0"/>
              <a:t>Test a handful of boundary conditions, such as an income that is at the boundary between two brackets, and a zero income.</a:t>
            </a:r>
          </a:p>
          <a:p>
            <a:pPr lvl="1"/>
            <a:r>
              <a:rPr lang="en-US" sz="2000" dirty="0" smtClean="0"/>
              <a:t>Test an invalid input, such as a negative income</a:t>
            </a:r>
          </a:p>
          <a:p>
            <a:r>
              <a:rPr lang="en-US" dirty="0" smtClean="0"/>
              <a:t>Test cases and expected outcomes</a:t>
            </a:r>
            <a:endParaRPr lang="en-US" dirty="0"/>
          </a:p>
        </p:txBody>
      </p:sp>
      <p:pic>
        <p:nvPicPr>
          <p:cNvPr id="4" name="Picture 3" descr="test_case.png"/>
          <p:cNvPicPr>
            <a:picLocks noChangeAspect="1"/>
          </p:cNvPicPr>
          <p:nvPr/>
        </p:nvPicPr>
        <p:blipFill>
          <a:blip r:embed="rId2"/>
          <a:stretch>
            <a:fillRect/>
          </a:stretch>
        </p:blipFill>
        <p:spPr>
          <a:xfrm>
            <a:off x="504704" y="3740303"/>
            <a:ext cx="6057187" cy="2794748"/>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5.29</a:t>
            </a:r>
            <a:endParaRPr lang="en-US" dirty="0"/>
          </a:p>
        </p:txBody>
      </p:sp>
      <p:sp>
        <p:nvSpPr>
          <p:cNvPr id="8" name="Content Placeholder 5"/>
          <p:cNvSpPr>
            <a:spLocks noGrp="1"/>
          </p:cNvSpPr>
          <p:nvPr>
            <p:ph idx="4294967295"/>
          </p:nvPr>
        </p:nvSpPr>
        <p:spPr>
          <a:xfrm>
            <a:off x="587426" y="2801724"/>
            <a:ext cx="8239827" cy="622605"/>
          </a:xfrm>
        </p:spPr>
        <p:txBody>
          <a:bodyPr/>
          <a:lstStyle/>
          <a:p>
            <a:pPr>
              <a:buNone/>
            </a:pPr>
            <a:r>
              <a:rPr lang="en-US" b="1" dirty="0" smtClean="0"/>
              <a:t>Answer:</a:t>
            </a:r>
            <a:endParaRPr lang="en-US" sz="2000" dirty="0">
              <a:solidFill>
                <a:srgbClr val="6E8080"/>
              </a:solidFill>
              <a:latin typeface="Lucida Sans Typewriter"/>
              <a:ea typeface="Courier New" charset="0"/>
              <a:cs typeface="Courier New" charset="0"/>
            </a:endParaRPr>
          </a:p>
        </p:txBody>
      </p:sp>
      <p:pic>
        <p:nvPicPr>
          <p:cNvPr id="7" name="Picture 6" descr="sc_5.29_answer.png"/>
          <p:cNvPicPr>
            <a:picLocks noChangeAspect="1"/>
          </p:cNvPicPr>
          <p:nvPr/>
        </p:nvPicPr>
        <p:blipFill>
          <a:blip r:embed="rId2"/>
          <a:stretch>
            <a:fillRect/>
          </a:stretch>
        </p:blipFill>
        <p:spPr>
          <a:xfrm>
            <a:off x="678141" y="3838741"/>
            <a:ext cx="5023468" cy="1996507"/>
          </a:xfrm>
          <a:prstGeom prst="rect">
            <a:avLst/>
          </a:prstGeom>
        </p:spPr>
      </p:pic>
      <p:sp>
        <p:nvSpPr>
          <p:cNvPr id="10" name="Content Placeholder 5"/>
          <p:cNvSpPr>
            <a:spLocks noGrp="1"/>
          </p:cNvSpPr>
          <p:nvPr>
            <p:ph idx="4294967295"/>
          </p:nvPr>
        </p:nvSpPr>
        <p:spPr>
          <a:xfrm>
            <a:off x="0" y="958814"/>
            <a:ext cx="8677836" cy="1531608"/>
          </a:xfrm>
        </p:spPr>
        <p:txBody>
          <a:bodyPr>
            <a:normAutofit lnSpcReduction="10000"/>
          </a:bodyPr>
          <a:lstStyle/>
          <a:p>
            <a:pPr>
              <a:buNone/>
            </a:pPr>
            <a:r>
              <a:rPr lang="en-US" dirty="0" smtClean="0"/>
              <a:t>Using Figure 1 on page 181 as a guide, follow the process described in this section to design a set of test cases for the </a:t>
            </a:r>
            <a:r>
              <a:rPr lang="en-US" dirty="0" err="1" smtClean="0">
                <a:solidFill>
                  <a:srgbClr val="6E8080"/>
                </a:solidFill>
                <a:latin typeface="Lucida Sans Typewriter"/>
                <a:ea typeface="Courier New" charset="0"/>
                <a:cs typeface="Courier New" charset="0"/>
              </a:rPr>
              <a:t>ElevatorSimulation.java</a:t>
            </a:r>
            <a:r>
              <a:rPr lang="en-US" dirty="0" smtClean="0"/>
              <a:t> program in Section 5.1.</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5.30</a:t>
            </a:r>
            <a:endParaRPr lang="en-US" dirty="0"/>
          </a:p>
        </p:txBody>
      </p:sp>
      <p:sp>
        <p:nvSpPr>
          <p:cNvPr id="8" name="Content Placeholder 5"/>
          <p:cNvSpPr>
            <a:spLocks noGrp="1"/>
          </p:cNvSpPr>
          <p:nvPr>
            <p:ph idx="4294967295"/>
          </p:nvPr>
        </p:nvSpPr>
        <p:spPr>
          <a:xfrm>
            <a:off x="438009" y="2801724"/>
            <a:ext cx="8239827" cy="1967433"/>
          </a:xfrm>
        </p:spPr>
        <p:txBody>
          <a:bodyPr/>
          <a:lstStyle/>
          <a:p>
            <a:pPr>
              <a:buNone/>
            </a:pPr>
            <a:r>
              <a:rPr lang="en-US" b="1" dirty="0" smtClean="0"/>
              <a:t>Answer:</a:t>
            </a:r>
            <a:r>
              <a:rPr lang="en-US" dirty="0" smtClean="0"/>
              <a:t> A boundary test case is a price of $128. A 16 percent discount should apply because the problem statement states that the larger discount applies if the price is </a:t>
            </a:r>
            <a:r>
              <a:rPr lang="en-US" i="1" dirty="0" smtClean="0"/>
              <a:t>at least</a:t>
            </a:r>
            <a:r>
              <a:rPr lang="en-US" dirty="0" smtClean="0"/>
              <a:t> $128. Thus, the expected output is $107.52.</a:t>
            </a:r>
            <a:endParaRPr lang="en-US" sz="2000" dirty="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0" y="958814"/>
            <a:ext cx="8677836" cy="859194"/>
          </a:xfrm>
        </p:spPr>
        <p:txBody>
          <a:bodyPr/>
          <a:lstStyle/>
          <a:p>
            <a:pPr>
              <a:buNone/>
            </a:pPr>
            <a:r>
              <a:rPr lang="en-US" dirty="0" smtClean="0"/>
              <a:t>What is a boundary test case for the algorithm in How To 5.1 on page 193? What is the expected output?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5.31</a:t>
            </a:r>
            <a:endParaRPr lang="en-US" dirty="0"/>
          </a:p>
        </p:txBody>
      </p:sp>
      <p:sp>
        <p:nvSpPr>
          <p:cNvPr id="8" name="Content Placeholder 5"/>
          <p:cNvSpPr>
            <a:spLocks noGrp="1"/>
          </p:cNvSpPr>
          <p:nvPr>
            <p:ph idx="4294967295"/>
          </p:nvPr>
        </p:nvSpPr>
        <p:spPr>
          <a:xfrm>
            <a:off x="1213356" y="2474421"/>
            <a:ext cx="7694788" cy="622605"/>
          </a:xfrm>
        </p:spPr>
        <p:txBody>
          <a:bodyPr/>
          <a:lstStyle/>
          <a:p>
            <a:pPr>
              <a:buNone/>
            </a:pPr>
            <a:r>
              <a:rPr lang="en-US" b="1" dirty="0" smtClean="0"/>
              <a:t>Answer:</a:t>
            </a:r>
            <a:endParaRPr lang="en-US" sz="2000" dirty="0">
              <a:solidFill>
                <a:srgbClr val="6E8080"/>
              </a:solidFill>
              <a:latin typeface="Lucida Sans Typewriter"/>
              <a:ea typeface="Courier New" charset="0"/>
              <a:cs typeface="Courier New" charset="0"/>
            </a:endParaRPr>
          </a:p>
        </p:txBody>
      </p:sp>
      <p:pic>
        <p:nvPicPr>
          <p:cNvPr id="9" name="Picture 8" descr="sc_5.31_answer.png"/>
          <p:cNvPicPr>
            <a:picLocks noChangeAspect="1"/>
          </p:cNvPicPr>
          <p:nvPr/>
        </p:nvPicPr>
        <p:blipFill>
          <a:blip r:embed="rId2"/>
          <a:stretch>
            <a:fillRect/>
          </a:stretch>
        </p:blipFill>
        <p:spPr>
          <a:xfrm>
            <a:off x="3253698" y="2565135"/>
            <a:ext cx="4180379" cy="4022032"/>
          </a:xfrm>
          <a:prstGeom prst="rect">
            <a:avLst/>
          </a:prstGeom>
        </p:spPr>
      </p:pic>
      <p:sp>
        <p:nvSpPr>
          <p:cNvPr id="10" name="Content Placeholder 5"/>
          <p:cNvSpPr>
            <a:spLocks noGrp="1"/>
          </p:cNvSpPr>
          <p:nvPr>
            <p:ph idx="4294967295"/>
          </p:nvPr>
        </p:nvSpPr>
        <p:spPr>
          <a:xfrm>
            <a:off x="0" y="958814"/>
            <a:ext cx="8677836" cy="1606321"/>
          </a:xfrm>
        </p:spPr>
        <p:txBody>
          <a:bodyPr/>
          <a:lstStyle/>
          <a:p>
            <a:pPr>
              <a:buNone/>
            </a:pPr>
            <a:r>
              <a:rPr lang="en-US" dirty="0" smtClean="0"/>
              <a:t>Using Figure 4 on page 197 as a guide, follow the process described in Section 5.6 to design a set of test cases for the </a:t>
            </a:r>
            <a:r>
              <a:rPr lang="en-US" dirty="0" err="1" smtClean="0">
                <a:solidFill>
                  <a:srgbClr val="6E8080"/>
                </a:solidFill>
                <a:latin typeface="Lucida Sans Typewriter"/>
                <a:ea typeface="Courier New" charset="0"/>
                <a:cs typeface="Courier New" charset="0"/>
              </a:rPr>
              <a:t>Earthquake.java</a:t>
            </a:r>
            <a:r>
              <a:rPr lang="en-US" dirty="0" smtClean="0"/>
              <a:t> program in Section 5.3.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5.32</a:t>
            </a:r>
            <a:endParaRPr lang="en-US" dirty="0"/>
          </a:p>
        </p:txBody>
      </p:sp>
      <p:pic>
        <p:nvPicPr>
          <p:cNvPr id="11" name="Picture 10" descr="2cm_circle.png"/>
          <p:cNvPicPr>
            <a:picLocks noChangeAspect="1"/>
          </p:cNvPicPr>
          <p:nvPr/>
        </p:nvPicPr>
        <p:blipFill>
          <a:blip r:embed="rId2"/>
          <a:stretch>
            <a:fillRect/>
          </a:stretch>
        </p:blipFill>
        <p:spPr>
          <a:xfrm>
            <a:off x="631781" y="4046104"/>
            <a:ext cx="2202598" cy="1983626"/>
          </a:xfrm>
          <a:prstGeom prst="rect">
            <a:avLst/>
          </a:prstGeom>
        </p:spPr>
      </p:pic>
      <p:sp>
        <p:nvSpPr>
          <p:cNvPr id="12"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
        <p:nvSpPr>
          <p:cNvPr id="8" name="Content Placeholder 5"/>
          <p:cNvSpPr>
            <a:spLocks noGrp="1"/>
          </p:cNvSpPr>
          <p:nvPr>
            <p:ph idx="4294967295"/>
          </p:nvPr>
        </p:nvSpPr>
        <p:spPr>
          <a:xfrm>
            <a:off x="0" y="958814"/>
            <a:ext cx="8677836" cy="3087290"/>
          </a:xfrm>
        </p:spPr>
        <p:txBody>
          <a:bodyPr/>
          <a:lstStyle/>
          <a:p>
            <a:pPr>
              <a:buNone/>
            </a:pPr>
            <a:r>
              <a:rPr lang="en-US" dirty="0" smtClean="0"/>
              <a:t>Suppose you are designing a part of a program for a medical robot that has a sensor returning an </a:t>
            </a:r>
            <a:r>
              <a:rPr lang="en-US" i="1" dirty="0" err="1" smtClean="0"/>
              <a:t>x</a:t>
            </a:r>
            <a:r>
              <a:rPr lang="en-US" dirty="0" smtClean="0"/>
              <a:t>- and </a:t>
            </a:r>
            <a:r>
              <a:rPr lang="en-US" i="1" dirty="0" err="1" smtClean="0"/>
              <a:t>y</a:t>
            </a:r>
            <a:r>
              <a:rPr lang="en-US" dirty="0" smtClean="0"/>
              <a:t>-location (measured in cm). You need to check whether the sensor location is inside the circle, outside the circle, or on the boundary (specifically, having a distance of less than 1 mm from the boundary). Assume the circle has center (0, 0) and a radius of 2 cm. Give a set of test cases.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5.32</a:t>
            </a:r>
            <a:endParaRPr lang="en-US" dirty="0"/>
          </a:p>
        </p:txBody>
      </p:sp>
      <p:sp>
        <p:nvSpPr>
          <p:cNvPr id="8" name="Content Placeholder 5"/>
          <p:cNvSpPr>
            <a:spLocks noGrp="1"/>
          </p:cNvSpPr>
          <p:nvPr>
            <p:ph idx="4294967295"/>
          </p:nvPr>
        </p:nvSpPr>
        <p:spPr>
          <a:xfrm>
            <a:off x="587426" y="996169"/>
            <a:ext cx="8239827" cy="622605"/>
          </a:xfrm>
        </p:spPr>
        <p:txBody>
          <a:bodyPr/>
          <a:lstStyle/>
          <a:p>
            <a:pPr>
              <a:buNone/>
            </a:pPr>
            <a:r>
              <a:rPr lang="en-US" b="1" dirty="0" smtClean="0"/>
              <a:t>Answer:</a:t>
            </a:r>
            <a:endParaRPr lang="en-US" sz="2000" dirty="0">
              <a:solidFill>
                <a:srgbClr val="6E8080"/>
              </a:solidFill>
              <a:latin typeface="Lucida Sans Typewriter"/>
              <a:ea typeface="Courier New" charset="0"/>
              <a:cs typeface="Courier New" charset="0"/>
            </a:endParaRPr>
          </a:p>
        </p:txBody>
      </p:sp>
      <p:pic>
        <p:nvPicPr>
          <p:cNvPr id="10" name="Picture 9" descr="sc_5.32_answer.png"/>
          <p:cNvPicPr>
            <a:picLocks noChangeAspect="1"/>
          </p:cNvPicPr>
          <p:nvPr/>
        </p:nvPicPr>
        <p:blipFill>
          <a:blip r:embed="rId2"/>
          <a:stretch>
            <a:fillRect/>
          </a:stretch>
        </p:blipFill>
        <p:spPr>
          <a:xfrm>
            <a:off x="587426" y="1618774"/>
            <a:ext cx="5087872" cy="257613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Boolean Variables and Operators</a:t>
            </a:r>
            <a:endParaRPr lang="en-US" dirty="0"/>
          </a:p>
        </p:txBody>
      </p:sp>
      <p:sp>
        <p:nvSpPr>
          <p:cNvPr id="3" name="Content Placeholder 2"/>
          <p:cNvSpPr>
            <a:spLocks noGrp="1"/>
          </p:cNvSpPr>
          <p:nvPr>
            <p:ph idx="1"/>
          </p:nvPr>
        </p:nvSpPr>
        <p:spPr>
          <a:xfrm>
            <a:off x="8964" y="958814"/>
            <a:ext cx="9135036" cy="3897509"/>
          </a:xfrm>
        </p:spPr>
        <p:txBody>
          <a:bodyPr/>
          <a:lstStyle/>
          <a:p>
            <a:r>
              <a:rPr lang="en-US" dirty="0" smtClean="0"/>
              <a:t>To store the evaluation of a logical condition that can be true or false, you use a Boolean variable.</a:t>
            </a:r>
          </a:p>
          <a:p>
            <a:r>
              <a:rPr lang="en-US" dirty="0" smtClean="0"/>
              <a:t>The </a:t>
            </a:r>
            <a:r>
              <a:rPr lang="en-US" dirty="0" err="1" smtClean="0">
                <a:solidFill>
                  <a:srgbClr val="6E8080"/>
                </a:solidFill>
                <a:latin typeface="Lucida Sans Typewriter"/>
                <a:ea typeface="Courier New" charset="0"/>
                <a:cs typeface="Courier New" charset="0"/>
              </a:rPr>
              <a:t>boolean</a:t>
            </a:r>
            <a:r>
              <a:rPr lang="en-US" dirty="0" smtClean="0"/>
              <a:t> data type has exactly two values, denoted </a:t>
            </a:r>
            <a:r>
              <a:rPr lang="en-US" dirty="0" smtClean="0">
                <a:solidFill>
                  <a:srgbClr val="6E8080"/>
                </a:solidFill>
                <a:latin typeface="Lucida Sans Typewriter"/>
                <a:ea typeface="Courier New" charset="0"/>
                <a:cs typeface="Courier New" charset="0"/>
              </a:rPr>
              <a:t>false</a:t>
            </a:r>
            <a:r>
              <a:rPr lang="en-US" dirty="0" smtClean="0"/>
              <a:t> and </a:t>
            </a:r>
            <a:r>
              <a:rPr lang="en-US" dirty="0" smtClean="0">
                <a:solidFill>
                  <a:srgbClr val="6E8080"/>
                </a:solidFill>
                <a:latin typeface="Lucida Sans Typewriter"/>
                <a:ea typeface="Courier New" charset="0"/>
                <a:cs typeface="Courier New" charset="0"/>
              </a:rPr>
              <a:t>true</a:t>
            </a:r>
            <a:r>
              <a:rPr lang="en-US" dirty="0" smtClean="0"/>
              <a:t>.</a:t>
            </a:r>
          </a:p>
          <a:p>
            <a:pPr lvl="1">
              <a:buNone/>
            </a:pPr>
            <a:r>
              <a:rPr lang="en-US" sz="1800" dirty="0" err="1" smtClean="0">
                <a:solidFill>
                  <a:srgbClr val="6E8080"/>
                </a:solidFill>
                <a:latin typeface="Lucida Sans Typewriter"/>
                <a:ea typeface="Courier New" charset="0"/>
                <a:cs typeface="Courier New" charset="0"/>
              </a:rPr>
              <a:t>boolean</a:t>
            </a:r>
            <a:r>
              <a:rPr lang="en-US" sz="1800" dirty="0" smtClean="0">
                <a:solidFill>
                  <a:srgbClr val="6E8080"/>
                </a:solidFill>
                <a:latin typeface="Lucida Sans Typewriter"/>
                <a:ea typeface="Courier New" charset="0"/>
                <a:cs typeface="Courier New" charset="0"/>
              </a:rPr>
              <a:t> failed = true;</a:t>
            </a:r>
          </a:p>
          <a:p>
            <a:r>
              <a:rPr lang="en-US" dirty="0" smtClean="0"/>
              <a:t>Later in your program, use the value to make a decision</a:t>
            </a:r>
          </a:p>
          <a:p>
            <a:pPr lvl="1">
              <a:buNone/>
            </a:pPr>
            <a:r>
              <a:rPr lang="en-US" sz="1800" dirty="0" smtClean="0">
                <a:solidFill>
                  <a:srgbClr val="6E8080"/>
                </a:solidFill>
                <a:latin typeface="Lucida Sans Typewriter"/>
                <a:ea typeface="Courier New" charset="0"/>
                <a:cs typeface="Courier New" charset="0"/>
              </a:rPr>
              <a:t>if (failed) // Only executed if failed has been set to true</a:t>
            </a:r>
          </a:p>
          <a:p>
            <a:pPr lvl="1">
              <a:buNone/>
            </a:pPr>
            <a:r>
              <a:rPr lang="en-US" sz="1800" dirty="0" smtClean="0">
                <a:solidFill>
                  <a:srgbClr val="6E8080"/>
                </a:solidFill>
                <a:latin typeface="Lucida Sans Typewriter"/>
                <a:ea typeface="Courier New" charset="0"/>
                <a:cs typeface="Courier New" charset="0"/>
              </a:rPr>
              <a:t>{ . . . }</a:t>
            </a:r>
          </a:p>
          <a:p>
            <a:r>
              <a:rPr lang="en-US" dirty="0" smtClean="0"/>
              <a:t>A Boolean variable is also called a flag because it can be either up (</a:t>
            </a:r>
            <a:r>
              <a:rPr lang="en-US" dirty="0" smtClean="0">
                <a:solidFill>
                  <a:srgbClr val="6E8080"/>
                </a:solidFill>
                <a:latin typeface="Lucida Sans Typewriter"/>
                <a:ea typeface="Courier New" charset="0"/>
                <a:cs typeface="Courier New" charset="0"/>
              </a:rPr>
              <a:t>true</a:t>
            </a:r>
            <a:r>
              <a:rPr lang="en-US" dirty="0" smtClean="0"/>
              <a:t>) or down (</a:t>
            </a:r>
            <a:r>
              <a:rPr lang="en-US" dirty="0" smtClean="0">
                <a:solidFill>
                  <a:srgbClr val="6E8080"/>
                </a:solidFill>
                <a:latin typeface="Lucida Sans Typewriter"/>
                <a:ea typeface="Courier New" charset="0"/>
                <a:cs typeface="Courier New" charset="0"/>
              </a:rPr>
              <a:t>false</a:t>
            </a:r>
            <a:r>
              <a:rPr lang="en-US" dirty="0" smtClean="0"/>
              <a:t>).</a:t>
            </a:r>
            <a:endParaRPr lang="en-US" dirty="0" smtClean="0">
              <a:solidFill>
                <a:srgbClr val="6E8080"/>
              </a:solidFill>
              <a:latin typeface="Lucida Sans Typewriter"/>
              <a:ea typeface="Courier New" charset="0"/>
              <a:cs typeface="Courier New" charset="0"/>
            </a:endParaRPr>
          </a:p>
        </p:txBody>
      </p:sp>
      <p:pic>
        <p:nvPicPr>
          <p:cNvPr id="5" name="Picture 4" descr="flag.jpg"/>
          <p:cNvPicPr>
            <a:picLocks noChangeAspect="1"/>
          </p:cNvPicPr>
          <p:nvPr/>
        </p:nvPicPr>
        <p:blipFill>
          <a:blip r:embed="rId2"/>
          <a:stretch>
            <a:fillRect/>
          </a:stretch>
        </p:blipFill>
        <p:spPr>
          <a:xfrm>
            <a:off x="5716957" y="4631286"/>
            <a:ext cx="1171575" cy="19812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section_1/</a:t>
            </a:r>
            <a:r>
              <a:rPr lang="en-US" sz="3200" dirty="0" smtClean="0">
                <a:hlinkClick r:id="rId2" action="ppaction://hlinkfile"/>
              </a:rPr>
              <a:t>ElevatorSimulation.java</a:t>
            </a:r>
            <a:endParaRPr lang="en-US" sz="3200" dirty="0"/>
          </a:p>
        </p:txBody>
      </p:sp>
      <p:sp>
        <p:nvSpPr>
          <p:cNvPr id="3" name="Content Placeholder 2"/>
          <p:cNvSpPr>
            <a:spLocks noGrp="1"/>
          </p:cNvSpPr>
          <p:nvPr>
            <p:ph idx="4294967295"/>
          </p:nvPr>
        </p:nvSpPr>
        <p:spPr>
          <a:xfrm>
            <a:off x="9525" y="796973"/>
            <a:ext cx="9134475" cy="5453987"/>
          </a:xfrm>
        </p:spPr>
        <p:txBody>
          <a:bodyPr>
            <a:no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CC0066"/>
                </a:solidFill>
                <a:latin typeface="Courier"/>
                <a:ea typeface="Courier"/>
                <a:cs typeface="Courier"/>
              </a:rPr>
              <a:t>import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java.util.Scanner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simulates an elevator panel that skips the 13th floor.</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ElevatorSimulation</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Scanner in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Scanner(System.in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a:t>
            </a:r>
            <a:r>
              <a:rPr lang="en-US" sz="1400" dirty="0" err="1" smtClean="0">
                <a:solidFill>
                  <a:srgbClr val="32E598"/>
                </a:solidFill>
                <a:latin typeface="Courier"/>
                <a:ea typeface="Courier"/>
                <a:cs typeface="Courier"/>
              </a:rPr>
              <a:t>"Floor</a:t>
            </a:r>
            <a:r>
              <a:rPr lang="en-US" sz="1400" dirty="0" smtClean="0">
                <a:solidFill>
                  <a:srgbClr val="32E598"/>
                </a:solidFill>
                <a:latin typeface="Courier"/>
                <a:ea typeface="Courier"/>
                <a:cs typeface="Courier"/>
              </a:rPr>
              <a:t>: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floor = </a:t>
            </a:r>
            <a:r>
              <a:rPr lang="en-US" sz="1400" dirty="0" err="1" smtClean="0">
                <a:solidFill>
                  <a:srgbClr val="000000"/>
                </a:solidFill>
                <a:latin typeface="Courier"/>
                <a:ea typeface="Courier"/>
                <a:cs typeface="Courier"/>
              </a:rPr>
              <a:t>in.nextInt</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13  </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Adjust floor if necessary</a:t>
            </a:r>
          </a:p>
          <a:p>
            <a:pPr>
              <a:spcBef>
                <a:spcPts val="0"/>
              </a:spcBef>
              <a:buNone/>
            </a:pPr>
            <a:r>
              <a:rPr lang="en-US" sz="1400" b="1" dirty="0" smtClean="0">
                <a:solidFill>
                  <a:srgbClr val="0073FF"/>
                </a:solidFill>
                <a:latin typeface="Courier"/>
                <a:ea typeface="Courier"/>
                <a:cs typeface="Courier"/>
              </a:rPr>
              <a:t> 15  </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actualFloor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(floor &gt; </a:t>
            </a:r>
            <a:r>
              <a:rPr lang="en-US" sz="1400" dirty="0" smtClean="0">
                <a:solidFill>
                  <a:srgbClr val="66FF19"/>
                </a:solidFill>
                <a:latin typeface="Courier"/>
                <a:ea typeface="Courier"/>
                <a:cs typeface="Courier"/>
              </a:rPr>
              <a:t>13</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actualFloor</a:t>
            </a:r>
            <a:r>
              <a:rPr lang="en-US" sz="1400" dirty="0" smtClean="0">
                <a:solidFill>
                  <a:srgbClr val="000000"/>
                </a:solidFill>
                <a:latin typeface="Courier"/>
                <a:ea typeface="Courier"/>
                <a:cs typeface="Courier"/>
              </a:rPr>
              <a:t> = floor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else</a:t>
            </a:r>
          </a:p>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23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actualFloor</a:t>
            </a:r>
            <a:r>
              <a:rPr lang="en-US" sz="1400" dirty="0" smtClean="0">
                <a:solidFill>
                  <a:srgbClr val="000000"/>
                </a:solidFill>
                <a:latin typeface="Courier"/>
                <a:ea typeface="Courier"/>
                <a:cs typeface="Courier"/>
              </a:rPr>
              <a:t> = floor;</a:t>
            </a:r>
          </a:p>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25  </a:t>
            </a:r>
          </a:p>
          <a:p>
            <a:pPr>
              <a:spcBef>
                <a:spcPts val="0"/>
              </a:spcBef>
              <a:buNone/>
            </a:pPr>
            <a:r>
              <a:rPr lang="en-US" sz="1400" b="1" dirty="0" smtClean="0">
                <a:solidFill>
                  <a:srgbClr val="0073FF"/>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Boolean Variables and Operators</a:t>
            </a:r>
            <a:endParaRPr lang="en-US" dirty="0"/>
          </a:p>
        </p:txBody>
      </p:sp>
      <p:sp>
        <p:nvSpPr>
          <p:cNvPr id="3" name="Content Placeholder 2"/>
          <p:cNvSpPr>
            <a:spLocks noGrp="1"/>
          </p:cNvSpPr>
          <p:nvPr>
            <p:ph idx="1"/>
          </p:nvPr>
        </p:nvSpPr>
        <p:spPr>
          <a:xfrm>
            <a:off x="8964" y="958815"/>
            <a:ext cx="9135036" cy="3262452"/>
          </a:xfrm>
        </p:spPr>
        <p:txBody>
          <a:bodyPr/>
          <a:lstStyle/>
          <a:p>
            <a:r>
              <a:rPr lang="en-US" dirty="0" smtClean="0"/>
              <a:t>You often need to combine Boolean values when making complex decisions</a:t>
            </a:r>
          </a:p>
          <a:p>
            <a:r>
              <a:rPr lang="en-US" dirty="0" smtClean="0"/>
              <a:t>An operator that combines Boolean conditions is called a Boolean operator.</a:t>
            </a:r>
          </a:p>
          <a:p>
            <a:r>
              <a:rPr lang="en-US" dirty="0" smtClean="0"/>
              <a:t>The </a:t>
            </a:r>
            <a:r>
              <a:rPr lang="en-US" dirty="0" smtClean="0">
                <a:solidFill>
                  <a:srgbClr val="6E8080"/>
                </a:solidFill>
                <a:latin typeface="Lucida Sans Typewriter"/>
                <a:ea typeface="Courier New" charset="0"/>
                <a:cs typeface="Courier New" charset="0"/>
              </a:rPr>
              <a:t>&amp;&amp;</a:t>
            </a:r>
            <a:r>
              <a:rPr lang="en-US" dirty="0" smtClean="0"/>
              <a:t> operator is called </a:t>
            </a:r>
            <a:r>
              <a:rPr lang="en-US" b="1" dirty="0" smtClean="0"/>
              <a:t>and</a:t>
            </a:r>
            <a:endParaRPr lang="en-US" dirty="0" smtClean="0"/>
          </a:p>
          <a:p>
            <a:pPr lvl="1"/>
            <a:r>
              <a:rPr lang="en-US" dirty="0" smtClean="0"/>
              <a:t>Yields </a:t>
            </a:r>
            <a:r>
              <a:rPr lang="en-US" dirty="0" smtClean="0">
                <a:solidFill>
                  <a:srgbClr val="6E8080"/>
                </a:solidFill>
                <a:latin typeface="Lucida Sans Typewriter"/>
                <a:ea typeface="Courier New" charset="0"/>
                <a:cs typeface="Courier New" charset="0"/>
              </a:rPr>
              <a:t>true</a:t>
            </a:r>
            <a:r>
              <a:rPr lang="en-US" dirty="0" smtClean="0"/>
              <a:t> only when both conditions are </a:t>
            </a:r>
            <a:r>
              <a:rPr lang="en-US" dirty="0" smtClean="0">
                <a:solidFill>
                  <a:srgbClr val="6E8080"/>
                </a:solidFill>
                <a:latin typeface="Lucida Sans Typewriter"/>
                <a:ea typeface="Courier New" charset="0"/>
                <a:cs typeface="Courier New" charset="0"/>
              </a:rPr>
              <a:t>true</a:t>
            </a:r>
            <a:r>
              <a:rPr lang="en-US" dirty="0" smtClean="0"/>
              <a:t>. </a:t>
            </a:r>
          </a:p>
          <a:p>
            <a:r>
              <a:rPr lang="en-US" dirty="0" smtClean="0"/>
              <a:t>The </a:t>
            </a:r>
            <a:r>
              <a:rPr lang="en-US" dirty="0" smtClean="0">
                <a:solidFill>
                  <a:srgbClr val="6E8080"/>
                </a:solidFill>
                <a:latin typeface="Lucida Sans Typewriter"/>
                <a:ea typeface="Courier New" charset="0"/>
                <a:cs typeface="Courier New" charset="0"/>
              </a:rPr>
              <a:t>||</a:t>
            </a:r>
            <a:r>
              <a:rPr lang="en-US" dirty="0" smtClean="0"/>
              <a:t> operator is called </a:t>
            </a:r>
            <a:r>
              <a:rPr lang="en-US" b="1" dirty="0" smtClean="0"/>
              <a:t>or</a:t>
            </a:r>
            <a:endParaRPr lang="en-US" dirty="0" smtClean="0"/>
          </a:p>
          <a:p>
            <a:pPr lvl="1"/>
            <a:r>
              <a:rPr lang="en-US" dirty="0" smtClean="0"/>
              <a:t>Yields the result </a:t>
            </a:r>
            <a:r>
              <a:rPr lang="en-US" dirty="0" smtClean="0">
                <a:solidFill>
                  <a:srgbClr val="6E8080"/>
                </a:solidFill>
                <a:latin typeface="Lucida Sans Typewriter"/>
                <a:ea typeface="Courier New" charset="0"/>
                <a:cs typeface="Courier New" charset="0"/>
              </a:rPr>
              <a:t>true</a:t>
            </a:r>
            <a:r>
              <a:rPr lang="en-US" dirty="0" smtClean="0"/>
              <a:t> if at least one of the conditions is </a:t>
            </a:r>
            <a:r>
              <a:rPr lang="en-US" dirty="0" smtClean="0">
                <a:solidFill>
                  <a:srgbClr val="6E8080"/>
                </a:solidFill>
                <a:latin typeface="Lucida Sans Typewriter"/>
                <a:ea typeface="Courier New" charset="0"/>
                <a:cs typeface="Courier New" charset="0"/>
              </a:rPr>
              <a:t>true</a:t>
            </a:r>
            <a:r>
              <a:rPr lang="en-US" dirty="0" smtClean="0"/>
              <a:t>. </a:t>
            </a:r>
            <a:endParaRPr lang="en-US" dirty="0"/>
          </a:p>
        </p:txBody>
      </p:sp>
      <p:pic>
        <p:nvPicPr>
          <p:cNvPr id="6" name="Picture 5" descr="truth_table.png"/>
          <p:cNvPicPr>
            <a:picLocks noChangeAspect="1"/>
          </p:cNvPicPr>
          <p:nvPr/>
        </p:nvPicPr>
        <p:blipFill>
          <a:blip r:embed="rId2"/>
          <a:stretch>
            <a:fillRect/>
          </a:stretch>
        </p:blipFill>
        <p:spPr>
          <a:xfrm>
            <a:off x="400805" y="4262549"/>
            <a:ext cx="6148634" cy="2286149"/>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Boolean Variables and Operators</a:t>
            </a:r>
            <a:endParaRPr lang="en-US" dirty="0"/>
          </a:p>
        </p:txBody>
      </p:sp>
      <p:sp>
        <p:nvSpPr>
          <p:cNvPr id="3" name="Content Placeholder 2"/>
          <p:cNvSpPr>
            <a:spLocks noGrp="1"/>
          </p:cNvSpPr>
          <p:nvPr>
            <p:ph idx="1"/>
          </p:nvPr>
        </p:nvSpPr>
        <p:spPr>
          <a:xfrm>
            <a:off x="8964" y="958815"/>
            <a:ext cx="9135036" cy="2440611"/>
          </a:xfrm>
        </p:spPr>
        <p:txBody>
          <a:bodyPr/>
          <a:lstStyle/>
          <a:p>
            <a:r>
              <a:rPr lang="en-US" dirty="0" smtClean="0"/>
              <a:t>To test if water is liquid at a given temperature</a:t>
            </a:r>
          </a:p>
          <a:p>
            <a:pPr lvl="1">
              <a:buNone/>
            </a:pPr>
            <a:r>
              <a:rPr lang="en-US" dirty="0" smtClean="0">
                <a:solidFill>
                  <a:srgbClr val="6E8080"/>
                </a:solidFill>
                <a:latin typeface="Lucida Sans Typewriter"/>
                <a:ea typeface="Courier New" charset="0"/>
                <a:cs typeface="Courier New" charset="0"/>
              </a:rPr>
              <a:t>if (temp &gt; 0 &amp;&amp; temp &lt; 100)</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System.out.println("Liquid</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r>
              <a:rPr lang="en-US" dirty="0" smtClean="0"/>
              <a:t>Flowchart</a:t>
            </a:r>
            <a:endParaRPr lang="en-US" dirty="0"/>
          </a:p>
        </p:txBody>
      </p:sp>
      <p:pic>
        <p:nvPicPr>
          <p:cNvPr id="8" name="Picture 7" descr="liquid_water.png"/>
          <p:cNvPicPr>
            <a:picLocks noChangeAspect="1"/>
          </p:cNvPicPr>
          <p:nvPr/>
        </p:nvPicPr>
        <p:blipFill>
          <a:blip r:embed="rId2"/>
          <a:stretch>
            <a:fillRect/>
          </a:stretch>
        </p:blipFill>
        <p:spPr>
          <a:xfrm>
            <a:off x="3061058" y="2982141"/>
            <a:ext cx="3182818" cy="3182818"/>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Boolean Variables and Operators</a:t>
            </a:r>
            <a:endParaRPr lang="en-US" dirty="0"/>
          </a:p>
        </p:txBody>
      </p:sp>
      <p:sp>
        <p:nvSpPr>
          <p:cNvPr id="3" name="Content Placeholder 2"/>
          <p:cNvSpPr>
            <a:spLocks noGrp="1"/>
          </p:cNvSpPr>
          <p:nvPr>
            <p:ph idx="1"/>
          </p:nvPr>
        </p:nvSpPr>
        <p:spPr>
          <a:xfrm>
            <a:off x="8964" y="958815"/>
            <a:ext cx="9135036" cy="2440611"/>
          </a:xfrm>
        </p:spPr>
        <p:txBody>
          <a:bodyPr/>
          <a:lstStyle/>
          <a:p>
            <a:r>
              <a:rPr lang="en-US" dirty="0" smtClean="0"/>
              <a:t>To test if water is </a:t>
            </a:r>
            <a:r>
              <a:rPr lang="en-US" b="1" dirty="0" smtClean="0"/>
              <a:t>not </a:t>
            </a:r>
            <a:r>
              <a:rPr lang="en-US" dirty="0" smtClean="0"/>
              <a:t>liquid at a given temperature</a:t>
            </a:r>
          </a:p>
          <a:p>
            <a:pPr lvl="1">
              <a:buNone/>
            </a:pPr>
            <a:r>
              <a:rPr lang="en-US" dirty="0" smtClean="0">
                <a:solidFill>
                  <a:srgbClr val="6E8080"/>
                </a:solidFill>
                <a:latin typeface="Lucida Sans Typewriter"/>
                <a:ea typeface="Courier New" charset="0"/>
                <a:cs typeface="Courier New" charset="0"/>
              </a:rPr>
              <a:t>if (temp &lt;= 0 || temp &gt;= 100)</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System.out.println(“Not</a:t>
            </a:r>
            <a:r>
              <a:rPr lang="en-US" dirty="0" smtClean="0">
                <a:solidFill>
                  <a:srgbClr val="6E8080"/>
                </a:solidFill>
                <a:latin typeface="Lucida Sans Typewriter"/>
                <a:ea typeface="Courier New" charset="0"/>
                <a:cs typeface="Courier New" charset="0"/>
              </a:rPr>
              <a:t> liquid");</a:t>
            </a:r>
          </a:p>
          <a:p>
            <a:pPr lvl="1">
              <a:buNone/>
            </a:pPr>
            <a:r>
              <a:rPr lang="en-US" dirty="0" smtClean="0">
                <a:solidFill>
                  <a:srgbClr val="6E8080"/>
                </a:solidFill>
                <a:latin typeface="Lucida Sans Typewriter"/>
                <a:ea typeface="Courier New" charset="0"/>
                <a:cs typeface="Courier New" charset="0"/>
              </a:rPr>
              <a:t>}</a:t>
            </a:r>
          </a:p>
          <a:p>
            <a:r>
              <a:rPr lang="en-US" dirty="0" smtClean="0"/>
              <a:t>Flowchart</a:t>
            </a:r>
            <a:endParaRPr lang="en-US" dirty="0"/>
          </a:p>
        </p:txBody>
      </p:sp>
      <p:pic>
        <p:nvPicPr>
          <p:cNvPr id="5" name="Picture 4" descr="not_liquid_water.png"/>
          <p:cNvPicPr>
            <a:picLocks noChangeAspect="1"/>
          </p:cNvPicPr>
          <p:nvPr/>
        </p:nvPicPr>
        <p:blipFill>
          <a:blip r:embed="rId2"/>
          <a:stretch>
            <a:fillRect/>
          </a:stretch>
        </p:blipFill>
        <p:spPr>
          <a:xfrm>
            <a:off x="3121993" y="2878072"/>
            <a:ext cx="3666595" cy="3312064"/>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Boolean Variables and Operators</a:t>
            </a:r>
            <a:endParaRPr lang="en-US" dirty="0"/>
          </a:p>
        </p:txBody>
      </p:sp>
      <p:pic>
        <p:nvPicPr>
          <p:cNvPr id="7" name="Picture 6" descr="boolean_operator_examples.png"/>
          <p:cNvPicPr>
            <a:picLocks noChangeAspect="1"/>
          </p:cNvPicPr>
          <p:nvPr/>
        </p:nvPicPr>
        <p:blipFill>
          <a:blip r:embed="rId2"/>
          <a:stretch>
            <a:fillRect/>
          </a:stretch>
        </p:blipFill>
        <p:spPr>
          <a:xfrm>
            <a:off x="684826" y="946360"/>
            <a:ext cx="7780553" cy="555364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Boolean Variables and Operators</a:t>
            </a:r>
            <a:endParaRPr lang="en-US" dirty="0"/>
          </a:p>
        </p:txBody>
      </p:sp>
      <p:sp>
        <p:nvSpPr>
          <p:cNvPr id="3" name="Content Placeholder 2"/>
          <p:cNvSpPr>
            <a:spLocks noGrp="1"/>
          </p:cNvSpPr>
          <p:nvPr>
            <p:ph idx="1"/>
          </p:nvPr>
        </p:nvSpPr>
        <p:spPr>
          <a:xfrm>
            <a:off x="8964" y="958815"/>
            <a:ext cx="9135036" cy="3177756"/>
          </a:xfrm>
        </p:spPr>
        <p:txBody>
          <a:bodyPr>
            <a:normAutofit/>
          </a:bodyPr>
          <a:lstStyle/>
          <a:p>
            <a:r>
              <a:rPr lang="en-US" dirty="0" smtClean="0"/>
              <a:t>To </a:t>
            </a:r>
            <a:r>
              <a:rPr lang="en-US" i="1" dirty="0" smtClean="0"/>
              <a:t>invert</a:t>
            </a:r>
            <a:r>
              <a:rPr lang="en-US" dirty="0" smtClean="0"/>
              <a:t> a condition use the </a:t>
            </a:r>
            <a:r>
              <a:rPr lang="en-US" i="1" dirty="0" smtClean="0"/>
              <a:t>not</a:t>
            </a:r>
            <a:r>
              <a:rPr lang="en-US" dirty="0" smtClean="0"/>
              <a:t> Boolean operator</a:t>
            </a:r>
          </a:p>
          <a:p>
            <a:pPr>
              <a:spcBef>
                <a:spcPts val="1176"/>
              </a:spcBef>
            </a:pPr>
            <a:r>
              <a:rPr lang="en-US" dirty="0" smtClean="0"/>
              <a:t>The </a:t>
            </a:r>
            <a:r>
              <a:rPr lang="en-US" dirty="0" smtClean="0">
                <a:solidFill>
                  <a:srgbClr val="6E8080"/>
                </a:solidFill>
                <a:latin typeface="Lucida Sans Typewriter"/>
                <a:ea typeface="Courier New" charset="0"/>
                <a:cs typeface="Courier New" charset="0"/>
              </a:rPr>
              <a:t>!</a:t>
            </a:r>
            <a:r>
              <a:rPr lang="en-US" dirty="0" smtClean="0"/>
              <a:t> operator takes a single condition </a:t>
            </a:r>
          </a:p>
          <a:p>
            <a:pPr lvl="1"/>
            <a:r>
              <a:rPr lang="en-US" dirty="0" smtClean="0"/>
              <a:t>Evaluates to </a:t>
            </a:r>
            <a:r>
              <a:rPr lang="en-US" dirty="0" smtClean="0">
                <a:solidFill>
                  <a:srgbClr val="6E8080"/>
                </a:solidFill>
                <a:latin typeface="Lucida Sans Typewriter"/>
                <a:ea typeface="Courier New" charset="0"/>
                <a:cs typeface="Courier New" charset="0"/>
              </a:rPr>
              <a:t>true</a:t>
            </a:r>
            <a:r>
              <a:rPr lang="en-US" dirty="0" smtClean="0"/>
              <a:t> if that condition is </a:t>
            </a:r>
            <a:r>
              <a:rPr lang="en-US" dirty="0" smtClean="0">
                <a:solidFill>
                  <a:srgbClr val="6E8080"/>
                </a:solidFill>
                <a:latin typeface="Lucida Sans Typewriter"/>
                <a:ea typeface="Courier New" charset="0"/>
                <a:cs typeface="Courier New" charset="0"/>
              </a:rPr>
              <a:t>false</a:t>
            </a:r>
            <a:r>
              <a:rPr lang="en-US" dirty="0" smtClean="0"/>
              <a:t> and </a:t>
            </a:r>
          </a:p>
          <a:p>
            <a:pPr lvl="1"/>
            <a:r>
              <a:rPr lang="en-US" dirty="0" smtClean="0"/>
              <a:t>Evaluates to </a:t>
            </a:r>
            <a:r>
              <a:rPr lang="en-US" dirty="0" smtClean="0">
                <a:solidFill>
                  <a:srgbClr val="6E8080"/>
                </a:solidFill>
                <a:latin typeface="Lucida Sans Typewriter"/>
                <a:ea typeface="Courier New" charset="0"/>
                <a:cs typeface="Courier New" charset="0"/>
              </a:rPr>
              <a:t>false</a:t>
            </a:r>
            <a:r>
              <a:rPr lang="en-US" dirty="0" smtClean="0"/>
              <a:t> if the condition is </a:t>
            </a:r>
            <a:r>
              <a:rPr lang="en-US" dirty="0" smtClean="0">
                <a:solidFill>
                  <a:srgbClr val="6E8080"/>
                </a:solidFill>
                <a:latin typeface="Lucida Sans Typewriter"/>
                <a:ea typeface="Courier New" charset="0"/>
                <a:cs typeface="Courier New" charset="0"/>
              </a:rPr>
              <a:t>true</a:t>
            </a:r>
          </a:p>
          <a:p>
            <a:pPr>
              <a:spcBef>
                <a:spcPts val="1176"/>
              </a:spcBef>
            </a:pPr>
            <a:r>
              <a:rPr lang="en-US" dirty="0" smtClean="0"/>
              <a:t>To test if the Boolean variable </a:t>
            </a:r>
            <a:r>
              <a:rPr lang="en-US" dirty="0" smtClean="0">
                <a:solidFill>
                  <a:srgbClr val="6E8080"/>
                </a:solidFill>
                <a:latin typeface="Lucida Sans Typewriter"/>
                <a:ea typeface="Courier New" charset="0"/>
                <a:cs typeface="Courier New" charset="0"/>
              </a:rPr>
              <a:t>frozen</a:t>
            </a:r>
            <a:r>
              <a:rPr lang="en-US" dirty="0" smtClean="0"/>
              <a:t> is </a:t>
            </a:r>
            <a:r>
              <a:rPr lang="en-US" dirty="0" smtClean="0">
                <a:solidFill>
                  <a:srgbClr val="6E8080"/>
                </a:solidFill>
                <a:latin typeface="Lucida Sans Typewriter"/>
                <a:ea typeface="Courier New" charset="0"/>
                <a:cs typeface="Courier New" charset="0"/>
              </a:rPr>
              <a:t>false</a:t>
            </a:r>
            <a:r>
              <a:rPr lang="en-US" dirty="0" smtClean="0"/>
              <a:t>:</a:t>
            </a:r>
          </a:p>
          <a:p>
            <a:pPr lvl="1">
              <a:buNone/>
            </a:pPr>
            <a:r>
              <a:rPr lang="en-US" dirty="0" smtClean="0">
                <a:solidFill>
                  <a:srgbClr val="6E8080"/>
                </a:solidFill>
                <a:latin typeface="Lucida Sans Typewriter"/>
                <a:ea typeface="Courier New" charset="0"/>
                <a:cs typeface="Courier New" charset="0"/>
              </a:rPr>
              <a:t>if (!frozen) { </a:t>
            </a:r>
            <a:r>
              <a:rPr lang="en-US" dirty="0" err="1" smtClean="0">
                <a:solidFill>
                  <a:srgbClr val="6E8080"/>
                </a:solidFill>
                <a:latin typeface="Lucida Sans Typewriter"/>
                <a:ea typeface="Courier New" charset="0"/>
                <a:cs typeface="Courier New" charset="0"/>
              </a:rPr>
              <a:t>System.out.println("Not</a:t>
            </a:r>
            <a:r>
              <a:rPr lang="en-US" dirty="0" smtClean="0">
                <a:solidFill>
                  <a:srgbClr val="6E8080"/>
                </a:solidFill>
                <a:latin typeface="Lucida Sans Typewriter"/>
                <a:ea typeface="Courier New" charset="0"/>
                <a:cs typeface="Courier New" charset="0"/>
              </a:rPr>
              <a:t> frozen");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5.33</a:t>
            </a:r>
            <a:endParaRPr lang="en-US" dirty="0"/>
          </a:p>
        </p:txBody>
      </p:sp>
      <p:sp>
        <p:nvSpPr>
          <p:cNvPr id="8" name="Content Placeholder 5"/>
          <p:cNvSpPr>
            <a:spLocks noGrp="1"/>
          </p:cNvSpPr>
          <p:nvPr>
            <p:ph idx="4294967295"/>
          </p:nvPr>
        </p:nvSpPr>
        <p:spPr>
          <a:xfrm>
            <a:off x="587426" y="2322627"/>
            <a:ext cx="8239827" cy="2054598"/>
          </a:xfrm>
        </p:spPr>
        <p:txBody>
          <a:bodyPr/>
          <a:lstStyle/>
          <a:p>
            <a:pPr>
              <a:buNone/>
            </a:pPr>
            <a:r>
              <a:rPr lang="en-US" b="1" dirty="0" smtClean="0"/>
              <a:t>Answer:</a:t>
            </a:r>
            <a:r>
              <a:rPr lang="en-US" dirty="0" smtClean="0"/>
              <a:t> </a:t>
            </a:r>
            <a:r>
              <a:rPr lang="en-US" dirty="0" err="1" smtClean="0">
                <a:solidFill>
                  <a:srgbClr val="6E8080"/>
                </a:solidFill>
                <a:latin typeface="Lucida Sans Typewriter"/>
                <a:ea typeface="Courier New" charset="0"/>
                <a:cs typeface="Courier New" charset="0"/>
              </a:rPr>
              <a:t>x</a:t>
            </a:r>
            <a:r>
              <a:rPr lang="en-US" dirty="0" smtClean="0">
                <a:solidFill>
                  <a:srgbClr val="6E8080"/>
                </a:solidFill>
                <a:latin typeface="Lucida Sans Typewriter"/>
                <a:ea typeface="Courier New" charset="0"/>
                <a:cs typeface="Courier New" charset="0"/>
              </a:rPr>
              <a:t> == 0 &amp;&amp; </a:t>
            </a:r>
            <a:r>
              <a:rPr lang="en-US" dirty="0" err="1" smtClean="0">
                <a:solidFill>
                  <a:srgbClr val="6E8080"/>
                </a:solidFill>
                <a:latin typeface="Lucida Sans Typewriter"/>
                <a:ea typeface="Courier New" charset="0"/>
                <a:cs typeface="Courier New" charset="0"/>
              </a:rPr>
              <a:t>y</a:t>
            </a:r>
            <a:r>
              <a:rPr lang="en-US" dirty="0" smtClean="0">
                <a:solidFill>
                  <a:srgbClr val="6E8080"/>
                </a:solidFill>
                <a:latin typeface="Lucida Sans Typewriter"/>
                <a:ea typeface="Courier New" charset="0"/>
                <a:cs typeface="Courier New" charset="0"/>
              </a:rPr>
              <a:t> == 0</a:t>
            </a:r>
          </a:p>
        </p:txBody>
      </p:sp>
      <p:sp>
        <p:nvSpPr>
          <p:cNvPr id="9" name="Content Placeholder 6"/>
          <p:cNvSpPr>
            <a:spLocks noGrp="1"/>
          </p:cNvSpPr>
          <p:nvPr>
            <p:ph idx="4294967295"/>
          </p:nvPr>
        </p:nvSpPr>
        <p:spPr>
          <a:xfrm>
            <a:off x="8964" y="958814"/>
            <a:ext cx="8677836" cy="846741"/>
          </a:xfrm>
        </p:spPr>
        <p:txBody>
          <a:bodyPr/>
          <a:lstStyle/>
          <a:p>
            <a:pPr>
              <a:buNone/>
            </a:pPr>
            <a:r>
              <a:rPr lang="en-US" dirty="0" smtClean="0"/>
              <a:t>Suppose </a:t>
            </a:r>
            <a:r>
              <a:rPr lang="en-US" dirty="0" err="1" smtClean="0">
                <a:solidFill>
                  <a:srgbClr val="6E8080"/>
                </a:solidFill>
                <a:latin typeface="Lucida Sans Typewriter"/>
                <a:ea typeface="Courier New" charset="0"/>
                <a:cs typeface="Courier New" charset="0"/>
              </a:rPr>
              <a:t>x</a:t>
            </a:r>
            <a:r>
              <a:rPr lang="en-US" dirty="0" smtClean="0"/>
              <a:t> and </a:t>
            </a:r>
            <a:r>
              <a:rPr lang="en-US" dirty="0" err="1" smtClean="0">
                <a:solidFill>
                  <a:srgbClr val="6E8080"/>
                </a:solidFill>
                <a:latin typeface="Lucida Sans Typewriter"/>
                <a:ea typeface="Courier New" charset="0"/>
                <a:cs typeface="Courier New" charset="0"/>
              </a:rPr>
              <a:t>y</a:t>
            </a:r>
            <a:r>
              <a:rPr lang="en-US" dirty="0" smtClean="0"/>
              <a:t> are two integers. How do you test whether both of them are zero?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5.34</a:t>
            </a:r>
            <a:endParaRPr lang="en-US" dirty="0"/>
          </a:p>
        </p:txBody>
      </p:sp>
      <p:sp>
        <p:nvSpPr>
          <p:cNvPr id="8" name="Content Placeholder 5"/>
          <p:cNvSpPr>
            <a:spLocks noGrp="1"/>
          </p:cNvSpPr>
          <p:nvPr>
            <p:ph idx="4294967295"/>
          </p:nvPr>
        </p:nvSpPr>
        <p:spPr>
          <a:xfrm>
            <a:off x="587426" y="1916159"/>
            <a:ext cx="8239827" cy="2054598"/>
          </a:xfrm>
        </p:spPr>
        <p:txBody>
          <a:bodyPr/>
          <a:lstStyle/>
          <a:p>
            <a:pPr>
              <a:buNone/>
            </a:pPr>
            <a:r>
              <a:rPr lang="en-US" b="1" dirty="0" smtClean="0"/>
              <a:t>Answer:</a:t>
            </a:r>
            <a:r>
              <a:rPr lang="en-US" dirty="0" smtClean="0"/>
              <a:t> </a:t>
            </a:r>
            <a:r>
              <a:rPr lang="en-US" dirty="0" err="1" smtClean="0">
                <a:solidFill>
                  <a:srgbClr val="6E8080"/>
                </a:solidFill>
                <a:latin typeface="Lucida Sans Typewriter"/>
                <a:ea typeface="Courier New" charset="0"/>
                <a:cs typeface="Courier New" charset="0"/>
              </a:rPr>
              <a:t>x</a:t>
            </a:r>
            <a:r>
              <a:rPr lang="en-US" dirty="0" smtClean="0">
                <a:solidFill>
                  <a:srgbClr val="6E8080"/>
                </a:solidFill>
                <a:latin typeface="Lucida Sans Typewriter"/>
                <a:ea typeface="Courier New" charset="0"/>
                <a:cs typeface="Courier New" charset="0"/>
              </a:rPr>
              <a:t> == 0 || </a:t>
            </a:r>
            <a:r>
              <a:rPr lang="en-US" dirty="0" err="1" smtClean="0">
                <a:solidFill>
                  <a:srgbClr val="6E8080"/>
                </a:solidFill>
                <a:latin typeface="Lucida Sans Typewriter"/>
                <a:ea typeface="Courier New" charset="0"/>
                <a:cs typeface="Courier New" charset="0"/>
              </a:rPr>
              <a:t>y</a:t>
            </a:r>
            <a:r>
              <a:rPr lang="en-US" dirty="0" smtClean="0">
                <a:solidFill>
                  <a:srgbClr val="6E8080"/>
                </a:solidFill>
                <a:latin typeface="Lucida Sans Typewriter"/>
                <a:ea typeface="Courier New" charset="0"/>
                <a:cs typeface="Courier New" charset="0"/>
              </a:rPr>
              <a:t> == 0</a:t>
            </a:r>
          </a:p>
        </p:txBody>
      </p:sp>
      <p:sp>
        <p:nvSpPr>
          <p:cNvPr id="9" name="Content Placeholder 6"/>
          <p:cNvSpPr>
            <a:spLocks noGrp="1"/>
          </p:cNvSpPr>
          <p:nvPr>
            <p:ph idx="4294967295"/>
          </p:nvPr>
        </p:nvSpPr>
        <p:spPr>
          <a:xfrm>
            <a:off x="8964" y="958815"/>
            <a:ext cx="8677836" cy="485630"/>
          </a:xfrm>
        </p:spPr>
        <p:txBody>
          <a:bodyPr/>
          <a:lstStyle/>
          <a:p>
            <a:pPr>
              <a:buNone/>
            </a:pPr>
            <a:r>
              <a:rPr lang="en-US" dirty="0" smtClean="0"/>
              <a:t>How do you test whether at least one of them is zero? </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5.35</a:t>
            </a:r>
            <a:endParaRPr lang="en-US" dirty="0"/>
          </a:p>
        </p:txBody>
      </p:sp>
      <p:sp>
        <p:nvSpPr>
          <p:cNvPr id="8" name="Content Placeholder 5"/>
          <p:cNvSpPr>
            <a:spLocks noGrp="1"/>
          </p:cNvSpPr>
          <p:nvPr>
            <p:ph idx="4294967295"/>
          </p:nvPr>
        </p:nvSpPr>
        <p:spPr>
          <a:xfrm>
            <a:off x="587426" y="1888945"/>
            <a:ext cx="8239827" cy="2054598"/>
          </a:xfrm>
        </p:spPr>
        <p:txBody>
          <a:bodyPr/>
          <a:lstStyle/>
          <a:p>
            <a:pPr>
              <a:buNone/>
            </a:pPr>
            <a:r>
              <a:rPr lang="en-US" b="1" dirty="0" smtClean="0"/>
              <a:t>Answer:</a:t>
            </a:r>
            <a:endParaRPr lang="en-US" dirty="0" smtClean="0"/>
          </a:p>
          <a:p>
            <a:pPr>
              <a:buNone/>
            </a:pPr>
            <a:r>
              <a:rPr lang="en-US" dirty="0" smtClean="0">
                <a:solidFill>
                  <a:srgbClr val="6E8080"/>
                </a:solidFill>
                <a:latin typeface="Lucida Sans Typewriter"/>
                <a:ea typeface="Courier New" charset="0"/>
                <a:cs typeface="Courier New" charset="0"/>
              </a:rPr>
              <a:t>(</a:t>
            </a:r>
            <a:r>
              <a:rPr lang="en-US" dirty="0" err="1" smtClean="0">
                <a:solidFill>
                  <a:srgbClr val="6E8080"/>
                </a:solidFill>
                <a:latin typeface="Lucida Sans Typewriter"/>
                <a:ea typeface="Courier New" charset="0"/>
                <a:cs typeface="Courier New" charset="0"/>
              </a:rPr>
              <a:t>x</a:t>
            </a:r>
            <a:r>
              <a:rPr lang="en-US" dirty="0" smtClean="0">
                <a:solidFill>
                  <a:srgbClr val="6E8080"/>
                </a:solidFill>
                <a:latin typeface="Lucida Sans Typewriter"/>
                <a:ea typeface="Courier New" charset="0"/>
                <a:cs typeface="Courier New" charset="0"/>
              </a:rPr>
              <a:t> == 0 &amp;&amp; </a:t>
            </a:r>
            <a:r>
              <a:rPr lang="en-US" dirty="0" err="1" smtClean="0">
                <a:solidFill>
                  <a:srgbClr val="6E8080"/>
                </a:solidFill>
                <a:latin typeface="Lucida Sans Typewriter"/>
                <a:ea typeface="Courier New" charset="0"/>
                <a:cs typeface="Courier New" charset="0"/>
              </a:rPr>
              <a:t>y</a:t>
            </a:r>
            <a:r>
              <a:rPr lang="en-US" dirty="0" smtClean="0">
                <a:solidFill>
                  <a:srgbClr val="6E8080"/>
                </a:solidFill>
                <a:latin typeface="Lucida Sans Typewriter"/>
                <a:ea typeface="Courier New" charset="0"/>
                <a:cs typeface="Courier New" charset="0"/>
              </a:rPr>
              <a:t> != 0) || (</a:t>
            </a:r>
            <a:r>
              <a:rPr lang="en-US" dirty="0" err="1" smtClean="0">
                <a:solidFill>
                  <a:srgbClr val="6E8080"/>
                </a:solidFill>
                <a:latin typeface="Lucida Sans Typewriter"/>
                <a:ea typeface="Courier New" charset="0"/>
                <a:cs typeface="Courier New" charset="0"/>
              </a:rPr>
              <a:t>y</a:t>
            </a:r>
            <a:r>
              <a:rPr lang="en-US" dirty="0" smtClean="0">
                <a:solidFill>
                  <a:srgbClr val="6E8080"/>
                </a:solidFill>
                <a:latin typeface="Lucida Sans Typewriter"/>
                <a:ea typeface="Courier New" charset="0"/>
                <a:cs typeface="Courier New" charset="0"/>
              </a:rPr>
              <a:t> == 0 &amp;&amp; </a:t>
            </a:r>
            <a:r>
              <a:rPr lang="en-US" dirty="0" err="1" smtClean="0">
                <a:solidFill>
                  <a:srgbClr val="6E8080"/>
                </a:solidFill>
                <a:latin typeface="Lucida Sans Typewriter"/>
                <a:ea typeface="Courier New" charset="0"/>
                <a:cs typeface="Courier New" charset="0"/>
              </a:rPr>
              <a:t>x</a:t>
            </a:r>
            <a:r>
              <a:rPr lang="en-US" dirty="0" smtClean="0">
                <a:solidFill>
                  <a:srgbClr val="6E8080"/>
                </a:solidFill>
                <a:latin typeface="Lucida Sans Typewriter"/>
                <a:ea typeface="Courier New" charset="0"/>
                <a:cs typeface="Courier New" charset="0"/>
              </a:rPr>
              <a:t> != 0)</a:t>
            </a:r>
          </a:p>
        </p:txBody>
      </p:sp>
      <p:sp>
        <p:nvSpPr>
          <p:cNvPr id="9" name="Content Placeholder 6"/>
          <p:cNvSpPr>
            <a:spLocks noGrp="1"/>
          </p:cNvSpPr>
          <p:nvPr>
            <p:ph idx="4294967295"/>
          </p:nvPr>
        </p:nvSpPr>
        <p:spPr>
          <a:xfrm>
            <a:off x="8964" y="958815"/>
            <a:ext cx="8677836" cy="485630"/>
          </a:xfrm>
        </p:spPr>
        <p:txBody>
          <a:bodyPr/>
          <a:lstStyle/>
          <a:p>
            <a:pPr>
              <a:buNone/>
            </a:pPr>
            <a:r>
              <a:rPr lang="en-US" dirty="0" smtClean="0"/>
              <a:t>How do you test whether exactly one of them is zero? </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5.36</a:t>
            </a:r>
            <a:endParaRPr lang="en-US" dirty="0"/>
          </a:p>
        </p:txBody>
      </p:sp>
      <p:sp>
        <p:nvSpPr>
          <p:cNvPr id="8" name="Content Placeholder 5"/>
          <p:cNvSpPr>
            <a:spLocks noGrp="1"/>
          </p:cNvSpPr>
          <p:nvPr>
            <p:ph idx="4294967295"/>
          </p:nvPr>
        </p:nvSpPr>
        <p:spPr>
          <a:xfrm>
            <a:off x="587426" y="1825445"/>
            <a:ext cx="8239827" cy="2054598"/>
          </a:xfrm>
        </p:spPr>
        <p:txBody>
          <a:bodyPr/>
          <a:lstStyle/>
          <a:p>
            <a:pPr>
              <a:buNone/>
            </a:pPr>
            <a:r>
              <a:rPr lang="en-US" b="1" dirty="0" smtClean="0"/>
              <a:t>Answer:</a:t>
            </a:r>
            <a:r>
              <a:rPr lang="en-US" dirty="0" smtClean="0"/>
              <a:t> The same as the value of </a:t>
            </a:r>
            <a:r>
              <a:rPr lang="en-US" dirty="0" smtClean="0">
                <a:solidFill>
                  <a:srgbClr val="6E8080"/>
                </a:solidFill>
                <a:latin typeface="Lucida Sans Typewriter"/>
                <a:ea typeface="Courier New" charset="0"/>
                <a:cs typeface="Courier New" charset="0"/>
              </a:rPr>
              <a:t>frozen</a:t>
            </a:r>
            <a:r>
              <a:rPr lang="en-US" dirty="0" smtClean="0"/>
              <a:t>.</a:t>
            </a:r>
            <a:endParaRPr lang="en-US" dirty="0"/>
          </a:p>
        </p:txBody>
      </p:sp>
      <p:sp>
        <p:nvSpPr>
          <p:cNvPr id="9" name="Content Placeholder 6"/>
          <p:cNvSpPr>
            <a:spLocks noGrp="1"/>
          </p:cNvSpPr>
          <p:nvPr>
            <p:ph idx="4294967295"/>
          </p:nvPr>
        </p:nvSpPr>
        <p:spPr>
          <a:xfrm>
            <a:off x="8964" y="958815"/>
            <a:ext cx="8677836" cy="485630"/>
          </a:xfrm>
        </p:spPr>
        <p:txBody>
          <a:bodyPr/>
          <a:lstStyle/>
          <a:p>
            <a:pPr>
              <a:buNone/>
            </a:pPr>
            <a:r>
              <a:rPr lang="en-US" dirty="0" smtClean="0"/>
              <a:t>What is the value of </a:t>
            </a:r>
            <a:r>
              <a:rPr lang="en-US" dirty="0" smtClean="0">
                <a:solidFill>
                  <a:srgbClr val="6E8080"/>
                </a:solidFill>
                <a:latin typeface="Lucida Sans Typewriter"/>
                <a:ea typeface="Courier New" charset="0"/>
                <a:cs typeface="Courier New" charset="0"/>
              </a:rPr>
              <a:t>!!frozen</a:t>
            </a:r>
            <a:r>
              <a:rPr lang="en-US" dirty="0" smtClean="0"/>
              <a:t>?</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5.37</a:t>
            </a:r>
            <a:endParaRPr lang="en-US" dirty="0"/>
          </a:p>
        </p:txBody>
      </p:sp>
      <p:sp>
        <p:nvSpPr>
          <p:cNvPr id="8" name="Content Placeholder 5"/>
          <p:cNvSpPr>
            <a:spLocks noGrp="1"/>
          </p:cNvSpPr>
          <p:nvPr>
            <p:ph idx="4294967295"/>
          </p:nvPr>
        </p:nvSpPr>
        <p:spPr>
          <a:xfrm>
            <a:off x="587426" y="2160411"/>
            <a:ext cx="8239827" cy="2054598"/>
          </a:xfrm>
        </p:spPr>
        <p:txBody>
          <a:bodyPr/>
          <a:lstStyle/>
          <a:p>
            <a:pPr>
              <a:buNone/>
            </a:pPr>
            <a:r>
              <a:rPr lang="en-US" b="1" dirty="0" smtClean="0"/>
              <a:t>Answer:</a:t>
            </a:r>
            <a:r>
              <a:rPr lang="en-US" dirty="0" smtClean="0"/>
              <a:t> You are guaranteed that there are no other values. With strings or integers, you would need to check that no values such as </a:t>
            </a:r>
            <a:r>
              <a:rPr lang="en-US" dirty="0" smtClean="0">
                <a:solidFill>
                  <a:srgbClr val="6E8080"/>
                </a:solidFill>
                <a:latin typeface="Lucida Sans Typewriter"/>
                <a:ea typeface="Courier New" charset="0"/>
                <a:cs typeface="Courier New" charset="0"/>
              </a:rPr>
              <a:t>"maybe" </a:t>
            </a:r>
            <a:r>
              <a:rPr lang="en-US" dirty="0" smtClean="0"/>
              <a:t>or </a:t>
            </a:r>
            <a:r>
              <a:rPr lang="en-US" dirty="0" smtClean="0">
                <a:solidFill>
                  <a:srgbClr val="6E8080"/>
                </a:solidFill>
                <a:latin typeface="Lucida Sans Typewriter"/>
                <a:ea typeface="Courier New" charset="0"/>
                <a:cs typeface="Courier New" charset="0"/>
              </a:rPr>
              <a:t>–1</a:t>
            </a:r>
            <a:r>
              <a:rPr lang="en-US" dirty="0" smtClean="0"/>
              <a:t> enter your calculations. </a:t>
            </a:r>
            <a:endParaRPr lang="en-US" dirty="0"/>
          </a:p>
        </p:txBody>
      </p:sp>
      <p:sp>
        <p:nvSpPr>
          <p:cNvPr id="9" name="Content Placeholder 6"/>
          <p:cNvSpPr>
            <a:spLocks noGrp="1"/>
          </p:cNvSpPr>
          <p:nvPr>
            <p:ph idx="4294967295"/>
          </p:nvPr>
        </p:nvSpPr>
        <p:spPr>
          <a:xfrm>
            <a:off x="8964" y="958814"/>
            <a:ext cx="8677836" cy="884097"/>
          </a:xfrm>
        </p:spPr>
        <p:txBody>
          <a:bodyPr/>
          <a:lstStyle/>
          <a:p>
            <a:pPr>
              <a:buNone/>
            </a:pPr>
            <a:r>
              <a:rPr lang="en-US" dirty="0" smtClean="0"/>
              <a:t>What is the advantage of using the type </a:t>
            </a:r>
            <a:r>
              <a:rPr lang="en-US" dirty="0" err="1" smtClean="0">
                <a:solidFill>
                  <a:srgbClr val="6E8080"/>
                </a:solidFill>
                <a:latin typeface="Lucida Sans Typewriter"/>
                <a:ea typeface="Courier New" charset="0"/>
                <a:cs typeface="Courier New" charset="0"/>
              </a:rPr>
              <a:t>boolean</a:t>
            </a:r>
            <a:r>
              <a:rPr lang="en-US" dirty="0" smtClean="0"/>
              <a:t> rather than strings </a:t>
            </a:r>
            <a:r>
              <a:rPr lang="en-US" dirty="0" smtClean="0">
                <a:solidFill>
                  <a:srgbClr val="6E8080"/>
                </a:solidFill>
                <a:latin typeface="Lucida Sans Typewriter"/>
                <a:ea typeface="Courier New" charset="0"/>
                <a:cs typeface="Courier New" charset="0"/>
              </a:rPr>
              <a:t>"false"</a:t>
            </a:r>
            <a:r>
              <a:rPr lang="en-US" dirty="0" smtClean="0"/>
              <a:t>/</a:t>
            </a:r>
            <a:r>
              <a:rPr lang="en-US" dirty="0" smtClean="0">
                <a:solidFill>
                  <a:srgbClr val="6E8080"/>
                </a:solidFill>
                <a:latin typeface="Lucida Sans Typewriter"/>
                <a:ea typeface="Courier New" charset="0"/>
                <a:cs typeface="Courier New" charset="0"/>
              </a:rPr>
              <a:t>"true" </a:t>
            </a:r>
            <a:r>
              <a:rPr lang="en-US" dirty="0" smtClean="0"/>
              <a:t>or integers </a:t>
            </a:r>
            <a:r>
              <a:rPr lang="en-US" dirty="0" smtClean="0">
                <a:solidFill>
                  <a:srgbClr val="6E8080"/>
                </a:solidFill>
                <a:latin typeface="Lucida Sans Typewriter"/>
                <a:ea typeface="Courier New" charset="0"/>
                <a:cs typeface="Courier New" charset="0"/>
              </a:rPr>
              <a:t>0</a:t>
            </a:r>
            <a:r>
              <a:rPr lang="en-US" dirty="0" smtClean="0"/>
              <a:t>/</a:t>
            </a:r>
            <a:r>
              <a:rPr lang="en-US" dirty="0" smtClean="0">
                <a:solidFill>
                  <a:srgbClr val="6E8080"/>
                </a:solidFill>
                <a:latin typeface="Lucida Sans Typewriter"/>
                <a:ea typeface="Courier New" charset="0"/>
                <a:cs typeface="Courier New" charset="0"/>
              </a:rPr>
              <a:t>1</a:t>
            </a:r>
            <a:r>
              <a:rPr lang="en-US" dirty="0" smtClean="0"/>
              <a:t>? </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section_1/</a:t>
            </a:r>
            <a:r>
              <a:rPr lang="en-US" sz="3200" dirty="0" smtClean="0">
                <a:hlinkClick r:id="rId2" action="ppaction://hlinkfile"/>
              </a:rPr>
              <a:t>ElevatorSimulation.java</a:t>
            </a:r>
            <a:endParaRPr lang="en-US" sz="3200" dirty="0"/>
          </a:p>
        </p:txBody>
      </p:sp>
      <p:sp>
        <p:nvSpPr>
          <p:cNvPr id="3" name="Content Placeholder 2"/>
          <p:cNvSpPr>
            <a:spLocks noGrp="1"/>
          </p:cNvSpPr>
          <p:nvPr>
            <p:ph idx="4294967295"/>
          </p:nvPr>
        </p:nvSpPr>
        <p:spPr>
          <a:xfrm>
            <a:off x="9525" y="796974"/>
            <a:ext cx="9134475" cy="1043306"/>
          </a:xfrm>
        </p:spPr>
        <p:txBody>
          <a:bodyPr>
            <a:noAutofit/>
          </a:bodyPr>
          <a:lstStyle/>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"The</a:t>
            </a:r>
            <a:r>
              <a:rPr lang="en-US" sz="1400" dirty="0" smtClean="0">
                <a:solidFill>
                  <a:srgbClr val="32E598"/>
                </a:solidFill>
                <a:latin typeface="Courier"/>
                <a:ea typeface="Courier"/>
                <a:cs typeface="Courier"/>
              </a:rPr>
              <a:t> elevator will travel to the actual floor "</a:t>
            </a:r>
          </a:p>
          <a:p>
            <a:pPr>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actualFloor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
        <p:nvSpPr>
          <p:cNvPr id="5" name="Content Placeholder 2"/>
          <p:cNvSpPr txBox="1">
            <a:spLocks/>
          </p:cNvSpPr>
          <p:nvPr/>
        </p:nvSpPr>
        <p:spPr>
          <a:xfrm>
            <a:off x="9525" y="1840280"/>
            <a:ext cx="9134475" cy="548856"/>
          </a:xfrm>
          <a:prstGeom prst="rect">
            <a:avLst/>
          </a:prstGeom>
        </p:spPr>
        <p:txBody>
          <a:bodyPr vert="horz" lIns="91440" tIns="45720" rIns="91440" bIns="45720" rtlCol="0">
            <a:normAutofit/>
          </a:bodyPr>
          <a:lstStyle/>
          <a:p>
            <a:r>
              <a:rPr lang="en-US" sz="2400" b="1" dirty="0" smtClean="0"/>
              <a:t>Program Run:</a:t>
            </a:r>
          </a:p>
        </p:txBody>
      </p:sp>
      <p:sp>
        <p:nvSpPr>
          <p:cNvPr id="6" name="Content Placeholder 2"/>
          <p:cNvSpPr txBox="1">
            <a:spLocks/>
          </p:cNvSpPr>
          <p:nvPr/>
        </p:nvSpPr>
        <p:spPr>
          <a:xfrm>
            <a:off x="0" y="2496989"/>
            <a:ext cx="9134475" cy="1008621"/>
          </a:xfrm>
          <a:prstGeom prst="rect">
            <a:avLst/>
          </a:prstGeom>
        </p:spPr>
        <p:txBody>
          <a:bodyPr vert="horz" lIns="91440" tIns="45720" rIns="91440" bIns="45720" rtlCol="0">
            <a:normAutofit/>
          </a:bodyPr>
          <a:lstStyle/>
          <a:p>
            <a:r>
              <a:rPr lang="en-US" sz="2000" dirty="0" smtClean="0">
                <a:solidFill>
                  <a:srgbClr val="6E8080"/>
                </a:solidFill>
                <a:latin typeface="Lucida Sans Typewriter"/>
                <a:ea typeface="Courier New" charset="0"/>
                <a:cs typeface="Courier New" charset="0"/>
              </a:rPr>
              <a:t>Floor: 20</a:t>
            </a:r>
          </a:p>
          <a:p>
            <a:r>
              <a:rPr lang="en-US" sz="2000" dirty="0" smtClean="0">
                <a:solidFill>
                  <a:srgbClr val="6E8080"/>
                </a:solidFill>
                <a:latin typeface="Lucida Sans Typewriter"/>
                <a:ea typeface="Courier New" charset="0"/>
                <a:cs typeface="Courier New" charset="0"/>
              </a:rPr>
              <a:t>The elevator will travel to the actual floor 19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 Input Validation</a:t>
            </a:r>
            <a:endParaRPr lang="en-US" dirty="0"/>
          </a:p>
        </p:txBody>
      </p:sp>
      <p:sp>
        <p:nvSpPr>
          <p:cNvPr id="3" name="Content Placeholder 2"/>
          <p:cNvSpPr>
            <a:spLocks noGrp="1"/>
          </p:cNvSpPr>
          <p:nvPr>
            <p:ph idx="1"/>
          </p:nvPr>
        </p:nvSpPr>
        <p:spPr>
          <a:xfrm>
            <a:off x="8964" y="958815"/>
            <a:ext cx="9135036" cy="4765256"/>
          </a:xfrm>
        </p:spPr>
        <p:txBody>
          <a:bodyPr>
            <a:normAutofit/>
          </a:bodyPr>
          <a:lstStyle/>
          <a:p>
            <a:r>
              <a:rPr lang="en-US" dirty="0" smtClean="0"/>
              <a:t>You need to make sure that the user-supplied values are valid before you use them.</a:t>
            </a:r>
          </a:p>
          <a:p>
            <a:r>
              <a:rPr lang="en-US" dirty="0" smtClean="0"/>
              <a:t>Elevator example: elevator panel has buttons labeled 1 through 20 (but not 13)</a:t>
            </a:r>
          </a:p>
          <a:p>
            <a:r>
              <a:rPr lang="en-US" dirty="0" smtClean="0"/>
              <a:t>The number 13 is invalid</a:t>
            </a:r>
          </a:p>
          <a:p>
            <a:pPr lvl="1">
              <a:spcBef>
                <a:spcPts val="0"/>
              </a:spcBef>
              <a:buNone/>
            </a:pPr>
            <a:r>
              <a:rPr lang="en-US" sz="1600" dirty="0" smtClean="0">
                <a:solidFill>
                  <a:srgbClr val="6E8080"/>
                </a:solidFill>
                <a:latin typeface="Lucida Sans Typewriter"/>
                <a:ea typeface="Courier New" charset="0"/>
                <a:cs typeface="Courier New" charset="0"/>
              </a:rPr>
              <a:t>if (floor == 13)</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System.out.println("Error</a:t>
            </a:r>
            <a:r>
              <a:rPr lang="en-US" sz="1600" dirty="0" smtClean="0">
                <a:solidFill>
                  <a:srgbClr val="6E8080"/>
                </a:solidFill>
                <a:latin typeface="Lucida Sans Typewriter"/>
                <a:ea typeface="Courier New" charset="0"/>
                <a:cs typeface="Courier New" charset="0"/>
              </a:rPr>
              <a:t>: There is no thirteenth floor.");</a:t>
            </a:r>
          </a:p>
          <a:p>
            <a:pPr lvl="1">
              <a:spcBef>
                <a:spcPts val="0"/>
              </a:spcBef>
              <a:buNone/>
            </a:pPr>
            <a:r>
              <a:rPr lang="en-US" sz="1600" dirty="0" smtClean="0">
                <a:solidFill>
                  <a:srgbClr val="6E8080"/>
                </a:solidFill>
                <a:latin typeface="Lucida Sans Typewriter"/>
                <a:ea typeface="Courier New" charset="0"/>
                <a:cs typeface="Courier New" charset="0"/>
              </a:rPr>
              <a:t>} </a:t>
            </a:r>
          </a:p>
          <a:p>
            <a:r>
              <a:rPr lang="en-US" dirty="0" smtClean="0"/>
              <a:t>Numbers out of the range 1 through 20 are invalid</a:t>
            </a:r>
          </a:p>
          <a:p>
            <a:pPr lvl="1">
              <a:spcBef>
                <a:spcPts val="0"/>
              </a:spcBef>
              <a:buNone/>
            </a:pPr>
            <a:r>
              <a:rPr lang="en-US" sz="1600" dirty="0" smtClean="0">
                <a:solidFill>
                  <a:srgbClr val="6E8080"/>
                </a:solidFill>
                <a:latin typeface="Lucida Sans Typewriter"/>
                <a:ea typeface="Courier New" charset="0"/>
                <a:cs typeface="Courier New" charset="0"/>
              </a:rPr>
              <a:t>if (floor &lt;= 0 || floor &gt; 20)</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System.out.println("Error</a:t>
            </a:r>
            <a:r>
              <a:rPr lang="en-US" sz="1600" dirty="0" smtClean="0">
                <a:solidFill>
                  <a:srgbClr val="6E8080"/>
                </a:solidFill>
                <a:latin typeface="Lucida Sans Typewriter"/>
                <a:ea typeface="Courier New" charset="0"/>
                <a:cs typeface="Courier New" charset="0"/>
              </a:rPr>
              <a:t>: The floor must be between 1 and 20.");</a:t>
            </a:r>
          </a:p>
          <a:p>
            <a:pPr lvl="1">
              <a:spcBef>
                <a:spcPts val="0"/>
              </a:spcBef>
              <a:buNone/>
            </a:pPr>
            <a:r>
              <a:rPr lang="en-US" sz="16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 Input Validation</a:t>
            </a:r>
            <a:endParaRPr lang="en-US" dirty="0"/>
          </a:p>
        </p:txBody>
      </p:sp>
      <p:sp>
        <p:nvSpPr>
          <p:cNvPr id="3" name="Content Placeholder 2"/>
          <p:cNvSpPr>
            <a:spLocks noGrp="1"/>
          </p:cNvSpPr>
          <p:nvPr>
            <p:ph idx="1"/>
          </p:nvPr>
        </p:nvSpPr>
        <p:spPr>
          <a:xfrm>
            <a:off x="8964" y="958815"/>
            <a:ext cx="9135036" cy="3972221"/>
          </a:xfrm>
        </p:spPr>
        <p:txBody>
          <a:bodyPr/>
          <a:lstStyle/>
          <a:p>
            <a:r>
              <a:rPr lang="en-US" dirty="0" smtClean="0"/>
              <a:t>To avoid input that is not an </a:t>
            </a:r>
            <a:r>
              <a:rPr lang="en-US" dirty="0" smtClean="0"/>
              <a:t>integer</a:t>
            </a:r>
          </a:p>
          <a:p>
            <a:pPr marL="0" indent="0">
              <a:buNone/>
            </a:pPr>
            <a:endParaRPr lang="en-US" dirty="0" smtClean="0"/>
          </a:p>
          <a:p>
            <a:pPr lvl="1">
              <a:spcBef>
                <a:spcPts val="0"/>
              </a:spcBef>
              <a:buNone/>
            </a:pPr>
            <a:r>
              <a:rPr lang="en-US" sz="1600" dirty="0" smtClean="0">
                <a:solidFill>
                  <a:srgbClr val="6E8080"/>
                </a:solidFill>
                <a:latin typeface="Lucida Sans Typewriter"/>
                <a:ea typeface="Courier New" charset="0"/>
                <a:cs typeface="Courier New" charset="0"/>
              </a:rPr>
              <a:t>if (</a:t>
            </a:r>
            <a:r>
              <a:rPr lang="en-US" sz="1600" dirty="0" err="1" smtClean="0">
                <a:solidFill>
                  <a:srgbClr val="6E8080"/>
                </a:solidFill>
                <a:latin typeface="Lucida Sans Typewriter"/>
                <a:ea typeface="Courier New" charset="0"/>
                <a:cs typeface="Courier New" charset="0"/>
              </a:rPr>
              <a:t>in.hasNextInt</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floor = </a:t>
            </a:r>
            <a:r>
              <a:rPr lang="en-US" sz="1600" dirty="0" err="1" smtClean="0">
                <a:solidFill>
                  <a:srgbClr val="6E8080"/>
                </a:solidFill>
                <a:latin typeface="Lucida Sans Typewriter"/>
                <a:ea typeface="Courier New" charset="0"/>
                <a:cs typeface="Courier New" charset="0"/>
              </a:rPr>
              <a:t>in.nextInt</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 Process the input value.</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else</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System.out.println("Error</a:t>
            </a:r>
            <a:r>
              <a:rPr lang="en-US" sz="1600" dirty="0" smtClean="0">
                <a:solidFill>
                  <a:srgbClr val="6E8080"/>
                </a:solidFill>
                <a:latin typeface="Lucida Sans Typewriter"/>
                <a:ea typeface="Courier New" charset="0"/>
                <a:cs typeface="Courier New" charset="0"/>
              </a:rPr>
              <a:t>: Not an integer.");</a:t>
            </a:r>
          </a:p>
          <a:p>
            <a:pPr lvl="1">
              <a:spcBef>
                <a:spcPts val="0"/>
              </a:spcBef>
              <a:buNone/>
            </a:pPr>
            <a:r>
              <a:rPr lang="en-US" sz="16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Section_8/</a:t>
            </a:r>
            <a:r>
              <a:rPr lang="en-US" dirty="0" smtClean="0">
                <a:hlinkClick r:id="rId2" action="ppaction://hlinkfile"/>
              </a:rPr>
              <a:t>ElevatorSimulation2.java</a:t>
            </a:r>
            <a:endParaRPr lang="en-US" dirty="0"/>
          </a:p>
        </p:txBody>
      </p:sp>
      <p:sp>
        <p:nvSpPr>
          <p:cNvPr id="3" name="Content Placeholder 2"/>
          <p:cNvSpPr>
            <a:spLocks noGrp="1"/>
          </p:cNvSpPr>
          <p:nvPr>
            <p:ph idx="4294967295"/>
          </p:nvPr>
        </p:nvSpPr>
        <p:spPr>
          <a:xfrm>
            <a:off x="9525" y="744146"/>
            <a:ext cx="9134475" cy="4185761"/>
          </a:xfrm>
        </p:spPr>
        <p:txBody>
          <a:bodyPr wrap="square">
            <a:sp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CC0066"/>
                </a:solidFill>
                <a:latin typeface="Courier"/>
                <a:ea typeface="Courier"/>
                <a:cs typeface="Courier"/>
              </a:rPr>
              <a:t>import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java.util.Scanner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simulates an elevator panel that skips the 13th floor, checking for </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input errors.</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ElevatorSimulation2</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Scanner in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Scanner(System.in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a:t>
            </a:r>
            <a:r>
              <a:rPr lang="en-US" sz="1400" dirty="0" err="1" smtClean="0">
                <a:solidFill>
                  <a:srgbClr val="32E598"/>
                </a:solidFill>
                <a:latin typeface="Courier"/>
                <a:ea typeface="Courier"/>
                <a:cs typeface="Courier"/>
              </a:rPr>
              <a:t>"Floor</a:t>
            </a:r>
            <a:r>
              <a:rPr lang="en-US" sz="1400" dirty="0" smtClean="0">
                <a:solidFill>
                  <a:srgbClr val="32E598"/>
                </a:solidFill>
                <a:latin typeface="Courier"/>
                <a:ea typeface="Courier"/>
                <a:cs typeface="Courier"/>
              </a:rPr>
              <a:t>: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in.hasNextInt</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Now we know that the user entered an integer</a:t>
            </a:r>
          </a:p>
          <a:p>
            <a:pPr>
              <a:spcBef>
                <a:spcPts val="0"/>
              </a:spcBef>
              <a:buNone/>
            </a:pPr>
            <a:r>
              <a:rPr lang="en-US" sz="1400" b="1" dirty="0" smtClean="0">
                <a:solidFill>
                  <a:srgbClr val="0073FF"/>
                </a:solidFill>
                <a:latin typeface="Courier"/>
                <a:ea typeface="Courier"/>
                <a:cs typeface="Courier"/>
              </a:rPr>
              <a:t> 16  </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floor = </a:t>
            </a:r>
            <a:r>
              <a:rPr lang="en-US" sz="1400" dirty="0" err="1" smtClean="0">
                <a:solidFill>
                  <a:srgbClr val="000000"/>
                </a:solidFill>
                <a:latin typeface="Courier"/>
                <a:ea typeface="Courier"/>
                <a:cs typeface="Courier"/>
              </a:rPr>
              <a:t>in.nextInt</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18  </a:t>
            </a:r>
          </a:p>
          <a:p>
            <a:pPr>
              <a:spcBef>
                <a:spcPts val="0"/>
              </a:spcBef>
              <a:buNone/>
            </a:pPr>
            <a:endParaRPr lang="en-US" sz="1400" b="1" dirty="0" smtClean="0">
              <a:solidFill>
                <a:srgbClr val="0073FF"/>
              </a:solidFill>
              <a:latin typeface="Courier"/>
              <a:ea typeface="Courier"/>
              <a:cs typeface="Courier"/>
            </a:endParaRP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Section_8/</a:t>
            </a:r>
            <a:r>
              <a:rPr lang="en-US" dirty="0" smtClean="0">
                <a:hlinkClick r:id="rId2" action="ppaction://hlinkfile"/>
              </a:rPr>
              <a:t>ElevatorSimulation2.java</a:t>
            </a:r>
            <a:endParaRPr lang="en-US" dirty="0"/>
          </a:p>
        </p:txBody>
      </p:sp>
      <p:sp>
        <p:nvSpPr>
          <p:cNvPr id="3" name="Content Placeholder 2"/>
          <p:cNvSpPr>
            <a:spLocks noGrp="1"/>
          </p:cNvSpPr>
          <p:nvPr>
            <p:ph idx="4294967295"/>
          </p:nvPr>
        </p:nvSpPr>
        <p:spPr>
          <a:xfrm>
            <a:off x="9525" y="744146"/>
            <a:ext cx="9134475" cy="6124752"/>
          </a:xfrm>
        </p:spPr>
        <p:txBody>
          <a:bodyPr wrap="square">
            <a:spAutoFit/>
          </a:bodyPr>
          <a:lstStyle/>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(floor == </a:t>
            </a:r>
            <a:r>
              <a:rPr lang="en-US" sz="1400" dirty="0" smtClean="0">
                <a:solidFill>
                  <a:srgbClr val="66FF19"/>
                </a:solidFill>
                <a:latin typeface="Courier"/>
                <a:ea typeface="Courier"/>
                <a:cs typeface="Courier"/>
              </a:rPr>
              <a:t>13</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"Error</a:t>
            </a:r>
            <a:r>
              <a:rPr lang="en-US" sz="1400" dirty="0" smtClean="0">
                <a:solidFill>
                  <a:srgbClr val="32E598"/>
                </a:solidFill>
                <a:latin typeface="Courier"/>
                <a:ea typeface="Courier"/>
                <a:cs typeface="Courier"/>
              </a:rPr>
              <a:t>: There is no thirteenth floor."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23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else</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(floor &lt;=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 || floor &gt; </a:t>
            </a:r>
            <a:r>
              <a:rPr lang="en-US" sz="1400" dirty="0" smtClean="0">
                <a:solidFill>
                  <a:srgbClr val="66FF19"/>
                </a:solidFill>
                <a:latin typeface="Courier"/>
                <a:ea typeface="Courier"/>
                <a:cs typeface="Courier"/>
              </a:rPr>
              <a:t>20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"Error</a:t>
            </a:r>
            <a:r>
              <a:rPr lang="en-US" sz="1400" dirty="0" smtClean="0">
                <a:solidFill>
                  <a:srgbClr val="32E598"/>
                </a:solidFill>
                <a:latin typeface="Courier"/>
                <a:ea typeface="Courier"/>
                <a:cs typeface="Courier"/>
              </a:rPr>
              <a:t>: The floor must be between 1 and 20."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else</a:t>
            </a:r>
          </a:p>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Now we know that the input is valid</a:t>
            </a:r>
          </a:p>
          <a:p>
            <a:pPr>
              <a:spcBef>
                <a:spcPts val="0"/>
              </a:spcBef>
              <a:buNone/>
            </a:pPr>
            <a:r>
              <a:rPr lang="en-US" sz="1400" b="1" dirty="0" smtClean="0">
                <a:solidFill>
                  <a:srgbClr val="0073FF"/>
                </a:solidFill>
                <a:latin typeface="Courier"/>
                <a:ea typeface="Courier"/>
                <a:cs typeface="Courier"/>
              </a:rPr>
              <a:t> 30  </a:t>
            </a:r>
          </a:p>
          <a:p>
            <a:pPr>
              <a:spcBef>
                <a:spcPts val="0"/>
              </a:spcBef>
              <a:buNone/>
            </a:pPr>
            <a:r>
              <a:rPr lang="en-US" sz="1400" b="1" dirty="0" smtClean="0">
                <a:solidFill>
                  <a:srgbClr val="0073FF"/>
                </a:solidFill>
                <a:latin typeface="Courier"/>
                <a:ea typeface="Courier"/>
                <a:cs typeface="Courier"/>
              </a:rPr>
              <a:t> 31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actualFloor</a:t>
            </a:r>
            <a:r>
              <a:rPr lang="en-US" sz="1400" dirty="0" smtClean="0">
                <a:solidFill>
                  <a:srgbClr val="000000"/>
                </a:solidFill>
                <a:latin typeface="Courier"/>
                <a:ea typeface="Courier"/>
                <a:cs typeface="Courier"/>
              </a:rPr>
              <a:t> = floor;</a:t>
            </a:r>
          </a:p>
          <a:p>
            <a:pPr>
              <a:spcBef>
                <a:spcPts val="0"/>
              </a:spcBef>
              <a:buNone/>
            </a:pPr>
            <a:r>
              <a:rPr lang="en-US" sz="1400" b="1" dirty="0" smtClean="0">
                <a:solidFill>
                  <a:srgbClr val="0073FF"/>
                </a:solidFill>
                <a:latin typeface="Courier"/>
                <a:ea typeface="Courier"/>
                <a:cs typeface="Courier"/>
              </a:rPr>
              <a:t> 32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(floor &gt; </a:t>
            </a:r>
            <a:r>
              <a:rPr lang="en-US" sz="1400" dirty="0" smtClean="0">
                <a:solidFill>
                  <a:srgbClr val="66FF19"/>
                </a:solidFill>
                <a:latin typeface="Courier"/>
                <a:ea typeface="Courier"/>
                <a:cs typeface="Courier"/>
              </a:rPr>
              <a:t>13</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33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34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actualFloor</a:t>
            </a:r>
            <a:r>
              <a:rPr lang="en-US" sz="1400" dirty="0" smtClean="0">
                <a:solidFill>
                  <a:srgbClr val="000000"/>
                </a:solidFill>
                <a:latin typeface="Courier"/>
                <a:ea typeface="Courier"/>
                <a:cs typeface="Courier"/>
              </a:rPr>
              <a:t> = floor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36  </a:t>
            </a:r>
          </a:p>
          <a:p>
            <a:pPr>
              <a:spcBef>
                <a:spcPts val="0"/>
              </a:spcBef>
              <a:buNone/>
            </a:pPr>
            <a:r>
              <a:rPr lang="en-US" sz="1400" b="1" dirty="0" smtClean="0">
                <a:solidFill>
                  <a:srgbClr val="0073FF"/>
                </a:solidFill>
                <a:latin typeface="Courier"/>
                <a:ea typeface="Courier"/>
                <a:cs typeface="Courier"/>
              </a:rPr>
              <a:t> 37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"The</a:t>
            </a:r>
            <a:r>
              <a:rPr lang="en-US" sz="1400" dirty="0" smtClean="0">
                <a:solidFill>
                  <a:srgbClr val="32E598"/>
                </a:solidFill>
                <a:latin typeface="Courier"/>
                <a:ea typeface="Courier"/>
                <a:cs typeface="Courier"/>
              </a:rPr>
              <a:t> elevator will travel to the actual floor "</a:t>
            </a:r>
          </a:p>
          <a:p>
            <a:pPr>
              <a:spcBef>
                <a:spcPts val="0"/>
              </a:spcBef>
              <a:buNone/>
            </a:pPr>
            <a:r>
              <a:rPr lang="en-US" sz="1400" b="1" dirty="0" smtClean="0">
                <a:solidFill>
                  <a:srgbClr val="0073FF"/>
                </a:solidFill>
                <a:latin typeface="Courier"/>
                <a:ea typeface="Courier"/>
                <a:cs typeface="Courier"/>
              </a:rPr>
              <a:t> 38  </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actualFloor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41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else</a:t>
            </a:r>
          </a:p>
          <a:p>
            <a:pPr>
              <a:spcBef>
                <a:spcPts val="0"/>
              </a:spcBef>
              <a:buNone/>
            </a:pPr>
            <a:r>
              <a:rPr lang="en-US" sz="1400" b="1" dirty="0" smtClean="0">
                <a:solidFill>
                  <a:srgbClr val="0073FF"/>
                </a:solidFill>
                <a:latin typeface="Courier"/>
                <a:ea typeface="Courier"/>
                <a:cs typeface="Courier"/>
              </a:rPr>
              <a:t> 42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43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"Error</a:t>
            </a:r>
            <a:r>
              <a:rPr lang="en-US" sz="1400" dirty="0" smtClean="0">
                <a:solidFill>
                  <a:srgbClr val="32E598"/>
                </a:solidFill>
                <a:latin typeface="Courier"/>
                <a:ea typeface="Courier"/>
                <a:cs typeface="Courier"/>
              </a:rPr>
              <a:t>: Not an integer."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46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Section_8/</a:t>
            </a:r>
            <a:r>
              <a:rPr lang="en-US" dirty="0" smtClean="0">
                <a:hlinkClick r:id="rId2" action="ppaction://hlinkfile"/>
              </a:rPr>
              <a:t>ElevatorSimulation2.java</a:t>
            </a:r>
            <a:endParaRPr lang="en-US" dirty="0"/>
          </a:p>
        </p:txBody>
      </p:sp>
      <p:sp>
        <p:nvSpPr>
          <p:cNvPr id="5" name="Content Placeholder 2"/>
          <p:cNvSpPr txBox="1">
            <a:spLocks/>
          </p:cNvSpPr>
          <p:nvPr/>
        </p:nvSpPr>
        <p:spPr>
          <a:xfrm>
            <a:off x="261479" y="946360"/>
            <a:ext cx="8882521" cy="2851534"/>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2400" b="1" i="0" u="none" strike="noStrike" kern="1200" cap="none" spc="0" normalizeH="0" baseline="0" noProof="0" dirty="0" smtClean="0">
                <a:ln>
                  <a:noFill/>
                </a:ln>
                <a:solidFill>
                  <a:schemeClr val="tx1"/>
                </a:solidFill>
                <a:effectLst/>
                <a:uLnTx/>
                <a:uFillTx/>
                <a:latin typeface="Lucida Sans"/>
                <a:ea typeface="+mn-ea"/>
                <a:cs typeface="+mn-cs"/>
              </a:rPr>
              <a:t>Program Run</a:t>
            </a:r>
          </a:p>
          <a:p>
            <a:pPr marL="800100" lvl="1" indent="-342900">
              <a:spcBef>
                <a:spcPct val="20000"/>
              </a:spcBef>
            </a:pPr>
            <a:r>
              <a:rPr lang="en-US" sz="2000" dirty="0" smtClean="0">
                <a:solidFill>
                  <a:srgbClr val="6E8080"/>
                </a:solidFill>
                <a:latin typeface="Lucida Sans Typewriter"/>
                <a:ea typeface="Courier New" charset="0"/>
                <a:cs typeface="Courier New" charset="0"/>
              </a:rPr>
              <a:t>Floor: </a:t>
            </a:r>
            <a:r>
              <a:rPr lang="en-US" sz="2000" dirty="0" smtClean="0">
                <a:solidFill>
                  <a:srgbClr val="006CB8"/>
                </a:solidFill>
                <a:latin typeface="Lucida Sans Typewriter"/>
                <a:ea typeface="Courier New" charset="0"/>
                <a:cs typeface="Courier New" charset="0"/>
              </a:rPr>
              <a:t>13</a:t>
            </a:r>
          </a:p>
          <a:p>
            <a:pPr marL="800100" lvl="1" indent="-342900">
              <a:spcBef>
                <a:spcPct val="20000"/>
              </a:spcBef>
            </a:pPr>
            <a:r>
              <a:rPr lang="en-US" sz="2000" dirty="0" smtClean="0">
                <a:solidFill>
                  <a:srgbClr val="6E8080"/>
                </a:solidFill>
                <a:latin typeface="Lucida Sans Typewriter"/>
                <a:ea typeface="Courier New" charset="0"/>
                <a:cs typeface="Courier New" charset="0"/>
              </a:rPr>
              <a:t>Error: There is no thirteenth floor.</a:t>
            </a: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5.38</a:t>
            </a:r>
            <a:endParaRPr lang="en-US" dirty="0"/>
          </a:p>
        </p:txBody>
      </p:sp>
      <p:sp>
        <p:nvSpPr>
          <p:cNvPr id="8" name="Content Placeholder 5"/>
          <p:cNvSpPr>
            <a:spLocks noGrp="1"/>
          </p:cNvSpPr>
          <p:nvPr>
            <p:ph idx="4294967295"/>
          </p:nvPr>
        </p:nvSpPr>
        <p:spPr>
          <a:xfrm>
            <a:off x="446973" y="3374522"/>
            <a:ext cx="8239827" cy="2291190"/>
          </a:xfrm>
        </p:spPr>
        <p:txBody>
          <a:bodyPr/>
          <a:lstStyle/>
          <a:p>
            <a:pPr>
              <a:buNone/>
            </a:pPr>
            <a:r>
              <a:rPr lang="en-US" b="1" dirty="0" smtClean="0"/>
              <a:t>Answer:</a:t>
            </a:r>
            <a:r>
              <a:rPr lang="en-US" dirty="0" smtClean="0"/>
              <a:t> </a:t>
            </a:r>
            <a:br>
              <a:rPr lang="en-US" dirty="0" smtClean="0"/>
            </a:br>
            <a:r>
              <a:rPr lang="en-US" sz="2000" dirty="0" smtClean="0"/>
              <a:t>(a) </a:t>
            </a:r>
            <a:r>
              <a:rPr lang="en-US" sz="2000" dirty="0" smtClean="0">
                <a:solidFill>
                  <a:srgbClr val="6E8080"/>
                </a:solidFill>
                <a:latin typeface="Lucida Sans Typewriter"/>
                <a:ea typeface="Courier New" charset="0"/>
                <a:cs typeface="Courier New" charset="0"/>
              </a:rPr>
              <a:t>Error: The floor must be between 1 and 20.</a:t>
            </a:r>
            <a:r>
              <a:rPr lang="en-US" sz="2000" dirty="0" smtClean="0"/>
              <a:t/>
            </a:r>
            <a:br>
              <a:rPr lang="en-US" sz="2000" dirty="0" smtClean="0"/>
            </a:br>
            <a:r>
              <a:rPr lang="en-US" sz="2000" dirty="0" smtClean="0"/>
              <a:t>(</a:t>
            </a:r>
            <a:r>
              <a:rPr lang="en-US" sz="2000" dirty="0" err="1" smtClean="0"/>
              <a:t>b</a:t>
            </a:r>
            <a:r>
              <a:rPr lang="en-US" sz="2000" dirty="0" smtClean="0"/>
              <a:t>) </a:t>
            </a:r>
            <a:r>
              <a:rPr lang="en-US" sz="2000" dirty="0" smtClean="0">
                <a:solidFill>
                  <a:srgbClr val="6E8080"/>
                </a:solidFill>
                <a:latin typeface="Lucida Sans Typewriter"/>
                <a:ea typeface="Courier New" charset="0"/>
                <a:cs typeface="Courier New" charset="0"/>
              </a:rPr>
              <a:t>Error: The floor must be between 1 and 20.</a:t>
            </a:r>
            <a:r>
              <a:rPr lang="en-US" sz="2000" dirty="0" smtClean="0"/>
              <a:t/>
            </a:r>
            <a:br>
              <a:rPr lang="en-US" sz="2000" dirty="0" smtClean="0"/>
            </a:br>
            <a:r>
              <a:rPr lang="en-US" sz="2000" dirty="0" smtClean="0"/>
              <a:t>(</a:t>
            </a:r>
            <a:r>
              <a:rPr lang="en-US" sz="2000" dirty="0" err="1" smtClean="0"/>
              <a:t>c</a:t>
            </a:r>
            <a:r>
              <a:rPr lang="en-US" sz="2000" dirty="0" smtClean="0"/>
              <a:t>) </a:t>
            </a:r>
            <a:r>
              <a:rPr lang="en-US" sz="2000" dirty="0" smtClean="0">
                <a:solidFill>
                  <a:srgbClr val="6E8080"/>
                </a:solidFill>
                <a:latin typeface="Lucida Sans Typewriter"/>
                <a:ea typeface="Courier New" charset="0"/>
                <a:cs typeface="Courier New" charset="0"/>
              </a:rPr>
              <a:t>19</a:t>
            </a:r>
            <a:r>
              <a:rPr lang="en-US" sz="2000" dirty="0" smtClean="0"/>
              <a:t> </a:t>
            </a:r>
            <a:br>
              <a:rPr lang="en-US" sz="2000" dirty="0" smtClean="0"/>
            </a:br>
            <a:r>
              <a:rPr lang="en-US" sz="2000" dirty="0" smtClean="0"/>
              <a:t>(</a:t>
            </a:r>
            <a:r>
              <a:rPr lang="en-US" sz="2000" dirty="0" err="1" smtClean="0"/>
              <a:t>d</a:t>
            </a:r>
            <a:r>
              <a:rPr lang="en-US" sz="2000" dirty="0" smtClean="0"/>
              <a:t>) </a:t>
            </a:r>
            <a:r>
              <a:rPr lang="en-US" sz="2000" dirty="0" smtClean="0">
                <a:solidFill>
                  <a:srgbClr val="6E8080"/>
                </a:solidFill>
                <a:latin typeface="Lucida Sans Typewriter"/>
                <a:ea typeface="Courier New" charset="0"/>
                <a:cs typeface="Courier New" charset="0"/>
              </a:rPr>
              <a:t>Error: Not an integer.</a:t>
            </a:r>
          </a:p>
        </p:txBody>
      </p:sp>
      <p:sp>
        <p:nvSpPr>
          <p:cNvPr id="9" name="Content Placeholder 6"/>
          <p:cNvSpPr>
            <a:spLocks noGrp="1"/>
          </p:cNvSpPr>
          <p:nvPr>
            <p:ph idx="4294967295"/>
          </p:nvPr>
        </p:nvSpPr>
        <p:spPr>
          <a:xfrm>
            <a:off x="8964" y="958814"/>
            <a:ext cx="8677836" cy="2415708"/>
          </a:xfrm>
        </p:spPr>
        <p:txBody>
          <a:bodyPr/>
          <a:lstStyle/>
          <a:p>
            <a:pPr>
              <a:buNone/>
            </a:pPr>
            <a:r>
              <a:rPr lang="en-US" dirty="0" smtClean="0"/>
              <a:t>In the </a:t>
            </a:r>
            <a:r>
              <a:rPr lang="en-US" dirty="0" smtClean="0">
                <a:solidFill>
                  <a:srgbClr val="6E8080"/>
                </a:solidFill>
                <a:latin typeface="Lucida Sans Typewriter"/>
                <a:ea typeface="Courier New" charset="0"/>
                <a:cs typeface="Courier New" charset="0"/>
              </a:rPr>
              <a:t>ElevatorSimulation2</a:t>
            </a:r>
            <a:r>
              <a:rPr lang="en-US" dirty="0" smtClean="0"/>
              <a:t> program, what is the output when the input is</a:t>
            </a:r>
            <a:br>
              <a:rPr lang="en-US" dirty="0" smtClean="0"/>
            </a:br>
            <a:r>
              <a:rPr lang="en-US" dirty="0" smtClean="0"/>
              <a:t>a. </a:t>
            </a:r>
            <a:r>
              <a:rPr lang="en-US" dirty="0" smtClean="0">
                <a:solidFill>
                  <a:srgbClr val="6E8080"/>
                </a:solidFill>
                <a:latin typeface="Lucida Sans Typewriter"/>
                <a:ea typeface="Courier New" charset="0"/>
                <a:cs typeface="Courier New" charset="0"/>
              </a:rPr>
              <a:t>100</a:t>
            </a:r>
            <a:r>
              <a:rPr lang="en-US" dirty="0" smtClean="0"/>
              <a:t>?</a:t>
            </a:r>
            <a:br>
              <a:rPr lang="en-US" dirty="0" smtClean="0"/>
            </a:br>
            <a:r>
              <a:rPr lang="en-US" dirty="0" err="1" smtClean="0"/>
              <a:t>b</a:t>
            </a:r>
            <a:r>
              <a:rPr lang="en-US" dirty="0" smtClean="0"/>
              <a:t>. </a:t>
            </a:r>
            <a:r>
              <a:rPr lang="en-US" dirty="0" smtClean="0">
                <a:solidFill>
                  <a:srgbClr val="6E8080"/>
                </a:solidFill>
                <a:latin typeface="Lucida Sans Typewriter"/>
                <a:ea typeface="Courier New" charset="0"/>
                <a:cs typeface="Courier New" charset="0"/>
              </a:rPr>
              <a:t>–1</a:t>
            </a:r>
            <a:r>
              <a:rPr lang="en-US" dirty="0" smtClean="0"/>
              <a:t>?</a:t>
            </a:r>
            <a:br>
              <a:rPr lang="en-US" dirty="0" smtClean="0"/>
            </a:br>
            <a:r>
              <a:rPr lang="en-US" dirty="0" err="1" smtClean="0"/>
              <a:t>c</a:t>
            </a:r>
            <a:r>
              <a:rPr lang="en-US" dirty="0" smtClean="0"/>
              <a:t>. </a:t>
            </a:r>
            <a:r>
              <a:rPr lang="en-US" dirty="0" smtClean="0">
                <a:solidFill>
                  <a:srgbClr val="6E8080"/>
                </a:solidFill>
                <a:latin typeface="Lucida Sans Typewriter"/>
                <a:ea typeface="Courier New" charset="0"/>
                <a:cs typeface="Courier New" charset="0"/>
              </a:rPr>
              <a:t>20</a:t>
            </a:r>
            <a:r>
              <a:rPr lang="en-US" dirty="0" smtClean="0"/>
              <a:t>?</a:t>
            </a:r>
            <a:br>
              <a:rPr lang="en-US" dirty="0" smtClean="0"/>
            </a:br>
            <a:r>
              <a:rPr lang="en-US" dirty="0" err="1" smtClean="0"/>
              <a:t>d</a:t>
            </a:r>
            <a:r>
              <a:rPr lang="en-US" dirty="0" smtClean="0"/>
              <a:t>. </a:t>
            </a:r>
            <a:r>
              <a:rPr lang="en-US" dirty="0" smtClean="0">
                <a:solidFill>
                  <a:srgbClr val="6E8080"/>
                </a:solidFill>
                <a:latin typeface="Lucida Sans Typewriter"/>
                <a:ea typeface="Courier New" charset="0"/>
                <a:cs typeface="Courier New" charset="0"/>
              </a:rPr>
              <a:t>thirteen</a:t>
            </a:r>
            <a:r>
              <a:rPr lang="en-US" dirty="0" smtClean="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5.39</a:t>
            </a:r>
            <a:endParaRPr lang="en-US" dirty="0"/>
          </a:p>
        </p:txBody>
      </p:sp>
      <p:sp>
        <p:nvSpPr>
          <p:cNvPr id="8" name="Content Placeholder 5"/>
          <p:cNvSpPr>
            <a:spLocks noGrp="1"/>
          </p:cNvSpPr>
          <p:nvPr>
            <p:ph idx="4294967295"/>
          </p:nvPr>
        </p:nvSpPr>
        <p:spPr>
          <a:xfrm>
            <a:off x="446973" y="3947318"/>
            <a:ext cx="8239827" cy="933908"/>
          </a:xfrm>
        </p:spPr>
        <p:txBody>
          <a:bodyPr/>
          <a:lstStyle/>
          <a:p>
            <a:pPr>
              <a:buNone/>
            </a:pPr>
            <a:r>
              <a:rPr lang="en-US" b="1" dirty="0" smtClean="0"/>
              <a:t>Answer:</a:t>
            </a:r>
            <a:endParaRPr lang="en-US" dirty="0" smtClean="0"/>
          </a:p>
          <a:p>
            <a:pPr>
              <a:buNone/>
            </a:pPr>
            <a:r>
              <a:rPr lang="en-US" dirty="0" smtClean="0">
                <a:solidFill>
                  <a:srgbClr val="6E8080"/>
                </a:solidFill>
                <a:latin typeface="Lucida Sans Typewriter"/>
                <a:ea typeface="Courier New" charset="0"/>
                <a:cs typeface="Courier New" charset="0"/>
              </a:rPr>
              <a:t>	floor == 13 || floor &lt;= 0 || floor &gt; 20</a:t>
            </a:r>
            <a:endParaRPr lang="en-US" sz="2000" dirty="0" smtClean="0">
              <a:solidFill>
                <a:srgbClr val="6E8080"/>
              </a:solidFill>
              <a:latin typeface="Lucida Sans Typewriter"/>
              <a:ea typeface="Courier New" charset="0"/>
              <a:cs typeface="Courier New" charset="0"/>
            </a:endParaRPr>
          </a:p>
        </p:txBody>
      </p:sp>
      <p:sp>
        <p:nvSpPr>
          <p:cNvPr id="9" name="Content Placeholder 6"/>
          <p:cNvSpPr>
            <a:spLocks noGrp="1"/>
          </p:cNvSpPr>
          <p:nvPr>
            <p:ph idx="4294967295"/>
          </p:nvPr>
        </p:nvSpPr>
        <p:spPr>
          <a:xfrm>
            <a:off x="8964" y="958813"/>
            <a:ext cx="8677836" cy="2988505"/>
          </a:xfrm>
        </p:spPr>
        <p:txBody>
          <a:bodyPr>
            <a:normAutofit lnSpcReduction="10000"/>
          </a:bodyPr>
          <a:lstStyle/>
          <a:p>
            <a:pPr>
              <a:buNone/>
            </a:pPr>
            <a:r>
              <a:rPr lang="en-US" dirty="0" smtClean="0"/>
              <a:t>Your task is to rewrite lines 19–26 of the </a:t>
            </a:r>
            <a:r>
              <a:rPr lang="en-US" dirty="0" smtClean="0">
                <a:solidFill>
                  <a:srgbClr val="6E8080"/>
                </a:solidFill>
                <a:latin typeface="Lucida Sans Typewriter"/>
                <a:ea typeface="Courier New" charset="0"/>
                <a:cs typeface="Courier New" charset="0"/>
              </a:rPr>
              <a:t>ElevatorSimulation2</a:t>
            </a:r>
            <a:r>
              <a:rPr lang="en-US" dirty="0" smtClean="0"/>
              <a:t> program so that there is a single </a:t>
            </a:r>
            <a:r>
              <a:rPr lang="en-US" dirty="0" smtClean="0">
                <a:solidFill>
                  <a:srgbClr val="6E8080"/>
                </a:solidFill>
                <a:latin typeface="Lucida Sans Typewriter"/>
                <a:ea typeface="Courier New" charset="0"/>
                <a:cs typeface="Courier New" charset="0"/>
              </a:rPr>
              <a:t>if</a:t>
            </a:r>
            <a:r>
              <a:rPr lang="en-US" dirty="0" smtClean="0"/>
              <a:t> statement with a complex condition. What is the condition?</a:t>
            </a:r>
          </a:p>
          <a:p>
            <a:pPr>
              <a:buNone/>
            </a:pPr>
            <a:r>
              <a:rPr lang="en-US" sz="2000" dirty="0" smtClean="0">
                <a:solidFill>
                  <a:srgbClr val="6E8080"/>
                </a:solidFill>
                <a:latin typeface="Lucida Sans Typewriter"/>
                <a:ea typeface="Courier New" charset="0"/>
                <a:cs typeface="Courier New" charset="0"/>
              </a:rPr>
              <a:t>	if (. . .)</a:t>
            </a:r>
          </a:p>
          <a:p>
            <a:pPr>
              <a:buNone/>
            </a:pPr>
            <a:r>
              <a:rPr lang="en-US" sz="2000" dirty="0" smtClean="0">
                <a:solidFill>
                  <a:srgbClr val="6E8080"/>
                </a:solidFill>
                <a:latin typeface="Lucida Sans Typewriter"/>
                <a:ea typeface="Courier New" charset="0"/>
                <a:cs typeface="Courier New" charset="0"/>
              </a:rPr>
              <a:t>	{</a:t>
            </a:r>
          </a:p>
          <a:p>
            <a:pPr>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System.out.println("Error</a:t>
            </a:r>
            <a:r>
              <a:rPr lang="en-US" sz="2000" dirty="0" smtClean="0">
                <a:solidFill>
                  <a:srgbClr val="6E8080"/>
                </a:solidFill>
                <a:latin typeface="Lucida Sans Typewriter"/>
                <a:ea typeface="Courier New" charset="0"/>
                <a:cs typeface="Courier New" charset="0"/>
              </a:rPr>
              <a:t>: Invalid floor number");</a:t>
            </a:r>
          </a:p>
          <a:p>
            <a:pPr>
              <a:buNone/>
            </a:pPr>
            <a:r>
              <a:rPr lang="en-US" sz="2000" dirty="0" smtClean="0">
                <a:solidFill>
                  <a:srgbClr val="6E8080"/>
                </a:solidFill>
                <a:latin typeface="Lucida Sans Typewriter"/>
                <a:ea typeface="Courier New" charset="0"/>
                <a:cs typeface="Courier New" charset="0"/>
              </a:rPr>
              <a:t>   }</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5.40</a:t>
            </a:r>
            <a:endParaRPr lang="en-US" dirty="0"/>
          </a:p>
        </p:txBody>
      </p:sp>
      <p:sp>
        <p:nvSpPr>
          <p:cNvPr id="9"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
        <p:nvSpPr>
          <p:cNvPr id="8" name="Content Placeholder 6"/>
          <p:cNvSpPr>
            <a:spLocks noGrp="1"/>
          </p:cNvSpPr>
          <p:nvPr>
            <p:ph idx="4294967295"/>
          </p:nvPr>
        </p:nvSpPr>
        <p:spPr>
          <a:xfrm>
            <a:off x="0" y="884101"/>
            <a:ext cx="8677836" cy="3698276"/>
          </a:xfrm>
        </p:spPr>
        <p:txBody>
          <a:bodyPr>
            <a:normAutofit/>
          </a:bodyPr>
          <a:lstStyle/>
          <a:p>
            <a:pPr>
              <a:buNone/>
            </a:pPr>
            <a:r>
              <a:rPr lang="en-US" sz="2000" dirty="0" smtClean="0"/>
              <a:t>In the Sherlock Holmes story “The Adventure of the Sussex Vampire”, the inimitable detective uttered these words: “Matilda Briggs was not the name of a young woman, Watson, … It was a ship which is associated with the giant rat of Sumatra, a story for which the world is not yet prepared.” Over a hundred years later, researchers found giant rats in Western New Guinea, another part of Indonesia. Suppose you are charged with writing a program that processes rat weights. It contains the statements</a:t>
            </a:r>
          </a:p>
          <a:p>
            <a:pPr lvl="1">
              <a:buNone/>
            </a:pPr>
            <a:r>
              <a:rPr lang="en-US" sz="2000" dirty="0" err="1" smtClean="0">
                <a:solidFill>
                  <a:srgbClr val="6E8080"/>
                </a:solidFill>
                <a:latin typeface="Lucida Sans Typewriter"/>
                <a:ea typeface="Courier New" charset="0"/>
                <a:cs typeface="Courier New" charset="0"/>
              </a:rPr>
              <a:t>System.out.print("Enter</a:t>
            </a:r>
            <a:r>
              <a:rPr lang="en-US" sz="2000" dirty="0" smtClean="0">
                <a:solidFill>
                  <a:srgbClr val="6E8080"/>
                </a:solidFill>
                <a:latin typeface="Lucida Sans Typewriter"/>
                <a:ea typeface="Courier New" charset="0"/>
                <a:cs typeface="Courier New" charset="0"/>
              </a:rPr>
              <a:t> weight in kg: ");</a:t>
            </a:r>
          </a:p>
          <a:p>
            <a:pPr lvl="1">
              <a:buNone/>
            </a:pPr>
            <a:r>
              <a:rPr lang="en-US" sz="2000" dirty="0" smtClean="0">
                <a:solidFill>
                  <a:srgbClr val="6E8080"/>
                </a:solidFill>
                <a:latin typeface="Lucida Sans Typewriter"/>
                <a:ea typeface="Courier New" charset="0"/>
                <a:cs typeface="Courier New" charset="0"/>
              </a:rPr>
              <a:t>double weight = </a:t>
            </a:r>
            <a:r>
              <a:rPr lang="en-US" sz="2000" dirty="0" err="1" smtClean="0">
                <a:solidFill>
                  <a:srgbClr val="6E8080"/>
                </a:solidFill>
                <a:latin typeface="Lucida Sans Typewriter"/>
                <a:ea typeface="Courier New" charset="0"/>
                <a:cs typeface="Courier New" charset="0"/>
              </a:rPr>
              <a:t>in.nextDouble</a:t>
            </a:r>
            <a:r>
              <a:rPr lang="en-US" sz="2000" dirty="0" smtClean="0">
                <a:solidFill>
                  <a:srgbClr val="6E8080"/>
                </a:solidFill>
                <a:latin typeface="Lucida Sans Typewriter"/>
                <a:ea typeface="Courier New" charset="0"/>
                <a:cs typeface="Courier New" charset="0"/>
              </a:rPr>
              <a:t>();</a:t>
            </a:r>
          </a:p>
          <a:p>
            <a:pPr lvl="1">
              <a:buNone/>
            </a:pPr>
            <a:r>
              <a:rPr lang="en-US" sz="2000" dirty="0" smtClean="0"/>
              <a:t>What input checks should you supply?</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5.40</a:t>
            </a:r>
            <a:endParaRPr lang="en-US" dirty="0"/>
          </a:p>
        </p:txBody>
      </p:sp>
      <p:sp>
        <p:nvSpPr>
          <p:cNvPr id="7" name="Content Placeholder 6"/>
          <p:cNvSpPr>
            <a:spLocks noGrp="1"/>
          </p:cNvSpPr>
          <p:nvPr>
            <p:ph idx="4294967295"/>
          </p:nvPr>
        </p:nvSpPr>
        <p:spPr>
          <a:xfrm>
            <a:off x="0" y="884101"/>
            <a:ext cx="8677836" cy="5384256"/>
          </a:xfrm>
        </p:spPr>
        <p:txBody>
          <a:bodyPr>
            <a:normAutofit fontScale="92500" lnSpcReduction="10000"/>
          </a:bodyPr>
          <a:lstStyle/>
          <a:p>
            <a:pPr>
              <a:buNone/>
            </a:pPr>
            <a:r>
              <a:rPr lang="en-US" sz="2000" b="1" dirty="0" smtClean="0"/>
              <a:t>Answer:</a:t>
            </a:r>
            <a:r>
              <a:rPr lang="en-US" sz="2000" dirty="0" smtClean="0"/>
              <a:t> Check for </a:t>
            </a:r>
            <a:r>
              <a:rPr lang="en-US" sz="2000" dirty="0" err="1" smtClean="0">
                <a:solidFill>
                  <a:srgbClr val="6E8080"/>
                </a:solidFill>
                <a:latin typeface="Lucida Sans Typewriter"/>
                <a:ea typeface="Courier New" charset="0"/>
                <a:cs typeface="Courier New" charset="0"/>
              </a:rPr>
              <a:t>in.hasNextDouble</a:t>
            </a:r>
            <a:r>
              <a:rPr lang="en-US" sz="2000" dirty="0" smtClean="0">
                <a:solidFill>
                  <a:srgbClr val="6E8080"/>
                </a:solidFill>
                <a:latin typeface="Lucida Sans Typewriter"/>
                <a:ea typeface="Courier New" charset="0"/>
                <a:cs typeface="Courier New" charset="0"/>
              </a:rPr>
              <a:t>()</a:t>
            </a:r>
            <a:r>
              <a:rPr lang="en-US" sz="2000" dirty="0" smtClean="0"/>
              <a:t>, to make sure a researcher didn't supply an input such as </a:t>
            </a:r>
            <a:r>
              <a:rPr lang="en-US" sz="2000" dirty="0" smtClean="0">
                <a:solidFill>
                  <a:srgbClr val="6E8080"/>
                </a:solidFill>
                <a:latin typeface="Lucida Sans Typewriter"/>
                <a:ea typeface="Courier New" charset="0"/>
                <a:cs typeface="Courier New" charset="0"/>
              </a:rPr>
              <a:t>oh my</a:t>
            </a:r>
            <a:r>
              <a:rPr lang="en-US" sz="2000" dirty="0" smtClean="0"/>
              <a:t>. Check for weight &lt;= 0, because any rat must surely have a positive weight. We don’t know how giant a rat could be, but the New Guinea rats weighed no more than 2 kg. A regular house rat (</a:t>
            </a:r>
            <a:r>
              <a:rPr lang="en-US" sz="2000" i="1" dirty="0" err="1" smtClean="0"/>
              <a:t>rattus</a:t>
            </a:r>
            <a:r>
              <a:rPr lang="en-US" sz="2000" i="1" dirty="0" smtClean="0"/>
              <a:t> </a:t>
            </a:r>
            <a:r>
              <a:rPr lang="en-US" sz="2000" i="1" dirty="0" err="1" smtClean="0"/>
              <a:t>rattus</a:t>
            </a:r>
            <a:r>
              <a:rPr lang="en-US" sz="2000" dirty="0" smtClean="0"/>
              <a:t>) weighs up to 0.2 kg, so we’ll say that any weight &gt; 10 kg was surely an input error, perhaps confusing grams and kilograms. Thus, the checks </a:t>
            </a:r>
            <a:r>
              <a:rPr lang="en-US" sz="2000" dirty="0" smtClean="0"/>
              <a:t>are</a:t>
            </a:r>
          </a:p>
          <a:p>
            <a:pPr>
              <a:buNone/>
            </a:pPr>
            <a:endParaRPr lang="en-US" sz="2000" dirty="0" smtClean="0"/>
          </a:p>
          <a:p>
            <a:pPr lvl="1">
              <a:spcBef>
                <a:spcPts val="0"/>
              </a:spcBef>
              <a:buNone/>
            </a:pPr>
            <a:r>
              <a:rPr lang="en-US" sz="1600" dirty="0" smtClean="0">
                <a:solidFill>
                  <a:srgbClr val="6E8080"/>
                </a:solidFill>
                <a:latin typeface="Lucida Sans Typewriter"/>
                <a:ea typeface="Courier New" charset="0"/>
                <a:cs typeface="Courier New" charset="0"/>
              </a:rPr>
              <a:t>if (</a:t>
            </a:r>
            <a:r>
              <a:rPr lang="en-US" sz="1600" dirty="0" err="1" smtClean="0">
                <a:solidFill>
                  <a:srgbClr val="6E8080"/>
                </a:solidFill>
                <a:latin typeface="Lucida Sans Typewriter"/>
                <a:ea typeface="Courier New" charset="0"/>
                <a:cs typeface="Courier New" charset="0"/>
              </a:rPr>
              <a:t>in.hasNextDouble</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double weight = </a:t>
            </a:r>
            <a:r>
              <a:rPr lang="en-US" sz="1600" dirty="0" err="1" smtClean="0">
                <a:solidFill>
                  <a:srgbClr val="6E8080"/>
                </a:solidFill>
                <a:latin typeface="Lucida Sans Typewriter"/>
                <a:ea typeface="Courier New" charset="0"/>
                <a:cs typeface="Courier New" charset="0"/>
              </a:rPr>
              <a:t>in.nextDouble</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if (weight &lt; 0)</a:t>
            </a:r>
          </a:p>
          <a:p>
            <a:pPr lvl="1">
              <a:spcBef>
                <a:spcPts val="0"/>
              </a:spcBef>
              <a:buNone/>
            </a:pP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System.out.println("Error</a:t>
            </a:r>
            <a:r>
              <a:rPr lang="en-US" sz="1600" dirty="0" smtClean="0">
                <a:solidFill>
                  <a:srgbClr val="6E8080"/>
                </a:solidFill>
                <a:latin typeface="Lucida Sans Typewriter"/>
                <a:ea typeface="Courier New" charset="0"/>
                <a:cs typeface="Courier New" charset="0"/>
              </a:rPr>
              <a:t>: Weight cannot be negative."); }</a:t>
            </a:r>
          </a:p>
          <a:p>
            <a:pPr lvl="1">
              <a:spcBef>
                <a:spcPts val="0"/>
              </a:spcBef>
              <a:buNone/>
            </a:pPr>
            <a:r>
              <a:rPr lang="en-US" sz="1600" dirty="0" smtClean="0">
                <a:solidFill>
                  <a:srgbClr val="6E8080"/>
                </a:solidFill>
                <a:latin typeface="Lucida Sans Typewriter"/>
                <a:ea typeface="Courier New" charset="0"/>
                <a:cs typeface="Courier New" charset="0"/>
              </a:rPr>
              <a:t>   else if (weight &gt; 10)</a:t>
            </a:r>
          </a:p>
          <a:p>
            <a:pPr lvl="1">
              <a:spcBef>
                <a:spcPts val="0"/>
              </a:spcBef>
              <a:buNone/>
            </a:pP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System.out.println("Error</a:t>
            </a:r>
            <a:r>
              <a:rPr lang="en-US" sz="1600" dirty="0" smtClean="0">
                <a:solidFill>
                  <a:srgbClr val="6E8080"/>
                </a:solidFill>
                <a:latin typeface="Lucida Sans Typewriter"/>
                <a:ea typeface="Courier New" charset="0"/>
                <a:cs typeface="Courier New" charset="0"/>
              </a:rPr>
              <a:t>: Weight &gt; 10 kg."); }</a:t>
            </a:r>
          </a:p>
          <a:p>
            <a:pPr lvl="1">
              <a:spcBef>
                <a:spcPts val="0"/>
              </a:spcBef>
              <a:buNone/>
            </a:pPr>
            <a:r>
              <a:rPr lang="en-US" sz="1600" dirty="0" smtClean="0">
                <a:solidFill>
                  <a:srgbClr val="6E8080"/>
                </a:solidFill>
                <a:latin typeface="Lucida Sans Typewriter"/>
                <a:ea typeface="Courier New" charset="0"/>
                <a:cs typeface="Courier New" charset="0"/>
              </a:rPr>
              <a:t>   else</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 Process valid weight.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else { </a:t>
            </a:r>
            <a:r>
              <a:rPr lang="en-US" sz="1600" dirty="0" err="1" smtClean="0">
                <a:solidFill>
                  <a:srgbClr val="6E8080"/>
                </a:solidFill>
                <a:latin typeface="Lucida Sans Typewriter"/>
                <a:ea typeface="Courier New" charset="0"/>
                <a:cs typeface="Courier New" charset="0"/>
              </a:rPr>
              <a:t>System.out.print("Error</a:t>
            </a:r>
            <a:r>
              <a:rPr lang="en-US" sz="1600" dirty="0" smtClean="0">
                <a:solidFill>
                  <a:srgbClr val="6E8080"/>
                </a:solidFill>
                <a:latin typeface="Lucida Sans Typewriter"/>
                <a:ea typeface="Courier New" charset="0"/>
                <a:cs typeface="Courier New" charset="0"/>
              </a:rPr>
              <a:t>: Not a number"); } </a:t>
            </a:r>
            <a:endParaRPr lang="en-US" sz="16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5.41</a:t>
            </a:r>
            <a:endParaRPr lang="en-US" dirty="0"/>
          </a:p>
        </p:txBody>
      </p:sp>
      <p:sp>
        <p:nvSpPr>
          <p:cNvPr id="8" name="Content Placeholder 5"/>
          <p:cNvSpPr>
            <a:spLocks noGrp="1"/>
          </p:cNvSpPr>
          <p:nvPr>
            <p:ph idx="4294967295"/>
          </p:nvPr>
        </p:nvSpPr>
        <p:spPr>
          <a:xfrm>
            <a:off x="446973" y="5649980"/>
            <a:ext cx="8239827" cy="933908"/>
          </a:xfrm>
        </p:spPr>
        <p:txBody>
          <a:bodyPr/>
          <a:lstStyle/>
          <a:p>
            <a:pPr>
              <a:buNone/>
            </a:pPr>
            <a:r>
              <a:rPr lang="en-US" b="1" dirty="0" smtClean="0"/>
              <a:t>Answer:</a:t>
            </a:r>
            <a:r>
              <a:rPr lang="en-US" dirty="0" smtClean="0"/>
              <a:t> The second input fails, and the program terminates without printing anything.</a:t>
            </a:r>
            <a:endParaRPr lang="en-US" sz="2000" dirty="0" smtClean="0">
              <a:solidFill>
                <a:srgbClr val="6E8080"/>
              </a:solidFill>
              <a:latin typeface="Lucida Sans Typewriter"/>
              <a:ea typeface="Courier New" charset="0"/>
              <a:cs typeface="Courier New" charset="0"/>
            </a:endParaRPr>
          </a:p>
        </p:txBody>
      </p:sp>
      <p:sp>
        <p:nvSpPr>
          <p:cNvPr id="9" name="Content Placeholder 6"/>
          <p:cNvSpPr>
            <a:spLocks noGrp="1"/>
          </p:cNvSpPr>
          <p:nvPr>
            <p:ph idx="4294967295"/>
          </p:nvPr>
        </p:nvSpPr>
        <p:spPr>
          <a:xfrm>
            <a:off x="8964" y="958813"/>
            <a:ext cx="8677836" cy="4691167"/>
          </a:xfrm>
        </p:spPr>
        <p:txBody>
          <a:bodyPr>
            <a:normAutofit lnSpcReduction="10000"/>
          </a:bodyPr>
          <a:lstStyle/>
          <a:p>
            <a:pPr>
              <a:buNone/>
            </a:pPr>
            <a:r>
              <a:rPr lang="en-US" dirty="0" smtClean="0"/>
              <a:t>Run the following test program and supply inputs </a:t>
            </a:r>
            <a:r>
              <a:rPr lang="en-US" dirty="0" smtClean="0">
                <a:solidFill>
                  <a:srgbClr val="6E8080"/>
                </a:solidFill>
                <a:latin typeface="Lucida Sans Typewriter"/>
                <a:ea typeface="Courier New" charset="0"/>
                <a:cs typeface="Courier New" charset="0"/>
              </a:rPr>
              <a:t>2</a:t>
            </a:r>
            <a:r>
              <a:rPr lang="en-US" dirty="0" smtClean="0"/>
              <a:t> and </a:t>
            </a:r>
            <a:r>
              <a:rPr lang="en-US" dirty="0" smtClean="0">
                <a:solidFill>
                  <a:srgbClr val="6E8080"/>
                </a:solidFill>
                <a:latin typeface="Lucida Sans Typewriter"/>
                <a:ea typeface="Courier New" charset="0"/>
                <a:cs typeface="Courier New" charset="0"/>
              </a:rPr>
              <a:t>three</a:t>
            </a:r>
            <a:r>
              <a:rPr lang="en-US" dirty="0" smtClean="0"/>
              <a:t> at the prompts. What happens? Why?</a:t>
            </a:r>
          </a:p>
          <a:p>
            <a:pPr lvl="1">
              <a:spcBef>
                <a:spcPts val="0"/>
              </a:spcBef>
              <a:buNone/>
            </a:pPr>
            <a:r>
              <a:rPr lang="en-US" sz="2000" dirty="0" smtClean="0">
                <a:solidFill>
                  <a:srgbClr val="6E8080"/>
                </a:solidFill>
                <a:latin typeface="Lucida Sans Typewriter"/>
                <a:ea typeface="Courier New" charset="0"/>
                <a:cs typeface="Courier New" charset="0"/>
              </a:rPr>
              <a:t>import </a:t>
            </a:r>
            <a:r>
              <a:rPr lang="en-US" sz="2000" dirty="0" err="1" smtClean="0">
                <a:solidFill>
                  <a:srgbClr val="6E8080"/>
                </a:solidFill>
                <a:latin typeface="Lucida Sans Typewriter"/>
                <a:ea typeface="Courier New" charset="0"/>
                <a:cs typeface="Courier New" charset="0"/>
              </a:rPr>
              <a:t>java.util.Scanner</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public class Test</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public static void </a:t>
            </a:r>
            <a:r>
              <a:rPr lang="en-US" sz="2000" dirty="0" err="1" smtClean="0">
                <a:solidFill>
                  <a:srgbClr val="6E8080"/>
                </a:solidFill>
                <a:latin typeface="Lucida Sans Typewriter"/>
                <a:ea typeface="Courier New" charset="0"/>
                <a:cs typeface="Courier New" charset="0"/>
              </a:rPr>
              <a:t>main(String</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args</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      Scanner in = new </a:t>
            </a:r>
            <a:r>
              <a:rPr lang="en-US" sz="2000" dirty="0" err="1" smtClean="0">
                <a:solidFill>
                  <a:srgbClr val="6E8080"/>
                </a:solidFill>
                <a:latin typeface="Lucida Sans Typewriter"/>
                <a:ea typeface="Courier New" charset="0"/>
                <a:cs typeface="Courier New" charset="0"/>
              </a:rPr>
              <a:t>Scanner(System.in</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System.out.print("Enter</a:t>
            </a:r>
            <a:r>
              <a:rPr lang="en-US" sz="2000" dirty="0" smtClean="0">
                <a:solidFill>
                  <a:srgbClr val="6E8080"/>
                </a:solidFill>
                <a:latin typeface="Lucida Sans Typewriter"/>
                <a:ea typeface="Courier New" charset="0"/>
                <a:cs typeface="Courier New" charset="0"/>
              </a:rPr>
              <a:t> an integer: ");</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m</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in.nextInt</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System.out.print("Enter</a:t>
            </a:r>
            <a:r>
              <a:rPr lang="en-US" sz="2000" dirty="0" smtClean="0">
                <a:solidFill>
                  <a:srgbClr val="6E8080"/>
                </a:solidFill>
                <a:latin typeface="Lucida Sans Typewriter"/>
                <a:ea typeface="Courier New" charset="0"/>
                <a:cs typeface="Courier New" charset="0"/>
              </a:rPr>
              <a:t> another integer: ");</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in.nextInt</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System.out.println(m</a:t>
            </a:r>
            <a:r>
              <a:rPr lang="en-US" sz="2000" dirty="0" smtClean="0">
                <a:solidFill>
                  <a:srgbClr val="6E8080"/>
                </a:solidFill>
                <a:latin typeface="Lucida Sans Typewriter"/>
                <a:ea typeface="Courier New" charset="0"/>
                <a:cs typeface="Courier New" charset="0"/>
              </a:rPr>
              <a:t> + " " +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4735</TotalTime>
  <Words>5575</Words>
  <Application>Microsoft Macintosh PowerPoint</Application>
  <PresentationFormat>On-screen Show (4:3)</PresentationFormat>
  <Paragraphs>803</Paragraphs>
  <Slides>99</Slides>
  <Notes>0</Notes>
  <HiddenSlides>0</HiddenSlides>
  <MMClips>0</MMClips>
  <ScaleCrop>false</ScaleCrop>
  <HeadingPairs>
    <vt:vector size="4" baseType="variant">
      <vt:variant>
        <vt:lpstr>Theme</vt:lpstr>
      </vt:variant>
      <vt:variant>
        <vt:i4>5</vt:i4>
      </vt:variant>
      <vt:variant>
        <vt:lpstr>Slide Titles</vt:lpstr>
      </vt:variant>
      <vt:variant>
        <vt:i4>99</vt:i4>
      </vt:variant>
    </vt:vector>
  </HeadingPairs>
  <TitlesOfParts>
    <vt:vector size="104" baseType="lpstr">
      <vt:lpstr>Title Page</vt:lpstr>
      <vt:lpstr>Office Theme</vt:lpstr>
      <vt:lpstr>2_Office Theme</vt:lpstr>
      <vt:lpstr>1_Office Theme</vt:lpstr>
      <vt:lpstr>3_Office Theme</vt:lpstr>
      <vt:lpstr>PowerPoint Presentation</vt:lpstr>
      <vt:lpstr>Chapter Goals</vt:lpstr>
      <vt:lpstr>The if Statement</vt:lpstr>
      <vt:lpstr>The if Statement</vt:lpstr>
      <vt:lpstr>The if Statement</vt:lpstr>
      <vt:lpstr>The if Statement</vt:lpstr>
      <vt:lpstr>Syntax 5.1 The if Statement</vt:lpstr>
      <vt:lpstr>section_1/ElevatorSimulation.java</vt:lpstr>
      <vt:lpstr>section_1/ElevatorSimulation.java</vt:lpstr>
      <vt:lpstr>Self Check 5.1</vt:lpstr>
      <vt:lpstr>Self Check 5.2</vt:lpstr>
      <vt:lpstr>Self Check 5.3</vt:lpstr>
      <vt:lpstr>Self Check 5.4</vt:lpstr>
      <vt:lpstr>Self Check 5.5</vt:lpstr>
      <vt:lpstr>Avoid Duplication in Branches</vt:lpstr>
      <vt:lpstr>Avoid Duplication in Branches</vt:lpstr>
      <vt:lpstr>Comparing Values: Relational Operators</vt:lpstr>
      <vt:lpstr>Comparing Values: Relational Operators</vt:lpstr>
      <vt:lpstr>Syntax 5.2 Comparisons</vt:lpstr>
      <vt:lpstr>Comparing Floating-Point Numbers</vt:lpstr>
      <vt:lpstr>Comparing Floating-Point Numbers</vt:lpstr>
      <vt:lpstr>Comparing Strings</vt:lpstr>
      <vt:lpstr>Comparing Strings – compareTo Method </vt:lpstr>
      <vt:lpstr>Lexicographic Ordering</vt:lpstr>
      <vt:lpstr>Lexicographic Ordering</vt:lpstr>
      <vt:lpstr>Comparing Objects</vt:lpstr>
      <vt:lpstr>Object Comparison</vt:lpstr>
      <vt:lpstr>Testing for null</vt:lpstr>
      <vt:lpstr>Testing for null</vt:lpstr>
      <vt:lpstr>Relational Operator Examples</vt:lpstr>
      <vt:lpstr>Self Check 5.6</vt:lpstr>
      <vt:lpstr>Self Check 5.7</vt:lpstr>
      <vt:lpstr>Self Check 5.8</vt:lpstr>
      <vt:lpstr>Self Check 5.9</vt:lpstr>
      <vt:lpstr>Self Check 5.10</vt:lpstr>
      <vt:lpstr>Self Check 5.11</vt:lpstr>
      <vt:lpstr>Self Check 5.12</vt:lpstr>
      <vt:lpstr>Multiple Alternatives: Sequences of Comparisons</vt:lpstr>
      <vt:lpstr>Multiple Alternatives: Sequences of Comparisons</vt:lpstr>
      <vt:lpstr>Multiple Alternatives: Sequences of Comparisons</vt:lpstr>
      <vt:lpstr>Multiple Alternatives</vt:lpstr>
      <vt:lpstr>Multiple Alternatives - Flowchart</vt:lpstr>
      <vt:lpstr>Multiple Alternatives</vt:lpstr>
      <vt:lpstr>Multiple Alternatives</vt:lpstr>
      <vt:lpstr>Self Check 5.13</vt:lpstr>
      <vt:lpstr>Self Check 5.14</vt:lpstr>
      <vt:lpstr>Self Check 5.15</vt:lpstr>
      <vt:lpstr>Self Check 5.16</vt:lpstr>
      <vt:lpstr>Self Check 5.17</vt:lpstr>
      <vt:lpstr>Self Check 5.18</vt:lpstr>
      <vt:lpstr>Nested Branches</vt:lpstr>
      <vt:lpstr>Nested Branches</vt:lpstr>
      <vt:lpstr>Nested Branches - Flowchart</vt:lpstr>
      <vt:lpstr>section_4/TaxReturn.java</vt:lpstr>
      <vt:lpstr>section_4/TaxReturn.java</vt:lpstr>
      <vt:lpstr>section_4/TaxCalculator.java</vt:lpstr>
      <vt:lpstr>section_4/TaxCalculator.java</vt:lpstr>
      <vt:lpstr>Self Check 5.19</vt:lpstr>
      <vt:lpstr>Self Check 5.20</vt:lpstr>
      <vt:lpstr>Self Check 5.21</vt:lpstr>
      <vt:lpstr>Self Check 5.22</vt:lpstr>
      <vt:lpstr>Self Check 5.23</vt:lpstr>
      <vt:lpstr>Problem Solving: Flowcharts</vt:lpstr>
      <vt:lpstr>Problem Solving: Flowcharts</vt:lpstr>
      <vt:lpstr>Problem Solving: Flowcharts</vt:lpstr>
      <vt:lpstr>Problem Solving: Flowcharts</vt:lpstr>
      <vt:lpstr>Problem Solving: Flowcharts</vt:lpstr>
      <vt:lpstr>Self Check 5.24</vt:lpstr>
      <vt:lpstr>Self Check 5.25</vt:lpstr>
      <vt:lpstr>Self Check 5.27</vt:lpstr>
      <vt:lpstr>Self Check 5.28</vt:lpstr>
      <vt:lpstr>Problem Solving: Selecting Test Cases</vt:lpstr>
      <vt:lpstr>Problem Solving: Selecting Test Cases</vt:lpstr>
      <vt:lpstr>Self Check 5.29</vt:lpstr>
      <vt:lpstr>Self Check 5.30</vt:lpstr>
      <vt:lpstr>Self Check 5.31</vt:lpstr>
      <vt:lpstr>Self Check 5.32</vt:lpstr>
      <vt:lpstr>Self Check 5.32</vt:lpstr>
      <vt:lpstr>Boolean Variables and Operators</vt:lpstr>
      <vt:lpstr>Boolean Variables and Operators</vt:lpstr>
      <vt:lpstr>Boolean Variables and Operators</vt:lpstr>
      <vt:lpstr>Boolean Variables and Operators</vt:lpstr>
      <vt:lpstr>Boolean Variables and Operators</vt:lpstr>
      <vt:lpstr>Boolean Variables and Operators</vt:lpstr>
      <vt:lpstr>Self Check 5.33</vt:lpstr>
      <vt:lpstr>Self Check 5.34</vt:lpstr>
      <vt:lpstr>Self Check 5.35</vt:lpstr>
      <vt:lpstr>Self Check 5.36</vt:lpstr>
      <vt:lpstr>Self Check 5.37</vt:lpstr>
      <vt:lpstr>Application: Input Validation</vt:lpstr>
      <vt:lpstr>Application: Input Validation</vt:lpstr>
      <vt:lpstr>Section_8/ElevatorSimulation2.java</vt:lpstr>
      <vt:lpstr>Section_8/ElevatorSimulation2.java</vt:lpstr>
      <vt:lpstr>Section_8/ElevatorSimulation2.java</vt:lpstr>
      <vt:lpstr>Self Check 5.38</vt:lpstr>
      <vt:lpstr>Self Check 5.39</vt:lpstr>
      <vt:lpstr>Self Check 5.40</vt:lpstr>
      <vt:lpstr>Self Check 5.40</vt:lpstr>
      <vt:lpstr>Self Check 5.41</vt:lpstr>
    </vt:vector>
  </TitlesOfParts>
  <Company>Acadia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 Giles</dc:creator>
  <cp:lastModifiedBy>Cindy Johnson</cp:lastModifiedBy>
  <cp:revision>584</cp:revision>
  <dcterms:created xsi:type="dcterms:W3CDTF">2013-06-11T18:12:19Z</dcterms:created>
  <dcterms:modified xsi:type="dcterms:W3CDTF">2013-06-14T14:56:58Z</dcterms:modified>
</cp:coreProperties>
</file>