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6" r:id="rId3"/>
    <p:sldMasterId id="2147483664" r:id="rId4"/>
    <p:sldMasterId id="2147483669" r:id="rId5"/>
  </p:sldMasterIdLst>
  <p:sldIdLst>
    <p:sldId id="276" r:id="rId6"/>
    <p:sldId id="257" r:id="rId7"/>
    <p:sldId id="480" r:id="rId8"/>
    <p:sldId id="625" r:id="rId9"/>
    <p:sldId id="626" r:id="rId10"/>
    <p:sldId id="627" r:id="rId11"/>
    <p:sldId id="628" r:id="rId12"/>
    <p:sldId id="629" r:id="rId13"/>
    <p:sldId id="630" r:id="rId14"/>
    <p:sldId id="338" r:id="rId15"/>
    <p:sldId id="631" r:id="rId16"/>
    <p:sldId id="632" r:id="rId17"/>
    <p:sldId id="511" r:id="rId18"/>
    <p:sldId id="633" r:id="rId19"/>
    <p:sldId id="634" r:id="rId20"/>
    <p:sldId id="561" r:id="rId21"/>
    <p:sldId id="262" r:id="rId22"/>
    <p:sldId id="339" r:id="rId23"/>
    <p:sldId id="340" r:id="rId24"/>
    <p:sldId id="562" r:id="rId25"/>
    <p:sldId id="514" r:id="rId26"/>
    <p:sldId id="635" r:id="rId27"/>
    <p:sldId id="446" r:id="rId28"/>
    <p:sldId id="636" r:id="rId29"/>
    <p:sldId id="637" r:id="rId30"/>
    <p:sldId id="563" r:id="rId31"/>
    <p:sldId id="638" r:id="rId32"/>
    <p:sldId id="639" r:id="rId33"/>
    <p:sldId id="640" r:id="rId34"/>
    <p:sldId id="641" r:id="rId35"/>
    <p:sldId id="642" r:id="rId36"/>
    <p:sldId id="643" r:id="rId37"/>
    <p:sldId id="644" r:id="rId38"/>
    <p:sldId id="645" r:id="rId39"/>
    <p:sldId id="285" r:id="rId40"/>
    <p:sldId id="372" r:id="rId41"/>
    <p:sldId id="373" r:id="rId42"/>
    <p:sldId id="646" r:id="rId43"/>
    <p:sldId id="647" r:id="rId44"/>
    <p:sldId id="648" r:id="rId45"/>
    <p:sldId id="524" r:id="rId46"/>
    <p:sldId id="649" r:id="rId47"/>
    <p:sldId id="650" r:id="rId48"/>
    <p:sldId id="651" r:id="rId49"/>
    <p:sldId id="652" r:id="rId50"/>
    <p:sldId id="653" r:id="rId51"/>
    <p:sldId id="654" r:id="rId52"/>
    <p:sldId id="655" r:id="rId53"/>
    <p:sldId id="584" r:id="rId54"/>
    <p:sldId id="656" r:id="rId55"/>
    <p:sldId id="657" r:id="rId56"/>
    <p:sldId id="658" r:id="rId57"/>
    <p:sldId id="586" r:id="rId58"/>
    <p:sldId id="659" r:id="rId59"/>
    <p:sldId id="660" r:id="rId60"/>
    <p:sldId id="661" r:id="rId61"/>
    <p:sldId id="662" r:id="rId62"/>
    <p:sldId id="663" r:id="rId63"/>
    <p:sldId id="664" r:id="rId64"/>
    <p:sldId id="665" r:id="rId65"/>
    <p:sldId id="666" r:id="rId66"/>
    <p:sldId id="667" r:id="rId67"/>
    <p:sldId id="668" r:id="rId68"/>
    <p:sldId id="669" r:id="rId69"/>
    <p:sldId id="670" r:id="rId70"/>
    <p:sldId id="671" r:id="rId71"/>
    <p:sldId id="396" r:id="rId72"/>
    <p:sldId id="672" r:id="rId73"/>
    <p:sldId id="673" r:id="rId74"/>
    <p:sldId id="674" r:id="rId75"/>
    <p:sldId id="675" r:id="rId76"/>
    <p:sldId id="676" r:id="rId77"/>
    <p:sldId id="677" r:id="rId78"/>
    <p:sldId id="678" r:id="rId79"/>
    <p:sldId id="679" r:id="rId80"/>
    <p:sldId id="680" r:id="rId81"/>
    <p:sldId id="681" r:id="rId82"/>
    <p:sldId id="682" r:id="rId83"/>
    <p:sldId id="592" r:id="rId84"/>
    <p:sldId id="683" r:id="rId85"/>
    <p:sldId id="684" r:id="rId86"/>
    <p:sldId id="685" r:id="rId87"/>
    <p:sldId id="686" r:id="rId88"/>
    <p:sldId id="687" r:id="rId89"/>
    <p:sldId id="688" r:id="rId90"/>
    <p:sldId id="689" r:id="rId91"/>
    <p:sldId id="690" r:id="rId92"/>
    <p:sldId id="691" r:id="rId93"/>
    <p:sldId id="692" r:id="rId94"/>
    <p:sldId id="693" r:id="rId95"/>
    <p:sldId id="694" r:id="rId96"/>
    <p:sldId id="594" r:id="rId97"/>
    <p:sldId id="695" r:id="rId98"/>
    <p:sldId id="696" r:id="rId99"/>
    <p:sldId id="697" r:id="rId100"/>
    <p:sldId id="698" r:id="rId101"/>
    <p:sldId id="699" r:id="rId102"/>
    <p:sldId id="700" r:id="rId103"/>
    <p:sldId id="701" r:id="rId104"/>
    <p:sldId id="702" r:id="rId105"/>
    <p:sldId id="703" r:id="rId106"/>
    <p:sldId id="704" r:id="rId107"/>
    <p:sldId id="705" r:id="rId108"/>
    <p:sldId id="706" r:id="rId109"/>
    <p:sldId id="707" r:id="rId110"/>
    <p:sldId id="708" r:id="rId111"/>
    <p:sldId id="595" r:id="rId112"/>
    <p:sldId id="709" r:id="rId113"/>
    <p:sldId id="710" r:id="rId114"/>
    <p:sldId id="711" r:id="rId115"/>
    <p:sldId id="712" r:id="rId116"/>
    <p:sldId id="713" r:id="rId117"/>
    <p:sldId id="714" r:id="rId118"/>
    <p:sldId id="715" r:id="rId119"/>
    <p:sldId id="716" r:id="rId120"/>
    <p:sldId id="717" r:id="rId121"/>
    <p:sldId id="718" r:id="rId122"/>
    <p:sldId id="605" r:id="rId123"/>
    <p:sldId id="719" r:id="rId124"/>
    <p:sldId id="617" r:id="rId125"/>
    <p:sldId id="720" r:id="rId126"/>
    <p:sldId id="618" r:id="rId127"/>
    <p:sldId id="721" r:id="rId128"/>
    <p:sldId id="722" r:id="rId129"/>
    <p:sldId id="723" r:id="rId130"/>
    <p:sldId id="724" r:id="rId131"/>
    <p:sldId id="725" r:id="rId132"/>
    <p:sldId id="726" r:id="rId133"/>
    <p:sldId id="727" r:id="rId134"/>
    <p:sldId id="728" r:id="rId135"/>
    <p:sldId id="729" r:id="rId136"/>
    <p:sldId id="730" r:id="rId137"/>
    <p:sldId id="731" r:id="rId138"/>
    <p:sldId id="732" r:id="rId139"/>
    <p:sldId id="733" r:id="rId140"/>
    <p:sldId id="734" r:id="rId141"/>
    <p:sldId id="735" r:id="rId142"/>
    <p:sldId id="736" r:id="rId143"/>
    <p:sldId id="737" r:id="rId144"/>
    <p:sldId id="738" r:id="rId1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8"/>
    <a:srgbClr val="AFA6C5"/>
    <a:srgbClr val="B4D7D1"/>
    <a:srgbClr val="26ADAE"/>
    <a:srgbClr val="C02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72" autoAdjust="0"/>
  </p:normalViewPr>
  <p:slideViewPr>
    <p:cSldViewPr snapToGrid="0" snapToObjects="1">
      <p:cViewPr varScale="1">
        <p:scale>
          <a:sx n="133" d="100"/>
          <a:sy n="133" d="100"/>
        </p:scale>
        <p:origin x="-142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00" Type="http://schemas.openxmlformats.org/officeDocument/2006/relationships/slide" Target="slides/slide95.xml"/><Relationship Id="rId150"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140" Type="http://schemas.openxmlformats.org/officeDocument/2006/relationships/slide" Target="slides/slide135.xml"/><Relationship Id="rId141" Type="http://schemas.openxmlformats.org/officeDocument/2006/relationships/slide" Target="slides/slide136.xml"/><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printerSettings" Target="printerSettings/printerSettings1.bin"/><Relationship Id="rId147" Type="http://schemas.openxmlformats.org/officeDocument/2006/relationships/presProps" Target="presProps.xml"/><Relationship Id="rId148" Type="http://schemas.openxmlformats.org/officeDocument/2006/relationships/viewProps" Target="viewProps.xml"/><Relationship Id="rId14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txBox="1">
            <a:spLocks/>
          </p:cNvSpPr>
          <p:nvPr userDrawn="1"/>
        </p:nvSpPr>
        <p:spPr>
          <a:xfrm>
            <a:off x="200853" y="4004352"/>
            <a:ext cx="8229600" cy="76200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Lucida Sans"/>
                <a:ea typeface="+mj-ea"/>
                <a:cs typeface="+mj-cs"/>
              </a:rPr>
              <a:t>Chapter 6 - Loops</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1103932"/>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4" y="0"/>
            <a:ext cx="9135036" cy="1133142"/>
          </a:xfrm>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1133142"/>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Graphics</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1"/>
            <a:ext cx="9135036" cy="1317591"/>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4" y="0"/>
            <a:ext cx="9135036" cy="1133142"/>
          </a:xfrm>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1133142"/>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3.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4.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theme" Target="../theme/theme5.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722264"/>
            <a:ext cx="9144000" cy="0"/>
          </a:xfrm>
          <a:prstGeom prst="line">
            <a:avLst/>
          </a:prstGeom>
          <a:noFill/>
          <a:ln w="76200">
            <a:solidFill>
              <a:srgbClr val="FFE06A"/>
            </a:solidFill>
            <a:round/>
            <a:headEnd/>
            <a:tailEnd/>
          </a:ln>
        </p:spPr>
        <p:txBody>
          <a:bodyPr>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322187" y="0"/>
            <a:ext cx="3274577" cy="4093221"/>
          </a:xfrm>
          <a:prstGeom prst="rect">
            <a:avLst/>
          </a:prstGeom>
        </p:spPr>
      </p:pic>
      <p:sp>
        <p:nvSpPr>
          <p:cNvPr id="14"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15"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1" r:id="rId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3" r:id="rId1"/>
    <p:sldLayoutId id="2147483671"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1220307"/>
            <a:ext cx="8677836" cy="4893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1060848"/>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76" r:id="rId3"/>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C02254"/>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5" r:id="rId1"/>
    <p:sldLayoutId id="2147483677" r:id="rId2"/>
    <p:sldLayoutId id="2147483679" r:id="rId3"/>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8" r:id="rId4"/>
    <p:sldLayoutId id="2147483674" r:id="rId5"/>
    <p:sldLayoutId id="2147483675" r:id="rId6"/>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3.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jpe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8%5CPowerTable.java"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8%5CPowerTable.java" TargetMode="External"/><Relationship Id="rId3" Type="http://schemas.openxmlformats.org/officeDocument/2006/relationships/image" Target="../media/image4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0.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9_1%5CDie.java"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9_1%5CDie.java"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9_1%5CDieSimulator.java"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9_2%5CMonteCarlo.java"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9_2%5CMonteCarlo.java"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code%5Csection_1%5CInvestment.java"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2.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code%5Csection_1%5CInvestment.java"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code%5Csection_1%5CInvestment.jav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code%5Csection_1%5CInvestmentRunner.jav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Investment.jav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Investment.java"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Investment.jav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Investment.java"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InvestmentRunner.java"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5%5CSentinelDemo.jav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5%5CSentinelDemo.java"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5%5CSentinelDemo.java"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0.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1.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26ADAE"/>
                </a:solidFill>
              </a:rPr>
              <a:t>Syntax 6.1 </a:t>
            </a:r>
            <a:r>
              <a:rPr lang="en-US" dirty="0" smtClean="0">
                <a:solidFill>
                  <a:srgbClr val="6E8080"/>
                </a:solidFill>
                <a:latin typeface="Lucida Sans Typewriter"/>
                <a:ea typeface="Courier New" charset="0"/>
                <a:cs typeface="Courier New" charset="0"/>
              </a:rPr>
              <a:t>while </a:t>
            </a:r>
            <a:r>
              <a:rPr lang="en-US" dirty="0" smtClean="0"/>
              <a:t>Statement</a:t>
            </a:r>
            <a:endParaRPr lang="en-US" dirty="0"/>
          </a:p>
        </p:txBody>
      </p:sp>
      <p:pic>
        <p:nvPicPr>
          <p:cNvPr id="5" name="Picture 4" descr="6.1_syntax.png"/>
          <p:cNvPicPr>
            <a:picLocks noChangeAspect="1"/>
          </p:cNvPicPr>
          <p:nvPr/>
        </p:nvPicPr>
        <p:blipFill>
          <a:blip r:embed="rId2"/>
          <a:stretch>
            <a:fillRect/>
          </a:stretch>
        </p:blipFill>
        <p:spPr>
          <a:xfrm>
            <a:off x="0" y="941074"/>
            <a:ext cx="9144000" cy="497585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49808"/>
            <a:ext cx="9135036" cy="998538"/>
          </a:xfrm>
        </p:spPr>
        <p:txBody>
          <a:bodyPr>
            <a:normAutofit fontScale="90000"/>
          </a:bodyPr>
          <a:lstStyle/>
          <a:p>
            <a:r>
              <a:rPr lang="en-US" b="1" dirty="0" smtClean="0"/>
              <a:t>Common Loop Algorithm: Comparing Adjacent Values</a:t>
            </a:r>
            <a:endParaRPr lang="en-US" b="1" dirty="0"/>
          </a:p>
        </p:txBody>
      </p:sp>
      <p:sp>
        <p:nvSpPr>
          <p:cNvPr id="3" name="Content Placeholder 2"/>
          <p:cNvSpPr>
            <a:spLocks noGrp="1"/>
          </p:cNvSpPr>
          <p:nvPr>
            <p:ph idx="4294967295"/>
          </p:nvPr>
        </p:nvSpPr>
        <p:spPr>
          <a:xfrm>
            <a:off x="0" y="1164880"/>
            <a:ext cx="9134475" cy="3828415"/>
          </a:xfrm>
        </p:spPr>
        <p:txBody>
          <a:bodyPr>
            <a:normAutofit fontScale="92500" lnSpcReduction="10000"/>
          </a:bodyPr>
          <a:lstStyle/>
          <a:p>
            <a:r>
              <a:rPr lang="en-US" dirty="0" smtClean="0"/>
              <a:t>Check whether a sequence of inputs contains adjacent duplicates such as 1 7 2 </a:t>
            </a:r>
            <a:r>
              <a:rPr lang="en-US" dirty="0" smtClean="0">
                <a:solidFill>
                  <a:srgbClr val="006CB8"/>
                </a:solidFill>
              </a:rPr>
              <a:t>9 9</a:t>
            </a:r>
            <a:r>
              <a:rPr lang="en-US" dirty="0" smtClean="0"/>
              <a:t> 4 9:</a:t>
            </a:r>
          </a:p>
          <a:p>
            <a:pPr lvl="1">
              <a:spcBef>
                <a:spcPts val="0"/>
              </a:spcBef>
              <a:buNone/>
            </a:pPr>
            <a:r>
              <a:rPr lang="en-US" sz="1600" dirty="0" smtClean="0">
                <a:solidFill>
                  <a:srgbClr val="6E8080"/>
                </a:solidFill>
                <a:latin typeface="Lucida Sans Typewriter"/>
                <a:ea typeface="Courier New" charset="0"/>
                <a:cs typeface="Courier New" charset="0"/>
              </a:rPr>
              <a:t/>
            </a:r>
            <a:br>
              <a:rPr lang="en-US" sz="1600" dirty="0" smtClean="0">
                <a:solidFill>
                  <a:srgbClr val="6E8080"/>
                </a:solidFill>
                <a:latin typeface="Lucida Sans Typewriter"/>
                <a:ea typeface="Courier New" charset="0"/>
                <a:cs typeface="Courier New" charset="0"/>
              </a:rPr>
            </a:br>
            <a:r>
              <a:rPr lang="en-US" sz="1600" dirty="0" smtClean="0">
                <a:solidFill>
                  <a:srgbClr val="6E8080"/>
                </a:solidFill>
                <a:latin typeface="Lucida Sans Typewriter"/>
                <a:ea typeface="Courier New" charset="0"/>
                <a:cs typeface="Courier New" charset="0"/>
              </a:rPr>
              <a:t>double </a:t>
            </a:r>
            <a:r>
              <a:rPr lang="en-US" sz="1600" dirty="0" smtClean="0">
                <a:solidFill>
                  <a:srgbClr val="6E8080"/>
                </a:solidFill>
                <a:latin typeface="Lucida Sans Typewriter"/>
                <a:ea typeface="Courier New" charset="0"/>
                <a:cs typeface="Courier New" charset="0"/>
              </a:rPr>
              <a:t>input = 0;</a:t>
            </a:r>
          </a:p>
          <a:p>
            <a:pPr lvl="1">
              <a:spcBef>
                <a:spcPts val="0"/>
              </a:spcBef>
              <a:buNone/>
            </a:pPr>
            <a:r>
              <a:rPr lang="en-US" sz="1600" dirty="0" smtClean="0">
                <a:solidFill>
                  <a:srgbClr val="6E8080"/>
                </a:solidFill>
                <a:latin typeface="Lucida Sans Typewriter"/>
                <a:ea typeface="Courier New" charset="0"/>
                <a:cs typeface="Courier New" charset="0"/>
              </a:rPr>
              <a:t>while (</a:t>
            </a:r>
            <a:r>
              <a:rPr lang="en-US" sz="1600" dirty="0" err="1" smtClean="0">
                <a:solidFill>
                  <a:srgbClr val="6E8080"/>
                </a:solidFill>
                <a:latin typeface="Lucida Sans Typewriter"/>
                <a:ea typeface="Courier New" charset="0"/>
                <a:cs typeface="Courier New" charset="0"/>
              </a:rPr>
              <a:t>in.hasNextDouble</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smtClean="0">
                <a:solidFill>
                  <a:srgbClr val="006CB8"/>
                </a:solidFill>
                <a:latin typeface="Lucida Sans Typewriter"/>
                <a:ea typeface="Courier New" charset="0"/>
                <a:cs typeface="Courier New" charset="0"/>
              </a:rPr>
              <a:t>double previous = input;</a:t>
            </a:r>
          </a:p>
          <a:p>
            <a:pPr lvl="1">
              <a:spcBef>
                <a:spcPts val="0"/>
              </a:spcBef>
              <a:buNone/>
            </a:pPr>
            <a:r>
              <a:rPr lang="en-US" sz="1600" dirty="0" smtClean="0">
                <a:solidFill>
                  <a:srgbClr val="6E8080"/>
                </a:solidFill>
                <a:latin typeface="Lucida Sans Typewriter"/>
                <a:ea typeface="Courier New" charset="0"/>
                <a:cs typeface="Courier New" charset="0"/>
              </a:rPr>
              <a:t>   input = </a:t>
            </a:r>
            <a:r>
              <a:rPr lang="en-US" sz="1600" dirty="0" err="1" smtClean="0">
                <a:solidFill>
                  <a:srgbClr val="6E8080"/>
                </a:solidFill>
                <a:latin typeface="Lucida Sans Typewriter"/>
                <a:ea typeface="Courier New" charset="0"/>
                <a:cs typeface="Courier New" charset="0"/>
              </a:rPr>
              <a:t>in.nextDouble</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if (input == previous)</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System.out.println("Duplicate</a:t>
            </a:r>
            <a:r>
              <a:rPr lang="en-US" sz="1600" dirty="0" smtClean="0">
                <a:solidFill>
                  <a:srgbClr val="6E8080"/>
                </a:solidFill>
                <a:latin typeface="Lucida Sans Typewriter"/>
                <a:ea typeface="Courier New" charset="0"/>
                <a:cs typeface="Courier New" charset="0"/>
              </a:rPr>
              <a:t> input");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a:t>
            </a:r>
          </a:p>
          <a:p>
            <a:r>
              <a:rPr lang="en-US" dirty="0" smtClean="0"/>
              <a:t>When comparing adjacent values, store the previous value in a variable.</a:t>
            </a:r>
            <a:endParaRPr lang="en-US" dirty="0" smtClean="0">
              <a:solidFill>
                <a:srgbClr val="6E8080"/>
              </a:solidFill>
              <a:latin typeface="Lucida Sans Typewriter"/>
              <a:ea typeface="Courier New" charset="0"/>
              <a:cs typeface="Courier New" charset="0"/>
            </a:endParaRPr>
          </a:p>
        </p:txBody>
      </p:sp>
      <p:pic>
        <p:nvPicPr>
          <p:cNvPr id="4" name="Picture 3" descr="five_aces.jpg"/>
          <p:cNvPicPr>
            <a:picLocks noChangeAspect="1"/>
          </p:cNvPicPr>
          <p:nvPr/>
        </p:nvPicPr>
        <p:blipFill>
          <a:blip r:embed="rId2"/>
          <a:stretch>
            <a:fillRect/>
          </a:stretch>
        </p:blipFill>
        <p:spPr>
          <a:xfrm>
            <a:off x="3398387" y="4610138"/>
            <a:ext cx="2085975" cy="162877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6.31</a:t>
            </a:r>
            <a:endParaRPr lang="en-US" dirty="0"/>
          </a:p>
        </p:txBody>
      </p:sp>
      <p:sp>
        <p:nvSpPr>
          <p:cNvPr id="8" name="Content Placeholder 5"/>
          <p:cNvSpPr>
            <a:spLocks noGrp="1"/>
          </p:cNvSpPr>
          <p:nvPr>
            <p:ph idx="4294967295"/>
          </p:nvPr>
        </p:nvSpPr>
        <p:spPr>
          <a:xfrm>
            <a:off x="904875" y="1808163"/>
            <a:ext cx="8239125" cy="1754187"/>
          </a:xfrm>
        </p:spPr>
        <p:txBody>
          <a:bodyPr/>
          <a:lstStyle/>
          <a:p>
            <a:pPr>
              <a:buNone/>
            </a:pPr>
            <a:r>
              <a:rPr lang="en-US" b="1" dirty="0" smtClean="0"/>
              <a:t>Answer:</a:t>
            </a:r>
            <a:r>
              <a:rPr lang="en-US" dirty="0" smtClean="0"/>
              <a:t> The total is zero.</a:t>
            </a:r>
            <a:endParaRPr lang="en-US" dirty="0"/>
          </a:p>
        </p:txBody>
      </p:sp>
      <p:sp>
        <p:nvSpPr>
          <p:cNvPr id="9" name="Content Placeholder 5"/>
          <p:cNvSpPr>
            <a:spLocks noGrp="1"/>
          </p:cNvSpPr>
          <p:nvPr>
            <p:ph idx="4294967295"/>
          </p:nvPr>
        </p:nvSpPr>
        <p:spPr>
          <a:xfrm>
            <a:off x="0" y="958850"/>
            <a:ext cx="9134475" cy="849313"/>
          </a:xfrm>
        </p:spPr>
        <p:txBody>
          <a:bodyPr/>
          <a:lstStyle/>
          <a:p>
            <a:pPr>
              <a:buNone/>
            </a:pPr>
            <a:r>
              <a:rPr lang="en-US" dirty="0" smtClean="0"/>
              <a:t>What total is computed when no user input is provided in the algorithm in Section 6.7.1?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6.32</a:t>
            </a:r>
            <a:endParaRPr lang="en-US" dirty="0"/>
          </a:p>
        </p:txBody>
      </p:sp>
      <p:sp>
        <p:nvSpPr>
          <p:cNvPr id="8" name="Content Placeholder 5"/>
          <p:cNvSpPr>
            <a:spLocks noGrp="1"/>
          </p:cNvSpPr>
          <p:nvPr>
            <p:ph idx="4294967295"/>
          </p:nvPr>
        </p:nvSpPr>
        <p:spPr>
          <a:xfrm>
            <a:off x="904875" y="1452563"/>
            <a:ext cx="8239125" cy="3670300"/>
          </a:xfrm>
        </p:spPr>
        <p:txBody>
          <a:bodyPr/>
          <a:lstStyle/>
          <a:p>
            <a:pPr>
              <a:buNone/>
            </a:pPr>
            <a:r>
              <a:rPr lang="en-US" b="1" dirty="0" smtClean="0"/>
              <a:t>Answer:</a:t>
            </a:r>
            <a:endParaRPr lang="en-US" dirty="0" smtClean="0"/>
          </a:p>
          <a:p>
            <a:pPr lvl="1">
              <a:spcBef>
                <a:spcPts val="0"/>
              </a:spcBef>
              <a:buNone/>
            </a:pPr>
            <a:r>
              <a:rPr lang="en-US" sz="2000" dirty="0" smtClean="0">
                <a:solidFill>
                  <a:srgbClr val="6E8080"/>
                </a:solidFill>
                <a:latin typeface="Lucida Sans Typewriter"/>
                <a:ea typeface="Courier New" charset="0"/>
                <a:cs typeface="Courier New" charset="0"/>
              </a:rPr>
              <a:t>double total = 0;</a:t>
            </a:r>
          </a:p>
          <a:p>
            <a:pPr lvl="1">
              <a:spcBef>
                <a:spcPts val="0"/>
              </a:spcBef>
              <a:buNone/>
            </a:pPr>
            <a:r>
              <a:rPr lang="en-US" sz="2000" dirty="0" smtClean="0">
                <a:solidFill>
                  <a:srgbClr val="6E8080"/>
                </a:solidFill>
                <a:latin typeface="Lucida Sans Typewriter"/>
                <a:ea typeface="Courier New" charset="0"/>
                <a:cs typeface="Courier New" charset="0"/>
              </a:rPr>
              <a:t>while (</a:t>
            </a:r>
            <a:r>
              <a:rPr lang="en-US" sz="2000" dirty="0" err="1" smtClean="0">
                <a:solidFill>
                  <a:srgbClr val="6E8080"/>
                </a:solidFill>
                <a:latin typeface="Lucida Sans Typewriter"/>
                <a:ea typeface="Courier New" charset="0"/>
                <a:cs typeface="Courier New" charset="0"/>
              </a:rPr>
              <a:t>in.hasNextDouble</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double input = </a:t>
            </a:r>
            <a:r>
              <a:rPr lang="en-US" sz="2000" dirty="0" err="1" smtClean="0">
                <a:solidFill>
                  <a:srgbClr val="6E8080"/>
                </a:solidFill>
                <a:latin typeface="Lucida Sans Typewriter"/>
                <a:ea typeface="Courier New" charset="0"/>
                <a:cs typeface="Courier New" charset="0"/>
              </a:rPr>
              <a:t>in.nextDouble</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if (input &gt; 0) { total = total + input; }</a:t>
            </a:r>
          </a:p>
          <a:p>
            <a:pPr lvl="1">
              <a:spcBef>
                <a:spcPts val="0"/>
              </a:spcBef>
              <a:buNone/>
            </a:pPr>
            <a:r>
              <a:rPr lang="en-US" sz="2000" dirty="0" smtClean="0">
                <a:solidFill>
                  <a:srgbClr val="6E8080"/>
                </a:solidFill>
                <a:latin typeface="Lucida Sans Typewriter"/>
                <a:ea typeface="Courier New" charset="0"/>
                <a:cs typeface="Courier New" charset="0"/>
              </a:rPr>
              <a:t>} </a:t>
            </a:r>
          </a:p>
        </p:txBody>
      </p:sp>
      <p:sp>
        <p:nvSpPr>
          <p:cNvPr id="9" name="Content Placeholder 5"/>
          <p:cNvSpPr>
            <a:spLocks noGrp="1"/>
          </p:cNvSpPr>
          <p:nvPr>
            <p:ph idx="4294967295"/>
          </p:nvPr>
        </p:nvSpPr>
        <p:spPr>
          <a:xfrm>
            <a:off x="0" y="958850"/>
            <a:ext cx="9134475" cy="493713"/>
          </a:xfrm>
        </p:spPr>
        <p:txBody>
          <a:bodyPr/>
          <a:lstStyle/>
          <a:p>
            <a:pPr>
              <a:buNone/>
            </a:pPr>
            <a:r>
              <a:rPr lang="en-US" dirty="0" smtClean="0"/>
              <a:t>How do you compute the total of all positive inputs?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6.33</a:t>
            </a:r>
            <a:endParaRPr lang="en-US" dirty="0"/>
          </a:p>
        </p:txBody>
      </p:sp>
      <p:sp>
        <p:nvSpPr>
          <p:cNvPr id="8" name="Content Placeholder 5"/>
          <p:cNvSpPr>
            <a:spLocks noGrp="1"/>
          </p:cNvSpPr>
          <p:nvPr>
            <p:ph idx="4294967295"/>
          </p:nvPr>
        </p:nvSpPr>
        <p:spPr>
          <a:xfrm>
            <a:off x="904875" y="2149475"/>
            <a:ext cx="8239125" cy="3670300"/>
          </a:xfrm>
        </p:spPr>
        <p:txBody>
          <a:bodyPr/>
          <a:lstStyle/>
          <a:p>
            <a:pPr>
              <a:buNone/>
            </a:pPr>
            <a:r>
              <a:rPr lang="en-US" b="1" dirty="0" smtClean="0"/>
              <a:t>Answer:</a:t>
            </a:r>
            <a:r>
              <a:rPr lang="en-US" dirty="0" smtClean="0"/>
              <a:t> </a:t>
            </a:r>
            <a:r>
              <a:rPr lang="en-US" dirty="0" smtClean="0">
                <a:solidFill>
                  <a:srgbClr val="6E8080"/>
                </a:solidFill>
                <a:latin typeface="Lucida Sans Typewriter"/>
                <a:ea typeface="Courier New" charset="0"/>
                <a:cs typeface="Courier New" charset="0"/>
              </a:rPr>
              <a:t>position</a:t>
            </a:r>
            <a:r>
              <a:rPr lang="en-US" dirty="0" smtClean="0"/>
              <a:t> is </a:t>
            </a:r>
            <a:r>
              <a:rPr lang="en-US" dirty="0" err="1" smtClean="0">
                <a:solidFill>
                  <a:srgbClr val="6E8080"/>
                </a:solidFill>
                <a:latin typeface="Lucida Sans Typewriter"/>
                <a:ea typeface="Courier New" charset="0"/>
                <a:cs typeface="Courier New" charset="0"/>
              </a:rPr>
              <a:t>str.length</a:t>
            </a:r>
            <a:r>
              <a:rPr lang="en-US" dirty="0" smtClean="0">
                <a:solidFill>
                  <a:srgbClr val="6E8080"/>
                </a:solidFill>
                <a:latin typeface="Lucida Sans Typewriter"/>
                <a:ea typeface="Courier New" charset="0"/>
                <a:cs typeface="Courier New" charset="0"/>
              </a:rPr>
              <a:t>()</a:t>
            </a:r>
            <a:r>
              <a:rPr lang="en-US" dirty="0" smtClean="0"/>
              <a:t> and </a:t>
            </a:r>
            <a:r>
              <a:rPr lang="en-US" dirty="0" err="1" smtClean="0">
                <a:solidFill>
                  <a:srgbClr val="6E8080"/>
                </a:solidFill>
                <a:latin typeface="Lucida Sans Typewriter"/>
                <a:ea typeface="Courier New" charset="0"/>
                <a:cs typeface="Courier New" charset="0"/>
              </a:rPr>
              <a:t>ch</a:t>
            </a:r>
            <a:r>
              <a:rPr lang="en-US" dirty="0" smtClean="0"/>
              <a:t> is unchanged from its initial value, </a:t>
            </a:r>
            <a:r>
              <a:rPr lang="en-US" dirty="0" smtClean="0">
                <a:solidFill>
                  <a:srgbClr val="6E8080"/>
                </a:solidFill>
                <a:latin typeface="Lucida Sans Typewriter"/>
                <a:ea typeface="Courier New" charset="0"/>
                <a:cs typeface="Courier New" charset="0"/>
              </a:rPr>
              <a:t>'?'</a:t>
            </a:r>
            <a:r>
              <a:rPr lang="en-US" dirty="0" smtClean="0"/>
              <a:t>. Note that </a:t>
            </a:r>
            <a:r>
              <a:rPr lang="en-US" dirty="0" err="1" smtClean="0">
                <a:solidFill>
                  <a:srgbClr val="6E8080"/>
                </a:solidFill>
                <a:latin typeface="Lucida Sans Typewriter"/>
                <a:ea typeface="Courier New" charset="0"/>
                <a:cs typeface="Courier New" charset="0"/>
              </a:rPr>
              <a:t>ch</a:t>
            </a:r>
            <a:r>
              <a:rPr lang="en-US" dirty="0" smtClean="0"/>
              <a:t> must be initialized with some value - otherwise the compiler will complain about a possibly uninitialized variable.</a:t>
            </a:r>
            <a:endParaRPr lang="en-US" dirty="0"/>
          </a:p>
        </p:txBody>
      </p:sp>
      <p:sp>
        <p:nvSpPr>
          <p:cNvPr id="9" name="Content Placeholder 5"/>
          <p:cNvSpPr>
            <a:spLocks noGrp="1"/>
          </p:cNvSpPr>
          <p:nvPr>
            <p:ph idx="4294967295"/>
          </p:nvPr>
        </p:nvSpPr>
        <p:spPr>
          <a:xfrm>
            <a:off x="0" y="958850"/>
            <a:ext cx="9134475" cy="827088"/>
          </a:xfrm>
        </p:spPr>
        <p:txBody>
          <a:bodyPr/>
          <a:lstStyle/>
          <a:p>
            <a:pPr>
              <a:buNone/>
            </a:pPr>
            <a:r>
              <a:rPr lang="en-US" dirty="0" smtClean="0"/>
              <a:t>What are the values of </a:t>
            </a:r>
            <a:r>
              <a:rPr lang="en-US" dirty="0" smtClean="0">
                <a:solidFill>
                  <a:srgbClr val="6E8080"/>
                </a:solidFill>
                <a:latin typeface="Lucida Sans Typewriter"/>
                <a:ea typeface="Courier New" charset="0"/>
                <a:cs typeface="Courier New" charset="0"/>
              </a:rPr>
              <a:t>position</a:t>
            </a:r>
            <a:r>
              <a:rPr lang="en-US" dirty="0" smtClean="0"/>
              <a:t> and </a:t>
            </a:r>
            <a:r>
              <a:rPr lang="en-US" dirty="0" err="1" smtClean="0">
                <a:solidFill>
                  <a:srgbClr val="6E8080"/>
                </a:solidFill>
                <a:latin typeface="Lucida Sans Typewriter"/>
                <a:ea typeface="Courier New" charset="0"/>
                <a:cs typeface="Courier New" charset="0"/>
              </a:rPr>
              <a:t>ch</a:t>
            </a:r>
            <a:r>
              <a:rPr lang="en-US" dirty="0" smtClean="0"/>
              <a:t> when no match is found in the algorithm in Section 6.7.3?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6.34</a:t>
            </a:r>
            <a:endParaRPr lang="en-US" dirty="0"/>
          </a:p>
        </p:txBody>
      </p:sp>
      <p:sp>
        <p:nvSpPr>
          <p:cNvPr id="8" name="Content Placeholder 5"/>
          <p:cNvSpPr>
            <a:spLocks noGrp="1"/>
          </p:cNvSpPr>
          <p:nvPr>
            <p:ph idx="4294967295"/>
          </p:nvPr>
        </p:nvSpPr>
        <p:spPr>
          <a:xfrm>
            <a:off x="904875" y="3260725"/>
            <a:ext cx="8239125" cy="1238250"/>
          </a:xfrm>
        </p:spPr>
        <p:txBody>
          <a:bodyPr/>
          <a:lstStyle/>
          <a:p>
            <a:pPr>
              <a:buNone/>
            </a:pPr>
            <a:r>
              <a:rPr lang="en-US" b="1" dirty="0" smtClean="0"/>
              <a:t>Answer:</a:t>
            </a:r>
            <a:r>
              <a:rPr lang="en-US" dirty="0" smtClean="0"/>
              <a:t> The loop will stop when a match is found, but you cannot access the match because neither </a:t>
            </a:r>
            <a:r>
              <a:rPr lang="en-US" dirty="0" smtClean="0">
                <a:solidFill>
                  <a:srgbClr val="6E8080"/>
                </a:solidFill>
                <a:latin typeface="Lucida Sans Typewriter"/>
                <a:ea typeface="Courier New" charset="0"/>
                <a:cs typeface="Courier New" charset="0"/>
              </a:rPr>
              <a:t>position</a:t>
            </a:r>
            <a:r>
              <a:rPr lang="en-US" dirty="0" smtClean="0"/>
              <a:t> nor </a:t>
            </a:r>
            <a:r>
              <a:rPr lang="en-US" dirty="0" err="1" smtClean="0">
                <a:solidFill>
                  <a:srgbClr val="6E8080"/>
                </a:solidFill>
                <a:latin typeface="Lucida Sans Typewriter"/>
                <a:ea typeface="Courier New" charset="0"/>
                <a:cs typeface="Courier New" charset="0"/>
              </a:rPr>
              <a:t>ch</a:t>
            </a:r>
            <a:r>
              <a:rPr lang="en-US" dirty="0" smtClean="0"/>
              <a:t> are defined outside the loop.</a:t>
            </a:r>
            <a:endParaRPr lang="en-US" dirty="0"/>
          </a:p>
        </p:txBody>
      </p:sp>
      <p:sp>
        <p:nvSpPr>
          <p:cNvPr id="9" name="Content Placeholder 5"/>
          <p:cNvSpPr>
            <a:spLocks noGrp="1"/>
          </p:cNvSpPr>
          <p:nvPr>
            <p:ph idx="4294967295"/>
          </p:nvPr>
        </p:nvSpPr>
        <p:spPr>
          <a:xfrm>
            <a:off x="0" y="958850"/>
            <a:ext cx="9134475" cy="2301875"/>
          </a:xfrm>
        </p:spPr>
        <p:txBody>
          <a:bodyPr/>
          <a:lstStyle/>
          <a:p>
            <a:pPr>
              <a:buNone/>
            </a:pPr>
            <a:r>
              <a:rPr lang="en-US" dirty="0" smtClean="0"/>
              <a:t>What is wrong with the following loop for finding the position of the first space in a string?</a:t>
            </a:r>
          </a:p>
          <a:p>
            <a:pPr lvl="1">
              <a:spcBef>
                <a:spcPts val="0"/>
              </a:spcBef>
              <a:buNone/>
            </a:pPr>
            <a:r>
              <a:rPr lang="en-US" sz="1600" dirty="0" err="1" smtClean="0">
                <a:solidFill>
                  <a:srgbClr val="6E8080"/>
                </a:solidFill>
                <a:latin typeface="Lucida Sans Typewriter"/>
                <a:ea typeface="Courier New" charset="0"/>
                <a:cs typeface="Courier New" charset="0"/>
              </a:rPr>
              <a:t>boolean</a:t>
            </a:r>
            <a:r>
              <a:rPr lang="en-US" sz="1600" dirty="0" smtClean="0">
                <a:solidFill>
                  <a:srgbClr val="6E8080"/>
                </a:solidFill>
                <a:latin typeface="Lucida Sans Typewriter"/>
                <a:ea typeface="Courier New" charset="0"/>
                <a:cs typeface="Courier New" charset="0"/>
              </a:rPr>
              <a:t> found = false;</a:t>
            </a:r>
          </a:p>
          <a:p>
            <a:pPr lvl="1">
              <a:spcBef>
                <a:spcPts val="0"/>
              </a:spcBef>
              <a:buNone/>
            </a:pPr>
            <a:r>
              <a:rPr lang="en-US" sz="1600" dirty="0" smtClean="0">
                <a:solidFill>
                  <a:srgbClr val="6E8080"/>
                </a:solidFill>
                <a:latin typeface="Lucida Sans Typewriter"/>
                <a:ea typeface="Courier New" charset="0"/>
                <a:cs typeface="Courier New" charset="0"/>
              </a:rPr>
              <a:t>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position = 0; !found &amp;&amp; position &lt; </a:t>
            </a:r>
            <a:r>
              <a:rPr lang="en-US" sz="1600" dirty="0" err="1" smtClean="0">
                <a:solidFill>
                  <a:srgbClr val="6E8080"/>
                </a:solidFill>
                <a:latin typeface="Lucida Sans Typewriter"/>
                <a:ea typeface="Courier New" charset="0"/>
                <a:cs typeface="Courier New" charset="0"/>
              </a:rPr>
              <a:t>str.length</a:t>
            </a:r>
            <a:r>
              <a:rPr lang="en-US" sz="1600" dirty="0" smtClean="0">
                <a:solidFill>
                  <a:srgbClr val="6E8080"/>
                </a:solidFill>
                <a:latin typeface="Lucida Sans Typewriter"/>
                <a:ea typeface="Courier New" charset="0"/>
                <a:cs typeface="Courier New" charset="0"/>
              </a:rPr>
              <a:t>(); position++)</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char </a:t>
            </a:r>
            <a:r>
              <a:rPr lang="en-US" sz="1600" dirty="0" err="1" smtClean="0">
                <a:solidFill>
                  <a:srgbClr val="6E8080"/>
                </a:solidFill>
                <a:latin typeface="Lucida Sans Typewriter"/>
                <a:ea typeface="Courier New" charset="0"/>
                <a:cs typeface="Courier New" charset="0"/>
              </a:rPr>
              <a:t>ch</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str.charAt(position</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if (</a:t>
            </a:r>
            <a:r>
              <a:rPr lang="en-US" sz="1600" dirty="0" err="1" smtClean="0">
                <a:solidFill>
                  <a:srgbClr val="6E8080"/>
                </a:solidFill>
                <a:latin typeface="Lucida Sans Typewriter"/>
                <a:ea typeface="Courier New" charset="0"/>
                <a:cs typeface="Courier New" charset="0"/>
              </a:rPr>
              <a:t>ch</a:t>
            </a:r>
            <a:r>
              <a:rPr lang="en-US" sz="1600" dirty="0" smtClean="0">
                <a:solidFill>
                  <a:srgbClr val="6E8080"/>
                </a:solidFill>
                <a:latin typeface="Lucida Sans Typewriter"/>
                <a:ea typeface="Courier New" charset="0"/>
                <a:cs typeface="Courier New" charset="0"/>
              </a:rPr>
              <a:t> == ' ') { found = true; }</a:t>
            </a:r>
          </a:p>
          <a:p>
            <a:pPr lvl="1">
              <a:spcBef>
                <a:spcPts val="0"/>
              </a:spcBef>
              <a:buNone/>
            </a:pPr>
            <a:r>
              <a:rPr lang="en-US" sz="16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6.35</a:t>
            </a:r>
            <a:endParaRPr lang="en-US" dirty="0"/>
          </a:p>
        </p:txBody>
      </p:sp>
      <p:sp>
        <p:nvSpPr>
          <p:cNvPr id="8" name="Content Placeholder 5"/>
          <p:cNvSpPr>
            <a:spLocks noGrp="1"/>
          </p:cNvSpPr>
          <p:nvPr>
            <p:ph idx="4294967295"/>
          </p:nvPr>
        </p:nvSpPr>
        <p:spPr>
          <a:xfrm>
            <a:off x="904875" y="1431925"/>
            <a:ext cx="8239125" cy="3141663"/>
          </a:xfrm>
        </p:spPr>
        <p:txBody>
          <a:bodyPr/>
          <a:lstStyle/>
          <a:p>
            <a:pPr>
              <a:buNone/>
            </a:pPr>
            <a:r>
              <a:rPr lang="en-US" b="1" dirty="0" smtClean="0"/>
              <a:t>Answer:</a:t>
            </a:r>
            <a:r>
              <a:rPr lang="en-US" dirty="0" smtClean="0"/>
              <a:t> Start the loop at the end of string:</a:t>
            </a:r>
          </a:p>
          <a:p>
            <a:pPr>
              <a:spcBef>
                <a:spcPts val="0"/>
              </a:spcBef>
              <a:buNone/>
            </a:pPr>
            <a:r>
              <a:rPr lang="en-US" sz="1600" dirty="0" err="1" smtClean="0">
                <a:solidFill>
                  <a:srgbClr val="6E8080"/>
                </a:solidFill>
                <a:latin typeface="Lucida Sans Typewriter"/>
                <a:ea typeface="Courier New" charset="0"/>
                <a:cs typeface="Courier New" charset="0"/>
              </a:rPr>
              <a:t>boolean</a:t>
            </a:r>
            <a:r>
              <a:rPr lang="en-US" sz="1600" dirty="0" smtClean="0">
                <a:solidFill>
                  <a:srgbClr val="6E8080"/>
                </a:solidFill>
                <a:latin typeface="Lucida Sans Typewriter"/>
                <a:ea typeface="Courier New" charset="0"/>
                <a:cs typeface="Courier New" charset="0"/>
              </a:rPr>
              <a:t> found = false;</a:t>
            </a:r>
          </a:p>
          <a:p>
            <a:pPr>
              <a:spcBef>
                <a:spcPts val="0"/>
              </a:spcBef>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str.length</a:t>
            </a:r>
            <a:r>
              <a:rPr lang="en-US" sz="1600" dirty="0" smtClean="0">
                <a:solidFill>
                  <a:srgbClr val="6E8080"/>
                </a:solidFill>
                <a:latin typeface="Lucida Sans Typewriter"/>
                <a:ea typeface="Courier New" charset="0"/>
                <a:cs typeface="Courier New" charset="0"/>
              </a:rPr>
              <a:t>() – 1;</a:t>
            </a:r>
          </a:p>
          <a:p>
            <a:pPr>
              <a:spcBef>
                <a:spcPts val="0"/>
              </a:spcBef>
              <a:buNone/>
            </a:pPr>
            <a:r>
              <a:rPr lang="en-US" sz="1600" dirty="0" smtClean="0">
                <a:solidFill>
                  <a:srgbClr val="6E8080"/>
                </a:solidFill>
                <a:latin typeface="Lucida Sans Typewriter"/>
                <a:ea typeface="Courier New" charset="0"/>
                <a:cs typeface="Courier New" charset="0"/>
              </a:rPr>
              <a:t>while (!found &amp;&amp;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&gt;= 0)</a:t>
            </a:r>
          </a:p>
          <a:p>
            <a:pPr>
              <a:spcBef>
                <a:spcPts val="0"/>
              </a:spcBef>
              <a:buNone/>
            </a:pP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char </a:t>
            </a:r>
            <a:r>
              <a:rPr lang="en-US" sz="1600" dirty="0" err="1" smtClean="0">
                <a:solidFill>
                  <a:srgbClr val="6E8080"/>
                </a:solidFill>
                <a:latin typeface="Lucida Sans Typewriter"/>
                <a:ea typeface="Courier New" charset="0"/>
                <a:cs typeface="Courier New" charset="0"/>
              </a:rPr>
              <a:t>ch</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str.charAt(i</a:t>
            </a: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if (</a:t>
            </a:r>
            <a:r>
              <a:rPr lang="en-US" sz="1600" dirty="0" err="1" smtClean="0">
                <a:solidFill>
                  <a:srgbClr val="6E8080"/>
                </a:solidFill>
                <a:latin typeface="Lucida Sans Typewriter"/>
                <a:ea typeface="Courier New" charset="0"/>
                <a:cs typeface="Courier New" charset="0"/>
              </a:rPr>
              <a:t>ch</a:t>
            </a:r>
            <a:r>
              <a:rPr lang="en-US" sz="1600" dirty="0" smtClean="0">
                <a:solidFill>
                  <a:srgbClr val="6E8080"/>
                </a:solidFill>
                <a:latin typeface="Lucida Sans Typewriter"/>
                <a:ea typeface="Courier New" charset="0"/>
                <a:cs typeface="Courier New" charset="0"/>
              </a:rPr>
              <a:t> == ' ') { found = true; }</a:t>
            </a:r>
          </a:p>
          <a:p>
            <a:pPr>
              <a:spcBef>
                <a:spcPts val="0"/>
              </a:spcBef>
              <a:buNone/>
            </a:pPr>
            <a:r>
              <a:rPr lang="en-US" sz="1600" dirty="0" smtClean="0">
                <a:solidFill>
                  <a:srgbClr val="6E8080"/>
                </a:solidFill>
                <a:latin typeface="Lucida Sans Typewriter"/>
                <a:ea typeface="Courier New" charset="0"/>
                <a:cs typeface="Courier New" charset="0"/>
              </a:rPr>
              <a:t>   else {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a:t>
            </a:r>
          </a:p>
        </p:txBody>
      </p:sp>
      <p:sp>
        <p:nvSpPr>
          <p:cNvPr id="9" name="Content Placeholder 5"/>
          <p:cNvSpPr>
            <a:spLocks noGrp="1"/>
          </p:cNvSpPr>
          <p:nvPr>
            <p:ph idx="4294967295"/>
          </p:nvPr>
        </p:nvSpPr>
        <p:spPr>
          <a:xfrm>
            <a:off x="0" y="958850"/>
            <a:ext cx="9134475" cy="473075"/>
          </a:xfrm>
        </p:spPr>
        <p:txBody>
          <a:bodyPr/>
          <a:lstStyle/>
          <a:p>
            <a:pPr>
              <a:buNone/>
            </a:pPr>
            <a:r>
              <a:rPr lang="en-US" dirty="0" smtClean="0"/>
              <a:t>How do you find the position of the </a:t>
            </a:r>
            <a:r>
              <a:rPr lang="en-US" i="1" dirty="0" smtClean="0"/>
              <a:t>last</a:t>
            </a:r>
            <a:r>
              <a:rPr lang="en-US" dirty="0" smtClean="0"/>
              <a:t> space in a string? </a:t>
            </a:r>
            <a:endParaRPr lang="en-US" sz="16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6.36</a:t>
            </a:r>
            <a:endParaRPr lang="en-US" dirty="0"/>
          </a:p>
        </p:txBody>
      </p:sp>
      <p:sp>
        <p:nvSpPr>
          <p:cNvPr id="8" name="Content Placeholder 5"/>
          <p:cNvSpPr>
            <a:spLocks noGrp="1"/>
          </p:cNvSpPr>
          <p:nvPr>
            <p:ph idx="4294967295"/>
          </p:nvPr>
        </p:nvSpPr>
        <p:spPr>
          <a:xfrm>
            <a:off x="609600" y="2141538"/>
            <a:ext cx="8534400" cy="4325937"/>
          </a:xfrm>
        </p:spPr>
        <p:txBody>
          <a:bodyPr>
            <a:normAutofit lnSpcReduction="10000"/>
          </a:bodyPr>
          <a:lstStyle/>
          <a:p>
            <a:pPr>
              <a:buNone/>
            </a:pPr>
            <a:r>
              <a:rPr lang="en-US" b="1" dirty="0" smtClean="0"/>
              <a:t>Answer:</a:t>
            </a:r>
            <a:r>
              <a:rPr lang="en-US" dirty="0" smtClean="0"/>
              <a:t> The initial call to </a:t>
            </a:r>
            <a:r>
              <a:rPr lang="en-US" dirty="0" err="1" smtClean="0">
                <a:solidFill>
                  <a:srgbClr val="6E8080"/>
                </a:solidFill>
                <a:latin typeface="Lucida Sans Typewriter"/>
                <a:ea typeface="Courier New" charset="0"/>
                <a:cs typeface="Courier New" charset="0"/>
              </a:rPr>
              <a:t>in.nextDouble</a:t>
            </a:r>
            <a:r>
              <a:rPr lang="en-US" dirty="0" smtClean="0">
                <a:solidFill>
                  <a:srgbClr val="6E8080"/>
                </a:solidFill>
                <a:latin typeface="Lucida Sans Typewriter"/>
                <a:ea typeface="Courier New" charset="0"/>
                <a:cs typeface="Courier New" charset="0"/>
              </a:rPr>
              <a:t>()</a:t>
            </a:r>
            <a:r>
              <a:rPr lang="en-US" dirty="0" smtClean="0"/>
              <a:t> fails, terminating the program. One solution is to do all input in the loop and introduce a Boolean variable that checks whether the loop is entered for the first time.</a:t>
            </a:r>
          </a:p>
          <a:p>
            <a:pPr lvl="1">
              <a:spcBef>
                <a:spcPts val="0"/>
              </a:spcBef>
              <a:buNone/>
            </a:pPr>
            <a:r>
              <a:rPr lang="en-US" sz="1400" dirty="0" smtClean="0">
                <a:solidFill>
                  <a:srgbClr val="6E8080"/>
                </a:solidFill>
                <a:latin typeface="Lucida Sans Typewriter"/>
                <a:ea typeface="Courier New" charset="0"/>
                <a:cs typeface="Courier New" charset="0"/>
              </a:rPr>
              <a:t>double input = 0;</a:t>
            </a:r>
          </a:p>
          <a:p>
            <a:pPr lvl="1">
              <a:spcBef>
                <a:spcPts val="0"/>
              </a:spcBef>
              <a:buNone/>
            </a:pPr>
            <a:r>
              <a:rPr lang="en-US" sz="1400" dirty="0" err="1" smtClean="0">
                <a:solidFill>
                  <a:srgbClr val="6E8080"/>
                </a:solidFill>
                <a:latin typeface="Lucida Sans Typewriter"/>
                <a:ea typeface="Courier New" charset="0"/>
                <a:cs typeface="Courier New" charset="0"/>
              </a:rPr>
              <a:t>boolean</a:t>
            </a:r>
            <a:r>
              <a:rPr lang="en-US" sz="1400" dirty="0" smtClean="0">
                <a:solidFill>
                  <a:srgbClr val="6E8080"/>
                </a:solidFill>
                <a:latin typeface="Lucida Sans Typewriter"/>
                <a:ea typeface="Courier New" charset="0"/>
                <a:cs typeface="Courier New" charset="0"/>
              </a:rPr>
              <a:t> first = true;</a:t>
            </a:r>
          </a:p>
          <a:p>
            <a:pPr lvl="1">
              <a:spcBef>
                <a:spcPts val="0"/>
              </a:spcBef>
              <a:buNone/>
            </a:pPr>
            <a:r>
              <a:rPr lang="en-US" sz="1400" dirty="0" smtClean="0">
                <a:solidFill>
                  <a:srgbClr val="6E8080"/>
                </a:solidFill>
                <a:latin typeface="Lucida Sans Typewriter"/>
                <a:ea typeface="Courier New" charset="0"/>
                <a:cs typeface="Courier New" charset="0"/>
              </a:rPr>
              <a:t>while (</a:t>
            </a:r>
            <a:r>
              <a:rPr lang="en-US" sz="1400" dirty="0" err="1" smtClean="0">
                <a:solidFill>
                  <a:srgbClr val="6E8080"/>
                </a:solidFill>
                <a:latin typeface="Lucida Sans Typewriter"/>
                <a:ea typeface="Courier New" charset="0"/>
                <a:cs typeface="Courier New" charset="0"/>
              </a:rPr>
              <a:t>in.hasNextDouble</a:t>
            </a: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double previous = input;</a:t>
            </a:r>
          </a:p>
          <a:p>
            <a:pPr lvl="1">
              <a:spcBef>
                <a:spcPts val="0"/>
              </a:spcBef>
              <a:buNone/>
            </a:pPr>
            <a:r>
              <a:rPr lang="en-US" sz="1400" dirty="0" smtClean="0">
                <a:solidFill>
                  <a:srgbClr val="6E8080"/>
                </a:solidFill>
                <a:latin typeface="Lucida Sans Typewriter"/>
                <a:ea typeface="Courier New" charset="0"/>
                <a:cs typeface="Courier New" charset="0"/>
              </a:rPr>
              <a:t>   input = </a:t>
            </a:r>
            <a:r>
              <a:rPr lang="en-US" sz="1400" dirty="0" err="1" smtClean="0">
                <a:solidFill>
                  <a:srgbClr val="6E8080"/>
                </a:solidFill>
                <a:latin typeface="Lucida Sans Typewriter"/>
                <a:ea typeface="Courier New" charset="0"/>
                <a:cs typeface="Courier New" charset="0"/>
              </a:rPr>
              <a:t>in.nextDouble</a:t>
            </a: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if (first) { first = false; }</a:t>
            </a:r>
          </a:p>
          <a:p>
            <a:pPr lvl="1">
              <a:spcBef>
                <a:spcPts val="0"/>
              </a:spcBef>
              <a:buNone/>
            </a:pPr>
            <a:r>
              <a:rPr lang="en-US" sz="1400" dirty="0" smtClean="0">
                <a:solidFill>
                  <a:srgbClr val="6E8080"/>
                </a:solidFill>
                <a:latin typeface="Lucida Sans Typewriter"/>
                <a:ea typeface="Courier New" charset="0"/>
                <a:cs typeface="Courier New" charset="0"/>
              </a:rPr>
              <a:t>   else if (input == previous)</a:t>
            </a:r>
          </a:p>
          <a:p>
            <a:pPr lvl="1">
              <a:spcBef>
                <a:spcPts val="0"/>
              </a:spcBef>
              <a:buNone/>
            </a:pP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System.out.println("Duplicate</a:t>
            </a:r>
            <a:r>
              <a:rPr lang="en-US" sz="1400" dirty="0" smtClean="0">
                <a:solidFill>
                  <a:srgbClr val="6E8080"/>
                </a:solidFill>
                <a:latin typeface="Lucida Sans Typewriter"/>
                <a:ea typeface="Courier New" charset="0"/>
                <a:cs typeface="Courier New" charset="0"/>
              </a:rPr>
              <a:t> input");</a:t>
            </a:r>
          </a:p>
          <a:p>
            <a:pPr lvl="1">
              <a:spcBef>
                <a:spcPts val="0"/>
              </a:spcBef>
              <a:buNone/>
            </a:pP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a:t>
            </a:r>
          </a:p>
        </p:txBody>
      </p:sp>
      <p:sp>
        <p:nvSpPr>
          <p:cNvPr id="9" name="Content Placeholder 5"/>
          <p:cNvSpPr>
            <a:spLocks noGrp="1"/>
          </p:cNvSpPr>
          <p:nvPr>
            <p:ph idx="4294967295"/>
          </p:nvPr>
        </p:nvSpPr>
        <p:spPr>
          <a:xfrm>
            <a:off x="0" y="958850"/>
            <a:ext cx="9134475" cy="1182688"/>
          </a:xfrm>
        </p:spPr>
        <p:txBody>
          <a:bodyPr>
            <a:normAutofit lnSpcReduction="10000"/>
          </a:bodyPr>
          <a:lstStyle/>
          <a:p>
            <a:pPr>
              <a:buNone/>
            </a:pPr>
            <a:r>
              <a:rPr lang="en-US" dirty="0" smtClean="0"/>
              <a:t>What happens with the algorithm in Section 6.7.6 when no input is provided at all? How can you overcome that problem? </a:t>
            </a:r>
            <a:endParaRPr lang="en-US" sz="16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Nested Loops</a:t>
            </a:r>
            <a:endParaRPr lang="en-US" dirty="0"/>
          </a:p>
        </p:txBody>
      </p:sp>
      <p:sp>
        <p:nvSpPr>
          <p:cNvPr id="3" name="Content Placeholder 2"/>
          <p:cNvSpPr>
            <a:spLocks noGrp="1"/>
          </p:cNvSpPr>
          <p:nvPr>
            <p:ph idx="1"/>
          </p:nvPr>
        </p:nvSpPr>
        <p:spPr>
          <a:xfrm>
            <a:off x="0" y="998256"/>
            <a:ext cx="9135036" cy="5017627"/>
          </a:xfrm>
        </p:spPr>
        <p:txBody>
          <a:bodyPr/>
          <a:lstStyle/>
          <a:p>
            <a:r>
              <a:rPr lang="en-US" dirty="0" smtClean="0"/>
              <a:t>One loop inside another loop.</a:t>
            </a:r>
          </a:p>
          <a:p>
            <a:r>
              <a:rPr lang="en-US" dirty="0" smtClean="0"/>
              <a:t>Print a table of the powers of </a:t>
            </a:r>
            <a:r>
              <a:rPr lang="en-US" i="1" dirty="0" err="1" smtClean="0"/>
              <a:t>x</a:t>
            </a:r>
            <a:r>
              <a:rPr lang="en-US" dirty="0" smtClean="0"/>
              <a:t>, like this:</a:t>
            </a:r>
          </a:p>
          <a:p>
            <a:endParaRPr lang="en-US" dirty="0" smtClean="0"/>
          </a:p>
          <a:p>
            <a:endParaRPr lang="en-US" dirty="0" smtClean="0"/>
          </a:p>
          <a:p>
            <a:endParaRPr lang="en-US" dirty="0" smtClean="0"/>
          </a:p>
          <a:p>
            <a:endParaRPr lang="en-US" dirty="0" smtClean="0"/>
          </a:p>
          <a:p>
            <a:endParaRPr lang="en-US" dirty="0" smtClean="0"/>
          </a:p>
          <a:p>
            <a:r>
              <a:rPr lang="en-US" dirty="0" err="1" smtClean="0"/>
              <a:t>Pseudocode</a:t>
            </a:r>
            <a:endParaRPr lang="en-US" dirty="0" smtClean="0"/>
          </a:p>
          <a:p>
            <a:pPr lvl="1">
              <a:buNone/>
            </a:pPr>
            <a:r>
              <a:rPr lang="en-US" dirty="0" smtClean="0">
                <a:latin typeface="Comic Sans MS"/>
                <a:cs typeface="Comic Sans MS"/>
              </a:rPr>
              <a:t>Print table header.</a:t>
            </a:r>
          </a:p>
          <a:p>
            <a:pPr lvl="1">
              <a:buNone/>
            </a:pPr>
            <a:r>
              <a:rPr lang="en-US" dirty="0" smtClean="0">
                <a:latin typeface="Comic Sans MS"/>
                <a:cs typeface="Comic Sans MS"/>
              </a:rPr>
              <a:t>For </a:t>
            </a:r>
            <a:r>
              <a:rPr lang="en-US" dirty="0" err="1" smtClean="0">
                <a:latin typeface="Comic Sans MS"/>
                <a:cs typeface="Comic Sans MS"/>
              </a:rPr>
              <a:t>x</a:t>
            </a:r>
            <a:r>
              <a:rPr lang="en-US" dirty="0" smtClean="0">
                <a:latin typeface="Comic Sans MS"/>
                <a:cs typeface="Comic Sans MS"/>
              </a:rPr>
              <a:t> from 1 to 10</a:t>
            </a:r>
          </a:p>
          <a:p>
            <a:pPr lvl="1">
              <a:buNone/>
            </a:pPr>
            <a:r>
              <a:rPr lang="en-US" dirty="0" smtClean="0">
                <a:latin typeface="Comic Sans MS"/>
                <a:cs typeface="Comic Sans MS"/>
              </a:rPr>
              <a:t>   Print table row.</a:t>
            </a:r>
          </a:p>
          <a:p>
            <a:pPr lvl="1">
              <a:buNone/>
            </a:pPr>
            <a:r>
              <a:rPr lang="en-US" dirty="0" smtClean="0">
                <a:latin typeface="Comic Sans MS"/>
                <a:cs typeface="Comic Sans MS"/>
              </a:rPr>
              <a:t>   Print new line.</a:t>
            </a:r>
            <a:endParaRPr lang="en-US" dirty="0" smtClean="0">
              <a:solidFill>
                <a:srgbClr val="6E8080"/>
              </a:solidFill>
              <a:latin typeface="Comic Sans MS"/>
              <a:ea typeface="Courier New" charset="0"/>
              <a:cs typeface="Comic Sans MS"/>
            </a:endParaRPr>
          </a:p>
        </p:txBody>
      </p:sp>
      <p:pic>
        <p:nvPicPr>
          <p:cNvPr id="8" name="Picture 7"/>
          <p:cNvPicPr>
            <a:picLocks noChangeAspect="1"/>
          </p:cNvPicPr>
          <p:nvPr/>
        </p:nvPicPr>
        <p:blipFill>
          <a:blip r:embed="rId2"/>
          <a:stretch>
            <a:fillRect/>
          </a:stretch>
        </p:blipFill>
        <p:spPr>
          <a:xfrm>
            <a:off x="387866" y="1878734"/>
            <a:ext cx="1689277" cy="213032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Nested Loops</a:t>
            </a:r>
            <a:endParaRPr lang="en-US" dirty="0"/>
          </a:p>
        </p:txBody>
      </p:sp>
      <p:sp>
        <p:nvSpPr>
          <p:cNvPr id="3" name="Content Placeholder 2"/>
          <p:cNvSpPr>
            <a:spLocks noGrp="1"/>
          </p:cNvSpPr>
          <p:nvPr>
            <p:ph idx="1"/>
          </p:nvPr>
        </p:nvSpPr>
        <p:spPr>
          <a:xfrm>
            <a:off x="0" y="998256"/>
            <a:ext cx="9135036" cy="3155825"/>
          </a:xfrm>
        </p:spPr>
        <p:txBody>
          <a:bodyPr/>
          <a:lstStyle/>
          <a:p>
            <a:r>
              <a:rPr lang="en-US" dirty="0" smtClean="0"/>
              <a:t>To print the values for each exponent requires a second loop</a:t>
            </a:r>
          </a:p>
          <a:p>
            <a:pPr lvl="1">
              <a:buNone/>
            </a:pPr>
            <a:r>
              <a:rPr lang="en-US" dirty="0" smtClean="0">
                <a:latin typeface="Comic Sans MS"/>
                <a:cs typeface="Comic Sans MS"/>
              </a:rPr>
              <a:t>For </a:t>
            </a:r>
            <a:r>
              <a:rPr lang="en-US" dirty="0" err="1" smtClean="0">
                <a:latin typeface="Comic Sans MS"/>
                <a:cs typeface="Comic Sans MS"/>
              </a:rPr>
              <a:t>n</a:t>
            </a:r>
            <a:r>
              <a:rPr lang="en-US" dirty="0" smtClean="0">
                <a:latin typeface="Comic Sans MS"/>
                <a:cs typeface="Comic Sans MS"/>
              </a:rPr>
              <a:t> from 1 to 4</a:t>
            </a:r>
          </a:p>
          <a:p>
            <a:pPr lvl="1">
              <a:buNone/>
            </a:pPr>
            <a:r>
              <a:rPr lang="en-US" dirty="0" smtClean="0">
                <a:latin typeface="Comic Sans MS"/>
                <a:cs typeface="Comic Sans MS"/>
              </a:rPr>
              <a:t>Print </a:t>
            </a:r>
            <a:r>
              <a:rPr lang="en-US" dirty="0" err="1" smtClean="0">
                <a:latin typeface="Comic Sans MS"/>
                <a:cs typeface="Comic Sans MS"/>
              </a:rPr>
              <a:t>x</a:t>
            </a:r>
            <a:r>
              <a:rPr lang="en-US" baseline="30000" dirty="0" err="1" smtClean="0">
                <a:latin typeface="Comic Sans MS"/>
                <a:cs typeface="Comic Sans MS"/>
              </a:rPr>
              <a:t>n</a:t>
            </a:r>
            <a:r>
              <a:rPr lang="en-US" dirty="0" smtClean="0">
                <a:latin typeface="Comic Sans MS"/>
                <a:cs typeface="Comic Sans MS"/>
              </a:rPr>
              <a:t>.</a:t>
            </a:r>
          </a:p>
          <a:p>
            <a:r>
              <a:rPr lang="en-US" dirty="0" smtClean="0"/>
              <a:t>The hour and minute displays in a digital clock are an example of nested loops.</a:t>
            </a:r>
          </a:p>
          <a:p>
            <a:pPr lvl="1"/>
            <a:r>
              <a:rPr lang="en-US" dirty="0" smtClean="0"/>
              <a:t>The hours loop 12 times, and for each hour, the minutes loop 60 times.</a:t>
            </a:r>
            <a:endParaRPr lang="en-US" dirty="0" smtClean="0">
              <a:solidFill>
                <a:srgbClr val="6E8080"/>
              </a:solidFill>
              <a:latin typeface="Comic Sans MS"/>
              <a:ea typeface="Courier New" charset="0"/>
              <a:cs typeface="Comic Sans MS"/>
            </a:endParaRPr>
          </a:p>
        </p:txBody>
      </p:sp>
      <p:pic>
        <p:nvPicPr>
          <p:cNvPr id="5" name="Picture 4" descr="clock.jpg"/>
          <p:cNvPicPr>
            <a:picLocks noChangeAspect="1"/>
          </p:cNvPicPr>
          <p:nvPr/>
        </p:nvPicPr>
        <p:blipFill>
          <a:blip r:embed="rId2"/>
          <a:stretch>
            <a:fillRect/>
          </a:stretch>
        </p:blipFill>
        <p:spPr>
          <a:xfrm>
            <a:off x="907937" y="4154081"/>
            <a:ext cx="2162175" cy="16764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Nested Loop</a:t>
            </a:r>
            <a:endParaRPr lang="en-US" dirty="0"/>
          </a:p>
        </p:txBody>
      </p:sp>
      <p:pic>
        <p:nvPicPr>
          <p:cNvPr id="7" name="Picture 6" descr="nested_loop_flowchart.png"/>
          <p:cNvPicPr>
            <a:picLocks noChangeAspect="1"/>
          </p:cNvPicPr>
          <p:nvPr/>
        </p:nvPicPr>
        <p:blipFill>
          <a:blip r:embed="rId2"/>
          <a:stretch>
            <a:fillRect/>
          </a:stretch>
        </p:blipFill>
        <p:spPr>
          <a:xfrm>
            <a:off x="204486" y="894052"/>
            <a:ext cx="6349813" cy="546220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while </a:t>
            </a:r>
            <a:r>
              <a:rPr lang="en-US" dirty="0" smtClean="0"/>
              <a:t>Loop</a:t>
            </a:r>
            <a:endParaRPr lang="en-US" dirty="0"/>
          </a:p>
        </p:txBody>
      </p:sp>
      <p:sp>
        <p:nvSpPr>
          <p:cNvPr id="3" name="Content Placeholder 2"/>
          <p:cNvSpPr>
            <a:spLocks noGrp="1"/>
          </p:cNvSpPr>
          <p:nvPr>
            <p:ph idx="4294967295"/>
          </p:nvPr>
        </p:nvSpPr>
        <p:spPr>
          <a:xfrm>
            <a:off x="9525" y="857948"/>
            <a:ext cx="9134475" cy="4458413"/>
          </a:xfrm>
        </p:spPr>
        <p:txBody>
          <a:bodyPr/>
          <a:lstStyle/>
          <a:p>
            <a:r>
              <a:rPr lang="en-US" dirty="0" smtClean="0"/>
              <a:t>For a variable declared inside a loop body: </a:t>
            </a:r>
          </a:p>
          <a:p>
            <a:pPr lvl="1"/>
            <a:r>
              <a:rPr lang="en-US" dirty="0" smtClean="0"/>
              <a:t>Variable is created for each iteration of the loop </a:t>
            </a:r>
          </a:p>
          <a:p>
            <a:pPr lvl="1"/>
            <a:r>
              <a:rPr lang="en-US" dirty="0" smtClean="0"/>
              <a:t>And removed after the end of each iteration</a:t>
            </a:r>
          </a:p>
          <a:p>
            <a:pPr lvl="1">
              <a:buNone/>
            </a:pPr>
            <a:r>
              <a:rPr lang="en-US" dirty="0" smtClean="0">
                <a:solidFill>
                  <a:srgbClr val="6E8080"/>
                </a:solidFill>
                <a:latin typeface="Lucida Sans Typewriter"/>
                <a:ea typeface="Courier New" charset="0"/>
                <a:cs typeface="Courier New" charset="0"/>
              </a:rPr>
              <a:t>while (balance &lt; </a:t>
            </a:r>
            <a:r>
              <a:rPr lang="en-US" dirty="0" err="1" smtClean="0">
                <a:solidFill>
                  <a:srgbClr val="6E8080"/>
                </a:solidFill>
                <a:latin typeface="Lucida Sans Typewriter"/>
                <a:ea typeface="Courier New" charset="0"/>
                <a:cs typeface="Courier New" charset="0"/>
              </a:rPr>
              <a:t>targetBalance</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year++;</a:t>
            </a:r>
          </a:p>
          <a:p>
            <a:pPr lvl="1">
              <a:buNone/>
            </a:pPr>
            <a:r>
              <a:rPr lang="en-US" dirty="0" smtClean="0">
                <a:solidFill>
                  <a:srgbClr val="6E8080"/>
                </a:solidFill>
                <a:latin typeface="Lucida Sans Typewriter"/>
                <a:ea typeface="Courier New" charset="0"/>
                <a:cs typeface="Courier New" charset="0"/>
              </a:rPr>
              <a:t>   double interest = balance * RATE / 100;</a:t>
            </a:r>
          </a:p>
          <a:p>
            <a:pPr lvl="1">
              <a:buNone/>
            </a:pPr>
            <a:r>
              <a:rPr lang="en-US" dirty="0" smtClean="0">
                <a:solidFill>
                  <a:srgbClr val="6E8080"/>
                </a:solidFill>
                <a:latin typeface="Lucida Sans Typewriter"/>
                <a:ea typeface="Courier New" charset="0"/>
                <a:cs typeface="Courier New" charset="0"/>
              </a:rPr>
              <a:t>   balance = balance + interest;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interest no longer declared here </a:t>
            </a:r>
          </a:p>
        </p:txBody>
      </p:sp>
    </p:spTree>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section_8/</a:t>
            </a:r>
            <a:r>
              <a:rPr lang="en-US" dirty="0" smtClean="0">
                <a:hlinkClick r:id="rId2" action="ppaction://hlinkfile"/>
              </a:rPr>
              <a:t>PowerTable.java</a:t>
            </a:r>
            <a:endParaRPr lang="en-US" dirty="0"/>
          </a:p>
        </p:txBody>
      </p:sp>
      <p:sp>
        <p:nvSpPr>
          <p:cNvPr id="3" name="Content Placeholder 2"/>
          <p:cNvSpPr>
            <a:spLocks noGrp="1"/>
          </p:cNvSpPr>
          <p:nvPr>
            <p:ph idx="4294967295"/>
          </p:nvPr>
        </p:nvSpPr>
        <p:spPr>
          <a:xfrm>
            <a:off x="9525" y="762000"/>
            <a:ext cx="9134475" cy="5047535"/>
          </a:xfrm>
        </p:spPr>
        <p:txBody>
          <a:bodyPr wrap="square">
            <a:sp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prints a table of powers of </a:t>
            </a:r>
            <a:r>
              <a:rPr lang="en-US" sz="1400" dirty="0" err="1" smtClean="0">
                <a:solidFill>
                  <a:srgbClr val="0073FF"/>
                </a:solidFill>
                <a:latin typeface="Times"/>
                <a:ea typeface="Times"/>
                <a:cs typeface="Times"/>
              </a:rPr>
              <a:t>x</a:t>
            </a:r>
            <a:r>
              <a:rPr lang="en-US" sz="1400" dirty="0" smtClean="0">
                <a:solidFill>
                  <a:srgbClr val="0073FF"/>
                </a:solidFill>
                <a:latin typeface="Times"/>
                <a:ea typeface="Times"/>
                <a:cs typeface="Times"/>
              </a:rPr>
              <a:t>.</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PowerTable</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NMAX = </a:t>
            </a:r>
            <a:r>
              <a:rPr lang="en-US" sz="1400" dirty="0" smtClean="0">
                <a:solidFill>
                  <a:srgbClr val="66FF19"/>
                </a:solidFill>
                <a:latin typeface="Courier"/>
                <a:ea typeface="Courier"/>
                <a:cs typeface="Courier"/>
              </a:rPr>
              <a:t>4</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XMAX = </a:t>
            </a:r>
            <a:r>
              <a:rPr lang="en-US" sz="1400" dirty="0" smtClean="0">
                <a:solidFill>
                  <a:srgbClr val="66FF19"/>
                </a:solidFill>
                <a:latin typeface="Courier"/>
                <a:ea typeface="Courier"/>
                <a:cs typeface="Courier"/>
              </a:rPr>
              <a:t>10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10  </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Print table header</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&lt;= NMAX;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System.out.printf(</a:t>
            </a:r>
            <a:r>
              <a:rPr lang="en-US" sz="1400" dirty="0" smtClean="0">
                <a:solidFill>
                  <a:srgbClr val="32E598"/>
                </a:solidFill>
                <a:latin typeface="Courier"/>
                <a:ea typeface="Courier"/>
                <a:cs typeface="Courier"/>
              </a:rPr>
              <a:t>"%10d"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&lt;= NMAX;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System.out.printf(</a:t>
            </a:r>
            <a:r>
              <a:rPr lang="en-US" sz="1400" dirty="0" smtClean="0">
                <a:solidFill>
                  <a:srgbClr val="32E598"/>
                </a:solidFill>
                <a:latin typeface="Courier"/>
                <a:ea typeface="Courier"/>
                <a:cs typeface="Courier"/>
              </a:rPr>
              <a:t>"%10s", "</a:t>
            </a:r>
            <a:r>
              <a:rPr lang="en-US" sz="1400" dirty="0" err="1" smtClean="0">
                <a:solidFill>
                  <a:srgbClr val="32E598"/>
                </a:solidFill>
                <a:latin typeface="Courier"/>
                <a:ea typeface="Courier"/>
                <a:cs typeface="Courier"/>
              </a:rPr>
              <a:t>x</a:t>
            </a:r>
            <a:r>
              <a:rPr lang="en-US" sz="1400" dirty="0" smtClean="0">
                <a:solidFill>
                  <a:srgbClr val="32E598"/>
                </a:solidFill>
                <a:latin typeface="Courier"/>
                <a:ea typeface="Courier"/>
                <a:cs typeface="Courier"/>
              </a:rPr>
              <a:t>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23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section_8/</a:t>
            </a:r>
            <a:r>
              <a:rPr lang="en-US" dirty="0" smtClean="0">
                <a:hlinkClick r:id="rId2" action="ppaction://hlinkfile"/>
              </a:rPr>
              <a:t>PowerTable.java</a:t>
            </a:r>
            <a:endParaRPr lang="en-US" dirty="0"/>
          </a:p>
        </p:txBody>
      </p:sp>
      <p:sp>
        <p:nvSpPr>
          <p:cNvPr id="3" name="Content Placeholder 2"/>
          <p:cNvSpPr>
            <a:spLocks noGrp="1"/>
          </p:cNvSpPr>
          <p:nvPr>
            <p:ph idx="4294967295"/>
          </p:nvPr>
        </p:nvSpPr>
        <p:spPr>
          <a:xfrm>
            <a:off x="9525" y="762000"/>
            <a:ext cx="9134475" cy="3108544"/>
          </a:xfrm>
        </p:spPr>
        <p:txBody>
          <a:bodyPr wrap="square">
            <a:spAutoFit/>
          </a:bodyPr>
          <a:lstStyle/>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Print table body</a:t>
            </a:r>
          </a:p>
          <a:p>
            <a:pPr>
              <a:spcBef>
                <a:spcPts val="0"/>
              </a:spcBef>
              <a:buNone/>
            </a:pPr>
            <a:r>
              <a:rPr lang="en-US" sz="1400" b="1" dirty="0" smtClean="0">
                <a:solidFill>
                  <a:srgbClr val="0073FF"/>
                </a:solidFill>
                <a:latin typeface="Courier"/>
                <a:ea typeface="Courier"/>
                <a:cs typeface="Courier"/>
              </a:rPr>
              <a:t> 25  </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x</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x</a:t>
            </a:r>
            <a:r>
              <a:rPr lang="en-US" sz="1400" dirty="0" smtClean="0">
                <a:solidFill>
                  <a:srgbClr val="000000"/>
                </a:solidFill>
                <a:latin typeface="Courier"/>
                <a:ea typeface="Courier"/>
                <a:cs typeface="Courier"/>
              </a:rPr>
              <a:t> &lt;= XMAX; </a:t>
            </a:r>
            <a:r>
              <a:rPr lang="en-US" sz="1400" dirty="0" err="1" smtClean="0">
                <a:solidFill>
                  <a:srgbClr val="000000"/>
                </a:solidFill>
                <a:latin typeface="Courier"/>
                <a:ea typeface="Courier"/>
                <a:cs typeface="Courier"/>
              </a:rPr>
              <a:t>x</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Print table row</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&lt;= NMAX;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32  </a:t>
            </a:r>
            <a:r>
              <a:rPr lang="en-US" sz="1400" dirty="0" smtClean="0">
                <a:solidFill>
                  <a:srgbClr val="000000"/>
                </a:solidFill>
                <a:latin typeface="Courier"/>
                <a:ea typeface="Courier"/>
                <a:cs typeface="Courier"/>
              </a:rPr>
              <a:t>            System.out.printf(</a:t>
            </a:r>
            <a:r>
              <a:rPr lang="en-US" sz="1400" dirty="0" smtClean="0">
                <a:solidFill>
                  <a:srgbClr val="32E598"/>
                </a:solidFill>
                <a:latin typeface="Courier"/>
                <a:ea typeface="Courier"/>
                <a:cs typeface="Courier"/>
              </a:rPr>
              <a:t>"%10.0f"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Math.pow(x</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34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37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
        <p:nvSpPr>
          <p:cNvPr id="6" name="Content Placeholder 2"/>
          <p:cNvSpPr txBox="1">
            <a:spLocks/>
          </p:cNvSpPr>
          <p:nvPr/>
        </p:nvSpPr>
        <p:spPr>
          <a:xfrm>
            <a:off x="261479" y="3870544"/>
            <a:ext cx="8882521" cy="1905535"/>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400" b="1" i="0" u="none" strike="noStrike" kern="1200" cap="none" spc="0" normalizeH="0" baseline="0" noProof="0" dirty="0" smtClean="0">
                <a:ln>
                  <a:noFill/>
                </a:ln>
                <a:solidFill>
                  <a:schemeClr val="tx1"/>
                </a:solidFill>
                <a:effectLst/>
                <a:uLnTx/>
                <a:uFillTx/>
                <a:latin typeface="Lucida Sans"/>
                <a:ea typeface="+mn-ea"/>
                <a:cs typeface="+mn-cs"/>
              </a:rPr>
              <a:t>Program Run</a:t>
            </a:r>
          </a:p>
        </p:txBody>
      </p:sp>
      <p:pic>
        <p:nvPicPr>
          <p:cNvPr id="7" name="Picture 6"/>
          <p:cNvPicPr>
            <a:picLocks noChangeAspect="1"/>
          </p:cNvPicPr>
          <p:nvPr/>
        </p:nvPicPr>
        <p:blipFill>
          <a:blip r:embed="rId3"/>
          <a:stretch>
            <a:fillRect/>
          </a:stretch>
        </p:blipFill>
        <p:spPr>
          <a:xfrm>
            <a:off x="441259" y="4326037"/>
            <a:ext cx="3796586" cy="220612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6.37</a:t>
            </a:r>
            <a:endParaRPr lang="en-US" dirty="0"/>
          </a:p>
        </p:txBody>
      </p:sp>
      <p:sp>
        <p:nvSpPr>
          <p:cNvPr id="8" name="Content Placeholder 5"/>
          <p:cNvSpPr>
            <a:spLocks noGrp="1"/>
          </p:cNvSpPr>
          <p:nvPr>
            <p:ph idx="4294967295"/>
          </p:nvPr>
        </p:nvSpPr>
        <p:spPr>
          <a:xfrm>
            <a:off x="609600" y="1776413"/>
            <a:ext cx="8534400" cy="871537"/>
          </a:xfrm>
        </p:spPr>
        <p:txBody>
          <a:bodyPr/>
          <a:lstStyle/>
          <a:p>
            <a:pPr>
              <a:buNone/>
            </a:pPr>
            <a:r>
              <a:rPr lang="en-US" b="1" dirty="0" smtClean="0"/>
              <a:t>Answer:</a:t>
            </a:r>
            <a:r>
              <a:rPr lang="en-US" dirty="0" smtClean="0"/>
              <a:t> All values in the inner loop should be displayed on the same line. </a:t>
            </a:r>
            <a:endParaRPr lang="en-US" sz="1400" dirty="0" smtClean="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0" y="958850"/>
            <a:ext cx="9134475" cy="817563"/>
          </a:xfrm>
        </p:spPr>
        <p:txBody>
          <a:bodyPr>
            <a:normAutofit lnSpcReduction="10000"/>
          </a:bodyPr>
          <a:lstStyle/>
          <a:p>
            <a:pPr>
              <a:buNone/>
            </a:pPr>
            <a:r>
              <a:rPr lang="en-US" dirty="0" smtClean="0"/>
              <a:t>Why is there a statement </a:t>
            </a:r>
            <a:r>
              <a:rPr lang="en-US" dirty="0" err="1" smtClean="0">
                <a:solidFill>
                  <a:srgbClr val="6E8080"/>
                </a:solidFill>
                <a:latin typeface="Lucida Sans Typewriter"/>
                <a:ea typeface="Courier New" charset="0"/>
                <a:cs typeface="Courier New" charset="0"/>
              </a:rPr>
              <a:t>System.out.println</a:t>
            </a:r>
            <a:r>
              <a:rPr lang="en-US" dirty="0" smtClean="0">
                <a:solidFill>
                  <a:srgbClr val="6E8080"/>
                </a:solidFill>
                <a:latin typeface="Lucida Sans Typewriter"/>
                <a:ea typeface="Courier New" charset="0"/>
                <a:cs typeface="Courier New" charset="0"/>
              </a:rPr>
              <a:t>();</a:t>
            </a:r>
            <a:r>
              <a:rPr lang="en-US" dirty="0" smtClean="0"/>
              <a:t> in the outer loop but not in the inner loop?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6.39</a:t>
            </a:r>
            <a:endParaRPr lang="en-US" dirty="0"/>
          </a:p>
        </p:txBody>
      </p:sp>
      <p:sp>
        <p:nvSpPr>
          <p:cNvPr id="8" name="Content Placeholder 5"/>
          <p:cNvSpPr>
            <a:spLocks noGrp="1"/>
          </p:cNvSpPr>
          <p:nvPr>
            <p:ph idx="4294967295"/>
          </p:nvPr>
        </p:nvSpPr>
        <p:spPr>
          <a:xfrm>
            <a:off x="609600" y="1776413"/>
            <a:ext cx="8534400" cy="1473200"/>
          </a:xfrm>
        </p:spPr>
        <p:txBody>
          <a:bodyPr/>
          <a:lstStyle/>
          <a:p>
            <a:pPr>
              <a:buNone/>
            </a:pPr>
            <a:r>
              <a:rPr lang="en-US" b="1" dirty="0" smtClean="0"/>
              <a:t>Answer:</a:t>
            </a:r>
            <a:r>
              <a:rPr lang="en-US" dirty="0" smtClean="0"/>
              <a:t> 60: The outer loop is executed 10 times, and the inner loop 6 times.</a:t>
            </a:r>
            <a:endParaRPr lang="en-US" dirty="0"/>
          </a:p>
        </p:txBody>
      </p:sp>
      <p:sp>
        <p:nvSpPr>
          <p:cNvPr id="9" name="Content Placeholder 5"/>
          <p:cNvSpPr>
            <a:spLocks noGrp="1"/>
          </p:cNvSpPr>
          <p:nvPr>
            <p:ph idx="4294967295"/>
          </p:nvPr>
        </p:nvSpPr>
        <p:spPr>
          <a:xfrm>
            <a:off x="0" y="958850"/>
            <a:ext cx="9134475" cy="817563"/>
          </a:xfrm>
        </p:spPr>
        <p:txBody>
          <a:bodyPr>
            <a:normAutofit lnSpcReduction="10000"/>
          </a:bodyPr>
          <a:lstStyle/>
          <a:p>
            <a:pPr>
              <a:buNone/>
            </a:pPr>
            <a:r>
              <a:rPr lang="en-US" dirty="0" smtClean="0"/>
              <a:t>If you make the change in Self Check 38, how many values are displayed?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6.40</a:t>
            </a:r>
            <a:endParaRPr lang="en-US" dirty="0"/>
          </a:p>
        </p:txBody>
      </p:sp>
      <p:sp>
        <p:nvSpPr>
          <p:cNvPr id="8" name="Content Placeholder 5"/>
          <p:cNvSpPr>
            <a:spLocks noGrp="1"/>
          </p:cNvSpPr>
          <p:nvPr>
            <p:ph idx="4294967295"/>
          </p:nvPr>
        </p:nvSpPr>
        <p:spPr>
          <a:xfrm>
            <a:off x="608013" y="4368800"/>
            <a:ext cx="8535987" cy="1474788"/>
          </a:xfrm>
        </p:spPr>
        <p:txBody>
          <a:bodyPr>
            <a:normAutofit lnSpcReduction="10000"/>
          </a:bodyPr>
          <a:lstStyle/>
          <a:p>
            <a:pPr>
              <a:buNone/>
            </a:pPr>
            <a:r>
              <a:rPr lang="en-US" b="1" dirty="0" smtClean="0"/>
              <a:t>Answer:</a:t>
            </a:r>
            <a:r>
              <a:rPr lang="en-US" dirty="0" smtClean="0"/>
              <a:t> </a:t>
            </a:r>
            <a:br>
              <a:rPr lang="en-US" dirty="0" smtClean="0"/>
            </a:br>
            <a:r>
              <a:rPr lang="en-US" dirty="0" smtClean="0">
                <a:solidFill>
                  <a:srgbClr val="6E8080"/>
                </a:solidFill>
                <a:latin typeface="Lucida Sans Typewriter"/>
                <a:ea typeface="Courier New" charset="0"/>
                <a:cs typeface="Courier New" charset="0"/>
              </a:rPr>
              <a:t>0123</a:t>
            </a:r>
            <a:br>
              <a:rPr lang="en-US" dirty="0" smtClean="0">
                <a:solidFill>
                  <a:srgbClr val="6E8080"/>
                </a:solidFill>
                <a:latin typeface="Lucida Sans Typewriter"/>
                <a:ea typeface="Courier New" charset="0"/>
                <a:cs typeface="Courier New" charset="0"/>
              </a:rPr>
            </a:br>
            <a:r>
              <a:rPr lang="en-US" dirty="0" smtClean="0">
                <a:solidFill>
                  <a:srgbClr val="6E8080"/>
                </a:solidFill>
                <a:latin typeface="Lucida Sans Typewriter"/>
                <a:ea typeface="Courier New" charset="0"/>
                <a:cs typeface="Courier New" charset="0"/>
              </a:rPr>
              <a:t>1234</a:t>
            </a:r>
            <a:br>
              <a:rPr lang="en-US" dirty="0" smtClean="0">
                <a:solidFill>
                  <a:srgbClr val="6E8080"/>
                </a:solidFill>
                <a:latin typeface="Lucida Sans Typewriter"/>
                <a:ea typeface="Courier New" charset="0"/>
                <a:cs typeface="Courier New" charset="0"/>
              </a:rPr>
            </a:br>
            <a:r>
              <a:rPr lang="en-US" dirty="0" smtClean="0">
                <a:solidFill>
                  <a:srgbClr val="6E8080"/>
                </a:solidFill>
                <a:latin typeface="Lucida Sans Typewriter"/>
                <a:ea typeface="Courier New" charset="0"/>
                <a:cs typeface="Courier New" charset="0"/>
              </a:rPr>
              <a:t>2345 </a:t>
            </a:r>
            <a:endParaRPr lang="en-US" dirty="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0" y="958850"/>
            <a:ext cx="9134475" cy="3409950"/>
          </a:xfrm>
        </p:spPr>
        <p:txBody>
          <a:bodyPr/>
          <a:lstStyle/>
          <a:p>
            <a:pPr>
              <a:buNone/>
            </a:pPr>
            <a:r>
              <a:rPr lang="en-US" dirty="0" smtClean="0"/>
              <a:t>What do the following nested loops display?</a:t>
            </a:r>
          </a:p>
          <a:p>
            <a:pPr lvl="1">
              <a:spcBef>
                <a:spcPts val="0"/>
              </a:spcBef>
              <a:buNone/>
            </a:pPr>
            <a:r>
              <a:rPr lang="en-US" sz="2400" dirty="0" smtClean="0">
                <a:solidFill>
                  <a:srgbClr val="6E8080"/>
                </a:solidFill>
                <a:latin typeface="Lucida Sans Typewriter"/>
                <a:ea typeface="Courier New" charset="0"/>
                <a:cs typeface="Courier New" charset="0"/>
              </a:rPr>
              <a:t>for (</a:t>
            </a:r>
            <a:r>
              <a:rPr lang="en-US" sz="2400" dirty="0" err="1" smtClean="0">
                <a:solidFill>
                  <a:srgbClr val="6E8080"/>
                </a:solidFill>
                <a:latin typeface="Lucida Sans Typewriter"/>
                <a:ea typeface="Courier New" charset="0"/>
                <a:cs typeface="Courier New" charset="0"/>
              </a:rPr>
              <a:t>int</a:t>
            </a:r>
            <a:r>
              <a:rPr lang="en-US" sz="2400" dirty="0" smtClean="0">
                <a:solidFill>
                  <a:srgbClr val="6E8080"/>
                </a:solidFill>
                <a:latin typeface="Lucida Sans Typewriter"/>
                <a:ea typeface="Courier New" charset="0"/>
                <a:cs typeface="Courier New" charset="0"/>
              </a:rPr>
              <a:t> </a:t>
            </a:r>
            <a:r>
              <a:rPr lang="en-US" sz="2400" dirty="0" err="1" smtClean="0">
                <a:solidFill>
                  <a:srgbClr val="6E8080"/>
                </a:solidFill>
                <a:latin typeface="Lucida Sans Typewriter"/>
                <a:ea typeface="Courier New" charset="0"/>
                <a:cs typeface="Courier New" charset="0"/>
              </a:rPr>
              <a:t>i</a:t>
            </a:r>
            <a:r>
              <a:rPr lang="en-US" sz="2400" dirty="0" smtClean="0">
                <a:solidFill>
                  <a:srgbClr val="6E8080"/>
                </a:solidFill>
                <a:latin typeface="Lucida Sans Typewriter"/>
                <a:ea typeface="Courier New" charset="0"/>
                <a:cs typeface="Courier New" charset="0"/>
              </a:rPr>
              <a:t> = 0; </a:t>
            </a:r>
            <a:r>
              <a:rPr lang="en-US" sz="2400" dirty="0" err="1" smtClean="0">
                <a:solidFill>
                  <a:srgbClr val="6E8080"/>
                </a:solidFill>
                <a:latin typeface="Lucida Sans Typewriter"/>
                <a:ea typeface="Courier New" charset="0"/>
                <a:cs typeface="Courier New" charset="0"/>
              </a:rPr>
              <a:t>i</a:t>
            </a:r>
            <a:r>
              <a:rPr lang="en-US" sz="2400" dirty="0" smtClean="0">
                <a:solidFill>
                  <a:srgbClr val="6E8080"/>
                </a:solidFill>
                <a:latin typeface="Lucida Sans Typewriter"/>
                <a:ea typeface="Courier New" charset="0"/>
                <a:cs typeface="Courier New" charset="0"/>
              </a:rPr>
              <a:t> &lt; 3; </a:t>
            </a:r>
            <a:r>
              <a:rPr lang="en-US" sz="2400" dirty="0" err="1" smtClean="0">
                <a:solidFill>
                  <a:srgbClr val="6E8080"/>
                </a:solidFill>
                <a:latin typeface="Lucida Sans Typewriter"/>
                <a:ea typeface="Courier New" charset="0"/>
                <a:cs typeface="Courier New" charset="0"/>
              </a:rPr>
              <a:t>i</a:t>
            </a:r>
            <a:r>
              <a:rPr lang="en-US" sz="2400" dirty="0" smtClean="0">
                <a:solidFill>
                  <a:srgbClr val="6E8080"/>
                </a:solidFill>
                <a:latin typeface="Lucida Sans Typewriter"/>
                <a:ea typeface="Courier New" charset="0"/>
                <a:cs typeface="Courier New" charset="0"/>
              </a:rPr>
              <a:t>++)</a:t>
            </a:r>
          </a:p>
          <a:p>
            <a:pPr lvl="1">
              <a:spcBef>
                <a:spcPts val="0"/>
              </a:spcBef>
              <a:buNone/>
            </a:pPr>
            <a:r>
              <a:rPr lang="en-US" sz="2400" dirty="0" smtClean="0">
                <a:solidFill>
                  <a:srgbClr val="6E8080"/>
                </a:solidFill>
                <a:latin typeface="Lucida Sans Typewriter"/>
                <a:ea typeface="Courier New" charset="0"/>
                <a:cs typeface="Courier New" charset="0"/>
              </a:rPr>
              <a:t>{</a:t>
            </a:r>
          </a:p>
          <a:p>
            <a:pPr lvl="1">
              <a:spcBef>
                <a:spcPts val="0"/>
              </a:spcBef>
              <a:buNone/>
            </a:pPr>
            <a:r>
              <a:rPr lang="en-US" sz="2400" dirty="0" smtClean="0">
                <a:solidFill>
                  <a:srgbClr val="6E8080"/>
                </a:solidFill>
                <a:latin typeface="Lucida Sans Typewriter"/>
                <a:ea typeface="Courier New" charset="0"/>
                <a:cs typeface="Courier New" charset="0"/>
              </a:rPr>
              <a:t>   for (</a:t>
            </a:r>
            <a:r>
              <a:rPr lang="en-US" sz="2400" dirty="0" err="1" smtClean="0">
                <a:solidFill>
                  <a:srgbClr val="6E8080"/>
                </a:solidFill>
                <a:latin typeface="Lucida Sans Typewriter"/>
                <a:ea typeface="Courier New" charset="0"/>
                <a:cs typeface="Courier New" charset="0"/>
              </a:rPr>
              <a:t>int</a:t>
            </a:r>
            <a:r>
              <a:rPr lang="en-US" sz="2400" dirty="0" smtClean="0">
                <a:solidFill>
                  <a:srgbClr val="6E8080"/>
                </a:solidFill>
                <a:latin typeface="Lucida Sans Typewriter"/>
                <a:ea typeface="Courier New" charset="0"/>
                <a:cs typeface="Courier New" charset="0"/>
              </a:rPr>
              <a:t> </a:t>
            </a:r>
            <a:r>
              <a:rPr lang="en-US" sz="2400" dirty="0" err="1" smtClean="0">
                <a:solidFill>
                  <a:srgbClr val="6E8080"/>
                </a:solidFill>
                <a:latin typeface="Lucida Sans Typewriter"/>
                <a:ea typeface="Courier New" charset="0"/>
                <a:cs typeface="Courier New" charset="0"/>
              </a:rPr>
              <a:t>j</a:t>
            </a:r>
            <a:r>
              <a:rPr lang="en-US" sz="2400" dirty="0" smtClean="0">
                <a:solidFill>
                  <a:srgbClr val="6E8080"/>
                </a:solidFill>
                <a:latin typeface="Lucida Sans Typewriter"/>
                <a:ea typeface="Courier New" charset="0"/>
                <a:cs typeface="Courier New" charset="0"/>
              </a:rPr>
              <a:t> = 0; </a:t>
            </a:r>
            <a:r>
              <a:rPr lang="en-US" sz="2400" dirty="0" err="1" smtClean="0">
                <a:solidFill>
                  <a:srgbClr val="6E8080"/>
                </a:solidFill>
                <a:latin typeface="Lucida Sans Typewriter"/>
                <a:ea typeface="Courier New" charset="0"/>
                <a:cs typeface="Courier New" charset="0"/>
              </a:rPr>
              <a:t>j</a:t>
            </a:r>
            <a:r>
              <a:rPr lang="en-US" sz="2400" dirty="0" smtClean="0">
                <a:solidFill>
                  <a:srgbClr val="6E8080"/>
                </a:solidFill>
                <a:latin typeface="Lucida Sans Typewriter"/>
                <a:ea typeface="Courier New" charset="0"/>
                <a:cs typeface="Courier New" charset="0"/>
              </a:rPr>
              <a:t> &lt; 4; </a:t>
            </a:r>
            <a:r>
              <a:rPr lang="en-US" sz="2400" dirty="0" err="1" smtClean="0">
                <a:solidFill>
                  <a:srgbClr val="6E8080"/>
                </a:solidFill>
                <a:latin typeface="Lucida Sans Typewriter"/>
                <a:ea typeface="Courier New" charset="0"/>
                <a:cs typeface="Courier New" charset="0"/>
              </a:rPr>
              <a:t>j</a:t>
            </a:r>
            <a:r>
              <a:rPr lang="en-US" sz="2400" dirty="0" smtClean="0">
                <a:solidFill>
                  <a:srgbClr val="6E8080"/>
                </a:solidFill>
                <a:latin typeface="Lucida Sans Typewriter"/>
                <a:ea typeface="Courier New" charset="0"/>
                <a:cs typeface="Courier New" charset="0"/>
              </a:rPr>
              <a:t>++)</a:t>
            </a:r>
          </a:p>
          <a:p>
            <a:pPr lvl="1">
              <a:spcBef>
                <a:spcPts val="0"/>
              </a:spcBef>
              <a:buNone/>
            </a:pPr>
            <a:r>
              <a:rPr lang="en-US" sz="2400" dirty="0" smtClean="0">
                <a:solidFill>
                  <a:srgbClr val="6E8080"/>
                </a:solidFill>
                <a:latin typeface="Lucida Sans Typewriter"/>
                <a:ea typeface="Courier New" charset="0"/>
                <a:cs typeface="Courier New" charset="0"/>
              </a:rPr>
              <a:t>   {</a:t>
            </a:r>
          </a:p>
          <a:p>
            <a:pPr lvl="1">
              <a:spcBef>
                <a:spcPts val="0"/>
              </a:spcBef>
              <a:buNone/>
            </a:pPr>
            <a:r>
              <a:rPr lang="en-US" sz="2400" dirty="0" smtClean="0">
                <a:solidFill>
                  <a:srgbClr val="6E8080"/>
                </a:solidFill>
                <a:latin typeface="Lucida Sans Typewriter"/>
                <a:ea typeface="Courier New" charset="0"/>
                <a:cs typeface="Courier New" charset="0"/>
              </a:rPr>
              <a:t>      </a:t>
            </a:r>
            <a:r>
              <a:rPr lang="en-US" sz="2400" dirty="0" err="1" smtClean="0">
                <a:solidFill>
                  <a:srgbClr val="6E8080"/>
                </a:solidFill>
                <a:latin typeface="Lucida Sans Typewriter"/>
                <a:ea typeface="Courier New" charset="0"/>
                <a:cs typeface="Courier New" charset="0"/>
              </a:rPr>
              <a:t>System.out.print(i</a:t>
            </a:r>
            <a:r>
              <a:rPr lang="en-US" sz="2400" dirty="0" smtClean="0">
                <a:solidFill>
                  <a:srgbClr val="6E8080"/>
                </a:solidFill>
                <a:latin typeface="Lucida Sans Typewriter"/>
                <a:ea typeface="Courier New" charset="0"/>
                <a:cs typeface="Courier New" charset="0"/>
              </a:rPr>
              <a:t> + </a:t>
            </a:r>
            <a:r>
              <a:rPr lang="en-US" sz="2400" dirty="0" err="1" smtClean="0">
                <a:solidFill>
                  <a:srgbClr val="6E8080"/>
                </a:solidFill>
                <a:latin typeface="Lucida Sans Typewriter"/>
                <a:ea typeface="Courier New" charset="0"/>
                <a:cs typeface="Courier New" charset="0"/>
              </a:rPr>
              <a:t>j</a:t>
            </a:r>
            <a:r>
              <a:rPr lang="en-US" sz="2400" dirty="0" smtClean="0">
                <a:solidFill>
                  <a:srgbClr val="6E8080"/>
                </a:solidFill>
                <a:latin typeface="Lucida Sans Typewriter"/>
                <a:ea typeface="Courier New" charset="0"/>
                <a:cs typeface="Courier New" charset="0"/>
              </a:rPr>
              <a:t>);</a:t>
            </a:r>
          </a:p>
          <a:p>
            <a:pPr lvl="1">
              <a:spcBef>
                <a:spcPts val="0"/>
              </a:spcBef>
              <a:buNone/>
            </a:pPr>
            <a:r>
              <a:rPr lang="en-US" sz="2400" dirty="0" smtClean="0">
                <a:solidFill>
                  <a:srgbClr val="6E8080"/>
                </a:solidFill>
                <a:latin typeface="Lucida Sans Typewriter"/>
                <a:ea typeface="Courier New" charset="0"/>
                <a:cs typeface="Courier New" charset="0"/>
              </a:rPr>
              <a:t>   }</a:t>
            </a:r>
          </a:p>
          <a:p>
            <a:pPr lvl="1">
              <a:spcBef>
                <a:spcPts val="0"/>
              </a:spcBef>
              <a:buNone/>
            </a:pPr>
            <a:r>
              <a:rPr lang="en-US" sz="2400" dirty="0" smtClean="0">
                <a:solidFill>
                  <a:srgbClr val="6E8080"/>
                </a:solidFill>
                <a:latin typeface="Lucida Sans Typewriter"/>
                <a:ea typeface="Courier New" charset="0"/>
                <a:cs typeface="Courier New" charset="0"/>
              </a:rPr>
              <a:t>   </a:t>
            </a:r>
            <a:r>
              <a:rPr lang="en-US" sz="2400" dirty="0" err="1" smtClean="0">
                <a:solidFill>
                  <a:srgbClr val="6E8080"/>
                </a:solidFill>
                <a:latin typeface="Lucida Sans Typewriter"/>
                <a:ea typeface="Courier New" charset="0"/>
                <a:cs typeface="Courier New" charset="0"/>
              </a:rPr>
              <a:t>System.out.println</a:t>
            </a:r>
            <a:r>
              <a:rPr lang="en-US" sz="2400" dirty="0" smtClean="0">
                <a:solidFill>
                  <a:srgbClr val="6E8080"/>
                </a:solidFill>
                <a:latin typeface="Lucida Sans Typewriter"/>
                <a:ea typeface="Courier New" charset="0"/>
                <a:cs typeface="Courier New" charset="0"/>
              </a:rPr>
              <a:t>();</a:t>
            </a:r>
          </a:p>
          <a:p>
            <a:pPr lvl="1">
              <a:spcBef>
                <a:spcPts val="0"/>
              </a:spcBef>
              <a:buNone/>
            </a:pPr>
            <a:r>
              <a:rPr lang="en-US" sz="24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6.41</a:t>
            </a:r>
            <a:endParaRPr lang="en-US" dirty="0"/>
          </a:p>
        </p:txBody>
      </p:sp>
      <p:sp>
        <p:nvSpPr>
          <p:cNvPr id="8" name="Content Placeholder 5"/>
          <p:cNvSpPr>
            <a:spLocks noGrp="1"/>
          </p:cNvSpPr>
          <p:nvPr>
            <p:ph idx="4294967295"/>
          </p:nvPr>
        </p:nvSpPr>
        <p:spPr>
          <a:xfrm>
            <a:off x="609600" y="2830513"/>
            <a:ext cx="8534400" cy="3594100"/>
          </a:xfrm>
        </p:spPr>
        <p:txBody>
          <a:bodyPr/>
          <a:lstStyle/>
          <a:p>
            <a:pPr>
              <a:buNone/>
            </a:pPr>
            <a:r>
              <a:rPr lang="en-US" b="1" dirty="0" smtClean="0"/>
              <a:t>Answer:</a:t>
            </a:r>
            <a:endParaRPr lang="en-US" dirty="0" smtClean="0"/>
          </a:p>
          <a:p>
            <a:pPr>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1;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3;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a:buNone/>
            </a:pPr>
            <a:r>
              <a:rPr lang="en-US" sz="2000" dirty="0" smtClean="0">
                <a:solidFill>
                  <a:srgbClr val="6E8080"/>
                </a:solidFill>
                <a:latin typeface="Lucida Sans Typewriter"/>
                <a:ea typeface="Courier New" charset="0"/>
                <a:cs typeface="Courier New" charset="0"/>
              </a:rPr>
              <a:t>{</a:t>
            </a:r>
          </a:p>
          <a:p>
            <a:pPr>
              <a:buNone/>
            </a:pPr>
            <a:r>
              <a:rPr lang="en-US" sz="2000" dirty="0" smtClean="0">
                <a:solidFill>
                  <a:srgbClr val="6E8080"/>
                </a:solidFill>
                <a:latin typeface="Lucida Sans Typewriter"/>
                <a:ea typeface="Courier New" charset="0"/>
                <a:cs typeface="Courier New" charset="0"/>
              </a:rPr>
              <a:t>   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j</a:t>
            </a:r>
            <a:r>
              <a:rPr lang="en-US" sz="2000" dirty="0" smtClean="0">
                <a:solidFill>
                  <a:srgbClr val="6E8080"/>
                </a:solidFill>
                <a:latin typeface="Lucida Sans Typewriter"/>
                <a:ea typeface="Courier New" charset="0"/>
                <a:cs typeface="Courier New" charset="0"/>
              </a:rPr>
              <a:t> = 1; </a:t>
            </a:r>
            <a:r>
              <a:rPr lang="en-US" sz="2000" dirty="0" err="1" smtClean="0">
                <a:solidFill>
                  <a:srgbClr val="6E8080"/>
                </a:solidFill>
                <a:latin typeface="Lucida Sans Typewriter"/>
                <a:ea typeface="Courier New" charset="0"/>
                <a:cs typeface="Courier New" charset="0"/>
              </a:rPr>
              <a:t>j</a:t>
            </a:r>
            <a:r>
              <a:rPr lang="en-US" sz="2000" dirty="0" smtClean="0">
                <a:solidFill>
                  <a:srgbClr val="6E8080"/>
                </a:solidFill>
                <a:latin typeface="Lucida Sans Typewriter"/>
                <a:ea typeface="Courier New" charset="0"/>
                <a:cs typeface="Courier New" charset="0"/>
              </a:rPr>
              <a:t> &lt;= 4; </a:t>
            </a:r>
            <a:r>
              <a:rPr lang="en-US" sz="2000" dirty="0" err="1" smtClean="0">
                <a:solidFill>
                  <a:srgbClr val="6E8080"/>
                </a:solidFill>
                <a:latin typeface="Lucida Sans Typewriter"/>
                <a:ea typeface="Courier New" charset="0"/>
                <a:cs typeface="Courier New" charset="0"/>
              </a:rPr>
              <a:t>j</a:t>
            </a:r>
            <a:r>
              <a:rPr lang="en-US" sz="2000" dirty="0" smtClean="0">
                <a:solidFill>
                  <a:srgbClr val="6E8080"/>
                </a:solidFill>
                <a:latin typeface="Lucida Sans Typewriter"/>
                <a:ea typeface="Courier New" charset="0"/>
                <a:cs typeface="Courier New" charset="0"/>
              </a:rPr>
              <a:t>++)</a:t>
            </a:r>
          </a:p>
          <a:p>
            <a:pPr>
              <a:buNone/>
            </a:pPr>
            <a:r>
              <a:rPr lang="en-US" sz="2000" dirty="0" smtClean="0">
                <a:solidFill>
                  <a:srgbClr val="6E8080"/>
                </a:solidFill>
                <a:latin typeface="Lucida Sans Typewriter"/>
                <a:ea typeface="Courier New" charset="0"/>
                <a:cs typeface="Courier New" charset="0"/>
              </a:rPr>
              <a:t>   {</a:t>
            </a:r>
          </a:p>
          <a:p>
            <a:pPr>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a:t>
            </a:r>
            <a:r>
              <a:rPr lang="en-US" sz="2000" dirty="0" smtClean="0">
                <a:solidFill>
                  <a:srgbClr val="6E8080"/>
                </a:solidFill>
                <a:latin typeface="Lucida Sans Typewriter"/>
                <a:ea typeface="Courier New" charset="0"/>
                <a:cs typeface="Courier New" charset="0"/>
              </a:rPr>
              <a:t>("[]");</a:t>
            </a:r>
          </a:p>
          <a:p>
            <a:pPr>
              <a:buNone/>
            </a:pPr>
            <a:r>
              <a:rPr lang="en-US" sz="2000" dirty="0" smtClean="0">
                <a:solidFill>
                  <a:srgbClr val="6E8080"/>
                </a:solidFill>
                <a:latin typeface="Lucida Sans Typewriter"/>
                <a:ea typeface="Courier New" charset="0"/>
                <a:cs typeface="Courier New" charset="0"/>
              </a:rPr>
              <a:t>   }</a:t>
            </a:r>
          </a:p>
          <a:p>
            <a:pPr>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a:t>
            </a:r>
            <a:r>
              <a:rPr lang="en-US" sz="2000" dirty="0" smtClean="0">
                <a:solidFill>
                  <a:srgbClr val="6E8080"/>
                </a:solidFill>
                <a:latin typeface="Lucida Sans Typewriter"/>
                <a:ea typeface="Courier New" charset="0"/>
                <a:cs typeface="Courier New" charset="0"/>
              </a:rPr>
              <a:t>();</a:t>
            </a:r>
          </a:p>
          <a:p>
            <a:pPr>
              <a:buNone/>
            </a:pPr>
            <a:r>
              <a:rPr lang="en-US" sz="2000" dirty="0" smtClean="0">
                <a:solidFill>
                  <a:srgbClr val="6E8080"/>
                </a:solidFill>
                <a:latin typeface="Lucida Sans Typewriter"/>
                <a:ea typeface="Courier New" charset="0"/>
                <a:cs typeface="Courier New" charset="0"/>
              </a:rPr>
              <a:t>} </a:t>
            </a:r>
          </a:p>
        </p:txBody>
      </p:sp>
      <p:sp>
        <p:nvSpPr>
          <p:cNvPr id="9" name="Content Placeholder 5"/>
          <p:cNvSpPr>
            <a:spLocks noGrp="1"/>
          </p:cNvSpPr>
          <p:nvPr>
            <p:ph idx="4294967295"/>
          </p:nvPr>
        </p:nvSpPr>
        <p:spPr>
          <a:xfrm>
            <a:off x="0" y="958850"/>
            <a:ext cx="9134475" cy="1871663"/>
          </a:xfrm>
        </p:spPr>
        <p:txBody>
          <a:bodyPr/>
          <a:lstStyle/>
          <a:p>
            <a:pPr>
              <a:buNone/>
            </a:pPr>
            <a:r>
              <a:rPr lang="en-US" dirty="0" smtClean="0"/>
              <a:t>Write nested loops that make the following pattern of brackets:</a:t>
            </a:r>
            <a:br>
              <a:rPr lang="en-US" dirty="0" smtClean="0"/>
            </a:br>
            <a:r>
              <a:rPr lang="en-US" sz="2000" dirty="0" smtClean="0">
                <a:solidFill>
                  <a:srgbClr val="6E8080"/>
                </a:solidFill>
                <a:latin typeface="Lucida Sans Typewriter"/>
                <a:ea typeface="Courier New" charset="0"/>
                <a:cs typeface="Courier New" charset="0"/>
              </a:rPr>
              <a:t>[][][][]</a:t>
            </a:r>
            <a:br>
              <a:rPr lang="en-US" sz="2000" dirty="0" smtClean="0">
                <a:solidFill>
                  <a:srgbClr val="6E8080"/>
                </a:solidFill>
                <a:latin typeface="Lucida Sans Typewriter"/>
                <a:ea typeface="Courier New" charset="0"/>
                <a:cs typeface="Courier New" charset="0"/>
              </a:rPr>
            </a:br>
            <a:r>
              <a:rPr lang="en-US" sz="2000" dirty="0" smtClean="0">
                <a:solidFill>
                  <a:srgbClr val="6E8080"/>
                </a:solidFill>
                <a:latin typeface="Lucida Sans Typewriter"/>
                <a:ea typeface="Courier New" charset="0"/>
                <a:cs typeface="Courier New" charset="0"/>
              </a:rPr>
              <a:t>[][][][]</a:t>
            </a:r>
            <a:br>
              <a:rPr lang="en-US" sz="2000" dirty="0" smtClean="0">
                <a:solidFill>
                  <a:srgbClr val="6E8080"/>
                </a:solidFill>
                <a:latin typeface="Lucida Sans Typewriter"/>
                <a:ea typeface="Courier New" charset="0"/>
                <a:cs typeface="Courier New" charset="0"/>
              </a:rPr>
            </a:br>
            <a:r>
              <a:rPr lang="en-US" sz="20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Nested Loop Examples</a:t>
            </a:r>
            <a:endParaRPr lang="en-US" dirty="0"/>
          </a:p>
        </p:txBody>
      </p:sp>
      <p:pic>
        <p:nvPicPr>
          <p:cNvPr id="4" name="Picture 3" descr="nested_examples.png"/>
          <p:cNvPicPr>
            <a:picLocks noChangeAspect="1"/>
          </p:cNvPicPr>
          <p:nvPr/>
        </p:nvPicPr>
        <p:blipFill>
          <a:blip r:embed="rId2"/>
          <a:stretch>
            <a:fillRect/>
          </a:stretch>
        </p:blipFill>
        <p:spPr>
          <a:xfrm>
            <a:off x="1683271" y="1012371"/>
            <a:ext cx="5765507" cy="318475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Nested Loop Examples</a:t>
            </a:r>
            <a:endParaRPr lang="en-US" dirty="0"/>
          </a:p>
        </p:txBody>
      </p:sp>
      <p:pic>
        <p:nvPicPr>
          <p:cNvPr id="5" name="Picture 4" descr="nested_examples2.png"/>
          <p:cNvPicPr>
            <a:picLocks noChangeAspect="1"/>
          </p:cNvPicPr>
          <p:nvPr/>
        </p:nvPicPr>
        <p:blipFill>
          <a:blip r:embed="rId2"/>
          <a:stretch>
            <a:fillRect/>
          </a:stretch>
        </p:blipFill>
        <p:spPr>
          <a:xfrm>
            <a:off x="2058527" y="912887"/>
            <a:ext cx="5342501" cy="54689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58850"/>
          </a:xfrm>
        </p:spPr>
        <p:txBody>
          <a:bodyPr>
            <a:normAutofit fontScale="90000"/>
          </a:bodyPr>
          <a:lstStyle/>
          <a:p>
            <a:r>
              <a:rPr lang="en-US" b="1" dirty="0" smtClean="0"/>
              <a:t>Application: Random Numbers and Simulations</a:t>
            </a:r>
            <a:endParaRPr lang="en-US" b="1" dirty="0"/>
          </a:p>
        </p:txBody>
      </p:sp>
      <p:sp>
        <p:nvSpPr>
          <p:cNvPr id="3" name="Content Placeholder 2"/>
          <p:cNvSpPr>
            <a:spLocks noGrp="1"/>
          </p:cNvSpPr>
          <p:nvPr>
            <p:ph idx="4294967295"/>
          </p:nvPr>
        </p:nvSpPr>
        <p:spPr>
          <a:xfrm>
            <a:off x="9525" y="1245212"/>
            <a:ext cx="9134475" cy="2901342"/>
          </a:xfrm>
        </p:spPr>
        <p:txBody>
          <a:bodyPr/>
          <a:lstStyle/>
          <a:p>
            <a:r>
              <a:rPr lang="en-US" dirty="0" smtClean="0"/>
              <a:t>In a simulation, you use the computer to simulate an activity.</a:t>
            </a:r>
          </a:p>
          <a:p>
            <a:r>
              <a:rPr lang="en-US" dirty="0" smtClean="0"/>
              <a:t>You can introduce randomness by calling the random number generator.</a:t>
            </a:r>
          </a:p>
          <a:p>
            <a:r>
              <a:rPr lang="en-US" dirty="0" smtClean="0"/>
              <a:t>To generate a random number</a:t>
            </a:r>
          </a:p>
          <a:p>
            <a:pPr lvl="1"/>
            <a:r>
              <a:rPr lang="en-US" dirty="0" smtClean="0"/>
              <a:t>Create an object of the </a:t>
            </a:r>
            <a:r>
              <a:rPr lang="en-US" dirty="0" smtClean="0">
                <a:solidFill>
                  <a:srgbClr val="6E8080"/>
                </a:solidFill>
                <a:latin typeface="Lucida Sans Typewriter"/>
                <a:ea typeface="Courier New" charset="0"/>
                <a:cs typeface="Courier New" charset="0"/>
              </a:rPr>
              <a:t>Random</a:t>
            </a:r>
            <a:r>
              <a:rPr lang="en-US" dirty="0" smtClean="0"/>
              <a:t> class</a:t>
            </a:r>
          </a:p>
          <a:p>
            <a:pPr lvl="1"/>
            <a:r>
              <a:rPr lang="en-US" dirty="0" smtClean="0"/>
              <a:t>Call one of its methods</a:t>
            </a:r>
            <a:endParaRPr lang="en-US" dirty="0"/>
          </a:p>
        </p:txBody>
      </p:sp>
      <p:pic>
        <p:nvPicPr>
          <p:cNvPr id="6" name="Picture 5"/>
          <p:cNvPicPr>
            <a:picLocks noChangeAspect="1"/>
          </p:cNvPicPr>
          <p:nvPr/>
        </p:nvPicPr>
        <p:blipFill>
          <a:blip r:embed="rId2"/>
          <a:stretch>
            <a:fillRect/>
          </a:stretch>
        </p:blipFill>
        <p:spPr>
          <a:xfrm>
            <a:off x="9525" y="4146554"/>
            <a:ext cx="9134475" cy="1441337"/>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58850"/>
          </a:xfrm>
        </p:spPr>
        <p:txBody>
          <a:bodyPr>
            <a:normAutofit fontScale="90000"/>
          </a:bodyPr>
          <a:lstStyle/>
          <a:p>
            <a:r>
              <a:rPr lang="en-US" b="1" dirty="0" smtClean="0"/>
              <a:t>Application: Random Numbers and Simulations</a:t>
            </a:r>
            <a:endParaRPr lang="en-US" b="1" dirty="0"/>
          </a:p>
        </p:txBody>
      </p:sp>
      <p:sp>
        <p:nvSpPr>
          <p:cNvPr id="3" name="Content Placeholder 2"/>
          <p:cNvSpPr>
            <a:spLocks noGrp="1"/>
          </p:cNvSpPr>
          <p:nvPr>
            <p:ph idx="4294967295"/>
          </p:nvPr>
        </p:nvSpPr>
        <p:spPr>
          <a:xfrm>
            <a:off x="9525" y="1245212"/>
            <a:ext cx="9134475" cy="2901342"/>
          </a:xfrm>
        </p:spPr>
        <p:txBody>
          <a:bodyPr/>
          <a:lstStyle/>
          <a:p>
            <a:r>
              <a:rPr lang="en-US" dirty="0" smtClean="0"/>
              <a:t>To simulate the cast of a die:</a:t>
            </a:r>
          </a:p>
          <a:p>
            <a:pPr lvl="1">
              <a:buNone/>
            </a:pPr>
            <a:r>
              <a:rPr lang="en-US" dirty="0" smtClean="0">
                <a:solidFill>
                  <a:srgbClr val="6E8080"/>
                </a:solidFill>
                <a:latin typeface="Lucida Sans Typewriter"/>
                <a:ea typeface="Courier New" charset="0"/>
                <a:cs typeface="Courier New" charset="0"/>
              </a:rPr>
              <a:t>Random generator = new Random()</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d</a:t>
            </a:r>
            <a:r>
              <a:rPr lang="en-US" dirty="0" smtClean="0">
                <a:solidFill>
                  <a:srgbClr val="6E8080"/>
                </a:solidFill>
                <a:latin typeface="Lucida Sans Typewriter"/>
                <a:ea typeface="Courier New" charset="0"/>
                <a:cs typeface="Courier New" charset="0"/>
              </a:rPr>
              <a:t> = 1 + generator.nextInt(6);</a:t>
            </a:r>
          </a:p>
          <a:p>
            <a:r>
              <a:rPr lang="en-US" dirty="0" smtClean="0"/>
              <a:t>The call </a:t>
            </a:r>
            <a:r>
              <a:rPr lang="en-US" dirty="0" smtClean="0">
                <a:solidFill>
                  <a:srgbClr val="6E8080"/>
                </a:solidFill>
                <a:latin typeface="Lucida Sans Typewriter"/>
                <a:ea typeface="Courier New" charset="0"/>
                <a:cs typeface="Courier New" charset="0"/>
              </a:rPr>
              <a:t>generator.nextInt(6)</a:t>
            </a:r>
            <a:r>
              <a:rPr lang="en-US" dirty="0" smtClean="0"/>
              <a:t> gives you a random number between 0 and 5 (inclusive). </a:t>
            </a:r>
          </a:p>
          <a:p>
            <a:r>
              <a:rPr lang="en-US" dirty="0" smtClean="0"/>
              <a:t>Add 1 to obtain a number between 1 and 6.</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Execution of a </a:t>
            </a:r>
            <a:r>
              <a:rPr lang="en-US" dirty="0" smtClean="0">
                <a:solidFill>
                  <a:srgbClr val="6E8080"/>
                </a:solidFill>
                <a:latin typeface="Lucida Sans Typewriter"/>
                <a:ea typeface="Courier New" charset="0"/>
                <a:cs typeface="Courier New" charset="0"/>
              </a:rPr>
              <a:t>while </a:t>
            </a:r>
            <a:r>
              <a:rPr lang="en-US" dirty="0" smtClean="0"/>
              <a:t>Loop</a:t>
            </a:r>
            <a:endParaRPr lang="en-US" dirty="0"/>
          </a:p>
        </p:txBody>
      </p:sp>
      <p:sp>
        <p:nvSpPr>
          <p:cNvPr id="3" name="Content Placeholder 2"/>
          <p:cNvSpPr>
            <a:spLocks noGrp="1"/>
          </p:cNvSpPr>
          <p:nvPr>
            <p:ph idx="4294967295"/>
          </p:nvPr>
        </p:nvSpPr>
        <p:spPr>
          <a:xfrm>
            <a:off x="9525" y="857948"/>
            <a:ext cx="9134475" cy="4458413"/>
          </a:xfrm>
        </p:spPr>
        <p:txBody>
          <a:bodyPr/>
          <a:lstStyle/>
          <a:p>
            <a:r>
              <a:rPr lang="en-US" dirty="0" smtClean="0"/>
              <a:t>Step by step execution of the investment </a:t>
            </a:r>
            <a:r>
              <a:rPr lang="en-US" dirty="0" smtClean="0">
                <a:solidFill>
                  <a:srgbClr val="6E8080"/>
                </a:solidFill>
                <a:latin typeface="Lucida Sans Typewriter"/>
                <a:ea typeface="Courier New" charset="0"/>
                <a:cs typeface="Courier New" charset="0"/>
              </a:rPr>
              <a:t>while</a:t>
            </a:r>
            <a:r>
              <a:rPr lang="en-US" dirty="0" smtClean="0"/>
              <a:t> loop:</a:t>
            </a:r>
            <a:endParaRPr lang="en-US" dirty="0" smtClean="0">
              <a:solidFill>
                <a:srgbClr val="6E8080"/>
              </a:solidFill>
              <a:latin typeface="Lucida Sans Typewriter"/>
              <a:ea typeface="Courier New" charset="0"/>
              <a:cs typeface="Courier New" charset="0"/>
            </a:endParaRPr>
          </a:p>
        </p:txBody>
      </p:sp>
      <p:pic>
        <p:nvPicPr>
          <p:cNvPr id="4" name="Picture 3" descr="while_execution.png"/>
          <p:cNvPicPr>
            <a:picLocks noChangeAspect="1"/>
          </p:cNvPicPr>
          <p:nvPr/>
        </p:nvPicPr>
        <p:blipFill>
          <a:blip r:embed="rId2"/>
          <a:stretch>
            <a:fillRect/>
          </a:stretch>
        </p:blipFill>
        <p:spPr>
          <a:xfrm>
            <a:off x="505833" y="1371196"/>
            <a:ext cx="3895988" cy="510878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section_9_1/</a:t>
            </a:r>
            <a:r>
              <a:rPr lang="en-US" dirty="0" smtClean="0">
                <a:hlinkClick r:id="rId2" action="ppaction://hlinkfile"/>
              </a:rPr>
              <a:t>Die.java</a:t>
            </a:r>
            <a:endParaRPr lang="en-US" dirty="0"/>
          </a:p>
        </p:txBody>
      </p:sp>
      <p:sp>
        <p:nvSpPr>
          <p:cNvPr id="3" name="Content Placeholder 2"/>
          <p:cNvSpPr>
            <a:spLocks noGrp="1"/>
          </p:cNvSpPr>
          <p:nvPr>
            <p:ph idx="4294967295"/>
          </p:nvPr>
        </p:nvSpPr>
        <p:spPr>
          <a:xfrm>
            <a:off x="9525" y="744146"/>
            <a:ext cx="9134475" cy="4616648"/>
          </a:xfrm>
        </p:spPr>
        <p:txBody>
          <a:bodyPr wrap="square">
            <a:sp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java.util.Random</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class models a die that, when cast, lands on a random</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face.</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Die</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Random generator;</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sides;</a:t>
            </a:r>
          </a:p>
          <a:p>
            <a:pPr>
              <a:spcBef>
                <a:spcPts val="0"/>
              </a:spcBef>
              <a:buNone/>
            </a:pPr>
            <a:r>
              <a:rPr lang="en-US" sz="1400" b="1" dirty="0" smtClean="0">
                <a:solidFill>
                  <a:srgbClr val="0073FF"/>
                </a:solidFill>
                <a:latin typeface="Courier"/>
                <a:ea typeface="Courier"/>
                <a:cs typeface="Courier"/>
              </a:rPr>
              <a:t> 11  </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Constructs a die with a given number of sides.</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a:t>
            </a:r>
            <a:r>
              <a:rPr lang="en-US" sz="1400" dirty="0" smtClean="0">
                <a:solidFill>
                  <a:srgbClr val="0073FF"/>
                </a:solidFill>
                <a:latin typeface="Times"/>
                <a:ea typeface="Times"/>
                <a:cs typeface="Times"/>
              </a:rPr>
              <a:t> the number of sides, e.g. 6 for a normal die</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Die(</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sides = </a:t>
            </a:r>
            <a:r>
              <a:rPr lang="en-US" sz="1400" dirty="0" err="1" smtClean="0">
                <a:solidFill>
                  <a:srgbClr val="000000"/>
                </a:solidFill>
                <a:latin typeface="Courier"/>
                <a:ea typeface="Courier"/>
                <a:cs typeface="Courier"/>
              </a:rPr>
              <a:t>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generator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Random();</a:t>
            </a:r>
          </a:p>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21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section_9_1/</a:t>
            </a:r>
            <a:r>
              <a:rPr lang="en-US" dirty="0" smtClean="0">
                <a:hlinkClick r:id="rId2" action="ppaction://hlinkfile"/>
              </a:rPr>
              <a:t>Die.java</a:t>
            </a:r>
            <a:endParaRPr lang="en-US" dirty="0"/>
          </a:p>
        </p:txBody>
      </p:sp>
      <p:sp>
        <p:nvSpPr>
          <p:cNvPr id="3" name="Content Placeholder 2"/>
          <p:cNvSpPr>
            <a:spLocks noGrp="1"/>
          </p:cNvSpPr>
          <p:nvPr>
            <p:ph idx="4294967295"/>
          </p:nvPr>
        </p:nvSpPr>
        <p:spPr>
          <a:xfrm>
            <a:off x="9525" y="744146"/>
            <a:ext cx="9134475" cy="2031325"/>
          </a:xfrm>
        </p:spPr>
        <p:txBody>
          <a:bodyPr wrap="square">
            <a:spAutoFit/>
          </a:bodyPr>
          <a:lstStyle/>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Simulates a throw of the die</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@return</a:t>
            </a:r>
            <a:r>
              <a:rPr lang="en-US" sz="1400" dirty="0" smtClean="0">
                <a:solidFill>
                  <a:srgbClr val="0073FF"/>
                </a:solidFill>
                <a:latin typeface="Times"/>
                <a:ea typeface="Times"/>
                <a:cs typeface="Times"/>
              </a:rPr>
              <a:t> the face of the die </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cast()</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generator.nextInt(sides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section_9_1/</a:t>
            </a:r>
            <a:r>
              <a:rPr lang="en-US" dirty="0" smtClean="0">
                <a:hlinkClick r:id="rId2" action="ppaction://hlinkfile"/>
              </a:rPr>
              <a:t>DieSimulator.java</a:t>
            </a:r>
            <a:endParaRPr lang="en-US" dirty="0"/>
          </a:p>
        </p:txBody>
      </p:sp>
      <p:sp>
        <p:nvSpPr>
          <p:cNvPr id="3" name="Content Placeholder 2"/>
          <p:cNvSpPr>
            <a:spLocks noGrp="1"/>
          </p:cNvSpPr>
          <p:nvPr>
            <p:ph idx="4294967295"/>
          </p:nvPr>
        </p:nvSpPr>
        <p:spPr>
          <a:xfrm>
            <a:off x="9525" y="744146"/>
            <a:ext cx="9134475" cy="3754874"/>
          </a:xfrm>
        </p:spPr>
        <p:txBody>
          <a:bodyPr wrap="square">
            <a:sp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simulates casting a die ten times.</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DieSimulator</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Die </a:t>
            </a:r>
            <a:r>
              <a:rPr lang="en-US" sz="1400" dirty="0" err="1" smtClean="0">
                <a:solidFill>
                  <a:srgbClr val="000000"/>
                </a:solidFill>
                <a:latin typeface="Courier"/>
                <a:ea typeface="Courier"/>
                <a:cs typeface="Courier"/>
              </a:rPr>
              <a:t>d</a:t>
            </a:r>
            <a:r>
              <a:rPr lang="en-US" sz="1400" dirty="0" smtClean="0">
                <a:solidFill>
                  <a:srgbClr val="000000"/>
                </a:solidFill>
                <a:latin typeface="Courier"/>
                <a:ea typeface="Courier"/>
                <a:cs typeface="Courier"/>
              </a:rPr>
              <a:t>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Die(</a:t>
            </a:r>
            <a:r>
              <a:rPr lang="en-US" sz="1400" dirty="0" smtClean="0">
                <a:solidFill>
                  <a:srgbClr val="66FF19"/>
                </a:solidFill>
                <a:latin typeface="Courier"/>
                <a:ea typeface="Courier"/>
                <a:cs typeface="Courier"/>
              </a:rPr>
              <a:t>6</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TRIES = </a:t>
            </a:r>
            <a:r>
              <a:rPr lang="en-US" sz="1400" dirty="0" smtClean="0">
                <a:solidFill>
                  <a:srgbClr val="66FF19"/>
                </a:solidFill>
                <a:latin typeface="Courier"/>
                <a:ea typeface="Courier"/>
                <a:cs typeface="Courier"/>
              </a:rPr>
              <a:t>10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&lt;= TRIES;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d.cast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System.out.print(n</a:t>
            </a:r>
            <a:r>
              <a:rPr lang="en-US" sz="1400" dirty="0" smtClean="0">
                <a:solidFill>
                  <a:srgbClr val="000000"/>
                </a:solidFill>
                <a:latin typeface="Courier"/>
                <a:ea typeface="Courier"/>
                <a:cs typeface="Courier"/>
              </a:rPr>
              <a:t> + </a:t>
            </a:r>
            <a:r>
              <a:rPr lang="en-US" sz="1400" dirty="0" smtClean="0">
                <a:solidFill>
                  <a:srgbClr val="32E598"/>
                </a:solidFill>
                <a:latin typeface="Courier"/>
                <a:ea typeface="Courier"/>
                <a:cs typeface="Courier"/>
              </a:rPr>
              <a:t>"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
        <p:nvSpPr>
          <p:cNvPr id="5" name="Content Placeholder 2"/>
          <p:cNvSpPr txBox="1">
            <a:spLocks/>
          </p:cNvSpPr>
          <p:nvPr/>
        </p:nvSpPr>
        <p:spPr>
          <a:xfrm>
            <a:off x="261479" y="4499020"/>
            <a:ext cx="8882521" cy="1643679"/>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400" b="1" i="0" u="none" strike="noStrike" kern="1200" cap="none" spc="0" normalizeH="0" baseline="0" noProof="0" dirty="0" smtClean="0">
                <a:ln>
                  <a:noFill/>
                </a:ln>
                <a:solidFill>
                  <a:schemeClr val="tx1"/>
                </a:solidFill>
                <a:effectLst/>
                <a:uLnTx/>
                <a:uFillTx/>
                <a:latin typeface="Lucida Sans"/>
                <a:ea typeface="+mn-ea"/>
                <a:cs typeface="+mn-cs"/>
              </a:rPr>
              <a:t>Program Run</a:t>
            </a:r>
          </a:p>
          <a:p>
            <a:r>
              <a:rPr lang="en-US" sz="2000" dirty="0" smtClean="0">
                <a:solidFill>
                  <a:srgbClr val="6E8080"/>
                </a:solidFill>
                <a:latin typeface="Lucida Sans Typewriter"/>
                <a:ea typeface="Courier New" charset="0"/>
                <a:cs typeface="Courier New" charset="0"/>
              </a:rPr>
              <a:t>6 5 6 3 2 6 3 4 4 1 </a:t>
            </a:r>
          </a:p>
          <a:p>
            <a:r>
              <a:rPr lang="en-US" sz="2400" dirty="0" smtClean="0"/>
              <a:t>Second Run:</a:t>
            </a:r>
          </a:p>
          <a:p>
            <a:r>
              <a:rPr lang="en-US" sz="2000" dirty="0" smtClean="0">
                <a:solidFill>
                  <a:srgbClr val="6E8080"/>
                </a:solidFill>
                <a:latin typeface="Lucida Sans Typewriter"/>
                <a:ea typeface="Courier New" charset="0"/>
                <a:cs typeface="Courier New" charset="0"/>
              </a:rPr>
              <a:t>3 2 2 1 6 5 3 4 1 2</a:t>
            </a:r>
          </a:p>
        </p:txBody>
      </p:sp>
    </p:spTree>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Monte Carlo Method</a:t>
            </a:r>
            <a:endParaRPr lang="en-US" dirty="0"/>
          </a:p>
        </p:txBody>
      </p:sp>
      <p:sp>
        <p:nvSpPr>
          <p:cNvPr id="3" name="Content Placeholder 2"/>
          <p:cNvSpPr>
            <a:spLocks noGrp="1"/>
          </p:cNvSpPr>
          <p:nvPr>
            <p:ph idx="1"/>
          </p:nvPr>
        </p:nvSpPr>
        <p:spPr>
          <a:xfrm>
            <a:off x="0" y="998256"/>
            <a:ext cx="9135036" cy="5017627"/>
          </a:xfrm>
        </p:spPr>
        <p:txBody>
          <a:bodyPr>
            <a:normAutofit lnSpcReduction="10000"/>
          </a:bodyPr>
          <a:lstStyle/>
          <a:p>
            <a:pPr>
              <a:buNone/>
            </a:pPr>
            <a:r>
              <a:rPr lang="en-US" dirty="0" smtClean="0"/>
              <a:t>Using a simulation to calculate </a:t>
            </a:r>
            <a:r>
              <a:rPr lang="en-US" i="1" dirty="0" err="1" smtClean="0"/>
              <a:t>π</a:t>
            </a:r>
            <a:endParaRPr lang="en-US" dirty="0" smtClean="0"/>
          </a:p>
          <a:p>
            <a:r>
              <a:rPr lang="en-US" dirty="0" smtClean="0"/>
              <a:t>Simulate shooting a dart into a square surrounding a circle of radius 1 </a:t>
            </a:r>
          </a:p>
          <a:p>
            <a:endParaRPr lang="en-US" dirty="0" smtClean="0"/>
          </a:p>
          <a:p>
            <a:endParaRPr lang="en-US" dirty="0" smtClean="0"/>
          </a:p>
          <a:p>
            <a:pPr>
              <a:buNone/>
            </a:pPr>
            <a:r>
              <a:rPr lang="en-US" dirty="0" smtClean="0"/>
              <a:t/>
            </a:r>
            <a:br>
              <a:rPr lang="en-US" dirty="0" smtClean="0"/>
            </a:br>
            <a:endParaRPr lang="en-US" dirty="0" smtClean="0"/>
          </a:p>
          <a:p>
            <a:pPr>
              <a:buNone/>
            </a:pPr>
            <a:endParaRPr lang="en-US" dirty="0" smtClean="0"/>
          </a:p>
          <a:p>
            <a:r>
              <a:rPr lang="en-US" dirty="0" smtClean="0"/>
              <a:t>Estimate for </a:t>
            </a:r>
            <a:r>
              <a:rPr lang="en-US" i="1" dirty="0" err="1" smtClean="0"/>
              <a:t>π</a:t>
            </a:r>
            <a:r>
              <a:rPr lang="en-US" dirty="0" smtClean="0"/>
              <a:t> is 4 </a:t>
            </a:r>
            <a:r>
              <a:rPr lang="en-US" dirty="0" err="1" smtClean="0"/>
              <a:t>x</a:t>
            </a:r>
            <a:r>
              <a:rPr lang="en-US" dirty="0" smtClean="0"/>
              <a:t> hits / tries.</a:t>
            </a:r>
          </a:p>
          <a:p>
            <a:r>
              <a:rPr lang="en-US" dirty="0" smtClean="0"/>
              <a:t>To generate a random floating-point value between -1 and 1</a:t>
            </a:r>
          </a:p>
          <a:p>
            <a:pPr lvl="1">
              <a:buNone/>
            </a:pPr>
            <a:r>
              <a:rPr lang="en-US" dirty="0" smtClean="0">
                <a:solidFill>
                  <a:srgbClr val="6E8080"/>
                </a:solidFill>
                <a:latin typeface="Lucida Sans Typewriter"/>
                <a:ea typeface="Courier New" charset="0"/>
                <a:cs typeface="Courier New" charset="0"/>
              </a:rPr>
              <a:t>double </a:t>
            </a:r>
            <a:r>
              <a:rPr lang="en-US" dirty="0" err="1" smtClean="0">
                <a:solidFill>
                  <a:srgbClr val="6E8080"/>
                </a:solidFill>
                <a:latin typeface="Lucida Sans Typewriter"/>
                <a:ea typeface="Courier New" charset="0"/>
                <a:cs typeface="Courier New" charset="0"/>
              </a:rPr>
              <a:t>r</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generator.nextDouble</a:t>
            </a:r>
            <a:r>
              <a:rPr lang="en-US" dirty="0" smtClean="0">
                <a:solidFill>
                  <a:srgbClr val="6E8080"/>
                </a:solidFill>
                <a:latin typeface="Lucida Sans Typewriter"/>
                <a:ea typeface="Courier New" charset="0"/>
                <a:cs typeface="Courier New" charset="0"/>
              </a:rPr>
              <a:t>(); // 0 &lt;= </a:t>
            </a:r>
            <a:r>
              <a:rPr lang="en-US" dirty="0" err="1" smtClean="0">
                <a:solidFill>
                  <a:srgbClr val="6E8080"/>
                </a:solidFill>
                <a:latin typeface="Lucida Sans Typewriter"/>
                <a:ea typeface="Courier New" charset="0"/>
                <a:cs typeface="Courier New" charset="0"/>
              </a:rPr>
              <a:t>r</a:t>
            </a:r>
            <a:r>
              <a:rPr lang="en-US" dirty="0" smtClean="0">
                <a:solidFill>
                  <a:srgbClr val="6E8080"/>
                </a:solidFill>
                <a:latin typeface="Lucida Sans Typewriter"/>
                <a:ea typeface="Courier New" charset="0"/>
                <a:cs typeface="Courier New" charset="0"/>
              </a:rPr>
              <a:t> &lt; 1</a:t>
            </a:r>
          </a:p>
          <a:p>
            <a:pPr lvl="1">
              <a:buNone/>
            </a:pPr>
            <a:r>
              <a:rPr lang="en-US" dirty="0" smtClean="0">
                <a:solidFill>
                  <a:srgbClr val="6E8080"/>
                </a:solidFill>
                <a:latin typeface="Lucida Sans Typewriter"/>
                <a:ea typeface="Courier New" charset="0"/>
                <a:cs typeface="Courier New" charset="0"/>
              </a:rPr>
              <a:t>double </a:t>
            </a:r>
            <a:r>
              <a:rPr lang="en-US" dirty="0" err="1" smtClean="0">
                <a:solidFill>
                  <a:srgbClr val="6E8080"/>
                </a:solidFill>
                <a:latin typeface="Lucida Sans Typewriter"/>
                <a:ea typeface="Courier New" charset="0"/>
                <a:cs typeface="Courier New" charset="0"/>
              </a:rPr>
              <a:t>x</a:t>
            </a:r>
            <a:r>
              <a:rPr lang="en-US" dirty="0" smtClean="0">
                <a:solidFill>
                  <a:srgbClr val="6E8080"/>
                </a:solidFill>
                <a:latin typeface="Lucida Sans Typewriter"/>
                <a:ea typeface="Courier New" charset="0"/>
                <a:cs typeface="Courier New" charset="0"/>
              </a:rPr>
              <a:t> = -1 + 2 * </a:t>
            </a:r>
            <a:r>
              <a:rPr lang="en-US" dirty="0" err="1" smtClean="0">
                <a:solidFill>
                  <a:srgbClr val="6E8080"/>
                </a:solidFill>
                <a:latin typeface="Lucida Sans Typewriter"/>
                <a:ea typeface="Courier New" charset="0"/>
                <a:cs typeface="Courier New" charset="0"/>
              </a:rPr>
              <a:t>r</a:t>
            </a:r>
            <a:r>
              <a:rPr lang="en-US" dirty="0" smtClean="0">
                <a:solidFill>
                  <a:srgbClr val="6E8080"/>
                </a:solidFill>
                <a:latin typeface="Lucida Sans Typewriter"/>
                <a:ea typeface="Courier New" charset="0"/>
                <a:cs typeface="Courier New" charset="0"/>
              </a:rPr>
              <a:t>; // -1 &lt;= </a:t>
            </a:r>
            <a:r>
              <a:rPr lang="en-US" dirty="0" err="1" smtClean="0">
                <a:solidFill>
                  <a:srgbClr val="6E8080"/>
                </a:solidFill>
                <a:latin typeface="Lucida Sans Typewriter"/>
                <a:ea typeface="Courier New" charset="0"/>
                <a:cs typeface="Courier New" charset="0"/>
              </a:rPr>
              <a:t>x</a:t>
            </a:r>
            <a:r>
              <a:rPr lang="en-US" dirty="0" smtClean="0">
                <a:solidFill>
                  <a:srgbClr val="6E8080"/>
                </a:solidFill>
                <a:latin typeface="Lucida Sans Typewriter"/>
                <a:ea typeface="Courier New" charset="0"/>
                <a:cs typeface="Courier New" charset="0"/>
              </a:rPr>
              <a:t> &lt; 1</a:t>
            </a:r>
          </a:p>
        </p:txBody>
      </p:sp>
      <p:pic>
        <p:nvPicPr>
          <p:cNvPr id="5" name="Picture 4" descr="unit_circle.png"/>
          <p:cNvPicPr>
            <a:picLocks noChangeAspect="1"/>
          </p:cNvPicPr>
          <p:nvPr/>
        </p:nvPicPr>
        <p:blipFill>
          <a:blip r:embed="rId2"/>
          <a:stretch>
            <a:fillRect/>
          </a:stretch>
        </p:blipFill>
        <p:spPr>
          <a:xfrm>
            <a:off x="3037896" y="1854150"/>
            <a:ext cx="2087347" cy="202153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section_9_2/</a:t>
            </a:r>
            <a:r>
              <a:rPr lang="en-US" dirty="0" smtClean="0">
                <a:hlinkClick r:id="rId2" action="ppaction://hlinkfile"/>
              </a:rPr>
              <a:t>MonteCarlo.java</a:t>
            </a:r>
            <a:endParaRPr lang="en-US" dirty="0"/>
          </a:p>
        </p:txBody>
      </p:sp>
      <p:sp>
        <p:nvSpPr>
          <p:cNvPr id="3" name="Content Placeholder 2"/>
          <p:cNvSpPr>
            <a:spLocks noGrp="1"/>
          </p:cNvSpPr>
          <p:nvPr>
            <p:ph idx="4294967295"/>
          </p:nvPr>
        </p:nvSpPr>
        <p:spPr>
          <a:xfrm>
            <a:off x="9525" y="744146"/>
            <a:ext cx="9134475" cy="6124752"/>
          </a:xfrm>
        </p:spPr>
        <p:txBody>
          <a:bodyPr wrap="square">
            <a:sp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java.util.Random</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computes an estimate of pi by simulating dart throws onto a square.</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MonteCarlo</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TRIES = </a:t>
            </a:r>
            <a:r>
              <a:rPr lang="en-US" sz="1400" dirty="0" smtClean="0">
                <a:solidFill>
                  <a:srgbClr val="66FF19"/>
                </a:solidFill>
                <a:latin typeface="Courier"/>
                <a:ea typeface="Courier"/>
                <a:cs typeface="Courier"/>
              </a:rPr>
              <a:t>10000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Random generator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Random();</a:t>
            </a:r>
          </a:p>
          <a:p>
            <a:pPr>
              <a:spcBef>
                <a:spcPts val="0"/>
              </a:spcBef>
              <a:buNone/>
            </a:pPr>
            <a:r>
              <a:rPr lang="en-US" sz="1400" b="1" dirty="0" smtClean="0">
                <a:solidFill>
                  <a:srgbClr val="0073FF"/>
                </a:solidFill>
                <a:latin typeface="Courier"/>
                <a:ea typeface="Courier"/>
                <a:cs typeface="Courier"/>
              </a:rPr>
              <a:t> 12  </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hits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&lt;= TRIES;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Generate two random numbers between -1 and 1</a:t>
            </a:r>
          </a:p>
          <a:p>
            <a:pPr>
              <a:spcBef>
                <a:spcPts val="0"/>
              </a:spcBef>
              <a:buNone/>
            </a:pPr>
            <a:r>
              <a:rPr lang="en-US" sz="1400" b="1" dirty="0" smtClean="0">
                <a:solidFill>
                  <a:srgbClr val="0073FF"/>
                </a:solidFill>
                <a:latin typeface="Courier"/>
                <a:ea typeface="Courier"/>
                <a:cs typeface="Courier"/>
              </a:rPr>
              <a:t> 17  </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r</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generator.nextDouble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x</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2</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r</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r</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generator.nextDouble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y</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2</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r</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22  </a:t>
            </a:r>
          </a:p>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Check whether the point lies in the unit circle</a:t>
            </a:r>
          </a:p>
          <a:p>
            <a:pPr>
              <a:spcBef>
                <a:spcPts val="0"/>
              </a:spcBef>
              <a:buNone/>
            </a:pPr>
            <a:r>
              <a:rPr lang="en-US" sz="1400" b="1" dirty="0" smtClean="0">
                <a:solidFill>
                  <a:srgbClr val="0073FF"/>
                </a:solidFill>
                <a:latin typeface="Courier"/>
                <a:ea typeface="Courier"/>
                <a:cs typeface="Courier"/>
              </a:rPr>
              <a:t> 24  </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x</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x</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y</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y</a:t>
            </a:r>
            <a:r>
              <a:rPr lang="en-US" sz="1400" dirty="0" smtClean="0">
                <a:solidFill>
                  <a:srgbClr val="000000"/>
                </a:solidFill>
                <a:latin typeface="Courier"/>
                <a:ea typeface="Courier"/>
                <a:cs typeface="Courier"/>
              </a:rPr>
              <a:t> &lt;=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 hits++; }</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27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section_9_2/</a:t>
            </a:r>
            <a:r>
              <a:rPr lang="en-US" dirty="0" smtClean="0">
                <a:hlinkClick r:id="rId2" action="ppaction://hlinkfile"/>
              </a:rPr>
              <a:t>MonteCarlo.java</a:t>
            </a:r>
            <a:endParaRPr lang="en-US" dirty="0"/>
          </a:p>
        </p:txBody>
      </p:sp>
      <p:sp>
        <p:nvSpPr>
          <p:cNvPr id="3" name="Content Placeholder 2"/>
          <p:cNvSpPr>
            <a:spLocks noGrp="1"/>
          </p:cNvSpPr>
          <p:nvPr>
            <p:ph idx="4294967295"/>
          </p:nvPr>
        </p:nvSpPr>
        <p:spPr>
          <a:xfrm>
            <a:off x="9525" y="925558"/>
            <a:ext cx="9134475" cy="2031325"/>
          </a:xfrm>
        </p:spPr>
        <p:txBody>
          <a:bodyPr wrap="square">
            <a:spAutoFit/>
          </a:bodyPr>
          <a:lstStyle/>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The ratio hits / tries is approximately the same as the ratio </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circle area / square area = pi / 4</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32  </a:t>
            </a:r>
          </a:p>
          <a:p>
            <a:pPr>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piEstimate</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4.0</a:t>
            </a:r>
            <a:r>
              <a:rPr lang="en-US" sz="1400" dirty="0" smtClean="0">
                <a:solidFill>
                  <a:srgbClr val="000000"/>
                </a:solidFill>
                <a:latin typeface="Courier"/>
                <a:ea typeface="Courier"/>
                <a:cs typeface="Courier"/>
              </a:rPr>
              <a:t> * hits / TRIES;</a:t>
            </a:r>
          </a:p>
          <a:p>
            <a:pPr>
              <a:spcBef>
                <a:spcPts val="0"/>
              </a:spcBef>
              <a:buNone/>
            </a:pPr>
            <a:r>
              <a:rPr lang="en-US" sz="1400" b="1" dirty="0" smtClean="0">
                <a:solidFill>
                  <a:srgbClr val="0073FF"/>
                </a:solidFill>
                <a:latin typeface="Courier"/>
                <a:ea typeface="Courier"/>
                <a:cs typeface="Courier"/>
              </a:rPr>
              <a:t> 34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"Estimate</a:t>
            </a:r>
            <a:r>
              <a:rPr lang="en-US" sz="1400" dirty="0" smtClean="0">
                <a:solidFill>
                  <a:srgbClr val="32E598"/>
                </a:solidFill>
                <a:latin typeface="Courier"/>
                <a:ea typeface="Courier"/>
                <a:cs typeface="Courier"/>
              </a:rPr>
              <a:t> for pi: "</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piEstimate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36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
        <p:nvSpPr>
          <p:cNvPr id="5" name="Content Placeholder 2"/>
          <p:cNvSpPr txBox="1">
            <a:spLocks/>
          </p:cNvSpPr>
          <p:nvPr/>
        </p:nvSpPr>
        <p:spPr>
          <a:xfrm>
            <a:off x="261479" y="3036753"/>
            <a:ext cx="8882521" cy="1643679"/>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400" b="1" i="0" u="none" strike="noStrike" kern="1200" cap="none" spc="0" normalizeH="0" baseline="0" noProof="0" dirty="0" smtClean="0">
                <a:ln>
                  <a:noFill/>
                </a:ln>
                <a:solidFill>
                  <a:schemeClr val="tx1"/>
                </a:solidFill>
                <a:effectLst/>
                <a:uLnTx/>
                <a:uFillTx/>
                <a:latin typeface="Lucida Sans"/>
                <a:ea typeface="+mn-ea"/>
                <a:cs typeface="+mn-cs"/>
              </a:rPr>
              <a:t>Program Run</a:t>
            </a:r>
            <a:endParaRPr lang="en-US" sz="2400" b="1" dirty="0" smtClean="0">
              <a:solidFill>
                <a:srgbClr val="6E8080"/>
              </a:solidFill>
              <a:latin typeface="Lucida Sans"/>
              <a:ea typeface="Courier New" charset="0"/>
              <a:cs typeface="Courier New" charset="0"/>
            </a:endParaRPr>
          </a:p>
          <a:p>
            <a:pPr marL="342900" marR="0" lvl="0" indent="-342900" algn="l" defTabSz="457200" rtl="0" eaLnBrk="1" fontAlgn="auto" latinLnBrk="0" hangingPunct="1">
              <a:lnSpc>
                <a:spcPct val="100000"/>
              </a:lnSpc>
              <a:spcBef>
                <a:spcPct val="20000"/>
              </a:spcBef>
              <a:spcAft>
                <a:spcPts val="0"/>
              </a:spcAft>
              <a:buClrTx/>
              <a:buSzTx/>
              <a:buFont typeface="Wingdings" charset="2"/>
              <a:buNone/>
              <a:tabLst/>
              <a:defRPr/>
            </a:pPr>
            <a:r>
              <a:rPr lang="en-US" sz="2400" b="1" dirty="0" smtClean="0">
                <a:solidFill>
                  <a:srgbClr val="6E8080"/>
                </a:solidFill>
                <a:latin typeface="Lucida Sans"/>
                <a:ea typeface="Courier New" charset="0"/>
                <a:cs typeface="Courier New" charset="0"/>
              </a:rPr>
              <a:t>	</a:t>
            </a:r>
            <a:r>
              <a:rPr lang="en-US" sz="2000" dirty="0" smtClean="0">
                <a:solidFill>
                  <a:srgbClr val="6E8080"/>
                </a:solidFill>
                <a:latin typeface="Lucida Sans Typewriter"/>
                <a:ea typeface="Courier New" charset="0"/>
                <a:cs typeface="Courier New" charset="0"/>
              </a:rPr>
              <a:t>Estimate for pi: 3.1504</a:t>
            </a:r>
          </a:p>
        </p:txBody>
      </p:sp>
    </p:spTree>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6.42</a:t>
            </a:r>
            <a:endParaRPr lang="en-US" dirty="0"/>
          </a:p>
        </p:txBody>
      </p:sp>
      <p:sp>
        <p:nvSpPr>
          <p:cNvPr id="8" name="Content Placeholder 5"/>
          <p:cNvSpPr>
            <a:spLocks noGrp="1"/>
          </p:cNvSpPr>
          <p:nvPr>
            <p:ph idx="4294967295"/>
          </p:nvPr>
        </p:nvSpPr>
        <p:spPr>
          <a:xfrm>
            <a:off x="609600" y="1419225"/>
            <a:ext cx="8534400" cy="896938"/>
          </a:xfrm>
        </p:spPr>
        <p:txBody>
          <a:bodyPr/>
          <a:lstStyle/>
          <a:p>
            <a:pPr>
              <a:buNone/>
            </a:pPr>
            <a:r>
              <a:rPr lang="en-US" b="1" dirty="0" smtClean="0"/>
              <a:t>Answer:</a:t>
            </a:r>
            <a:r>
              <a:rPr lang="en-US" dirty="0" smtClean="0"/>
              <a:t> Compute </a:t>
            </a:r>
            <a:r>
              <a:rPr lang="en-US" dirty="0" smtClean="0">
                <a:solidFill>
                  <a:srgbClr val="6E8080"/>
                </a:solidFill>
                <a:latin typeface="Lucida Sans Typewriter"/>
                <a:ea typeface="Courier New" charset="0"/>
                <a:cs typeface="Courier New" charset="0"/>
              </a:rPr>
              <a:t>generator.nextInt(2)</a:t>
            </a:r>
            <a:r>
              <a:rPr lang="en-US" dirty="0" smtClean="0"/>
              <a:t>, and use 0 for heads, 1 for tails, or the other way around. </a:t>
            </a:r>
            <a:endParaRPr lang="en-US" dirty="0"/>
          </a:p>
        </p:txBody>
      </p:sp>
      <p:sp>
        <p:nvSpPr>
          <p:cNvPr id="9" name="Content Placeholder 5"/>
          <p:cNvSpPr>
            <a:spLocks noGrp="1"/>
          </p:cNvSpPr>
          <p:nvPr>
            <p:ph idx="4294967295"/>
          </p:nvPr>
        </p:nvSpPr>
        <p:spPr>
          <a:xfrm>
            <a:off x="0" y="958850"/>
            <a:ext cx="9134475" cy="460375"/>
          </a:xfrm>
        </p:spPr>
        <p:txBody>
          <a:bodyPr/>
          <a:lstStyle/>
          <a:p>
            <a:pPr>
              <a:buNone/>
            </a:pPr>
            <a:r>
              <a:rPr lang="en-US" dirty="0" smtClean="0"/>
              <a:t>How do you simulate a coin toss with the </a:t>
            </a:r>
            <a:r>
              <a:rPr lang="en-US" dirty="0" smtClean="0">
                <a:solidFill>
                  <a:srgbClr val="6E8080"/>
                </a:solidFill>
                <a:latin typeface="Lucida Sans Typewriter"/>
                <a:ea typeface="Courier New" charset="0"/>
                <a:cs typeface="Courier New" charset="0"/>
              </a:rPr>
              <a:t>Random</a:t>
            </a:r>
            <a:r>
              <a:rPr lang="en-US" dirty="0" smtClean="0"/>
              <a:t> class?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6.43</a:t>
            </a:r>
            <a:endParaRPr lang="en-US" dirty="0"/>
          </a:p>
        </p:txBody>
      </p:sp>
      <p:sp>
        <p:nvSpPr>
          <p:cNvPr id="8" name="Content Placeholder 5"/>
          <p:cNvSpPr>
            <a:spLocks noGrp="1"/>
          </p:cNvSpPr>
          <p:nvPr>
            <p:ph idx="4294967295"/>
          </p:nvPr>
        </p:nvSpPr>
        <p:spPr>
          <a:xfrm>
            <a:off x="609600" y="1419225"/>
            <a:ext cx="8534400" cy="2254250"/>
          </a:xfrm>
        </p:spPr>
        <p:txBody>
          <a:bodyPr/>
          <a:lstStyle/>
          <a:p>
            <a:pPr>
              <a:buNone/>
            </a:pPr>
            <a:r>
              <a:rPr lang="en-US" b="1" dirty="0" smtClean="0"/>
              <a:t>Answer:</a:t>
            </a:r>
            <a:r>
              <a:rPr lang="en-US" dirty="0" smtClean="0"/>
              <a:t> Compute </a:t>
            </a:r>
            <a:r>
              <a:rPr lang="en-US" dirty="0" smtClean="0">
                <a:solidFill>
                  <a:srgbClr val="6E8080"/>
                </a:solidFill>
                <a:latin typeface="Lucida Sans Typewriter"/>
                <a:ea typeface="Courier New" charset="0"/>
                <a:cs typeface="Courier New" charset="0"/>
              </a:rPr>
              <a:t>generator.nextInt(4)</a:t>
            </a:r>
            <a:r>
              <a:rPr lang="en-US" dirty="0" smtClean="0"/>
              <a:t> and associate the numbers 0 . . . 3 with the four suits. Then compute </a:t>
            </a:r>
            <a:r>
              <a:rPr lang="en-US" dirty="0" smtClean="0">
                <a:solidFill>
                  <a:srgbClr val="6E8080"/>
                </a:solidFill>
                <a:latin typeface="Lucida Sans Typewriter"/>
                <a:ea typeface="Courier New" charset="0"/>
                <a:cs typeface="Courier New" charset="0"/>
              </a:rPr>
              <a:t>generator.nextInt(13)</a:t>
            </a:r>
            <a:r>
              <a:rPr lang="en-US" dirty="0" smtClean="0"/>
              <a:t> and associate the numbers 0 . . . 12 with Jack, Ace, 2 . . . 10, Queen, and King. </a:t>
            </a:r>
            <a:endParaRPr lang="en-US" dirty="0"/>
          </a:p>
        </p:txBody>
      </p:sp>
      <p:sp>
        <p:nvSpPr>
          <p:cNvPr id="9" name="Content Placeholder 5"/>
          <p:cNvSpPr>
            <a:spLocks noGrp="1"/>
          </p:cNvSpPr>
          <p:nvPr>
            <p:ph idx="4294967295"/>
          </p:nvPr>
        </p:nvSpPr>
        <p:spPr>
          <a:xfrm>
            <a:off x="0" y="958850"/>
            <a:ext cx="9134475" cy="460375"/>
          </a:xfrm>
        </p:spPr>
        <p:txBody>
          <a:bodyPr/>
          <a:lstStyle/>
          <a:p>
            <a:pPr>
              <a:buNone/>
            </a:pPr>
            <a:r>
              <a:rPr lang="en-US" dirty="0" smtClean="0"/>
              <a:t>How do you simulate the picking of a random playing card?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6.44</a:t>
            </a:r>
            <a:endParaRPr lang="en-US" dirty="0"/>
          </a:p>
        </p:txBody>
      </p:sp>
      <p:sp>
        <p:nvSpPr>
          <p:cNvPr id="8" name="Content Placeholder 5"/>
          <p:cNvSpPr>
            <a:spLocks noGrp="1"/>
          </p:cNvSpPr>
          <p:nvPr>
            <p:ph idx="4294967295"/>
          </p:nvPr>
        </p:nvSpPr>
        <p:spPr>
          <a:xfrm>
            <a:off x="608013" y="1793875"/>
            <a:ext cx="8535987" cy="2252663"/>
          </a:xfrm>
        </p:spPr>
        <p:txBody>
          <a:bodyPr/>
          <a:lstStyle/>
          <a:p>
            <a:pPr>
              <a:buNone/>
            </a:pPr>
            <a:r>
              <a:rPr lang="en-US" b="1" dirty="0" smtClean="0"/>
              <a:t>Answer:</a:t>
            </a:r>
            <a:r>
              <a:rPr lang="en-US" dirty="0" smtClean="0"/>
              <a:t> Construct two </a:t>
            </a:r>
            <a:r>
              <a:rPr lang="en-US" dirty="0" smtClean="0">
                <a:solidFill>
                  <a:srgbClr val="6E8080"/>
                </a:solidFill>
                <a:latin typeface="Lucida Sans Typewriter"/>
                <a:ea typeface="Courier New" charset="0"/>
                <a:cs typeface="Courier New" charset="0"/>
              </a:rPr>
              <a:t>Die</a:t>
            </a:r>
            <a:r>
              <a:rPr lang="en-US" dirty="0" smtClean="0"/>
              <a:t> objects:</a:t>
            </a:r>
          </a:p>
          <a:p>
            <a:pPr lvl="1">
              <a:buNone/>
            </a:pPr>
            <a:r>
              <a:rPr lang="en-US" sz="2000" dirty="0" smtClean="0">
                <a:solidFill>
                  <a:srgbClr val="6E8080"/>
                </a:solidFill>
                <a:latin typeface="Lucida Sans Typewriter"/>
                <a:ea typeface="Courier New" charset="0"/>
                <a:cs typeface="Courier New" charset="0"/>
              </a:rPr>
              <a:t>Die d1 = new Die(6);</a:t>
            </a:r>
          </a:p>
          <a:p>
            <a:pPr lvl="1">
              <a:buNone/>
            </a:pPr>
            <a:r>
              <a:rPr lang="en-US" sz="2000" dirty="0" smtClean="0">
                <a:solidFill>
                  <a:srgbClr val="6E8080"/>
                </a:solidFill>
                <a:latin typeface="Lucida Sans Typewriter"/>
                <a:ea typeface="Courier New" charset="0"/>
                <a:cs typeface="Courier New" charset="0"/>
              </a:rPr>
              <a:t>Die d2 = new Die(6);</a:t>
            </a:r>
          </a:p>
          <a:p>
            <a:pPr>
              <a:buNone/>
            </a:pPr>
            <a:r>
              <a:rPr lang="en-US" dirty="0" smtClean="0"/>
              <a:t>Then cast and print both of them:</a:t>
            </a:r>
          </a:p>
          <a:p>
            <a:pPr lvl="1">
              <a:buNone/>
            </a:pPr>
            <a:r>
              <a:rPr lang="en-US" sz="2000" dirty="0" err="1" smtClean="0">
                <a:solidFill>
                  <a:srgbClr val="6E8080"/>
                </a:solidFill>
                <a:latin typeface="Lucida Sans Typewriter"/>
                <a:ea typeface="Courier New" charset="0"/>
                <a:cs typeface="Courier New" charset="0"/>
              </a:rPr>
              <a:t>System.out.println</a:t>
            </a:r>
            <a:r>
              <a:rPr lang="en-US" sz="2000" dirty="0" smtClean="0">
                <a:solidFill>
                  <a:srgbClr val="6E8080"/>
                </a:solidFill>
                <a:latin typeface="Lucida Sans Typewriter"/>
                <a:ea typeface="Courier New" charset="0"/>
                <a:cs typeface="Courier New" charset="0"/>
              </a:rPr>
              <a:t>( d1.cast() + " " + d2.cast()); </a:t>
            </a:r>
          </a:p>
        </p:txBody>
      </p:sp>
      <p:sp>
        <p:nvSpPr>
          <p:cNvPr id="9" name="Content Placeholder 5"/>
          <p:cNvSpPr>
            <a:spLocks noGrp="1"/>
          </p:cNvSpPr>
          <p:nvPr>
            <p:ph idx="4294967295"/>
          </p:nvPr>
        </p:nvSpPr>
        <p:spPr>
          <a:xfrm>
            <a:off x="0" y="958850"/>
            <a:ext cx="9134475" cy="835025"/>
          </a:xfrm>
        </p:spPr>
        <p:txBody>
          <a:bodyPr/>
          <a:lstStyle/>
          <a:p>
            <a:pPr>
              <a:buNone/>
            </a:pPr>
            <a:r>
              <a:rPr lang="en-US" dirty="0" smtClean="0"/>
              <a:t>How would you modify the </a:t>
            </a:r>
            <a:r>
              <a:rPr lang="en-US" dirty="0" err="1" smtClean="0">
                <a:solidFill>
                  <a:srgbClr val="6E8080"/>
                </a:solidFill>
                <a:latin typeface="Lucida Sans Typewriter"/>
                <a:ea typeface="Courier New" charset="0"/>
                <a:cs typeface="Courier New" charset="0"/>
              </a:rPr>
              <a:t>DieSimulator</a:t>
            </a:r>
            <a:r>
              <a:rPr lang="en-US" dirty="0" smtClean="0"/>
              <a:t> program to simulate tossing a pair of dice?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6.45</a:t>
            </a:r>
            <a:endParaRPr lang="en-US" dirty="0"/>
          </a:p>
        </p:txBody>
      </p:sp>
      <p:sp>
        <p:nvSpPr>
          <p:cNvPr id="8" name="Content Placeholder 5"/>
          <p:cNvSpPr>
            <a:spLocks noGrp="1"/>
          </p:cNvSpPr>
          <p:nvPr>
            <p:ph idx="4294967295"/>
          </p:nvPr>
        </p:nvSpPr>
        <p:spPr>
          <a:xfrm>
            <a:off x="609600" y="2565400"/>
            <a:ext cx="8534400" cy="2738438"/>
          </a:xfrm>
        </p:spPr>
        <p:txBody>
          <a:bodyPr/>
          <a:lstStyle/>
          <a:p>
            <a:pPr>
              <a:buNone/>
            </a:pPr>
            <a:r>
              <a:rPr lang="en-US" b="1" dirty="0" smtClean="0"/>
              <a:t>Answer:</a:t>
            </a:r>
            <a:r>
              <a:rPr lang="en-US" dirty="0" smtClean="0"/>
              <a:t> The call will produce a value between 2 and 12, but all values have the same probability. When throwing a pair of dice, the number 7 is six times as likely as the number 2. The correct formula is</a:t>
            </a:r>
          </a:p>
          <a:p>
            <a:pPr lvl="1">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sum = generator.nextInt(6) +</a:t>
            </a:r>
          </a:p>
          <a:p>
            <a:pPr lvl="1">
              <a:buNone/>
            </a:pPr>
            <a:r>
              <a:rPr lang="en-US" sz="2000" dirty="0" smtClean="0">
                <a:solidFill>
                  <a:srgbClr val="6E8080"/>
                </a:solidFill>
                <a:latin typeface="Lucida Sans Typewriter"/>
                <a:ea typeface="Courier New" charset="0"/>
                <a:cs typeface="Courier New" charset="0"/>
              </a:rPr>
              <a:t>   generator.nextInt(6) + 2; </a:t>
            </a:r>
          </a:p>
        </p:txBody>
      </p:sp>
      <p:sp>
        <p:nvSpPr>
          <p:cNvPr id="9" name="Content Placeholder 5"/>
          <p:cNvSpPr>
            <a:spLocks noGrp="1"/>
          </p:cNvSpPr>
          <p:nvPr>
            <p:ph idx="4294967295"/>
          </p:nvPr>
        </p:nvSpPr>
        <p:spPr>
          <a:xfrm>
            <a:off x="0" y="958850"/>
            <a:ext cx="9134475" cy="1606550"/>
          </a:xfrm>
        </p:spPr>
        <p:txBody>
          <a:bodyPr/>
          <a:lstStyle/>
          <a:p>
            <a:pPr>
              <a:buNone/>
            </a:pPr>
            <a:r>
              <a:rPr lang="en-US" dirty="0" smtClean="0"/>
              <a:t>In many games, you throw a pair of dice to get a value between 2 and 12. What is wrong with this simulated throw of a pair of dice?</a:t>
            </a:r>
          </a:p>
          <a:p>
            <a:pPr lvl="1">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sum = 2 + generator.nextInt(11);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section_1/</a:t>
            </a:r>
            <a:r>
              <a:rPr lang="en-US" sz="3200" dirty="0" smtClean="0">
                <a:hlinkClick r:id="rId2" action="ppaction://hlinkfile"/>
              </a:rPr>
              <a:t>Investment.java</a:t>
            </a:r>
            <a:endParaRPr lang="en-US" sz="3200" dirty="0"/>
          </a:p>
        </p:txBody>
      </p:sp>
      <p:sp>
        <p:nvSpPr>
          <p:cNvPr id="3" name="Content Placeholder 2"/>
          <p:cNvSpPr>
            <a:spLocks noGrp="1"/>
          </p:cNvSpPr>
          <p:nvPr>
            <p:ph idx="4294967295"/>
          </p:nvPr>
        </p:nvSpPr>
        <p:spPr>
          <a:xfrm>
            <a:off x="9525" y="796925"/>
            <a:ext cx="9134475" cy="5454650"/>
          </a:xfrm>
        </p:spPr>
        <p:txBody>
          <a:bodyPr>
            <a:noAutofit/>
          </a:bodyPr>
          <a:lstStyle/>
          <a:p>
            <a:pPr marL="434340">
              <a:spcBef>
                <a:spcPts val="0"/>
              </a:spcBef>
              <a:buNone/>
            </a:pPr>
            <a:r>
              <a:rPr lang="en-US" sz="1400" b="1" dirty="0" smtClean="0">
                <a:solidFill>
                  <a:srgbClr val="0073FF"/>
                </a:solidFill>
                <a:latin typeface="Courier"/>
                <a:ea typeface="Courier"/>
                <a:cs typeface="Courier"/>
              </a:rPr>
              <a:t>  1  </a:t>
            </a:r>
            <a:r>
              <a:rPr lang="en-US" sz="1400" dirty="0" smtClean="0">
                <a:solidFill>
                  <a:srgbClr val="000000"/>
                </a:solidFill>
                <a:latin typeface="Courier"/>
                <a:ea typeface="Courier"/>
                <a:cs typeface="Courier"/>
              </a:rPr>
              <a:t>/**</a:t>
            </a:r>
          </a:p>
          <a:p>
            <a:pPr marL="434340">
              <a:spcBef>
                <a:spcPts val="0"/>
              </a:spcBef>
              <a:buNone/>
            </a:pPr>
            <a:r>
              <a:rPr lang="en-US" sz="1400" b="1" dirty="0" smtClean="0">
                <a:solidFill>
                  <a:srgbClr val="0073FF"/>
                </a:solidFill>
                <a:latin typeface="Courier"/>
                <a:ea typeface="Courier"/>
                <a:cs typeface="Courier"/>
              </a:rPr>
              <a:t>  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 class to monitor the growth of an investment that </a:t>
            </a:r>
          </a:p>
          <a:p>
            <a:pPr marL="434340">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accumulates interest at a fixed annual rate.</a:t>
            </a:r>
          </a:p>
          <a:p>
            <a:pPr marL="434340">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a:t>
            </a:r>
          </a:p>
          <a:p>
            <a:pPr marL="434340">
              <a:spcBef>
                <a:spcPts val="0"/>
              </a:spcBef>
              <a:buNone/>
            </a:pPr>
            <a:r>
              <a:rPr lang="en-US" sz="1400" b="1" dirty="0" smtClean="0">
                <a:solidFill>
                  <a:srgbClr val="0073FF"/>
                </a:solidFill>
                <a:latin typeface="Courier"/>
                <a:ea typeface="Courier"/>
                <a:cs typeface="Courier"/>
              </a:rPr>
              <a:t>  5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Investment</a:t>
            </a:r>
          </a:p>
          <a:p>
            <a:pPr marL="434340">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a:t>
            </a:r>
          </a:p>
          <a:p>
            <a:pPr marL="434340">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balance;</a:t>
            </a:r>
          </a:p>
          <a:p>
            <a:pPr marL="434340">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rate;</a:t>
            </a:r>
          </a:p>
          <a:p>
            <a:pPr marL="434340">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year;</a:t>
            </a:r>
          </a:p>
          <a:p>
            <a:pPr marL="434340">
              <a:spcBef>
                <a:spcPts val="0"/>
              </a:spcBef>
              <a:buNone/>
            </a:pPr>
            <a:r>
              <a:rPr lang="en-US" sz="1400" b="1" dirty="0" smtClean="0">
                <a:solidFill>
                  <a:srgbClr val="0073FF"/>
                </a:solidFill>
                <a:latin typeface="Courier"/>
                <a:ea typeface="Courier"/>
                <a:cs typeface="Courier"/>
              </a:rPr>
              <a:t> 10  </a:t>
            </a:r>
          </a:p>
          <a:p>
            <a:pPr marL="434340">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Constructs an Investment object from a starting balance and</a:t>
            </a:r>
          </a:p>
          <a:p>
            <a:pPr marL="434340">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interest rate.</a:t>
            </a:r>
          </a:p>
          <a:p>
            <a:pPr marL="434340">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aBalance</a:t>
            </a:r>
            <a:r>
              <a:rPr lang="en-US" sz="1400" dirty="0" smtClean="0">
                <a:solidFill>
                  <a:srgbClr val="0073FF"/>
                </a:solidFill>
                <a:latin typeface="Times"/>
                <a:ea typeface="Times"/>
                <a:cs typeface="Times"/>
              </a:rPr>
              <a:t> the starting balance</a:t>
            </a:r>
          </a:p>
          <a:p>
            <a:pPr marL="434340">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aRate</a:t>
            </a:r>
            <a:r>
              <a:rPr lang="en-US" sz="1400" dirty="0" smtClean="0">
                <a:solidFill>
                  <a:srgbClr val="0073FF"/>
                </a:solidFill>
                <a:latin typeface="Times"/>
                <a:ea typeface="Times"/>
                <a:cs typeface="Times"/>
              </a:rPr>
              <a:t> the interest rate in percent</a:t>
            </a:r>
          </a:p>
          <a:p>
            <a:pPr marL="434340">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Investment(</a:t>
            </a:r>
            <a:r>
              <a:rPr lang="en-US" sz="1400" dirty="0" err="1"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aBalance</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aRate</a:t>
            </a:r>
            <a:r>
              <a:rPr lang="en-US" sz="1400" dirty="0" smtClean="0">
                <a:solidFill>
                  <a:srgbClr val="000000"/>
                </a:solidFill>
                <a:latin typeface="Courier"/>
                <a:ea typeface="Courier"/>
                <a:cs typeface="Courier"/>
              </a:rPr>
              <a:t>)</a:t>
            </a:r>
          </a:p>
          <a:p>
            <a:pPr marL="434340">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balance = </a:t>
            </a:r>
            <a:r>
              <a:rPr lang="en-US" sz="1400" dirty="0" err="1" smtClean="0">
                <a:solidFill>
                  <a:srgbClr val="000000"/>
                </a:solidFill>
                <a:latin typeface="Courier"/>
                <a:ea typeface="Courier"/>
                <a:cs typeface="Courier"/>
              </a:rPr>
              <a:t>aBalance</a:t>
            </a:r>
            <a:r>
              <a:rPr lang="en-US" sz="1400" dirty="0" smtClean="0">
                <a:solidFill>
                  <a:srgbClr val="000000"/>
                </a:solidFill>
                <a:latin typeface="Courier"/>
                <a:ea typeface="Courier"/>
                <a:cs typeface="Courier"/>
              </a:rPr>
              <a:t>;</a:t>
            </a:r>
          </a:p>
          <a:p>
            <a:pPr marL="434340">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rate = </a:t>
            </a:r>
            <a:r>
              <a:rPr lang="en-US" sz="1400" dirty="0" err="1" smtClean="0">
                <a:solidFill>
                  <a:srgbClr val="000000"/>
                </a:solidFill>
                <a:latin typeface="Courier"/>
                <a:ea typeface="Courier"/>
                <a:cs typeface="Courier"/>
              </a:rPr>
              <a:t>aRate</a:t>
            </a:r>
            <a:r>
              <a:rPr lang="en-US" sz="1400" dirty="0" smtClean="0">
                <a:solidFill>
                  <a:srgbClr val="000000"/>
                </a:solidFill>
                <a:latin typeface="Courier"/>
                <a:ea typeface="Courier"/>
                <a:cs typeface="Courier"/>
              </a:rPr>
              <a:t>;</a:t>
            </a:r>
          </a:p>
          <a:p>
            <a:pPr marL="434340">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year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marL="434340">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23  </a:t>
            </a:r>
          </a:p>
          <a:p>
            <a:pPr marL="434340">
              <a:spcBef>
                <a:spcPts val="0"/>
              </a:spcBef>
              <a:buNone/>
            </a:pPr>
            <a:r>
              <a:rPr lang="en-US" sz="1400" b="1" dirty="0" smtClean="0">
                <a:solidFill>
                  <a:srgbClr val="0073FF"/>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6.46</a:t>
            </a:r>
            <a:endParaRPr lang="en-US" dirty="0"/>
          </a:p>
        </p:txBody>
      </p:sp>
      <p:sp>
        <p:nvSpPr>
          <p:cNvPr id="8" name="Content Placeholder 5"/>
          <p:cNvSpPr>
            <a:spLocks noGrp="1"/>
          </p:cNvSpPr>
          <p:nvPr>
            <p:ph idx="4294967295"/>
          </p:nvPr>
        </p:nvSpPr>
        <p:spPr>
          <a:xfrm>
            <a:off x="609600" y="1793875"/>
            <a:ext cx="8534400" cy="635000"/>
          </a:xfrm>
        </p:spPr>
        <p:txBody>
          <a:bodyPr/>
          <a:lstStyle/>
          <a:p>
            <a:pPr>
              <a:buNone/>
            </a:pPr>
            <a:r>
              <a:rPr lang="en-US" b="1" dirty="0" smtClean="0"/>
              <a:t>Answer:</a:t>
            </a:r>
            <a:r>
              <a:rPr lang="en-US" dirty="0" smtClean="0"/>
              <a:t> </a:t>
            </a:r>
            <a:r>
              <a:rPr lang="en-US" dirty="0" err="1" smtClean="0">
                <a:solidFill>
                  <a:srgbClr val="6E8080"/>
                </a:solidFill>
                <a:latin typeface="Lucida Sans Typewriter"/>
                <a:ea typeface="Courier New" charset="0"/>
                <a:cs typeface="Courier New" charset="0"/>
              </a:rPr>
              <a:t>generator.nextDouble</a:t>
            </a:r>
            <a:r>
              <a:rPr lang="en-US" dirty="0" smtClean="0">
                <a:solidFill>
                  <a:srgbClr val="6E8080"/>
                </a:solidFill>
                <a:latin typeface="Lucida Sans Typewriter"/>
                <a:ea typeface="Courier New" charset="0"/>
                <a:cs typeface="Courier New" charset="0"/>
              </a:rPr>
              <a:t>() * 100.0 </a:t>
            </a:r>
          </a:p>
        </p:txBody>
      </p:sp>
      <p:sp>
        <p:nvSpPr>
          <p:cNvPr id="9" name="Content Placeholder 5"/>
          <p:cNvSpPr>
            <a:spLocks noGrp="1"/>
          </p:cNvSpPr>
          <p:nvPr>
            <p:ph idx="4294967295"/>
          </p:nvPr>
        </p:nvSpPr>
        <p:spPr>
          <a:xfrm>
            <a:off x="0" y="958850"/>
            <a:ext cx="9134475" cy="835025"/>
          </a:xfrm>
        </p:spPr>
        <p:txBody>
          <a:bodyPr/>
          <a:lstStyle/>
          <a:p>
            <a:pPr>
              <a:buNone/>
            </a:pPr>
            <a:r>
              <a:rPr lang="en-US" dirty="0" smtClean="0"/>
              <a:t>How do you generate a random floating-point number &gt;= 0 and &lt; 100?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a Debugger</a:t>
            </a:r>
            <a:endParaRPr lang="en-US" dirty="0"/>
          </a:p>
        </p:txBody>
      </p:sp>
      <p:sp>
        <p:nvSpPr>
          <p:cNvPr id="3" name="Content Placeholder 2"/>
          <p:cNvSpPr>
            <a:spLocks noGrp="1"/>
          </p:cNvSpPr>
          <p:nvPr>
            <p:ph idx="4294967295"/>
          </p:nvPr>
        </p:nvSpPr>
        <p:spPr>
          <a:xfrm>
            <a:off x="0" y="998538"/>
            <a:ext cx="9134475" cy="4965700"/>
          </a:xfrm>
        </p:spPr>
        <p:txBody>
          <a:bodyPr/>
          <a:lstStyle/>
          <a:p>
            <a:r>
              <a:rPr lang="en-US" b="1" dirty="0" smtClean="0"/>
              <a:t>Debugger:</a:t>
            </a:r>
            <a:r>
              <a:rPr lang="en-US" dirty="0" smtClean="0"/>
              <a:t> a program to execute another program and analyze its run-time behavior </a:t>
            </a:r>
          </a:p>
          <a:p>
            <a:r>
              <a:rPr lang="en-US" dirty="0" smtClean="0"/>
              <a:t>A debugger lets you stop and restart your program, see contents of variables, and step through it </a:t>
            </a:r>
          </a:p>
          <a:p>
            <a:r>
              <a:rPr lang="en-US" dirty="0" smtClean="0"/>
              <a:t>The larger your programs, the harder to debug them simply by inserting print commands </a:t>
            </a:r>
          </a:p>
          <a:p>
            <a:r>
              <a:rPr lang="en-US" dirty="0" smtClean="0"/>
              <a:t>Debuggers can be part of your IDE (e.g. Eclipse, </a:t>
            </a:r>
            <a:r>
              <a:rPr lang="en-US" dirty="0" err="1" smtClean="0"/>
              <a:t>BlueJ</a:t>
            </a:r>
            <a:r>
              <a:rPr lang="en-US" dirty="0" smtClean="0"/>
              <a:t>) or separate programs (e.g. </a:t>
            </a:r>
            <a:r>
              <a:rPr lang="en-US" dirty="0" err="1" smtClean="0"/>
              <a:t>JSwat</a:t>
            </a:r>
            <a:r>
              <a:rPr lang="en-US" dirty="0" smtClean="0"/>
              <a:t>) </a:t>
            </a:r>
          </a:p>
          <a:p>
            <a:r>
              <a:rPr lang="en-US" dirty="0" smtClean="0"/>
              <a:t>Three key concepts:</a:t>
            </a:r>
          </a:p>
          <a:p>
            <a:pPr lvl="1"/>
            <a:r>
              <a:rPr lang="en-US" sz="2000" dirty="0" smtClean="0"/>
              <a:t>Breakpoints </a:t>
            </a:r>
          </a:p>
          <a:p>
            <a:pPr lvl="1"/>
            <a:r>
              <a:rPr lang="en-US" sz="2000" dirty="0" smtClean="0"/>
              <a:t>Single-stepping </a:t>
            </a:r>
          </a:p>
          <a:p>
            <a:pPr lvl="1"/>
            <a:r>
              <a:rPr lang="en-US" sz="2000" dirty="0" smtClean="0"/>
              <a:t>Inspecting variables </a:t>
            </a:r>
            <a:endParaRPr lang="en-US"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99616"/>
            <a:ext cx="9135036" cy="1133142"/>
          </a:xfrm>
        </p:spPr>
        <p:txBody>
          <a:bodyPr>
            <a:normAutofit fontScale="90000"/>
          </a:bodyPr>
          <a:lstStyle/>
          <a:p>
            <a:r>
              <a:rPr lang="en-US" dirty="0" smtClean="0"/>
              <a:t>The Debugger Stopping at a Breakpoint</a:t>
            </a:r>
            <a:endParaRPr lang="en-US" dirty="0"/>
          </a:p>
        </p:txBody>
      </p:sp>
      <p:pic>
        <p:nvPicPr>
          <p:cNvPr id="4" name="Picture 3" descr="breakpoint.png"/>
          <p:cNvPicPr>
            <a:picLocks noChangeAspect="1"/>
          </p:cNvPicPr>
          <p:nvPr/>
        </p:nvPicPr>
        <p:blipFill>
          <a:blip r:embed="rId2"/>
          <a:stretch>
            <a:fillRect/>
          </a:stretch>
        </p:blipFill>
        <p:spPr>
          <a:xfrm>
            <a:off x="1867712" y="1211054"/>
            <a:ext cx="5304298" cy="524367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Inspecting Variables</a:t>
            </a:r>
            <a:endParaRPr lang="en-US" dirty="0"/>
          </a:p>
        </p:txBody>
      </p:sp>
      <p:sp>
        <p:nvSpPr>
          <p:cNvPr id="3" name="Content Placeholder 2"/>
          <p:cNvSpPr>
            <a:spLocks noGrp="1"/>
          </p:cNvSpPr>
          <p:nvPr>
            <p:ph idx="4294967295"/>
          </p:nvPr>
        </p:nvSpPr>
        <p:spPr>
          <a:xfrm>
            <a:off x="0" y="5167313"/>
            <a:ext cx="9134475" cy="484187"/>
          </a:xfrm>
        </p:spPr>
        <p:txBody>
          <a:bodyPr/>
          <a:lstStyle/>
          <a:p>
            <a:pPr>
              <a:buNone/>
            </a:pPr>
            <a:r>
              <a:rPr lang="en-US" b="1" dirty="0" smtClean="0"/>
              <a:t>Figure 9</a:t>
            </a:r>
            <a:r>
              <a:rPr lang="en-US" dirty="0" smtClean="0"/>
              <a:t> Inspecting Variables</a:t>
            </a:r>
            <a:endParaRPr lang="en-US" sz="2000" dirty="0"/>
          </a:p>
        </p:txBody>
      </p:sp>
      <p:pic>
        <p:nvPicPr>
          <p:cNvPr id="4" name="Picture 3" descr="inspecting.png"/>
          <p:cNvPicPr>
            <a:picLocks noChangeAspect="1"/>
          </p:cNvPicPr>
          <p:nvPr/>
        </p:nvPicPr>
        <p:blipFill>
          <a:blip r:embed="rId2"/>
          <a:stretch>
            <a:fillRect/>
          </a:stretch>
        </p:blipFill>
        <p:spPr>
          <a:xfrm>
            <a:off x="197547" y="1008300"/>
            <a:ext cx="4191652" cy="400990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Debugging</a:t>
            </a:r>
            <a:endParaRPr lang="en-US" dirty="0"/>
          </a:p>
        </p:txBody>
      </p:sp>
      <p:sp>
        <p:nvSpPr>
          <p:cNvPr id="3" name="Content Placeholder 2"/>
          <p:cNvSpPr>
            <a:spLocks noGrp="1"/>
          </p:cNvSpPr>
          <p:nvPr>
            <p:ph idx="4294967295"/>
          </p:nvPr>
        </p:nvSpPr>
        <p:spPr>
          <a:xfrm>
            <a:off x="0" y="998538"/>
            <a:ext cx="9134475" cy="4965700"/>
          </a:xfrm>
        </p:spPr>
        <p:txBody>
          <a:bodyPr>
            <a:normAutofit lnSpcReduction="10000"/>
          </a:bodyPr>
          <a:lstStyle/>
          <a:p>
            <a:r>
              <a:rPr lang="en-US" dirty="0" smtClean="0"/>
              <a:t>Execution is suspended whenever a breakpoint is reached </a:t>
            </a:r>
          </a:p>
          <a:p>
            <a:r>
              <a:rPr lang="en-US" dirty="0" smtClean="0"/>
              <a:t>In a debugger, the program runs at full speed until it reaches a breakpoint </a:t>
            </a:r>
          </a:p>
          <a:p>
            <a:r>
              <a:rPr lang="en-US" dirty="0" smtClean="0"/>
              <a:t>When execution stops you can: </a:t>
            </a:r>
          </a:p>
          <a:p>
            <a:pPr lvl="1"/>
            <a:r>
              <a:rPr lang="en-US" sz="2000" dirty="0" smtClean="0"/>
              <a:t>Inspect variables </a:t>
            </a:r>
          </a:p>
          <a:p>
            <a:pPr lvl="1"/>
            <a:r>
              <a:rPr lang="en-US" sz="2000" dirty="0" smtClean="0"/>
              <a:t>Step through the program a line at a time </a:t>
            </a:r>
          </a:p>
          <a:p>
            <a:pPr lvl="1"/>
            <a:r>
              <a:rPr lang="en-US" sz="2000" dirty="0" smtClean="0"/>
              <a:t>Or, continue running the program at full speed until it reaches the next breakpoint </a:t>
            </a:r>
          </a:p>
          <a:p>
            <a:r>
              <a:rPr lang="en-US" dirty="0" smtClean="0"/>
              <a:t>When the program terminates, the debugger stops as well </a:t>
            </a:r>
          </a:p>
          <a:p>
            <a:r>
              <a:rPr lang="en-US" dirty="0" smtClean="0"/>
              <a:t>Breakpoints stay active until you remove them </a:t>
            </a:r>
          </a:p>
          <a:p>
            <a:r>
              <a:rPr lang="en-US" dirty="0" smtClean="0"/>
              <a:t>Two variations of single-step command: </a:t>
            </a:r>
          </a:p>
          <a:p>
            <a:pPr lvl="1"/>
            <a:r>
              <a:rPr lang="en-US" sz="2000" dirty="0" smtClean="0"/>
              <a:t>Step Over: skips method calls </a:t>
            </a:r>
          </a:p>
          <a:p>
            <a:pPr lvl="1"/>
            <a:r>
              <a:rPr lang="en-US" sz="2000" dirty="0" smtClean="0"/>
              <a:t>Step Into: steps inside method calls </a:t>
            </a:r>
            <a:endParaRPr lang="en-US"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Single-step Example</a:t>
            </a:r>
            <a:endParaRPr lang="en-US" dirty="0"/>
          </a:p>
        </p:txBody>
      </p:sp>
      <p:sp>
        <p:nvSpPr>
          <p:cNvPr id="3" name="Content Placeholder 2"/>
          <p:cNvSpPr>
            <a:spLocks noGrp="1"/>
          </p:cNvSpPr>
          <p:nvPr>
            <p:ph idx="4294967295"/>
          </p:nvPr>
        </p:nvSpPr>
        <p:spPr>
          <a:xfrm>
            <a:off x="0" y="998538"/>
            <a:ext cx="9134475" cy="5600700"/>
          </a:xfrm>
        </p:spPr>
        <p:txBody>
          <a:bodyPr/>
          <a:lstStyle/>
          <a:p>
            <a:r>
              <a:rPr lang="en-US" dirty="0" smtClean="0"/>
              <a:t>Current line:</a:t>
            </a:r>
          </a:p>
          <a:p>
            <a:pPr lvl="1">
              <a:spcBef>
                <a:spcPts val="0"/>
              </a:spcBef>
              <a:buNone/>
            </a:pPr>
            <a:r>
              <a:rPr lang="en-US" sz="1600" dirty="0" smtClean="0">
                <a:solidFill>
                  <a:srgbClr val="6E8080"/>
                </a:solidFill>
                <a:latin typeface="Lucida Sans Typewriter"/>
                <a:ea typeface="Courier New" charset="0"/>
                <a:cs typeface="Courier New" charset="0"/>
              </a:rPr>
              <a:t>String input = </a:t>
            </a:r>
            <a:r>
              <a:rPr lang="en-US" sz="1600" dirty="0" err="1" smtClean="0">
                <a:solidFill>
                  <a:srgbClr val="6E8080"/>
                </a:solidFill>
                <a:latin typeface="Lucida Sans Typewriter"/>
                <a:ea typeface="Courier New" charset="0"/>
                <a:cs typeface="Courier New" charset="0"/>
              </a:rPr>
              <a:t>in.next</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Word </a:t>
            </a:r>
            <a:r>
              <a:rPr lang="en-US" sz="1600" dirty="0" err="1" smtClean="0">
                <a:solidFill>
                  <a:srgbClr val="6E8080"/>
                </a:solidFill>
                <a:latin typeface="Lucida Sans Typewriter"/>
                <a:ea typeface="Courier New" charset="0"/>
                <a:cs typeface="Courier New" charset="0"/>
              </a:rPr>
              <a:t>w</a:t>
            </a:r>
            <a:r>
              <a:rPr lang="en-US" sz="1600" dirty="0" smtClean="0">
                <a:solidFill>
                  <a:srgbClr val="6E8080"/>
                </a:solidFill>
                <a:latin typeface="Lucida Sans Typewriter"/>
                <a:ea typeface="Courier New" charset="0"/>
                <a:cs typeface="Courier New" charset="0"/>
              </a:rPr>
              <a:t> = new </a:t>
            </a:r>
            <a:r>
              <a:rPr lang="en-US" sz="1600" dirty="0" err="1" smtClean="0">
                <a:solidFill>
                  <a:srgbClr val="6E8080"/>
                </a:solidFill>
                <a:latin typeface="Lucida Sans Typewriter"/>
                <a:ea typeface="Courier New" charset="0"/>
                <a:cs typeface="Courier New" charset="0"/>
              </a:rPr>
              <a:t>Word(input</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err="1" smtClean="0">
                <a:solidFill>
                  <a:srgbClr val="006CB8"/>
                </a:solidFill>
                <a:latin typeface="Lucida Sans Typewriter"/>
                <a:ea typeface="Courier New" charset="0"/>
                <a:cs typeface="Courier New" charset="0"/>
              </a:rPr>
              <a:t>int syllables = w.countSyllables();</a:t>
            </a:r>
          </a:p>
          <a:p>
            <a:pPr lvl="1">
              <a:spcBef>
                <a:spcPts val="0"/>
              </a:spcBef>
              <a:buNone/>
            </a:pPr>
            <a:r>
              <a:rPr lang="en-US" sz="1600" dirty="0" err="1" smtClean="0">
                <a:solidFill>
                  <a:srgbClr val="6E8080"/>
                </a:solidFill>
                <a:latin typeface="Lucida Sans Typewriter"/>
                <a:ea typeface="Courier New" charset="0"/>
                <a:cs typeface="Courier New" charset="0"/>
              </a:rPr>
              <a:t>System.out.println("Syllables</a:t>
            </a:r>
            <a:r>
              <a:rPr lang="en-US" sz="1600" dirty="0" smtClean="0">
                <a:solidFill>
                  <a:srgbClr val="6E8080"/>
                </a:solidFill>
                <a:latin typeface="Lucida Sans Typewriter"/>
                <a:ea typeface="Courier New" charset="0"/>
                <a:cs typeface="Courier New" charset="0"/>
              </a:rPr>
              <a:t> in " + input + ": " + syllables); </a:t>
            </a:r>
          </a:p>
          <a:p>
            <a:r>
              <a:rPr lang="en-US" dirty="0" smtClean="0"/>
              <a:t>When you step over method calls, you get to the next line:</a:t>
            </a:r>
          </a:p>
          <a:p>
            <a:pPr lvl="1">
              <a:spcBef>
                <a:spcPts val="0"/>
              </a:spcBef>
              <a:buNone/>
            </a:pPr>
            <a:r>
              <a:rPr lang="en-US" sz="1600" dirty="0" smtClean="0">
                <a:solidFill>
                  <a:srgbClr val="6E8080"/>
                </a:solidFill>
                <a:latin typeface="Lucida Sans Typewriter"/>
                <a:ea typeface="Courier New" charset="0"/>
                <a:cs typeface="Courier New" charset="0"/>
              </a:rPr>
              <a:t>String input = </a:t>
            </a:r>
            <a:r>
              <a:rPr lang="en-US" sz="1600" dirty="0" err="1" smtClean="0">
                <a:solidFill>
                  <a:srgbClr val="6E8080"/>
                </a:solidFill>
                <a:latin typeface="Lucida Sans Typewriter"/>
                <a:ea typeface="Courier New" charset="0"/>
                <a:cs typeface="Courier New" charset="0"/>
              </a:rPr>
              <a:t>in.next</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Word </a:t>
            </a:r>
            <a:r>
              <a:rPr lang="en-US" sz="1600" dirty="0" err="1" smtClean="0">
                <a:solidFill>
                  <a:srgbClr val="6E8080"/>
                </a:solidFill>
                <a:latin typeface="Lucida Sans Typewriter"/>
                <a:ea typeface="Courier New" charset="0"/>
                <a:cs typeface="Courier New" charset="0"/>
              </a:rPr>
              <a:t>w</a:t>
            </a:r>
            <a:r>
              <a:rPr lang="en-US" sz="1600" dirty="0" smtClean="0">
                <a:solidFill>
                  <a:srgbClr val="6E8080"/>
                </a:solidFill>
                <a:latin typeface="Lucida Sans Typewriter"/>
                <a:ea typeface="Courier New" charset="0"/>
                <a:cs typeface="Courier New" charset="0"/>
              </a:rPr>
              <a:t> = new </a:t>
            </a:r>
            <a:r>
              <a:rPr lang="en-US" sz="1600" dirty="0" err="1" smtClean="0">
                <a:solidFill>
                  <a:srgbClr val="6E8080"/>
                </a:solidFill>
                <a:latin typeface="Lucida Sans Typewriter"/>
                <a:ea typeface="Courier New" charset="0"/>
                <a:cs typeface="Courier New" charset="0"/>
              </a:rPr>
              <a:t>Word(input</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syllables = </a:t>
            </a:r>
            <a:r>
              <a:rPr lang="en-US" sz="1600" dirty="0" err="1" smtClean="0">
                <a:solidFill>
                  <a:srgbClr val="6E8080"/>
                </a:solidFill>
                <a:latin typeface="Lucida Sans Typewriter"/>
                <a:ea typeface="Courier New" charset="0"/>
                <a:cs typeface="Courier New" charset="0"/>
              </a:rPr>
              <a:t>w.countSyllables</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err="1" smtClean="0">
                <a:solidFill>
                  <a:srgbClr val="006CB8"/>
                </a:solidFill>
                <a:latin typeface="Lucida Sans Typewriter"/>
                <a:ea typeface="Courier New" charset="0"/>
                <a:cs typeface="Courier New" charset="0"/>
              </a:rPr>
              <a:t>System.out.println("Syllables in " + input + ": " + syllables);</a:t>
            </a:r>
            <a:r>
              <a:rPr lang="en-US" sz="1600" dirty="0" smtClean="0">
                <a:solidFill>
                  <a:srgbClr val="6E8080"/>
                </a:solidFill>
                <a:latin typeface="Lucida Sans Typewriter"/>
                <a:ea typeface="Courier New" charset="0"/>
                <a:cs typeface="Courier New" charset="0"/>
              </a:rPr>
              <a:t> </a:t>
            </a:r>
          </a:p>
          <a:p>
            <a:r>
              <a:rPr lang="en-US" dirty="0" smtClean="0"/>
              <a:t>However, if you step into method calls, you enter the first line of the </a:t>
            </a:r>
            <a:r>
              <a:rPr lang="en-US" dirty="0" err="1" smtClean="0"/>
              <a:t>countSyllables</a:t>
            </a:r>
            <a:endParaRPr lang="en-US" dirty="0" smtClean="0"/>
          </a:p>
          <a:p>
            <a:pPr lvl="1">
              <a:spcBef>
                <a:spcPts val="0"/>
              </a:spcBef>
              <a:buNone/>
            </a:pPr>
            <a:r>
              <a:rPr lang="en-US" sz="1600" dirty="0" smtClean="0">
                <a:solidFill>
                  <a:srgbClr val="6E8080"/>
                </a:solidFill>
                <a:latin typeface="Lucida Sans Typewriter"/>
                <a:ea typeface="Courier New" charset="0"/>
                <a:cs typeface="Courier New" charset="0"/>
              </a:rPr>
              <a:t>method public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countSyllables</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006CB8"/>
                </a:solidFill>
                <a:latin typeface="Lucida Sans Typewriter"/>
                <a:ea typeface="Courier New" charset="0"/>
                <a:cs typeface="Courier New" charset="0"/>
              </a:rPr>
              <a:t>int</a:t>
            </a:r>
            <a:r>
              <a:rPr lang="en-US" sz="1600" dirty="0" smtClean="0">
                <a:solidFill>
                  <a:srgbClr val="006CB8"/>
                </a:solidFill>
                <a:latin typeface="Lucida Sans Typewriter"/>
                <a:ea typeface="Courier New" charset="0"/>
                <a:cs typeface="Courier New" charset="0"/>
              </a:rPr>
              <a:t> count = 0;</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end = </a:t>
            </a:r>
            <a:r>
              <a:rPr lang="en-US" sz="1600" dirty="0" err="1" smtClean="0">
                <a:solidFill>
                  <a:srgbClr val="6E8080"/>
                </a:solidFill>
                <a:latin typeface="Lucida Sans Typewriter"/>
                <a:ea typeface="Courier New" charset="0"/>
                <a:cs typeface="Courier New" charset="0"/>
              </a:rPr>
              <a:t>text.length</a:t>
            </a:r>
            <a:r>
              <a:rPr lang="en-US" sz="1600" dirty="0" smtClean="0">
                <a:solidFill>
                  <a:srgbClr val="6E8080"/>
                </a:solidFill>
                <a:latin typeface="Lucida Sans Typewriter"/>
                <a:ea typeface="Courier New" charset="0"/>
                <a:cs typeface="Courier New" charset="0"/>
              </a:rPr>
              <a:t>() – 1;</a:t>
            </a:r>
          </a:p>
          <a:p>
            <a:pPr lvl="1">
              <a:spcBef>
                <a:spcPts val="0"/>
              </a:spcBef>
              <a:buNone/>
            </a:pPr>
            <a:r>
              <a:rPr lang="en-US" sz="1600" dirty="0" smtClean="0">
                <a:solidFill>
                  <a:srgbClr val="6E8080"/>
                </a:solidFill>
                <a:latin typeface="Lucida Sans Typewriter"/>
                <a:ea typeface="Courier New" charset="0"/>
                <a:cs typeface="Courier New" charset="0"/>
              </a:rPr>
              <a:t>   . . .</a:t>
            </a:r>
          </a:p>
          <a:p>
            <a:pPr lvl="1">
              <a:spcBef>
                <a:spcPts val="0"/>
              </a:spcBef>
              <a:buNone/>
            </a:pPr>
            <a:r>
              <a:rPr lang="en-US" sz="16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6.47</a:t>
            </a:r>
            <a:endParaRPr lang="en-US" dirty="0"/>
          </a:p>
        </p:txBody>
      </p:sp>
      <p:sp>
        <p:nvSpPr>
          <p:cNvPr id="8" name="Content Placeholder 5"/>
          <p:cNvSpPr>
            <a:spLocks noGrp="1"/>
          </p:cNvSpPr>
          <p:nvPr>
            <p:ph idx="4294967295"/>
          </p:nvPr>
        </p:nvSpPr>
        <p:spPr>
          <a:xfrm>
            <a:off x="600075" y="2881372"/>
            <a:ext cx="7926845" cy="1300743"/>
          </a:xfrm>
        </p:spPr>
        <p:txBody>
          <a:bodyPr>
            <a:normAutofit/>
          </a:bodyPr>
          <a:lstStyle/>
          <a:p>
            <a:pPr>
              <a:buNone/>
            </a:pPr>
            <a:r>
              <a:rPr lang="en-US" b="1" dirty="0" smtClean="0"/>
              <a:t>Answer:</a:t>
            </a:r>
            <a:r>
              <a:rPr lang="en-US" dirty="0" smtClean="0"/>
              <a:t> You should step over it because you are not interested in debugging the internals of the </a:t>
            </a:r>
            <a:r>
              <a:rPr lang="en-US" dirty="0" err="1" smtClean="0">
                <a:solidFill>
                  <a:srgbClr val="6E8080"/>
                </a:solidFill>
                <a:latin typeface="Lucida Sans Typewriter"/>
                <a:ea typeface="Courier New" charset="0"/>
                <a:cs typeface="Courier New" charset="0"/>
              </a:rPr>
              <a:t>println</a:t>
            </a:r>
            <a:r>
              <a:rPr lang="en-US" dirty="0" smtClean="0"/>
              <a:t> method. </a:t>
            </a:r>
            <a:endParaRPr lang="en-US" dirty="0" smtClean="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0" y="958850"/>
            <a:ext cx="9134475" cy="1133475"/>
          </a:xfrm>
        </p:spPr>
        <p:txBody>
          <a:bodyPr>
            <a:normAutofit lnSpcReduction="10000"/>
          </a:bodyPr>
          <a:lstStyle/>
          <a:p>
            <a:pPr>
              <a:buNone/>
            </a:pPr>
            <a:r>
              <a:rPr lang="en-US" dirty="0" smtClean="0"/>
              <a:t>In the debugger, you are reaching a call to </a:t>
            </a:r>
            <a:r>
              <a:rPr lang="en-US" dirty="0" err="1" smtClean="0">
                <a:solidFill>
                  <a:srgbClr val="6E8080"/>
                </a:solidFill>
                <a:latin typeface="Lucida Sans Typewriter"/>
                <a:ea typeface="Courier New" charset="0"/>
                <a:cs typeface="Courier New" charset="0"/>
              </a:rPr>
              <a:t>System.out.println</a:t>
            </a:r>
            <a:r>
              <a:rPr lang="en-US" dirty="0" smtClean="0"/>
              <a:t>. Should you step into the method or step over it?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6.48</a:t>
            </a:r>
            <a:endParaRPr lang="en-US" dirty="0"/>
          </a:p>
        </p:txBody>
      </p:sp>
      <p:sp>
        <p:nvSpPr>
          <p:cNvPr id="8" name="Content Placeholder 5"/>
          <p:cNvSpPr>
            <a:spLocks noGrp="1"/>
          </p:cNvSpPr>
          <p:nvPr>
            <p:ph idx="4294967295"/>
          </p:nvPr>
        </p:nvSpPr>
        <p:spPr>
          <a:xfrm>
            <a:off x="609600" y="2863850"/>
            <a:ext cx="8534400" cy="896938"/>
          </a:xfrm>
        </p:spPr>
        <p:txBody>
          <a:bodyPr/>
          <a:lstStyle/>
          <a:p>
            <a:pPr>
              <a:buNone/>
            </a:pPr>
            <a:r>
              <a:rPr lang="en-US" b="1" dirty="0" smtClean="0"/>
              <a:t>Answer:</a:t>
            </a:r>
            <a:r>
              <a:rPr lang="en-US" dirty="0" smtClean="0"/>
              <a:t> You should set a breakpoint. Stepping through loops can be tedious. </a:t>
            </a:r>
            <a:endParaRPr lang="en-US" dirty="0"/>
          </a:p>
        </p:txBody>
      </p:sp>
      <p:sp>
        <p:nvSpPr>
          <p:cNvPr id="9" name="Content Placeholder 5"/>
          <p:cNvSpPr>
            <a:spLocks noGrp="1"/>
          </p:cNvSpPr>
          <p:nvPr>
            <p:ph idx="4294967295"/>
          </p:nvPr>
        </p:nvSpPr>
        <p:spPr>
          <a:xfrm>
            <a:off x="0" y="958850"/>
            <a:ext cx="9134475" cy="1905000"/>
          </a:xfrm>
        </p:spPr>
        <p:txBody>
          <a:bodyPr>
            <a:normAutofit lnSpcReduction="10000"/>
          </a:bodyPr>
          <a:lstStyle/>
          <a:p>
            <a:pPr>
              <a:buNone/>
            </a:pPr>
            <a:r>
              <a:rPr lang="en-US" dirty="0" smtClean="0"/>
              <a:t>In the debugger, you are reaching the beginning of a long method with a couple of loops inside. You want to find out the return value that is computed at the end of the method. Should you set a breakpoint, or should you step through the method?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6.49</a:t>
            </a:r>
            <a:endParaRPr lang="en-US" dirty="0"/>
          </a:p>
        </p:txBody>
      </p:sp>
      <p:sp>
        <p:nvSpPr>
          <p:cNvPr id="8" name="Content Placeholder 5"/>
          <p:cNvSpPr>
            <a:spLocks noGrp="1"/>
          </p:cNvSpPr>
          <p:nvPr>
            <p:ph idx="4294967295"/>
          </p:nvPr>
        </p:nvSpPr>
        <p:spPr>
          <a:xfrm>
            <a:off x="609600" y="2179638"/>
            <a:ext cx="8534400" cy="1581150"/>
          </a:xfrm>
        </p:spPr>
        <p:txBody>
          <a:bodyPr/>
          <a:lstStyle/>
          <a:p>
            <a:pPr>
              <a:buNone/>
            </a:pPr>
            <a:r>
              <a:rPr lang="en-US" b="1" dirty="0" smtClean="0"/>
              <a:t>Answer:</a:t>
            </a:r>
            <a:r>
              <a:rPr lang="en-US" dirty="0" smtClean="0"/>
              <a:t> Unfortunately, most debuggers do not support going backwards. Instead, you must restart the program. Try setting breakpoints at the lines in which the variable is changed. </a:t>
            </a:r>
            <a:endParaRPr lang="en-US" dirty="0"/>
          </a:p>
        </p:txBody>
      </p:sp>
      <p:sp>
        <p:nvSpPr>
          <p:cNvPr id="9" name="Content Placeholder 5"/>
          <p:cNvSpPr>
            <a:spLocks noGrp="1"/>
          </p:cNvSpPr>
          <p:nvPr>
            <p:ph idx="4294967295"/>
          </p:nvPr>
        </p:nvSpPr>
        <p:spPr>
          <a:xfrm>
            <a:off x="0" y="958850"/>
            <a:ext cx="9134475" cy="1220788"/>
          </a:xfrm>
        </p:spPr>
        <p:txBody>
          <a:bodyPr/>
          <a:lstStyle/>
          <a:p>
            <a:pPr>
              <a:buNone/>
            </a:pPr>
            <a:r>
              <a:rPr lang="en-US" dirty="0" smtClean="0"/>
              <a:t>When using the debugger, you find that a variable has an unexpected value. How can you go backwards to see when the variable changed?</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6.50</a:t>
            </a:r>
            <a:endParaRPr lang="en-US" dirty="0"/>
          </a:p>
        </p:txBody>
      </p:sp>
      <p:sp>
        <p:nvSpPr>
          <p:cNvPr id="8" name="Content Placeholder 5"/>
          <p:cNvSpPr>
            <a:spLocks noGrp="1"/>
          </p:cNvSpPr>
          <p:nvPr>
            <p:ph idx="4294967295"/>
          </p:nvPr>
        </p:nvSpPr>
        <p:spPr>
          <a:xfrm>
            <a:off x="600075" y="2342840"/>
            <a:ext cx="8534400" cy="1581150"/>
          </a:xfrm>
        </p:spPr>
        <p:txBody>
          <a:bodyPr/>
          <a:lstStyle/>
          <a:p>
            <a:pPr>
              <a:buNone/>
            </a:pPr>
            <a:r>
              <a:rPr lang="en-US" b="1" dirty="0" smtClean="0"/>
              <a:t>Answer: </a:t>
            </a:r>
            <a:r>
              <a:rPr lang="en-US" dirty="0" smtClean="0"/>
              <a:t>No, there is no need. You can just inspect the variables in the debugger.</a:t>
            </a:r>
            <a:endParaRPr lang="en-US" dirty="0"/>
          </a:p>
        </p:txBody>
      </p:sp>
      <p:sp>
        <p:nvSpPr>
          <p:cNvPr id="9" name="Content Placeholder 5"/>
          <p:cNvSpPr>
            <a:spLocks noGrp="1"/>
          </p:cNvSpPr>
          <p:nvPr>
            <p:ph idx="4294967295"/>
          </p:nvPr>
        </p:nvSpPr>
        <p:spPr>
          <a:xfrm>
            <a:off x="0" y="958850"/>
            <a:ext cx="9134475" cy="858838"/>
          </a:xfrm>
        </p:spPr>
        <p:txBody>
          <a:bodyPr/>
          <a:lstStyle/>
          <a:p>
            <a:pPr>
              <a:buNone/>
            </a:pPr>
            <a:r>
              <a:rPr lang="en-US" dirty="0" smtClean="0"/>
              <a:t>When using a debugger, should you insert statements to print the values of variables?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section_1/</a:t>
            </a:r>
            <a:r>
              <a:rPr lang="en-US" sz="3200" dirty="0" smtClean="0">
                <a:hlinkClick r:id="rId2" action="ppaction://hlinkfile"/>
              </a:rPr>
              <a:t>Investment.java</a:t>
            </a:r>
            <a:endParaRPr lang="en-US" sz="3200" dirty="0"/>
          </a:p>
        </p:txBody>
      </p:sp>
      <p:sp>
        <p:nvSpPr>
          <p:cNvPr id="3" name="Content Placeholder 2"/>
          <p:cNvSpPr>
            <a:spLocks noGrp="1"/>
          </p:cNvSpPr>
          <p:nvPr>
            <p:ph idx="4294967295"/>
          </p:nvPr>
        </p:nvSpPr>
        <p:spPr>
          <a:xfrm>
            <a:off x="9525" y="796925"/>
            <a:ext cx="9134475" cy="5454650"/>
          </a:xfrm>
        </p:spPr>
        <p:txBody>
          <a:bodyPr>
            <a:noAutofit/>
          </a:bodyPr>
          <a:lstStyle/>
          <a:p>
            <a:pPr marL="434340">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Keeps accumulating interest until a target balance has</a:t>
            </a:r>
          </a:p>
          <a:p>
            <a:pPr marL="434340">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been reached.</a:t>
            </a:r>
          </a:p>
          <a:p>
            <a:pPr marL="434340">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targetBalance</a:t>
            </a:r>
            <a:r>
              <a:rPr lang="en-US" sz="1400" dirty="0" smtClean="0">
                <a:solidFill>
                  <a:srgbClr val="0073FF"/>
                </a:solidFill>
                <a:latin typeface="Times"/>
                <a:ea typeface="Times"/>
                <a:cs typeface="Times"/>
              </a:rPr>
              <a:t> the desired balance</a:t>
            </a:r>
          </a:p>
          <a:p>
            <a:pPr marL="434340">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waitForBalance(</a:t>
            </a:r>
            <a:r>
              <a:rPr lang="en-US" sz="1400" dirty="0" err="1"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targetBalance</a:t>
            </a:r>
            <a:r>
              <a:rPr lang="en-US" sz="1400" dirty="0" smtClean="0">
                <a:solidFill>
                  <a:srgbClr val="000000"/>
                </a:solidFill>
                <a:latin typeface="Courier"/>
                <a:ea typeface="Courier"/>
                <a:cs typeface="Courier"/>
              </a:rPr>
              <a:t>)</a:t>
            </a:r>
          </a:p>
          <a:p>
            <a:pPr marL="434340">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while</a:t>
            </a:r>
            <a:r>
              <a:rPr lang="en-US" sz="1400" dirty="0" smtClean="0">
                <a:solidFill>
                  <a:srgbClr val="000000"/>
                </a:solidFill>
                <a:latin typeface="Courier"/>
                <a:ea typeface="Courier"/>
                <a:cs typeface="Courier"/>
              </a:rPr>
              <a:t> (balance &lt; </a:t>
            </a:r>
            <a:r>
              <a:rPr lang="en-US" sz="1400" dirty="0" err="1" smtClean="0">
                <a:solidFill>
                  <a:srgbClr val="000000"/>
                </a:solidFill>
                <a:latin typeface="Courier"/>
                <a:ea typeface="Courier"/>
                <a:cs typeface="Courier"/>
              </a:rPr>
              <a:t>targetBalance</a:t>
            </a:r>
            <a:r>
              <a:rPr lang="en-US" sz="1400" dirty="0" smtClean="0">
                <a:solidFill>
                  <a:srgbClr val="000000"/>
                </a:solidFill>
                <a:latin typeface="Courier"/>
                <a:ea typeface="Courier"/>
                <a:cs typeface="Courier"/>
              </a:rPr>
              <a:t>)</a:t>
            </a:r>
          </a:p>
          <a:p>
            <a:pPr marL="434340">
              <a:spcBef>
                <a:spcPts val="0"/>
              </a:spcBef>
              <a:buNone/>
            </a:pPr>
            <a:r>
              <a:rPr lang="en-US" sz="1400" b="1" dirty="0" smtClean="0">
                <a:solidFill>
                  <a:srgbClr val="0073FF"/>
                </a:solidFill>
                <a:latin typeface="Courier"/>
                <a:ea typeface="Courier"/>
                <a:cs typeface="Courier"/>
              </a:rPr>
              <a:t> 32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year++;   </a:t>
            </a:r>
          </a:p>
          <a:p>
            <a:pPr marL="434340">
              <a:spcBef>
                <a:spcPts val="0"/>
              </a:spcBef>
              <a:buNone/>
            </a:pPr>
            <a:r>
              <a:rPr lang="en-US" sz="1400" b="1" dirty="0" smtClean="0">
                <a:solidFill>
                  <a:srgbClr val="0073FF"/>
                </a:solidFill>
                <a:latin typeface="Courier"/>
                <a:ea typeface="Courier"/>
                <a:cs typeface="Courier"/>
              </a:rPr>
              <a:t> 34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interest = balance * rate / </a:t>
            </a:r>
            <a:r>
              <a:rPr lang="en-US" sz="1400" dirty="0" smtClean="0">
                <a:solidFill>
                  <a:srgbClr val="66FF19"/>
                </a:solidFill>
                <a:latin typeface="Courier"/>
                <a:ea typeface="Courier"/>
                <a:cs typeface="Courier"/>
              </a:rPr>
              <a:t>100</a:t>
            </a:r>
            <a:r>
              <a:rPr lang="en-US" sz="1400" dirty="0" smtClean="0">
                <a:solidFill>
                  <a:srgbClr val="000000"/>
                </a:solidFill>
                <a:latin typeface="Courier"/>
                <a:ea typeface="Courier"/>
                <a:cs typeface="Courier"/>
              </a:rPr>
              <a:t>;</a:t>
            </a:r>
          </a:p>
          <a:p>
            <a:pPr marL="434340">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         balance = balance + interest;</a:t>
            </a:r>
          </a:p>
          <a:p>
            <a:pPr marL="434340">
              <a:spcBef>
                <a:spcPts val="0"/>
              </a:spcBef>
              <a:buNone/>
            </a:pPr>
            <a:r>
              <a:rPr lang="en-US" sz="1400" b="1" dirty="0" smtClean="0">
                <a:solidFill>
                  <a:srgbClr val="0073FF"/>
                </a:solidFill>
                <a:latin typeface="Courier"/>
                <a:ea typeface="Courier"/>
                <a:cs typeface="Courier"/>
              </a:rPr>
              <a:t> 36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37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38  </a:t>
            </a:r>
          </a:p>
          <a:p>
            <a:pPr marL="434340">
              <a:spcBef>
                <a:spcPts val="0"/>
              </a:spcBef>
              <a:buNone/>
            </a:pPr>
            <a:r>
              <a:rPr lang="en-US" sz="1400" b="1" dirty="0" smtClean="0">
                <a:solidFill>
                  <a:srgbClr val="0073FF"/>
                </a:solidFill>
                <a:latin typeface="Courier"/>
                <a:ea typeface="Courier"/>
                <a:cs typeface="Courier"/>
              </a:rPr>
              <a:t> 39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40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Gets the current investment balance.</a:t>
            </a:r>
          </a:p>
          <a:p>
            <a:pPr marL="434340">
              <a:spcBef>
                <a:spcPts val="0"/>
              </a:spcBef>
              <a:buNone/>
            </a:pPr>
            <a:r>
              <a:rPr lang="en-US" sz="1400" b="1" dirty="0" smtClean="0">
                <a:solidFill>
                  <a:srgbClr val="0073FF"/>
                </a:solidFill>
                <a:latin typeface="Courier"/>
                <a:ea typeface="Courier"/>
                <a:cs typeface="Courier"/>
              </a:rPr>
              <a:t> 41  </a:t>
            </a:r>
            <a:r>
              <a:rPr lang="en-US" sz="1400" dirty="0" smtClean="0">
                <a:solidFill>
                  <a:srgbClr val="000000"/>
                </a:solidFill>
                <a:latin typeface="Courier"/>
                <a:ea typeface="Courier"/>
                <a:cs typeface="Courier"/>
              </a:rPr>
              <a:t>      @return</a:t>
            </a:r>
            <a:r>
              <a:rPr lang="en-US" sz="1400" dirty="0" smtClean="0">
                <a:solidFill>
                  <a:srgbClr val="0073FF"/>
                </a:solidFill>
                <a:latin typeface="Times"/>
                <a:ea typeface="Times"/>
                <a:cs typeface="Times"/>
              </a:rPr>
              <a:t> the current balance</a:t>
            </a:r>
          </a:p>
          <a:p>
            <a:pPr marL="434340">
              <a:spcBef>
                <a:spcPts val="0"/>
              </a:spcBef>
              <a:buNone/>
            </a:pPr>
            <a:r>
              <a:rPr lang="en-US" sz="1400" b="1" dirty="0" smtClean="0">
                <a:solidFill>
                  <a:srgbClr val="0073FF"/>
                </a:solidFill>
                <a:latin typeface="Courier"/>
                <a:ea typeface="Courier"/>
                <a:cs typeface="Courier"/>
              </a:rPr>
              <a:t> 42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43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getBalance</a:t>
            </a:r>
            <a:r>
              <a:rPr lang="en-US" sz="1400" dirty="0" smtClean="0">
                <a:solidFill>
                  <a:srgbClr val="000000"/>
                </a:solidFill>
                <a:latin typeface="Courier"/>
                <a:ea typeface="Courier"/>
                <a:cs typeface="Courier"/>
              </a:rPr>
              <a:t>()</a:t>
            </a:r>
          </a:p>
          <a:p>
            <a:pPr marL="434340">
              <a:spcBef>
                <a:spcPts val="0"/>
              </a:spcBef>
              <a:buNone/>
            </a:pPr>
            <a:r>
              <a:rPr lang="en-US" sz="1400" b="1" dirty="0" smtClean="0">
                <a:solidFill>
                  <a:srgbClr val="0073FF"/>
                </a:solidFill>
                <a:latin typeface="Courier"/>
                <a:ea typeface="Courier"/>
                <a:cs typeface="Courier"/>
              </a:rPr>
              <a:t> 44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45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balance;</a:t>
            </a:r>
          </a:p>
          <a:p>
            <a:pPr marL="434340">
              <a:spcBef>
                <a:spcPts val="0"/>
              </a:spcBef>
              <a:buNone/>
            </a:pPr>
            <a:r>
              <a:rPr lang="en-US" sz="1400" b="1" dirty="0" smtClean="0">
                <a:solidFill>
                  <a:srgbClr val="0073FF"/>
                </a:solidFill>
                <a:latin typeface="Courier"/>
                <a:ea typeface="Courier"/>
                <a:cs typeface="Courier"/>
              </a:rPr>
              <a:t> 46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47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6.51</a:t>
            </a:r>
            <a:endParaRPr lang="en-US" dirty="0"/>
          </a:p>
        </p:txBody>
      </p:sp>
      <p:sp>
        <p:nvSpPr>
          <p:cNvPr id="8" name="Content Placeholder 5"/>
          <p:cNvSpPr>
            <a:spLocks noGrp="1"/>
          </p:cNvSpPr>
          <p:nvPr>
            <p:ph idx="4294967295"/>
          </p:nvPr>
        </p:nvSpPr>
        <p:spPr>
          <a:xfrm>
            <a:off x="600075" y="2237809"/>
            <a:ext cx="8146464" cy="1581150"/>
          </a:xfrm>
        </p:spPr>
        <p:txBody>
          <a:bodyPr/>
          <a:lstStyle/>
          <a:p>
            <a:pPr>
              <a:buNone/>
            </a:pPr>
            <a:r>
              <a:rPr lang="en-US" b="1" dirty="0" smtClean="0"/>
              <a:t>Answer:</a:t>
            </a:r>
            <a:r>
              <a:rPr lang="en-US" dirty="0" smtClean="0"/>
              <a:t> For short programs, you certainly could. But when programs get longer, it would be very time-consuming to trace them manually.</a:t>
            </a:r>
            <a:endParaRPr lang="en-US" dirty="0"/>
          </a:p>
        </p:txBody>
      </p:sp>
      <p:sp>
        <p:nvSpPr>
          <p:cNvPr id="9" name="Content Placeholder 5"/>
          <p:cNvSpPr>
            <a:spLocks noGrp="1"/>
          </p:cNvSpPr>
          <p:nvPr>
            <p:ph idx="4294967295"/>
          </p:nvPr>
        </p:nvSpPr>
        <p:spPr>
          <a:xfrm>
            <a:off x="0" y="958850"/>
            <a:ext cx="9134475" cy="858838"/>
          </a:xfrm>
        </p:spPr>
        <p:txBody>
          <a:bodyPr/>
          <a:lstStyle/>
          <a:p>
            <a:pPr>
              <a:buNone/>
            </a:pPr>
            <a:r>
              <a:rPr lang="en-US" dirty="0" smtClean="0"/>
              <a:t>Instead of using a debugger, could you simply trace a program by hand?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section_1/</a:t>
            </a:r>
            <a:r>
              <a:rPr lang="en-US" sz="3200" dirty="0" smtClean="0">
                <a:hlinkClick r:id="rId2" action="ppaction://hlinkfile"/>
              </a:rPr>
              <a:t>Investment.java</a:t>
            </a:r>
            <a:endParaRPr lang="en-US" sz="3200" dirty="0"/>
          </a:p>
        </p:txBody>
      </p:sp>
      <p:sp>
        <p:nvSpPr>
          <p:cNvPr id="3" name="Content Placeholder 2"/>
          <p:cNvSpPr>
            <a:spLocks noGrp="1"/>
          </p:cNvSpPr>
          <p:nvPr>
            <p:ph idx="4294967295"/>
          </p:nvPr>
        </p:nvSpPr>
        <p:spPr>
          <a:xfrm>
            <a:off x="9525" y="796925"/>
            <a:ext cx="9134475" cy="5454650"/>
          </a:xfrm>
        </p:spPr>
        <p:txBody>
          <a:bodyPr>
            <a:noAutofit/>
          </a:bodyPr>
          <a:lstStyle/>
          <a:p>
            <a:pPr marL="434340">
              <a:spcBef>
                <a:spcPts val="0"/>
              </a:spcBef>
              <a:buNone/>
            </a:pPr>
            <a:r>
              <a:rPr lang="en-US" sz="1400" b="1" dirty="0" smtClean="0">
                <a:solidFill>
                  <a:srgbClr val="0073FF"/>
                </a:solidFill>
                <a:latin typeface="Courier"/>
                <a:ea typeface="Courier"/>
                <a:cs typeface="Courier"/>
              </a:rPr>
              <a:t> 48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49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Gets the number of years this investment has accumulated</a:t>
            </a:r>
          </a:p>
          <a:p>
            <a:pPr marL="434340">
              <a:spcBef>
                <a:spcPts val="0"/>
              </a:spcBef>
              <a:buNone/>
            </a:pPr>
            <a:r>
              <a:rPr lang="en-US" sz="1400" b="1" dirty="0" smtClean="0">
                <a:solidFill>
                  <a:srgbClr val="0073FF"/>
                </a:solidFill>
                <a:latin typeface="Courier"/>
                <a:ea typeface="Courier"/>
                <a:cs typeface="Courier"/>
              </a:rPr>
              <a:t> 50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interest.</a:t>
            </a:r>
          </a:p>
          <a:p>
            <a:pPr marL="434340">
              <a:spcBef>
                <a:spcPts val="0"/>
              </a:spcBef>
              <a:buNone/>
            </a:pPr>
            <a:r>
              <a:rPr lang="en-US" sz="1400" b="1" dirty="0" smtClean="0">
                <a:solidFill>
                  <a:srgbClr val="0073FF"/>
                </a:solidFill>
                <a:latin typeface="Courier"/>
                <a:ea typeface="Courier"/>
                <a:cs typeface="Courier"/>
              </a:rPr>
              <a:t> 51  </a:t>
            </a:r>
            <a:r>
              <a:rPr lang="en-US" sz="1400" dirty="0" smtClean="0">
                <a:solidFill>
                  <a:srgbClr val="000000"/>
                </a:solidFill>
                <a:latin typeface="Courier"/>
                <a:ea typeface="Courier"/>
                <a:cs typeface="Courier"/>
              </a:rPr>
              <a:t>      @return</a:t>
            </a:r>
            <a:r>
              <a:rPr lang="en-US" sz="1400" dirty="0" smtClean="0">
                <a:solidFill>
                  <a:srgbClr val="0073FF"/>
                </a:solidFill>
                <a:latin typeface="Times"/>
                <a:ea typeface="Times"/>
                <a:cs typeface="Times"/>
              </a:rPr>
              <a:t> the number of years since the start of the investment</a:t>
            </a:r>
          </a:p>
          <a:p>
            <a:pPr marL="434340">
              <a:spcBef>
                <a:spcPts val="0"/>
              </a:spcBef>
              <a:buNone/>
            </a:pPr>
            <a:r>
              <a:rPr lang="en-US" sz="1400" b="1" dirty="0" smtClean="0">
                <a:solidFill>
                  <a:srgbClr val="0073FF"/>
                </a:solidFill>
                <a:latin typeface="Courier"/>
                <a:ea typeface="Courier"/>
                <a:cs typeface="Courier"/>
              </a:rPr>
              <a:t> 52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53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getYears</a:t>
            </a:r>
            <a:r>
              <a:rPr lang="en-US" sz="1400" dirty="0" smtClean="0">
                <a:solidFill>
                  <a:srgbClr val="000000"/>
                </a:solidFill>
                <a:latin typeface="Courier"/>
                <a:ea typeface="Courier"/>
                <a:cs typeface="Courier"/>
              </a:rPr>
              <a:t>()</a:t>
            </a:r>
          </a:p>
          <a:p>
            <a:pPr marL="434340">
              <a:spcBef>
                <a:spcPts val="0"/>
              </a:spcBef>
              <a:buNone/>
            </a:pPr>
            <a:r>
              <a:rPr lang="en-US" sz="1400" b="1" dirty="0" smtClean="0">
                <a:solidFill>
                  <a:srgbClr val="0073FF"/>
                </a:solidFill>
                <a:latin typeface="Courier"/>
                <a:ea typeface="Courier"/>
                <a:cs typeface="Courier"/>
              </a:rPr>
              <a:t> 54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55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year;</a:t>
            </a:r>
          </a:p>
          <a:p>
            <a:pPr marL="434340">
              <a:spcBef>
                <a:spcPts val="0"/>
              </a:spcBef>
              <a:buNone/>
            </a:pPr>
            <a:r>
              <a:rPr lang="en-US" sz="1400" b="1" dirty="0" smtClean="0">
                <a:solidFill>
                  <a:srgbClr val="0073FF"/>
                </a:solidFill>
                <a:latin typeface="Courier"/>
                <a:ea typeface="Courier"/>
                <a:cs typeface="Courier"/>
              </a:rPr>
              <a:t> 56  </a:t>
            </a:r>
            <a:r>
              <a:rPr lang="en-US" sz="1400" dirty="0" smtClean="0">
                <a:solidFill>
                  <a:srgbClr val="000000"/>
                </a:solidFill>
                <a:latin typeface="Courier"/>
                <a:ea typeface="Courier"/>
                <a:cs typeface="Courier"/>
              </a:rPr>
              <a:t>   }</a:t>
            </a:r>
          </a:p>
          <a:p>
            <a:pPr marL="434340">
              <a:spcBef>
                <a:spcPts val="0"/>
              </a:spcBef>
              <a:buNone/>
            </a:pPr>
            <a:r>
              <a:rPr lang="en-US" sz="1400" b="1" dirty="0" smtClean="0">
                <a:solidFill>
                  <a:srgbClr val="0073FF"/>
                </a:solidFill>
                <a:latin typeface="Courier"/>
                <a:ea typeface="Courier"/>
                <a:cs typeface="Courier"/>
              </a:rPr>
              <a:t> 57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Section_1/</a:t>
            </a:r>
            <a:r>
              <a:rPr lang="en-US" sz="3200" dirty="0" smtClean="0">
                <a:hlinkClick r:id="rId2" action="ppaction://hlinkfile"/>
              </a:rPr>
              <a:t>InvestmentRunner.java</a:t>
            </a:r>
            <a:endParaRPr lang="en-US" sz="3200" dirty="0"/>
          </a:p>
        </p:txBody>
      </p:sp>
      <p:sp>
        <p:nvSpPr>
          <p:cNvPr id="3" name="Content Placeholder 2"/>
          <p:cNvSpPr>
            <a:spLocks noGrp="1"/>
          </p:cNvSpPr>
          <p:nvPr>
            <p:ph idx="4294967295"/>
          </p:nvPr>
        </p:nvSpPr>
        <p:spPr>
          <a:xfrm>
            <a:off x="9525" y="796925"/>
            <a:ext cx="9134475" cy="1042988"/>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computes how long it takes for an investment</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to double.</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InvestmentRunner</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INITIAL_BALANCE = </a:t>
            </a:r>
            <a:r>
              <a:rPr lang="en-US" sz="1400" dirty="0" smtClean="0">
                <a:solidFill>
                  <a:srgbClr val="66FF19"/>
                </a:solidFill>
                <a:latin typeface="Courier"/>
                <a:ea typeface="Courier"/>
                <a:cs typeface="Courier"/>
              </a:rPr>
              <a:t>10000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RATE = </a:t>
            </a:r>
            <a:r>
              <a:rPr lang="en-US" sz="1400" dirty="0" smtClean="0">
                <a:solidFill>
                  <a:srgbClr val="66FF19"/>
                </a:solidFill>
                <a:latin typeface="Courier"/>
                <a:ea typeface="Courier"/>
                <a:cs typeface="Courier"/>
              </a:rPr>
              <a:t>5</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Investment invest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Investment(INITIAL_BALANCE</a:t>
            </a:r>
            <a:r>
              <a:rPr lang="en-US" sz="1400" dirty="0" smtClean="0">
                <a:solidFill>
                  <a:srgbClr val="000000"/>
                </a:solidFill>
                <a:latin typeface="Courier"/>
                <a:ea typeface="Courier"/>
                <a:cs typeface="Courier"/>
              </a:rPr>
              <a:t>, RATE);</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invest.waitForBalance(</a:t>
            </a:r>
            <a:r>
              <a:rPr lang="en-US" sz="1400" dirty="0" smtClean="0">
                <a:solidFill>
                  <a:srgbClr val="66FF19"/>
                </a:solidFill>
                <a:latin typeface="Courier"/>
                <a:ea typeface="Courier"/>
                <a:cs typeface="Courier"/>
              </a:rPr>
              <a:t>2</a:t>
            </a:r>
            <a:r>
              <a:rPr lang="en-US" sz="1400" dirty="0" smtClean="0">
                <a:solidFill>
                  <a:srgbClr val="000000"/>
                </a:solidFill>
                <a:latin typeface="Courier"/>
                <a:ea typeface="Courier"/>
                <a:cs typeface="Courier"/>
              </a:rPr>
              <a:t> * INITIAL_BALANCE);</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years = </a:t>
            </a:r>
            <a:r>
              <a:rPr lang="en-US" sz="1400" dirty="0" err="1" smtClean="0">
                <a:solidFill>
                  <a:srgbClr val="000000"/>
                </a:solidFill>
                <a:latin typeface="Courier"/>
                <a:ea typeface="Courier"/>
                <a:cs typeface="Courier"/>
              </a:rPr>
              <a:t>invest.getYears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"The</a:t>
            </a:r>
            <a:r>
              <a:rPr lang="en-US" sz="1400" dirty="0" smtClean="0">
                <a:solidFill>
                  <a:srgbClr val="32E598"/>
                </a:solidFill>
                <a:latin typeface="Courier"/>
                <a:ea typeface="Courier"/>
                <a:cs typeface="Courier"/>
              </a:rPr>
              <a:t> investment doubled after "</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 years + </a:t>
            </a:r>
            <a:r>
              <a:rPr lang="en-US" sz="1400" dirty="0" smtClean="0">
                <a:solidFill>
                  <a:srgbClr val="32E598"/>
                </a:solidFill>
                <a:latin typeface="Courier"/>
                <a:ea typeface="Courier"/>
                <a:cs typeface="Courier"/>
              </a:rPr>
              <a:t>" years"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
        <p:nvSpPr>
          <p:cNvPr id="5" name="Content Placeholder 2"/>
          <p:cNvSpPr txBox="1">
            <a:spLocks/>
          </p:cNvSpPr>
          <p:nvPr/>
        </p:nvSpPr>
        <p:spPr>
          <a:xfrm>
            <a:off x="19050" y="4519984"/>
            <a:ext cx="9134475" cy="548856"/>
          </a:xfrm>
          <a:prstGeom prst="rect">
            <a:avLst/>
          </a:prstGeom>
        </p:spPr>
        <p:txBody>
          <a:bodyPr vert="horz" lIns="91440" tIns="45720" rIns="91440" bIns="45720" rtlCol="0">
            <a:normAutofit/>
          </a:bodyPr>
          <a:lstStyle/>
          <a:p>
            <a:r>
              <a:rPr lang="en-US" sz="2400" b="1" dirty="0" smtClean="0"/>
              <a:t>Program Run:</a:t>
            </a:r>
          </a:p>
        </p:txBody>
      </p:sp>
      <p:sp>
        <p:nvSpPr>
          <p:cNvPr id="6" name="Content Placeholder 2"/>
          <p:cNvSpPr txBox="1">
            <a:spLocks/>
          </p:cNvSpPr>
          <p:nvPr/>
        </p:nvSpPr>
        <p:spPr>
          <a:xfrm>
            <a:off x="9525" y="5176693"/>
            <a:ext cx="9134475" cy="1008621"/>
          </a:xfrm>
          <a:prstGeom prst="rect">
            <a:avLst/>
          </a:prstGeom>
        </p:spPr>
        <p:txBody>
          <a:bodyPr vert="horz" lIns="91440" tIns="45720" rIns="91440" bIns="45720" rtlCol="0">
            <a:normAutofit/>
          </a:bodyPr>
          <a:lstStyle/>
          <a:p>
            <a:r>
              <a:rPr lang="en-US" sz="2000" dirty="0" smtClean="0">
                <a:solidFill>
                  <a:srgbClr val="6E8080"/>
                </a:solidFill>
                <a:latin typeface="Lucida Sans Typewriter"/>
                <a:ea typeface="Courier New" charset="0"/>
                <a:cs typeface="Courier New" charset="0"/>
              </a:rPr>
              <a:t>The investment doubled after 15 years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6.1</a:t>
            </a:r>
            <a:endParaRPr lang="en-US" dirty="0"/>
          </a:p>
        </p:txBody>
      </p:sp>
      <p:sp>
        <p:nvSpPr>
          <p:cNvPr id="8" name="Content Placeholder 5"/>
          <p:cNvSpPr>
            <a:spLocks noGrp="1"/>
          </p:cNvSpPr>
          <p:nvPr>
            <p:ph idx="4294967295"/>
          </p:nvPr>
        </p:nvSpPr>
        <p:spPr>
          <a:xfrm>
            <a:off x="0" y="2224088"/>
            <a:ext cx="8239125" cy="1446212"/>
          </a:xfrm>
        </p:spPr>
        <p:txBody>
          <a:bodyPr/>
          <a:lstStyle/>
          <a:p>
            <a:pPr>
              <a:buNone/>
            </a:pPr>
            <a:r>
              <a:rPr lang="en-US" b="1" dirty="0" smtClean="0"/>
              <a:t>Answer:</a:t>
            </a:r>
            <a:r>
              <a:rPr lang="en-US" dirty="0" smtClean="0"/>
              <a:t> 23 years </a:t>
            </a:r>
            <a:endParaRPr lang="en-US" dirty="0"/>
          </a:p>
        </p:txBody>
      </p:sp>
      <p:sp>
        <p:nvSpPr>
          <p:cNvPr id="7" name="Content Placeholder 5"/>
          <p:cNvSpPr>
            <a:spLocks noGrp="1"/>
          </p:cNvSpPr>
          <p:nvPr>
            <p:ph idx="4294967295"/>
          </p:nvPr>
        </p:nvSpPr>
        <p:spPr>
          <a:xfrm>
            <a:off x="0" y="958850"/>
            <a:ext cx="8677275" cy="881063"/>
          </a:xfrm>
        </p:spPr>
        <p:txBody>
          <a:bodyPr/>
          <a:lstStyle/>
          <a:p>
            <a:pPr>
              <a:buNone/>
            </a:pPr>
            <a:r>
              <a:rPr lang="en-US" dirty="0" smtClean="0"/>
              <a:t>How many years does it take for the investment to triple? Modify the program and run it.</a:t>
            </a:r>
            <a:endParaRPr lang="en-US" sz="18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6.2</a:t>
            </a:r>
            <a:endParaRPr lang="en-US" dirty="0"/>
          </a:p>
        </p:txBody>
      </p:sp>
      <p:sp>
        <p:nvSpPr>
          <p:cNvPr id="8" name="Content Placeholder 5"/>
          <p:cNvSpPr>
            <a:spLocks noGrp="1"/>
          </p:cNvSpPr>
          <p:nvPr>
            <p:ph idx="4294967295"/>
          </p:nvPr>
        </p:nvSpPr>
        <p:spPr>
          <a:xfrm>
            <a:off x="0" y="2841625"/>
            <a:ext cx="8239125" cy="531813"/>
          </a:xfrm>
        </p:spPr>
        <p:txBody>
          <a:bodyPr/>
          <a:lstStyle/>
          <a:p>
            <a:pPr>
              <a:buNone/>
            </a:pPr>
            <a:r>
              <a:rPr lang="en-US" b="1" dirty="0" smtClean="0"/>
              <a:t>Answer:</a:t>
            </a:r>
            <a:r>
              <a:rPr lang="en-US" dirty="0" smtClean="0"/>
              <a:t> 8 years </a:t>
            </a:r>
            <a:endParaRPr lang="en-US" dirty="0"/>
          </a:p>
        </p:txBody>
      </p:sp>
      <p:sp>
        <p:nvSpPr>
          <p:cNvPr id="9" name="Content Placeholder 5"/>
          <p:cNvSpPr>
            <a:spLocks noGrp="1"/>
          </p:cNvSpPr>
          <p:nvPr>
            <p:ph idx="4294967295"/>
          </p:nvPr>
        </p:nvSpPr>
        <p:spPr>
          <a:xfrm>
            <a:off x="0" y="958850"/>
            <a:ext cx="8677275" cy="1204913"/>
          </a:xfrm>
        </p:spPr>
        <p:txBody>
          <a:bodyPr/>
          <a:lstStyle/>
          <a:p>
            <a:pPr>
              <a:buNone/>
            </a:pPr>
            <a:r>
              <a:rPr lang="en-US" dirty="0" smtClean="0"/>
              <a:t>If the interest rate is 10 percent per year, how many years does it take for the investment to double? Modify the program and run it.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6.3</a:t>
            </a:r>
            <a:endParaRPr lang="en-US" dirty="0"/>
          </a:p>
        </p:txBody>
      </p:sp>
      <p:sp>
        <p:nvSpPr>
          <p:cNvPr id="8" name="Content Placeholder 5"/>
          <p:cNvSpPr>
            <a:spLocks noGrp="1"/>
          </p:cNvSpPr>
          <p:nvPr>
            <p:ph idx="4294967295"/>
          </p:nvPr>
        </p:nvSpPr>
        <p:spPr>
          <a:xfrm>
            <a:off x="0" y="2243138"/>
            <a:ext cx="8240713" cy="1997075"/>
          </a:xfrm>
        </p:spPr>
        <p:txBody>
          <a:bodyPr/>
          <a:lstStyle/>
          <a:p>
            <a:pPr>
              <a:buNone/>
            </a:pPr>
            <a:r>
              <a:rPr lang="en-US" b="1" dirty="0" smtClean="0"/>
              <a:t>Answer:</a:t>
            </a:r>
            <a:r>
              <a:rPr lang="en-US" dirty="0" smtClean="0"/>
              <a:t> Add a statement</a:t>
            </a:r>
            <a:br>
              <a:rPr lang="en-US" dirty="0" smtClean="0"/>
            </a:br>
            <a:r>
              <a:rPr lang="en-US" dirty="0" smtClean="0"/>
              <a:t>      </a:t>
            </a:r>
            <a:r>
              <a:rPr lang="en-US" sz="2000" dirty="0" err="1" smtClean="0">
                <a:solidFill>
                  <a:srgbClr val="6E8080"/>
                </a:solidFill>
                <a:latin typeface="Lucida Sans Typewriter"/>
                <a:ea typeface="Courier New" charset="0"/>
                <a:cs typeface="Courier New" charset="0"/>
              </a:rPr>
              <a:t>System.out.println(balance</a:t>
            </a:r>
            <a:r>
              <a:rPr lang="en-US" sz="2000" dirty="0" smtClean="0">
                <a:solidFill>
                  <a:srgbClr val="6E8080"/>
                </a:solidFill>
                <a:latin typeface="Lucida Sans Typewriter"/>
                <a:ea typeface="Courier New" charset="0"/>
                <a:cs typeface="Courier New" charset="0"/>
              </a:rPr>
              <a:t>);</a:t>
            </a:r>
            <a:r>
              <a:rPr lang="en-US" dirty="0" smtClean="0"/>
              <a:t>  </a:t>
            </a:r>
            <a:br>
              <a:rPr lang="en-US" dirty="0" smtClean="0"/>
            </a:br>
            <a:r>
              <a:rPr lang="en-US" dirty="0" smtClean="0"/>
              <a:t>as the last statement in the </a:t>
            </a:r>
            <a:r>
              <a:rPr lang="en-US" dirty="0" smtClean="0">
                <a:solidFill>
                  <a:srgbClr val="6E8080"/>
                </a:solidFill>
                <a:latin typeface="Lucida Sans Typewriter"/>
                <a:ea typeface="Courier New" charset="0"/>
                <a:cs typeface="Courier New" charset="0"/>
              </a:rPr>
              <a:t>while</a:t>
            </a:r>
            <a:r>
              <a:rPr lang="en-US" dirty="0" smtClean="0"/>
              <a:t> loop.</a:t>
            </a:r>
            <a:endParaRPr lang="en-US" dirty="0"/>
          </a:p>
        </p:txBody>
      </p:sp>
      <p:sp>
        <p:nvSpPr>
          <p:cNvPr id="9" name="Content Placeholder 5"/>
          <p:cNvSpPr>
            <a:spLocks noGrp="1"/>
          </p:cNvSpPr>
          <p:nvPr>
            <p:ph idx="4294967295"/>
          </p:nvPr>
        </p:nvSpPr>
        <p:spPr>
          <a:xfrm>
            <a:off x="0" y="958850"/>
            <a:ext cx="8677275" cy="817563"/>
          </a:xfrm>
        </p:spPr>
        <p:txBody>
          <a:bodyPr>
            <a:normAutofit lnSpcReduction="10000"/>
          </a:bodyPr>
          <a:lstStyle/>
          <a:p>
            <a:pPr>
              <a:buNone/>
            </a:pPr>
            <a:r>
              <a:rPr lang="en-US" dirty="0" smtClean="0"/>
              <a:t>Modify the program so that the balance after each year is printed. How did you do that?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Goals</a:t>
            </a:r>
            <a:endParaRPr lang="en-US" dirty="0"/>
          </a:p>
        </p:txBody>
      </p:sp>
      <p:sp>
        <p:nvSpPr>
          <p:cNvPr id="3" name="Content Placeholder 2"/>
          <p:cNvSpPr>
            <a:spLocks noGrp="1"/>
          </p:cNvSpPr>
          <p:nvPr>
            <p:ph idx="1"/>
          </p:nvPr>
        </p:nvSpPr>
        <p:spPr>
          <a:xfrm>
            <a:off x="174712" y="3972055"/>
            <a:ext cx="8229600" cy="2346706"/>
          </a:xfrm>
        </p:spPr>
        <p:txBody>
          <a:bodyPr>
            <a:noAutofit/>
          </a:bodyPr>
          <a:lstStyle/>
          <a:p>
            <a:r>
              <a:rPr lang="en-US" sz="2000" dirty="0" smtClean="0"/>
              <a:t>To implement </a:t>
            </a:r>
            <a:r>
              <a:rPr lang="en-US" sz="1800" dirty="0" smtClean="0">
                <a:solidFill>
                  <a:srgbClr val="6E8080"/>
                </a:solidFill>
                <a:latin typeface="Lucida Sans Typewriter"/>
                <a:ea typeface="Courier New" charset="0"/>
                <a:cs typeface="Courier New" charset="0"/>
              </a:rPr>
              <a:t>while</a:t>
            </a:r>
            <a:r>
              <a:rPr lang="en-US" sz="2000" dirty="0" smtClean="0"/>
              <a:t>, </a:t>
            </a:r>
            <a:r>
              <a:rPr lang="en-US" sz="1800" dirty="0" smtClean="0">
                <a:solidFill>
                  <a:srgbClr val="6E8080"/>
                </a:solidFill>
                <a:latin typeface="Lucida Sans Typewriter"/>
                <a:ea typeface="Courier New" charset="0"/>
                <a:cs typeface="Courier New" charset="0"/>
              </a:rPr>
              <a:t>for</a:t>
            </a:r>
            <a:r>
              <a:rPr lang="en-US" sz="2000" dirty="0" smtClean="0"/>
              <a:t>, and </a:t>
            </a:r>
            <a:r>
              <a:rPr lang="en-US" sz="1800" dirty="0" smtClean="0">
                <a:solidFill>
                  <a:srgbClr val="6E8080"/>
                </a:solidFill>
                <a:latin typeface="Lucida Sans Typewriter"/>
                <a:ea typeface="Courier New" charset="0"/>
                <a:cs typeface="Courier New" charset="0"/>
              </a:rPr>
              <a:t>do</a:t>
            </a:r>
            <a:r>
              <a:rPr lang="en-US" sz="2000" dirty="0" smtClean="0"/>
              <a:t> loops</a:t>
            </a:r>
          </a:p>
          <a:p>
            <a:r>
              <a:rPr lang="en-US" sz="2000" dirty="0" smtClean="0"/>
              <a:t>To hand-trace the execution of a program</a:t>
            </a:r>
          </a:p>
          <a:p>
            <a:r>
              <a:rPr lang="en-US" sz="2000" dirty="0" smtClean="0"/>
              <a:t>To learn to use common loop algorithms</a:t>
            </a:r>
          </a:p>
          <a:p>
            <a:r>
              <a:rPr lang="en-US" sz="2000" dirty="0" smtClean="0"/>
              <a:t>To understand nested loops</a:t>
            </a:r>
          </a:p>
          <a:p>
            <a:r>
              <a:rPr lang="en-US" sz="2000" dirty="0" smtClean="0"/>
              <a:t>To implement programs that read and process data sets</a:t>
            </a:r>
          </a:p>
          <a:p>
            <a:r>
              <a:rPr lang="en-US" sz="2000" dirty="0" smtClean="0"/>
              <a:t>To use a computer for simulations</a:t>
            </a:r>
          </a:p>
        </p:txBody>
      </p:sp>
      <p:pic>
        <p:nvPicPr>
          <p:cNvPr id="6" name="Picture 5" descr="loop_de_loop.jpg"/>
          <p:cNvPicPr>
            <a:picLocks noChangeAspect="1"/>
          </p:cNvPicPr>
          <p:nvPr/>
        </p:nvPicPr>
        <p:blipFill>
          <a:blip r:embed="rId2"/>
          <a:stretch>
            <a:fillRect/>
          </a:stretch>
        </p:blipFill>
        <p:spPr>
          <a:xfrm>
            <a:off x="174712" y="940201"/>
            <a:ext cx="4847480" cy="293637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6.4</a:t>
            </a:r>
            <a:endParaRPr lang="en-US" dirty="0"/>
          </a:p>
        </p:txBody>
      </p:sp>
      <p:sp>
        <p:nvSpPr>
          <p:cNvPr id="8" name="Content Placeholder 5"/>
          <p:cNvSpPr>
            <a:spLocks noGrp="1"/>
          </p:cNvSpPr>
          <p:nvPr>
            <p:ph idx="4294967295"/>
          </p:nvPr>
        </p:nvSpPr>
        <p:spPr>
          <a:xfrm>
            <a:off x="0" y="3217863"/>
            <a:ext cx="8239125" cy="1270000"/>
          </a:xfrm>
        </p:spPr>
        <p:txBody>
          <a:bodyPr>
            <a:normAutofit fontScale="92500" lnSpcReduction="20000"/>
          </a:bodyPr>
          <a:lstStyle/>
          <a:p>
            <a:pPr>
              <a:buNone/>
            </a:pPr>
            <a:r>
              <a:rPr lang="en-US" b="1" dirty="0" smtClean="0"/>
              <a:t>Answer:</a:t>
            </a:r>
            <a:r>
              <a:rPr lang="en-US" dirty="0" smtClean="0"/>
              <a:t> The program prints the same output. This is because the balance after 14 years is slightly below $20,000, and after 15 years, it is slightly above $20,000. </a:t>
            </a:r>
            <a:endParaRPr lang="en-US" dirty="0"/>
          </a:p>
        </p:txBody>
      </p:sp>
      <p:sp>
        <p:nvSpPr>
          <p:cNvPr id="9" name="Content Placeholder 5"/>
          <p:cNvSpPr>
            <a:spLocks noGrp="1"/>
          </p:cNvSpPr>
          <p:nvPr>
            <p:ph idx="4294967295"/>
          </p:nvPr>
        </p:nvSpPr>
        <p:spPr>
          <a:xfrm>
            <a:off x="0" y="958850"/>
            <a:ext cx="8677275" cy="1720850"/>
          </a:xfrm>
        </p:spPr>
        <p:txBody>
          <a:bodyPr/>
          <a:lstStyle/>
          <a:p>
            <a:pPr>
              <a:buNone/>
            </a:pPr>
            <a:r>
              <a:rPr lang="en-US" dirty="0" smtClean="0"/>
              <a:t>Suppose we change the program so that the condition of the </a:t>
            </a:r>
            <a:r>
              <a:rPr lang="en-US" dirty="0" smtClean="0">
                <a:solidFill>
                  <a:srgbClr val="6E8080"/>
                </a:solidFill>
                <a:latin typeface="Lucida Sans Typewriter"/>
                <a:ea typeface="Courier New" charset="0"/>
                <a:cs typeface="Courier New" charset="0"/>
              </a:rPr>
              <a:t>while</a:t>
            </a:r>
            <a:r>
              <a:rPr lang="en-US" dirty="0" smtClean="0"/>
              <a:t> loop is </a:t>
            </a:r>
          </a:p>
          <a:p>
            <a:pPr>
              <a:buNone/>
            </a:pPr>
            <a:r>
              <a:rPr lang="en-US" dirty="0" smtClean="0"/>
              <a:t>      </a:t>
            </a:r>
            <a:r>
              <a:rPr lang="en-US" sz="2000" dirty="0" smtClean="0">
                <a:solidFill>
                  <a:srgbClr val="6E8080"/>
                </a:solidFill>
                <a:latin typeface="Lucida Sans Typewriter"/>
                <a:ea typeface="Courier New" charset="0"/>
                <a:cs typeface="Courier New" charset="0"/>
              </a:rPr>
              <a:t>while (balance &lt;= </a:t>
            </a:r>
            <a:r>
              <a:rPr lang="en-US" sz="2000" dirty="0" err="1" smtClean="0">
                <a:solidFill>
                  <a:srgbClr val="6E8080"/>
                </a:solidFill>
                <a:latin typeface="Lucida Sans Typewriter"/>
                <a:ea typeface="Courier New" charset="0"/>
                <a:cs typeface="Courier New" charset="0"/>
              </a:rPr>
              <a:t>targetBalance</a:t>
            </a:r>
            <a:r>
              <a:rPr lang="en-US" sz="2000" dirty="0" smtClean="0">
                <a:solidFill>
                  <a:srgbClr val="6E8080"/>
                </a:solidFill>
                <a:latin typeface="Lucida Sans Typewriter"/>
                <a:ea typeface="Courier New" charset="0"/>
                <a:cs typeface="Courier New" charset="0"/>
              </a:rPr>
              <a:t>) </a:t>
            </a:r>
          </a:p>
          <a:p>
            <a:pPr>
              <a:buNone/>
            </a:pPr>
            <a:r>
              <a:rPr lang="en-US" dirty="0" smtClean="0"/>
              <a:t>What is the effect on the program? Why?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6.5</a:t>
            </a:r>
            <a:endParaRPr lang="en-US" dirty="0"/>
          </a:p>
        </p:txBody>
      </p:sp>
      <p:sp>
        <p:nvSpPr>
          <p:cNvPr id="8" name="Content Placeholder 5"/>
          <p:cNvSpPr>
            <a:spLocks noGrp="1"/>
          </p:cNvSpPr>
          <p:nvPr>
            <p:ph idx="4294967295"/>
          </p:nvPr>
        </p:nvSpPr>
        <p:spPr>
          <a:xfrm>
            <a:off x="0" y="3721100"/>
            <a:ext cx="8239125" cy="944563"/>
          </a:xfrm>
        </p:spPr>
        <p:txBody>
          <a:bodyPr>
            <a:normAutofit/>
          </a:bodyPr>
          <a:lstStyle/>
          <a:p>
            <a:pPr>
              <a:buNone/>
            </a:pPr>
            <a:r>
              <a:rPr lang="en-US" b="1" dirty="0" smtClean="0"/>
              <a:t>Answer:</a:t>
            </a:r>
            <a:r>
              <a:rPr lang="en-US" dirty="0" smtClean="0"/>
              <a:t> </a:t>
            </a:r>
            <a:r>
              <a:rPr lang="en-US" dirty="0" smtClean="0">
                <a:solidFill>
                  <a:srgbClr val="6E8080"/>
                </a:solidFill>
                <a:latin typeface="Lucida Sans Typewriter"/>
                <a:ea typeface="Courier New" charset="0"/>
                <a:cs typeface="Courier New" charset="0"/>
              </a:rPr>
              <a:t>2 4 8 16 32 64 128</a:t>
            </a:r>
          </a:p>
        </p:txBody>
      </p:sp>
      <p:sp>
        <p:nvSpPr>
          <p:cNvPr id="9" name="Content Placeholder 5"/>
          <p:cNvSpPr>
            <a:spLocks noGrp="1"/>
          </p:cNvSpPr>
          <p:nvPr>
            <p:ph idx="4294967295"/>
          </p:nvPr>
        </p:nvSpPr>
        <p:spPr>
          <a:xfrm>
            <a:off x="0" y="958850"/>
            <a:ext cx="8677275" cy="2290763"/>
          </a:xfrm>
        </p:spPr>
        <p:txBody>
          <a:bodyPr>
            <a:normAutofit fontScale="92500" lnSpcReduction="20000"/>
          </a:bodyPr>
          <a:lstStyle/>
          <a:p>
            <a:pPr>
              <a:buNone/>
            </a:pPr>
            <a:r>
              <a:rPr lang="en-US" dirty="0" smtClean="0"/>
              <a:t>What does the following loop print?</a:t>
            </a:r>
          </a:p>
          <a:p>
            <a:pPr lvl="1">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 1;</a:t>
            </a:r>
          </a:p>
          <a:p>
            <a:pPr lvl="1">
              <a:buNone/>
            </a:pPr>
            <a:r>
              <a:rPr lang="en-US" sz="2000" dirty="0" smtClean="0">
                <a:solidFill>
                  <a:srgbClr val="6E8080"/>
                </a:solidFill>
                <a:latin typeface="Lucida Sans Typewriter"/>
                <a:ea typeface="Courier New" charset="0"/>
                <a:cs typeface="Courier New" charset="0"/>
              </a:rPr>
              <a:t>while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&lt; 100)</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 2 *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System.out.print(n</a:t>
            </a:r>
            <a:r>
              <a:rPr lang="en-US" sz="2000" dirty="0" smtClean="0">
                <a:solidFill>
                  <a:srgbClr val="6E8080"/>
                </a:solidFill>
                <a:latin typeface="Lucida Sans Typewriter"/>
                <a:ea typeface="Courier New" charset="0"/>
                <a:cs typeface="Courier New" charset="0"/>
              </a:rPr>
              <a:t> + " ");</a:t>
            </a:r>
          </a:p>
          <a:p>
            <a:pPr lvl="1">
              <a:buNone/>
            </a:pPr>
            <a:r>
              <a:rPr lang="en-US" sz="2000" dirty="0" smtClean="0">
                <a:solidFill>
                  <a:srgbClr val="6E8080"/>
                </a:solidFill>
                <a:latin typeface="Lucida Sans Typewriter"/>
                <a:ea typeface="Courier New" charset="0"/>
                <a:cs typeface="Courier New" charset="0"/>
              </a:rPr>
              <a: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6E8080"/>
                </a:solidFill>
                <a:latin typeface="Lucida Sans Typewriter"/>
                <a:ea typeface="Courier New" charset="0"/>
                <a:cs typeface="Courier New" charset="0"/>
              </a:rPr>
              <a:t>while </a:t>
            </a:r>
            <a:r>
              <a:rPr lang="en-US" dirty="0" smtClean="0"/>
              <a:t>Loop Examples</a:t>
            </a:r>
            <a:endParaRPr lang="en-US" dirty="0"/>
          </a:p>
        </p:txBody>
      </p:sp>
      <p:pic>
        <p:nvPicPr>
          <p:cNvPr id="5" name="Picture 4" descr="while_examples.png"/>
          <p:cNvPicPr>
            <a:picLocks noChangeAspect="1"/>
          </p:cNvPicPr>
          <p:nvPr/>
        </p:nvPicPr>
        <p:blipFill>
          <a:blip r:embed="rId2"/>
          <a:stretch>
            <a:fillRect/>
          </a:stretch>
        </p:blipFill>
        <p:spPr>
          <a:xfrm>
            <a:off x="1797319" y="945444"/>
            <a:ext cx="5079851" cy="561383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Error: Infinite Loops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Example: </a:t>
            </a:r>
          </a:p>
          <a:p>
            <a:pPr lvl="1"/>
            <a:r>
              <a:rPr lang="en-US" dirty="0" smtClean="0"/>
              <a:t>forgetting to update the variable that controls the loop</a:t>
            </a:r>
          </a:p>
          <a:p>
            <a:pPr lvl="2">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years = 1;</a:t>
            </a:r>
          </a:p>
          <a:p>
            <a:pPr lvl="2">
              <a:spcBef>
                <a:spcPts val="0"/>
              </a:spcBef>
              <a:buNone/>
            </a:pPr>
            <a:r>
              <a:rPr lang="en-US" dirty="0" smtClean="0">
                <a:solidFill>
                  <a:srgbClr val="6E8080"/>
                </a:solidFill>
                <a:latin typeface="Lucida Sans Typewriter"/>
                <a:ea typeface="Courier New" charset="0"/>
                <a:cs typeface="Courier New" charset="0"/>
              </a:rPr>
              <a:t>while (years &lt;= 20)</a:t>
            </a:r>
          </a:p>
          <a:p>
            <a:pPr lvl="2">
              <a:spcBef>
                <a:spcPts val="0"/>
              </a:spcBef>
              <a:buNone/>
            </a:pPr>
            <a:r>
              <a:rPr lang="en-US" dirty="0" smtClean="0">
                <a:solidFill>
                  <a:srgbClr val="6E8080"/>
                </a:solidFill>
                <a:latin typeface="Lucida Sans Typewriter"/>
                <a:ea typeface="Courier New" charset="0"/>
                <a:cs typeface="Courier New" charset="0"/>
              </a:rPr>
              <a:t>{</a:t>
            </a:r>
          </a:p>
          <a:p>
            <a:pPr lvl="2">
              <a:spcBef>
                <a:spcPts val="0"/>
              </a:spcBef>
              <a:buNone/>
            </a:pPr>
            <a:r>
              <a:rPr lang="en-US" dirty="0" smtClean="0">
                <a:solidFill>
                  <a:srgbClr val="6E8080"/>
                </a:solidFill>
                <a:latin typeface="Lucida Sans Typewriter"/>
                <a:ea typeface="Courier New" charset="0"/>
                <a:cs typeface="Courier New" charset="0"/>
              </a:rPr>
              <a:t>   double interest = balance * RATE / 100;</a:t>
            </a:r>
          </a:p>
          <a:p>
            <a:pPr lvl="2">
              <a:spcBef>
                <a:spcPts val="0"/>
              </a:spcBef>
              <a:buNone/>
            </a:pPr>
            <a:r>
              <a:rPr lang="en-US" dirty="0" smtClean="0">
                <a:solidFill>
                  <a:srgbClr val="6E8080"/>
                </a:solidFill>
                <a:latin typeface="Lucida Sans Typewriter"/>
                <a:ea typeface="Courier New" charset="0"/>
                <a:cs typeface="Courier New" charset="0"/>
              </a:rPr>
              <a:t>   balance = balance + interest;</a:t>
            </a:r>
          </a:p>
          <a:p>
            <a:pPr lvl="2">
              <a:spcBef>
                <a:spcPts val="0"/>
              </a:spcBef>
              <a:buNone/>
            </a:pPr>
            <a:r>
              <a:rPr lang="en-US" dirty="0" smtClean="0">
                <a:solidFill>
                  <a:srgbClr val="6E8080"/>
                </a:solidFill>
                <a:latin typeface="Lucida Sans Typewriter"/>
                <a:ea typeface="Courier New" charset="0"/>
                <a:cs typeface="Courier New" charset="0"/>
              </a:rPr>
              <a:t>}</a:t>
            </a:r>
          </a:p>
          <a:p>
            <a:r>
              <a:rPr lang="en-US" dirty="0" smtClean="0"/>
              <a:t>Example: </a:t>
            </a:r>
          </a:p>
          <a:p>
            <a:pPr lvl="1"/>
            <a:r>
              <a:rPr lang="en-US" dirty="0" smtClean="0"/>
              <a:t>incrementing instead of decrementing</a:t>
            </a:r>
          </a:p>
          <a:p>
            <a:pPr lvl="2">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years = 20;</a:t>
            </a:r>
          </a:p>
          <a:p>
            <a:pPr lvl="2">
              <a:spcBef>
                <a:spcPts val="0"/>
              </a:spcBef>
              <a:buNone/>
            </a:pPr>
            <a:r>
              <a:rPr lang="en-US" dirty="0" smtClean="0">
                <a:solidFill>
                  <a:srgbClr val="6E8080"/>
                </a:solidFill>
                <a:latin typeface="Lucida Sans Typewriter"/>
                <a:ea typeface="Courier New" charset="0"/>
                <a:cs typeface="Courier New" charset="0"/>
              </a:rPr>
              <a:t>while (years &gt; 0)</a:t>
            </a:r>
          </a:p>
          <a:p>
            <a:pPr lvl="2">
              <a:spcBef>
                <a:spcPts val="0"/>
              </a:spcBef>
              <a:buNone/>
            </a:pPr>
            <a:r>
              <a:rPr lang="en-US" dirty="0" smtClean="0">
                <a:solidFill>
                  <a:srgbClr val="6E8080"/>
                </a:solidFill>
                <a:latin typeface="Lucida Sans Typewriter"/>
                <a:ea typeface="Courier New" charset="0"/>
                <a:cs typeface="Courier New" charset="0"/>
              </a:rPr>
              <a:t>{</a:t>
            </a:r>
          </a:p>
          <a:p>
            <a:pPr lvl="2">
              <a:spcBef>
                <a:spcPts val="0"/>
              </a:spcBef>
              <a:buNone/>
            </a:pPr>
            <a:r>
              <a:rPr lang="en-US" dirty="0" smtClean="0">
                <a:solidFill>
                  <a:srgbClr val="6E8080"/>
                </a:solidFill>
                <a:latin typeface="Lucida Sans Typewriter"/>
                <a:ea typeface="Courier New" charset="0"/>
                <a:cs typeface="Courier New" charset="0"/>
              </a:rPr>
              <a:t>   double interest = balance * RATE / 100;</a:t>
            </a:r>
          </a:p>
          <a:p>
            <a:pPr lvl="2">
              <a:spcBef>
                <a:spcPts val="0"/>
              </a:spcBef>
              <a:buNone/>
            </a:pPr>
            <a:r>
              <a:rPr lang="en-US" dirty="0" smtClean="0">
                <a:solidFill>
                  <a:srgbClr val="6E8080"/>
                </a:solidFill>
                <a:latin typeface="Lucida Sans Typewriter"/>
                <a:ea typeface="Courier New" charset="0"/>
                <a:cs typeface="Courier New" charset="0"/>
              </a:rPr>
              <a:t>   balance = balance + interest;</a:t>
            </a:r>
          </a:p>
          <a:p>
            <a:pPr lvl="2">
              <a:spcBef>
                <a:spcPts val="0"/>
              </a:spcBef>
              <a:buNone/>
            </a:pPr>
            <a:r>
              <a:rPr lang="en-US" dirty="0" smtClean="0">
                <a:solidFill>
                  <a:srgbClr val="6E8080"/>
                </a:solidFill>
                <a:latin typeface="Lucida Sans Typewriter"/>
                <a:ea typeface="Courier New" charset="0"/>
                <a:cs typeface="Courier New" charset="0"/>
              </a:rPr>
              <a:t>   years++;</a:t>
            </a:r>
          </a:p>
          <a:p>
            <a:pPr lvl="2">
              <a:spcBef>
                <a:spcPts val="0"/>
              </a:spcBef>
              <a:buNone/>
            </a:pPr>
            <a:r>
              <a:rPr lang="en-US" dirty="0" smtClean="0">
                <a:solidFill>
                  <a:srgbClr val="6E8080"/>
                </a:solidFill>
                <a:latin typeface="Lucida Sans Typewriter"/>
                <a:ea typeface="Courier New" charset="0"/>
                <a:cs typeface="Courier New" charset="0"/>
              </a:rPr>
              <a:t>} </a:t>
            </a:r>
          </a:p>
          <a:p>
            <a:r>
              <a:rPr lang="en-US" dirty="0" smtClean="0"/>
              <a:t>These loops run forever – must kill program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Error: Off-by-One Errors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b="1" dirty="0" smtClean="0"/>
              <a:t>Off-by-one error:</a:t>
            </a:r>
            <a:r>
              <a:rPr lang="en-US" dirty="0" smtClean="0"/>
              <a:t> a loop executes one too few, or one too many, times. </a:t>
            </a:r>
          </a:p>
          <a:p>
            <a:r>
              <a:rPr lang="en-US" dirty="0" smtClean="0"/>
              <a:t>Example:</a:t>
            </a:r>
          </a:p>
          <a:p>
            <a:pPr lvl="1">
              <a:spcBef>
                <a:spcPts val="0"/>
              </a:spcBef>
              <a:buNone/>
            </a:pP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years = 0;</a:t>
            </a:r>
          </a:p>
          <a:p>
            <a:pPr lvl="1">
              <a:spcBef>
                <a:spcPts val="0"/>
              </a:spcBef>
              <a:buNone/>
            </a:pPr>
            <a:r>
              <a:rPr lang="en-US" sz="1800" dirty="0" smtClean="0">
                <a:solidFill>
                  <a:srgbClr val="6E8080"/>
                </a:solidFill>
                <a:latin typeface="Lucida Sans Typewriter"/>
                <a:ea typeface="Courier New" charset="0"/>
                <a:cs typeface="Courier New" charset="0"/>
              </a:rPr>
              <a:t>while (balance &lt; </a:t>
            </a:r>
            <a:r>
              <a:rPr lang="en-US" sz="1800" dirty="0" err="1" smtClean="0">
                <a:solidFill>
                  <a:srgbClr val="6E8080"/>
                </a:solidFill>
                <a:latin typeface="Lucida Sans Typewriter"/>
                <a:ea typeface="Courier New" charset="0"/>
                <a:cs typeface="Courier New" charset="0"/>
              </a:rPr>
              <a:t>targetBalance</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years++;</a:t>
            </a:r>
          </a:p>
          <a:p>
            <a:pPr lvl="1">
              <a:spcBef>
                <a:spcPts val="0"/>
              </a:spcBef>
              <a:buNone/>
            </a:pPr>
            <a:r>
              <a:rPr lang="en-US" sz="1800" dirty="0" smtClean="0">
                <a:solidFill>
                  <a:srgbClr val="6E8080"/>
                </a:solidFill>
                <a:latin typeface="Lucida Sans Typewriter"/>
                <a:ea typeface="Courier New" charset="0"/>
                <a:cs typeface="Courier New" charset="0"/>
              </a:rPr>
              <a:t>   balance = balance * (1 + RATE / 100);</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err="1" smtClean="0">
                <a:solidFill>
                  <a:srgbClr val="6E8080"/>
                </a:solidFill>
                <a:latin typeface="Lucida Sans Typewriter"/>
                <a:ea typeface="Courier New" charset="0"/>
                <a:cs typeface="Courier New" charset="0"/>
              </a:rPr>
              <a:t>System.out.println("The</a:t>
            </a:r>
            <a:r>
              <a:rPr lang="en-US" sz="1800" dirty="0" smtClean="0">
                <a:solidFill>
                  <a:srgbClr val="6E8080"/>
                </a:solidFill>
                <a:latin typeface="Lucida Sans Typewriter"/>
                <a:ea typeface="Courier New" charset="0"/>
                <a:cs typeface="Courier New" charset="0"/>
              </a:rPr>
              <a:t> investment doubled after " +</a:t>
            </a:r>
          </a:p>
          <a:p>
            <a:pPr lvl="1">
              <a:spcBef>
                <a:spcPts val="0"/>
              </a:spcBef>
              <a:buNone/>
            </a:pPr>
            <a:r>
              <a:rPr lang="en-US" sz="1800" dirty="0" smtClean="0">
                <a:solidFill>
                  <a:srgbClr val="6E8080"/>
                </a:solidFill>
                <a:latin typeface="Lucida Sans Typewriter"/>
                <a:ea typeface="Courier New" charset="0"/>
                <a:cs typeface="Courier New" charset="0"/>
              </a:rPr>
              <a:t>   year + " years."); </a:t>
            </a:r>
          </a:p>
          <a:p>
            <a:r>
              <a:rPr lang="en-US" dirty="0" smtClean="0"/>
              <a:t>Should </a:t>
            </a:r>
            <a:r>
              <a:rPr lang="en-US" dirty="0" smtClean="0">
                <a:solidFill>
                  <a:srgbClr val="6E8080"/>
                </a:solidFill>
                <a:latin typeface="Lucida Sans Typewriter"/>
                <a:ea typeface="Courier New" charset="0"/>
                <a:cs typeface="Courier New" charset="0"/>
              </a:rPr>
              <a:t>years</a:t>
            </a:r>
            <a:r>
              <a:rPr lang="en-US" dirty="0" smtClean="0"/>
              <a:t> start at </a:t>
            </a:r>
            <a:r>
              <a:rPr lang="en-US" dirty="0" smtClean="0">
                <a:solidFill>
                  <a:srgbClr val="6E8080"/>
                </a:solidFill>
                <a:latin typeface="Lucida Sans Typewriter"/>
                <a:ea typeface="Courier New" charset="0"/>
                <a:cs typeface="Courier New" charset="0"/>
              </a:rPr>
              <a:t>0</a:t>
            </a:r>
            <a:r>
              <a:rPr lang="en-US" dirty="0" smtClean="0"/>
              <a:t> or </a:t>
            </a:r>
            <a:r>
              <a:rPr lang="en-US" dirty="0" smtClean="0">
                <a:solidFill>
                  <a:srgbClr val="6E8080"/>
                </a:solidFill>
                <a:latin typeface="Lucida Sans Typewriter"/>
                <a:ea typeface="Courier New" charset="0"/>
                <a:cs typeface="Courier New" charset="0"/>
              </a:rPr>
              <a:t>1</a:t>
            </a:r>
            <a:r>
              <a:rPr lang="en-US" dirty="0" smtClean="0"/>
              <a:t>? </a:t>
            </a:r>
          </a:p>
          <a:p>
            <a:r>
              <a:rPr lang="en-US" dirty="0" smtClean="0"/>
              <a:t>Should the test be </a:t>
            </a:r>
            <a:r>
              <a:rPr lang="en-US" dirty="0" smtClean="0">
                <a:solidFill>
                  <a:srgbClr val="6E8080"/>
                </a:solidFill>
                <a:latin typeface="Lucida Sans Typewriter"/>
                <a:ea typeface="Courier New" charset="0"/>
                <a:cs typeface="Courier New" charset="0"/>
              </a:rPr>
              <a:t>&lt;</a:t>
            </a:r>
            <a:r>
              <a:rPr lang="en-US" dirty="0" smtClean="0"/>
              <a:t> or </a:t>
            </a:r>
            <a:r>
              <a:rPr lang="en-US" dirty="0" smtClean="0">
                <a:solidFill>
                  <a:srgbClr val="6E8080"/>
                </a:solidFill>
                <a:latin typeface="Lucida Sans Typewriter"/>
                <a:ea typeface="Courier New" charset="0"/>
                <a:cs typeface="Courier New" charset="0"/>
              </a:rPr>
              <a:t>&lt;=</a:t>
            </a:r>
            <a:r>
              <a:rPr lang="en-US" dirty="0" smtClean="0"/>
              <a:t> ?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Off-by-One Error</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Look at a scenario with simple values:</a:t>
            </a:r>
            <a:br>
              <a:rPr lang="en-US" dirty="0" smtClean="0"/>
            </a:br>
            <a:r>
              <a:rPr lang="en-US" dirty="0" smtClean="0"/>
              <a:t>initial </a:t>
            </a:r>
            <a:r>
              <a:rPr lang="en-US" dirty="0" smtClean="0">
                <a:solidFill>
                  <a:srgbClr val="6E8080"/>
                </a:solidFill>
                <a:latin typeface="Lucida Sans Typewriter"/>
                <a:ea typeface="Courier New" charset="0"/>
                <a:cs typeface="Courier New" charset="0"/>
              </a:rPr>
              <a:t>balance</a:t>
            </a:r>
            <a:r>
              <a:rPr lang="en-US" dirty="0" smtClean="0"/>
              <a:t>: $100</a:t>
            </a:r>
            <a:br>
              <a:rPr lang="en-US" dirty="0" smtClean="0"/>
            </a:br>
            <a:r>
              <a:rPr lang="en-US" dirty="0" smtClean="0"/>
              <a:t>interest </a:t>
            </a:r>
            <a:r>
              <a:rPr lang="en-US" dirty="0" smtClean="0">
                <a:solidFill>
                  <a:srgbClr val="6E8080"/>
                </a:solidFill>
                <a:latin typeface="Lucida Sans Typewriter"/>
                <a:ea typeface="Courier New" charset="0"/>
                <a:cs typeface="Courier New" charset="0"/>
              </a:rPr>
              <a:t>rate</a:t>
            </a:r>
            <a:r>
              <a:rPr lang="en-US" dirty="0" smtClean="0"/>
              <a:t>: 50%</a:t>
            </a:r>
            <a:br>
              <a:rPr lang="en-US" dirty="0" smtClean="0"/>
            </a:br>
            <a:r>
              <a:rPr lang="en-US" dirty="0" smtClean="0"/>
              <a:t>after year 1, the </a:t>
            </a:r>
            <a:r>
              <a:rPr lang="en-US" dirty="0" smtClean="0">
                <a:solidFill>
                  <a:srgbClr val="6E8080"/>
                </a:solidFill>
                <a:latin typeface="Lucida Sans Typewriter"/>
                <a:ea typeface="Courier New" charset="0"/>
                <a:cs typeface="Courier New" charset="0"/>
              </a:rPr>
              <a:t>balance</a:t>
            </a:r>
            <a:r>
              <a:rPr lang="en-US" dirty="0" smtClean="0"/>
              <a:t> is $150</a:t>
            </a:r>
            <a:br>
              <a:rPr lang="en-US" dirty="0" smtClean="0"/>
            </a:br>
            <a:r>
              <a:rPr lang="en-US" dirty="0" smtClean="0"/>
              <a:t>after year 2 it is $225, or over $200</a:t>
            </a:r>
            <a:br>
              <a:rPr lang="en-US" dirty="0" smtClean="0"/>
            </a:br>
            <a:r>
              <a:rPr lang="en-US" dirty="0" smtClean="0"/>
              <a:t>so the investment doubled after 2 years</a:t>
            </a:r>
            <a:br>
              <a:rPr lang="en-US" dirty="0" smtClean="0"/>
            </a:br>
            <a:r>
              <a:rPr lang="en-US" dirty="0" smtClean="0"/>
              <a:t>the loop executed two times, incrementing </a:t>
            </a:r>
            <a:r>
              <a:rPr lang="en-US" dirty="0" smtClean="0">
                <a:solidFill>
                  <a:srgbClr val="6E8080"/>
                </a:solidFill>
                <a:latin typeface="Lucida Sans Typewriter"/>
                <a:ea typeface="Courier New" charset="0"/>
                <a:cs typeface="Courier New" charset="0"/>
              </a:rPr>
              <a:t>years</a:t>
            </a:r>
            <a:r>
              <a:rPr lang="en-US" dirty="0" smtClean="0"/>
              <a:t> each time</a:t>
            </a:r>
            <a:br>
              <a:rPr lang="en-US" dirty="0" smtClean="0"/>
            </a:br>
            <a:r>
              <a:rPr lang="en-US" i="1" dirty="0" smtClean="0"/>
              <a:t>Therefore</a:t>
            </a:r>
            <a:r>
              <a:rPr lang="en-US" dirty="0" smtClean="0"/>
              <a:t>: </a:t>
            </a:r>
            <a:r>
              <a:rPr lang="en-US" dirty="0" smtClean="0">
                <a:solidFill>
                  <a:srgbClr val="6E8080"/>
                </a:solidFill>
                <a:latin typeface="Lucida Sans Typewriter"/>
                <a:ea typeface="Courier New" charset="0"/>
                <a:cs typeface="Courier New" charset="0"/>
              </a:rPr>
              <a:t>years</a:t>
            </a:r>
            <a:r>
              <a:rPr lang="en-US" dirty="0" smtClean="0"/>
              <a:t> must start at </a:t>
            </a:r>
            <a:r>
              <a:rPr lang="en-US" dirty="0" smtClean="0">
                <a:solidFill>
                  <a:srgbClr val="6E8080"/>
                </a:solidFill>
                <a:latin typeface="Lucida Sans Typewriter"/>
                <a:ea typeface="Courier New" charset="0"/>
                <a:cs typeface="Courier New" charset="0"/>
              </a:rPr>
              <a:t>0</a:t>
            </a:r>
            <a:r>
              <a:rPr lang="en-US" dirty="0" smtClean="0"/>
              <a:t>, not at </a:t>
            </a:r>
            <a:r>
              <a:rPr lang="en-US" dirty="0" smtClean="0">
                <a:solidFill>
                  <a:srgbClr val="6E8080"/>
                </a:solidFill>
                <a:latin typeface="Lucida Sans Typewriter"/>
                <a:ea typeface="Courier New" charset="0"/>
                <a:cs typeface="Courier New" charset="0"/>
              </a:rPr>
              <a:t>1</a:t>
            </a:r>
            <a:r>
              <a:rPr lang="en-US" dirty="0" smtClean="0"/>
              <a:t>.</a:t>
            </a:r>
          </a:p>
          <a:p>
            <a:r>
              <a:rPr lang="en-US" dirty="0" smtClean="0"/>
              <a:t>interest </a:t>
            </a:r>
            <a:r>
              <a:rPr lang="en-US" dirty="0" smtClean="0">
                <a:solidFill>
                  <a:srgbClr val="6E8080"/>
                </a:solidFill>
                <a:latin typeface="Lucida Sans Typewriter"/>
                <a:ea typeface="Courier New" charset="0"/>
                <a:cs typeface="Courier New" charset="0"/>
              </a:rPr>
              <a:t>rate</a:t>
            </a:r>
            <a:r>
              <a:rPr lang="en-US" dirty="0" smtClean="0"/>
              <a:t>: 100%</a:t>
            </a:r>
            <a:br>
              <a:rPr lang="en-US" dirty="0" smtClean="0"/>
            </a:br>
            <a:r>
              <a:rPr lang="en-US" dirty="0" smtClean="0"/>
              <a:t>after one year: </a:t>
            </a:r>
            <a:r>
              <a:rPr lang="en-US" dirty="0" smtClean="0">
                <a:solidFill>
                  <a:srgbClr val="6E8080"/>
                </a:solidFill>
                <a:latin typeface="Lucida Sans Typewriter"/>
                <a:ea typeface="Courier New" charset="0"/>
                <a:cs typeface="Courier New" charset="0"/>
              </a:rPr>
              <a:t>balance</a:t>
            </a:r>
            <a:r>
              <a:rPr lang="en-US" dirty="0" smtClean="0"/>
              <a:t> is </a:t>
            </a:r>
            <a:r>
              <a:rPr lang="en-US" dirty="0" smtClean="0">
                <a:solidFill>
                  <a:srgbClr val="6E8080"/>
                </a:solidFill>
                <a:latin typeface="Lucida Sans Typewriter"/>
                <a:ea typeface="Courier New" charset="0"/>
                <a:cs typeface="Courier New" charset="0"/>
              </a:rPr>
              <a:t>2 * </a:t>
            </a:r>
            <a:r>
              <a:rPr lang="en-US" dirty="0" err="1" smtClean="0">
                <a:solidFill>
                  <a:srgbClr val="6E8080"/>
                </a:solidFill>
                <a:latin typeface="Lucida Sans Typewriter"/>
                <a:ea typeface="Courier New" charset="0"/>
                <a:cs typeface="Courier New" charset="0"/>
              </a:rPr>
              <a:t>initialBalance</a:t>
            </a:r>
            <a:r>
              <a:rPr lang="en-US" dirty="0" smtClean="0"/>
              <a:t/>
            </a:r>
            <a:br>
              <a:rPr lang="en-US" dirty="0" smtClean="0"/>
            </a:br>
            <a:r>
              <a:rPr lang="en-US" dirty="0" smtClean="0"/>
              <a:t>loop should stop</a:t>
            </a:r>
            <a:r>
              <a:rPr lang="en-US" i="1" dirty="0" smtClean="0"/>
              <a:t/>
            </a:r>
            <a:br>
              <a:rPr lang="en-US" i="1" dirty="0" smtClean="0"/>
            </a:br>
            <a:r>
              <a:rPr lang="en-US" i="1" dirty="0" smtClean="0"/>
              <a:t>Therefore: </a:t>
            </a:r>
            <a:r>
              <a:rPr lang="en-US" dirty="0" smtClean="0"/>
              <a:t>must use </a:t>
            </a:r>
            <a:r>
              <a:rPr lang="en-US" dirty="0" smtClean="0">
                <a:solidFill>
                  <a:srgbClr val="6E8080"/>
                </a:solidFill>
                <a:latin typeface="Lucida Sans Typewriter"/>
                <a:ea typeface="Courier New" charset="0"/>
                <a:cs typeface="Courier New" charset="0"/>
              </a:rPr>
              <a:t>&lt;</a:t>
            </a:r>
            <a:r>
              <a:rPr lang="en-US" dirty="0" smtClean="0"/>
              <a:t> not </a:t>
            </a:r>
            <a:r>
              <a:rPr lang="en-US" dirty="0" smtClean="0">
                <a:solidFill>
                  <a:srgbClr val="6E8080"/>
                </a:solidFill>
                <a:latin typeface="Lucida Sans Typewriter"/>
                <a:ea typeface="Courier New" charset="0"/>
                <a:cs typeface="Courier New" charset="0"/>
              </a:rPr>
              <a:t>&lt;=</a:t>
            </a:r>
          </a:p>
          <a:p>
            <a:r>
              <a:rPr lang="en-US" dirty="0" smtClean="0"/>
              <a:t>Think, don't compile and try at random</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Hand-Tracing</a:t>
            </a:r>
            <a:endParaRPr lang="en-US" dirty="0"/>
          </a:p>
        </p:txBody>
      </p:sp>
      <p:sp>
        <p:nvSpPr>
          <p:cNvPr id="3" name="Content Placeholder 2"/>
          <p:cNvSpPr>
            <a:spLocks noGrp="1"/>
          </p:cNvSpPr>
          <p:nvPr>
            <p:ph idx="4294967295"/>
          </p:nvPr>
        </p:nvSpPr>
        <p:spPr>
          <a:xfrm>
            <a:off x="9525" y="921456"/>
            <a:ext cx="9134475" cy="5083666"/>
          </a:xfrm>
        </p:spPr>
        <p:txBody>
          <a:bodyPr/>
          <a:lstStyle/>
          <a:p>
            <a:r>
              <a:rPr lang="en-US" dirty="0" smtClean="0"/>
              <a:t>A simulation of code execution in which you step through instructions and track the values of the variables.</a:t>
            </a:r>
          </a:p>
          <a:p>
            <a:r>
              <a:rPr lang="en-US" dirty="0" smtClean="0"/>
              <a:t>What value is displayed?</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n</a:t>
            </a:r>
            <a:r>
              <a:rPr lang="en-US" dirty="0" smtClean="0">
                <a:solidFill>
                  <a:srgbClr val="6E8080"/>
                </a:solidFill>
                <a:latin typeface="Lucida Sans Typewriter"/>
                <a:ea typeface="Courier New" charset="0"/>
                <a:cs typeface="Courier New" charset="0"/>
              </a:rPr>
              <a:t> = 1729;</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sum = 0;</a:t>
            </a:r>
          </a:p>
          <a:p>
            <a:pPr lvl="1">
              <a:spcBef>
                <a:spcPts val="0"/>
              </a:spcBef>
              <a:buNone/>
            </a:pPr>
            <a:r>
              <a:rPr lang="en-US" dirty="0" smtClean="0">
                <a:solidFill>
                  <a:srgbClr val="6E8080"/>
                </a:solidFill>
                <a:latin typeface="Lucida Sans Typewriter"/>
                <a:ea typeface="Courier New" charset="0"/>
                <a:cs typeface="Courier New" charset="0"/>
              </a:rPr>
              <a:t>while (</a:t>
            </a:r>
            <a:r>
              <a:rPr lang="en-US" dirty="0" err="1" smtClean="0">
                <a:solidFill>
                  <a:srgbClr val="6E8080"/>
                </a:solidFill>
                <a:latin typeface="Lucida Sans Typewriter"/>
                <a:ea typeface="Courier New" charset="0"/>
                <a:cs typeface="Courier New" charset="0"/>
              </a:rPr>
              <a:t>n</a:t>
            </a:r>
            <a:r>
              <a:rPr lang="en-US" dirty="0" smtClean="0">
                <a:solidFill>
                  <a:srgbClr val="6E8080"/>
                </a:solidFill>
                <a:latin typeface="Lucida Sans Typewriter"/>
                <a:ea typeface="Courier New" charset="0"/>
                <a:cs typeface="Courier New" charset="0"/>
              </a:rPr>
              <a:t> &gt; 0)</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digit = </a:t>
            </a:r>
            <a:r>
              <a:rPr lang="en-US" dirty="0" err="1" smtClean="0">
                <a:solidFill>
                  <a:srgbClr val="6E8080"/>
                </a:solidFill>
                <a:latin typeface="Lucida Sans Typewriter"/>
                <a:ea typeface="Courier New" charset="0"/>
                <a:cs typeface="Courier New" charset="0"/>
              </a:rPr>
              <a:t>n</a:t>
            </a:r>
            <a:r>
              <a:rPr lang="en-US" dirty="0" smtClean="0">
                <a:solidFill>
                  <a:srgbClr val="6E8080"/>
                </a:solidFill>
                <a:latin typeface="Lucida Sans Typewriter"/>
                <a:ea typeface="Courier New" charset="0"/>
                <a:cs typeface="Courier New" charset="0"/>
              </a:rPr>
              <a:t> % 10;</a:t>
            </a:r>
          </a:p>
          <a:p>
            <a:pPr lvl="1">
              <a:spcBef>
                <a:spcPts val="0"/>
              </a:spcBef>
              <a:buNone/>
            </a:pPr>
            <a:r>
              <a:rPr lang="en-US" dirty="0" smtClean="0">
                <a:solidFill>
                  <a:srgbClr val="6E8080"/>
                </a:solidFill>
                <a:latin typeface="Lucida Sans Typewriter"/>
                <a:ea typeface="Courier New" charset="0"/>
                <a:cs typeface="Courier New" charset="0"/>
              </a:rPr>
              <a:t>    sum = sum + digit;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n</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n</a:t>
            </a:r>
            <a:r>
              <a:rPr lang="en-US" dirty="0" smtClean="0">
                <a:solidFill>
                  <a:srgbClr val="6E8080"/>
                </a:solidFill>
                <a:latin typeface="Lucida Sans Typewriter"/>
                <a:ea typeface="Courier New" charset="0"/>
                <a:cs typeface="Courier New" charset="0"/>
              </a:rPr>
              <a:t> / 10;</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err="1" smtClean="0">
                <a:solidFill>
                  <a:srgbClr val="6E8080"/>
                </a:solidFill>
                <a:latin typeface="Lucida Sans Typewriter"/>
                <a:ea typeface="Courier New" charset="0"/>
                <a:cs typeface="Courier New" charset="0"/>
              </a:rPr>
              <a:t>System.out.println(sum</a:t>
            </a:r>
            <a:r>
              <a:rPr lang="en-US"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74712"/>
            <a:ext cx="9135036" cy="1095786"/>
          </a:xfrm>
        </p:spPr>
        <p:txBody>
          <a:bodyPr>
            <a:normAutofit fontScale="90000"/>
          </a:bodyPr>
          <a:lstStyle/>
          <a:p>
            <a:r>
              <a:rPr lang="en-US" b="1" dirty="0" smtClean="0"/>
              <a:t>Problem Solving: Hand-Tracing - Step by Step</a:t>
            </a:r>
            <a:endParaRPr lang="en-US" b="1" dirty="0"/>
          </a:p>
        </p:txBody>
      </p:sp>
      <p:sp>
        <p:nvSpPr>
          <p:cNvPr id="3" name="Content Placeholder 2"/>
          <p:cNvSpPr>
            <a:spLocks noGrp="1"/>
          </p:cNvSpPr>
          <p:nvPr>
            <p:ph idx="4294967295"/>
          </p:nvPr>
        </p:nvSpPr>
        <p:spPr>
          <a:xfrm>
            <a:off x="9525" y="1232759"/>
            <a:ext cx="9134475" cy="5084763"/>
          </a:xfrm>
        </p:spPr>
        <p:txBody>
          <a:bodyPr/>
          <a:lstStyle/>
          <a:p>
            <a:r>
              <a:rPr lang="en-US" dirty="0" smtClean="0"/>
              <a:t>Step 1</a:t>
            </a:r>
          </a:p>
          <a:p>
            <a:endParaRPr lang="en-US" dirty="0" smtClean="0"/>
          </a:p>
          <a:p>
            <a:endParaRPr lang="en-US" dirty="0" smtClean="0"/>
          </a:p>
          <a:p>
            <a:pPr>
              <a:buNone/>
            </a:pPr>
            <a:endParaRPr lang="en-US" dirty="0" smtClean="0"/>
          </a:p>
          <a:p>
            <a:r>
              <a:rPr lang="en-US" dirty="0" smtClean="0"/>
              <a:t>Step 2 </a:t>
            </a:r>
            <a:br>
              <a:rPr lang="en-US" dirty="0" smtClean="0"/>
            </a:br>
            <a:endParaRPr lang="en-US" dirty="0" smtClean="0">
              <a:solidFill>
                <a:srgbClr val="6E8080"/>
              </a:solidFill>
              <a:latin typeface="Lucida Sans Typewriter"/>
              <a:ea typeface="Courier New" charset="0"/>
              <a:cs typeface="Courier New" charset="0"/>
            </a:endParaRPr>
          </a:p>
        </p:txBody>
      </p:sp>
      <p:pic>
        <p:nvPicPr>
          <p:cNvPr id="4" name="Picture 3" descr="hand_trace1.png"/>
          <p:cNvPicPr>
            <a:picLocks noChangeAspect="1"/>
          </p:cNvPicPr>
          <p:nvPr/>
        </p:nvPicPr>
        <p:blipFill>
          <a:blip r:embed="rId2"/>
          <a:stretch>
            <a:fillRect/>
          </a:stretch>
        </p:blipFill>
        <p:spPr>
          <a:xfrm>
            <a:off x="0" y="1763035"/>
            <a:ext cx="8089072" cy="1339592"/>
          </a:xfrm>
          <a:prstGeom prst="rect">
            <a:avLst/>
          </a:prstGeom>
        </p:spPr>
      </p:pic>
      <p:pic>
        <p:nvPicPr>
          <p:cNvPr id="5" name="Picture 4" descr="hand_trace2.png"/>
          <p:cNvPicPr>
            <a:picLocks noChangeAspect="1"/>
          </p:cNvPicPr>
          <p:nvPr/>
        </p:nvPicPr>
        <p:blipFill>
          <a:blip r:embed="rId3"/>
          <a:stretch>
            <a:fillRect/>
          </a:stretch>
        </p:blipFill>
        <p:spPr>
          <a:xfrm>
            <a:off x="0" y="3426999"/>
            <a:ext cx="8887675" cy="3194411"/>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74712"/>
            <a:ext cx="9135036" cy="1095786"/>
          </a:xfrm>
        </p:spPr>
        <p:txBody>
          <a:bodyPr>
            <a:normAutofit fontScale="90000"/>
          </a:bodyPr>
          <a:lstStyle/>
          <a:p>
            <a:r>
              <a:rPr lang="en-US" b="1" dirty="0" smtClean="0"/>
              <a:t>Problem Solving: Hand-Tracing - Step by Step</a:t>
            </a:r>
            <a:endParaRPr lang="en-US" b="1" dirty="0"/>
          </a:p>
        </p:txBody>
      </p:sp>
      <p:sp>
        <p:nvSpPr>
          <p:cNvPr id="3" name="Content Placeholder 2"/>
          <p:cNvSpPr>
            <a:spLocks noGrp="1"/>
          </p:cNvSpPr>
          <p:nvPr>
            <p:ph idx="4294967295"/>
          </p:nvPr>
        </p:nvSpPr>
        <p:spPr>
          <a:xfrm>
            <a:off x="9525" y="1232759"/>
            <a:ext cx="9134475" cy="5084763"/>
          </a:xfrm>
        </p:spPr>
        <p:txBody>
          <a:bodyPr/>
          <a:lstStyle/>
          <a:p>
            <a:r>
              <a:rPr lang="en-US" dirty="0" smtClean="0"/>
              <a:t>Step 3</a:t>
            </a:r>
          </a:p>
          <a:p>
            <a:pPr>
              <a:buNone/>
            </a:pPr>
            <a:r>
              <a:rPr lang="en-US" dirty="0" smtClean="0"/>
              <a:t/>
            </a:r>
            <a:br>
              <a:rPr lang="en-US" dirty="0" smtClean="0"/>
            </a:br>
            <a:endParaRPr lang="en-US" dirty="0" smtClean="0">
              <a:solidFill>
                <a:srgbClr val="6E8080"/>
              </a:solidFill>
              <a:latin typeface="Lucida Sans Typewriter"/>
              <a:ea typeface="Courier New" charset="0"/>
              <a:cs typeface="Courier New" charset="0"/>
            </a:endParaRPr>
          </a:p>
        </p:txBody>
      </p:sp>
      <p:pic>
        <p:nvPicPr>
          <p:cNvPr id="6" name="Picture 5" descr="hand_trace3.png"/>
          <p:cNvPicPr>
            <a:picLocks noChangeAspect="1"/>
          </p:cNvPicPr>
          <p:nvPr/>
        </p:nvPicPr>
        <p:blipFill>
          <a:blip r:embed="rId2"/>
          <a:stretch>
            <a:fillRect/>
          </a:stretch>
        </p:blipFill>
        <p:spPr>
          <a:xfrm>
            <a:off x="254391" y="1809879"/>
            <a:ext cx="8037549" cy="264054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74712"/>
            <a:ext cx="9135036" cy="1095786"/>
          </a:xfrm>
        </p:spPr>
        <p:txBody>
          <a:bodyPr>
            <a:normAutofit fontScale="90000"/>
          </a:bodyPr>
          <a:lstStyle/>
          <a:p>
            <a:r>
              <a:rPr lang="en-US" b="1" dirty="0" smtClean="0"/>
              <a:t>Problem Solving: Hand-Tracing - Step by Step</a:t>
            </a:r>
            <a:endParaRPr lang="en-US" b="1" dirty="0"/>
          </a:p>
        </p:txBody>
      </p:sp>
      <p:sp>
        <p:nvSpPr>
          <p:cNvPr id="3" name="Content Placeholder 2"/>
          <p:cNvSpPr>
            <a:spLocks noGrp="1"/>
          </p:cNvSpPr>
          <p:nvPr>
            <p:ph idx="4294967295"/>
          </p:nvPr>
        </p:nvSpPr>
        <p:spPr>
          <a:xfrm>
            <a:off x="9525" y="1232759"/>
            <a:ext cx="9134475" cy="5084763"/>
          </a:xfrm>
        </p:spPr>
        <p:txBody>
          <a:bodyPr/>
          <a:lstStyle/>
          <a:p>
            <a:r>
              <a:rPr lang="en-US" dirty="0" smtClean="0"/>
              <a:t>Step 4</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r>
            <a:br>
              <a:rPr lang="en-US" dirty="0" smtClean="0"/>
            </a:br>
            <a:endParaRPr lang="en-US" dirty="0" smtClean="0">
              <a:solidFill>
                <a:srgbClr val="6E8080"/>
              </a:solidFill>
              <a:latin typeface="Lucida Sans Typewriter"/>
              <a:ea typeface="Courier New" charset="0"/>
              <a:cs typeface="Courier New" charset="0"/>
            </a:endParaRPr>
          </a:p>
        </p:txBody>
      </p:sp>
      <p:pic>
        <p:nvPicPr>
          <p:cNvPr id="5" name="Picture 4" descr="hand_trace4.png"/>
          <p:cNvPicPr>
            <a:picLocks noChangeAspect="1"/>
          </p:cNvPicPr>
          <p:nvPr/>
        </p:nvPicPr>
        <p:blipFill>
          <a:blip r:embed="rId2"/>
          <a:stretch>
            <a:fillRect/>
          </a:stretch>
        </p:blipFill>
        <p:spPr>
          <a:xfrm>
            <a:off x="9525" y="1715868"/>
            <a:ext cx="8295163" cy="34262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while </a:t>
            </a:r>
            <a:r>
              <a:rPr lang="en-US" dirty="0" smtClean="0"/>
              <a:t>Loop</a:t>
            </a:r>
            <a:endParaRPr lang="en-US" dirty="0"/>
          </a:p>
        </p:txBody>
      </p:sp>
      <p:sp>
        <p:nvSpPr>
          <p:cNvPr id="3" name="Content Placeholder 2"/>
          <p:cNvSpPr>
            <a:spLocks noGrp="1"/>
          </p:cNvSpPr>
          <p:nvPr>
            <p:ph idx="4294967295"/>
          </p:nvPr>
        </p:nvSpPr>
        <p:spPr>
          <a:xfrm>
            <a:off x="9525" y="927100"/>
            <a:ext cx="9134475" cy="1227115"/>
          </a:xfrm>
        </p:spPr>
        <p:txBody>
          <a:bodyPr>
            <a:normAutofit fontScale="85000" lnSpcReduction="10000"/>
          </a:bodyPr>
          <a:lstStyle/>
          <a:p>
            <a:r>
              <a:rPr lang="en-US" dirty="0" smtClean="0"/>
              <a:t>Loops</a:t>
            </a:r>
          </a:p>
          <a:p>
            <a:pPr lvl="1"/>
            <a:r>
              <a:rPr lang="en-US" dirty="0" smtClean="0"/>
              <a:t>A part of a program is repeated over and over, until a specific goal is reached </a:t>
            </a:r>
          </a:p>
          <a:p>
            <a:pPr lvl="1"/>
            <a:r>
              <a:rPr lang="en-US" dirty="0" smtClean="0"/>
              <a:t>For calculations that require repeated steps</a:t>
            </a:r>
          </a:p>
          <a:p>
            <a:pPr lvl="1"/>
            <a:r>
              <a:rPr lang="en-US" dirty="0" smtClean="0"/>
              <a:t>For processing input consisting of many data items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74712"/>
            <a:ext cx="9135036" cy="1095786"/>
          </a:xfrm>
        </p:spPr>
        <p:txBody>
          <a:bodyPr>
            <a:normAutofit fontScale="90000"/>
          </a:bodyPr>
          <a:lstStyle/>
          <a:p>
            <a:r>
              <a:rPr lang="en-US" b="1" dirty="0" smtClean="0"/>
              <a:t>Problem Solving: Hand-Tracing - Step by Step</a:t>
            </a:r>
            <a:endParaRPr lang="en-US" b="1" dirty="0"/>
          </a:p>
        </p:txBody>
      </p:sp>
      <p:sp>
        <p:nvSpPr>
          <p:cNvPr id="3" name="Content Placeholder 2"/>
          <p:cNvSpPr>
            <a:spLocks noGrp="1"/>
          </p:cNvSpPr>
          <p:nvPr>
            <p:ph idx="4294967295"/>
          </p:nvPr>
        </p:nvSpPr>
        <p:spPr>
          <a:xfrm>
            <a:off x="9525" y="1232759"/>
            <a:ext cx="9134475" cy="5084763"/>
          </a:xfrm>
        </p:spPr>
        <p:txBody>
          <a:bodyPr/>
          <a:lstStyle/>
          <a:p>
            <a:r>
              <a:rPr lang="en-US" dirty="0" smtClean="0"/>
              <a:t>Step 5</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r>
            <a:br>
              <a:rPr lang="en-US" dirty="0" smtClean="0"/>
            </a:br>
            <a:endParaRPr lang="en-US" dirty="0" smtClean="0">
              <a:solidFill>
                <a:srgbClr val="6E8080"/>
              </a:solidFill>
              <a:latin typeface="Lucida Sans Typewriter"/>
              <a:ea typeface="Courier New" charset="0"/>
              <a:cs typeface="Courier New" charset="0"/>
            </a:endParaRPr>
          </a:p>
        </p:txBody>
      </p:sp>
      <p:pic>
        <p:nvPicPr>
          <p:cNvPr id="6" name="Picture 5" descr="hand_trace5.png"/>
          <p:cNvPicPr>
            <a:picLocks noChangeAspect="1"/>
          </p:cNvPicPr>
          <p:nvPr/>
        </p:nvPicPr>
        <p:blipFill>
          <a:blip r:embed="rId2"/>
          <a:stretch>
            <a:fillRect/>
          </a:stretch>
        </p:blipFill>
        <p:spPr>
          <a:xfrm>
            <a:off x="9525" y="1675917"/>
            <a:ext cx="4611286" cy="2833751"/>
          </a:xfrm>
          <a:prstGeom prst="rect">
            <a:avLst/>
          </a:prstGeom>
        </p:spPr>
      </p:pic>
      <p:pic>
        <p:nvPicPr>
          <p:cNvPr id="7" name="Picture 6" descr="hand_trace5b.png"/>
          <p:cNvPicPr>
            <a:picLocks noChangeAspect="1"/>
          </p:cNvPicPr>
          <p:nvPr/>
        </p:nvPicPr>
        <p:blipFill>
          <a:blip r:embed="rId3"/>
          <a:stretch>
            <a:fillRect/>
          </a:stretch>
        </p:blipFill>
        <p:spPr>
          <a:xfrm>
            <a:off x="4524780" y="1675917"/>
            <a:ext cx="3207291" cy="271782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74712"/>
            <a:ext cx="9135036" cy="1095786"/>
          </a:xfrm>
        </p:spPr>
        <p:txBody>
          <a:bodyPr>
            <a:normAutofit fontScale="90000"/>
          </a:bodyPr>
          <a:lstStyle/>
          <a:p>
            <a:r>
              <a:rPr lang="en-US" b="1" dirty="0" smtClean="0"/>
              <a:t>Problem Solving: Hand-Tracing - Step by Step</a:t>
            </a:r>
            <a:endParaRPr lang="en-US" b="1" dirty="0"/>
          </a:p>
        </p:txBody>
      </p:sp>
      <p:sp>
        <p:nvSpPr>
          <p:cNvPr id="3" name="Content Placeholder 2"/>
          <p:cNvSpPr>
            <a:spLocks noGrp="1"/>
          </p:cNvSpPr>
          <p:nvPr>
            <p:ph idx="4294967295"/>
          </p:nvPr>
        </p:nvSpPr>
        <p:spPr>
          <a:xfrm>
            <a:off x="9525" y="1232759"/>
            <a:ext cx="9134475" cy="5084763"/>
          </a:xfrm>
        </p:spPr>
        <p:txBody>
          <a:bodyPr/>
          <a:lstStyle/>
          <a:p>
            <a:r>
              <a:rPr lang="en-US" dirty="0" smtClean="0"/>
              <a:t>Step 6</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r>
            <a:br>
              <a:rPr lang="en-US" dirty="0" smtClean="0"/>
            </a:br>
            <a:endParaRPr lang="en-US" dirty="0" smtClean="0">
              <a:solidFill>
                <a:srgbClr val="6E8080"/>
              </a:solidFill>
              <a:latin typeface="Lucida Sans Typewriter"/>
              <a:ea typeface="Courier New" charset="0"/>
              <a:cs typeface="Courier New" charset="0"/>
            </a:endParaRPr>
          </a:p>
        </p:txBody>
      </p:sp>
      <p:pic>
        <p:nvPicPr>
          <p:cNvPr id="8" name="Picture 7" descr="hand_trace6.png"/>
          <p:cNvPicPr>
            <a:picLocks noChangeAspect="1"/>
          </p:cNvPicPr>
          <p:nvPr/>
        </p:nvPicPr>
        <p:blipFill>
          <a:blip r:embed="rId2"/>
          <a:stretch>
            <a:fillRect/>
          </a:stretch>
        </p:blipFill>
        <p:spPr>
          <a:xfrm>
            <a:off x="0" y="1651870"/>
            <a:ext cx="8230760" cy="278222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74712"/>
            <a:ext cx="9135036" cy="1095786"/>
          </a:xfrm>
        </p:spPr>
        <p:txBody>
          <a:bodyPr>
            <a:normAutofit fontScale="90000"/>
          </a:bodyPr>
          <a:lstStyle/>
          <a:p>
            <a:r>
              <a:rPr lang="en-US" b="1" dirty="0" smtClean="0"/>
              <a:t>Problem Solving: Hand-Tracing - Step by Step</a:t>
            </a:r>
            <a:endParaRPr lang="en-US" b="1" dirty="0"/>
          </a:p>
        </p:txBody>
      </p:sp>
      <p:sp>
        <p:nvSpPr>
          <p:cNvPr id="3" name="Content Placeholder 2"/>
          <p:cNvSpPr>
            <a:spLocks noGrp="1"/>
          </p:cNvSpPr>
          <p:nvPr>
            <p:ph idx="4294967295"/>
          </p:nvPr>
        </p:nvSpPr>
        <p:spPr>
          <a:xfrm>
            <a:off x="9525" y="1232759"/>
            <a:ext cx="9134475" cy="5084763"/>
          </a:xfrm>
        </p:spPr>
        <p:txBody>
          <a:bodyPr/>
          <a:lstStyle/>
          <a:p>
            <a:r>
              <a:rPr lang="en-US" dirty="0" smtClean="0"/>
              <a:t>Step 7</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r>
            <a:br>
              <a:rPr lang="en-US" dirty="0" smtClean="0"/>
            </a:br>
            <a:endParaRPr lang="en-US" dirty="0" smtClean="0">
              <a:solidFill>
                <a:srgbClr val="6E8080"/>
              </a:solidFill>
              <a:latin typeface="Lucida Sans Typewriter"/>
              <a:ea typeface="Courier New" charset="0"/>
              <a:cs typeface="Courier New" charset="0"/>
            </a:endParaRPr>
          </a:p>
        </p:txBody>
      </p:sp>
      <p:pic>
        <p:nvPicPr>
          <p:cNvPr id="5" name="Picture 4" descr="hand_trace7.png"/>
          <p:cNvPicPr>
            <a:picLocks noChangeAspect="1"/>
          </p:cNvPicPr>
          <p:nvPr/>
        </p:nvPicPr>
        <p:blipFill>
          <a:blip r:embed="rId2"/>
          <a:stretch>
            <a:fillRect/>
          </a:stretch>
        </p:blipFill>
        <p:spPr>
          <a:xfrm>
            <a:off x="9525" y="1657036"/>
            <a:ext cx="8127714" cy="322017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74712"/>
            <a:ext cx="9135036" cy="1095786"/>
          </a:xfrm>
        </p:spPr>
        <p:txBody>
          <a:bodyPr>
            <a:normAutofit fontScale="90000"/>
          </a:bodyPr>
          <a:lstStyle/>
          <a:p>
            <a:r>
              <a:rPr lang="en-US" b="1" dirty="0" smtClean="0"/>
              <a:t>Problem Solving: Hand-Tracing - Step by Step</a:t>
            </a:r>
            <a:endParaRPr lang="en-US" b="1" dirty="0"/>
          </a:p>
        </p:txBody>
      </p:sp>
      <p:sp>
        <p:nvSpPr>
          <p:cNvPr id="3" name="Content Placeholder 2"/>
          <p:cNvSpPr>
            <a:spLocks noGrp="1"/>
          </p:cNvSpPr>
          <p:nvPr>
            <p:ph idx="4294967295"/>
          </p:nvPr>
        </p:nvSpPr>
        <p:spPr>
          <a:xfrm>
            <a:off x="9525" y="1232759"/>
            <a:ext cx="9134475" cy="5084763"/>
          </a:xfrm>
        </p:spPr>
        <p:txBody>
          <a:bodyPr/>
          <a:lstStyle/>
          <a:p>
            <a:r>
              <a:rPr lang="en-US" dirty="0" smtClean="0"/>
              <a:t>Step 8</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r>
            <a:br>
              <a:rPr lang="en-US" dirty="0" smtClean="0"/>
            </a:br>
            <a:endParaRPr lang="en-US" dirty="0" smtClean="0">
              <a:solidFill>
                <a:srgbClr val="6E8080"/>
              </a:solidFill>
              <a:latin typeface="Lucida Sans Typewriter"/>
              <a:ea typeface="Courier New" charset="0"/>
              <a:cs typeface="Courier New" charset="0"/>
            </a:endParaRPr>
          </a:p>
        </p:txBody>
      </p:sp>
      <p:pic>
        <p:nvPicPr>
          <p:cNvPr id="6" name="Picture 5" descr="hand_trace8.png"/>
          <p:cNvPicPr>
            <a:picLocks noChangeAspect="1"/>
          </p:cNvPicPr>
          <p:nvPr/>
        </p:nvPicPr>
        <p:blipFill>
          <a:blip r:embed="rId2"/>
          <a:stretch>
            <a:fillRect/>
          </a:stretch>
        </p:blipFill>
        <p:spPr>
          <a:xfrm>
            <a:off x="9525" y="1845937"/>
            <a:ext cx="6994213" cy="234428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74712"/>
            <a:ext cx="9135036" cy="1095786"/>
          </a:xfrm>
        </p:spPr>
        <p:txBody>
          <a:bodyPr>
            <a:normAutofit fontScale="90000"/>
          </a:bodyPr>
          <a:lstStyle/>
          <a:p>
            <a:r>
              <a:rPr lang="en-US" b="1" dirty="0" smtClean="0"/>
              <a:t>Problem Solving: Hand-Tracing - Step by Step</a:t>
            </a:r>
            <a:endParaRPr lang="en-US" b="1" dirty="0"/>
          </a:p>
        </p:txBody>
      </p:sp>
      <p:sp>
        <p:nvSpPr>
          <p:cNvPr id="3" name="Content Placeholder 2"/>
          <p:cNvSpPr>
            <a:spLocks noGrp="1"/>
          </p:cNvSpPr>
          <p:nvPr>
            <p:ph idx="4294967295"/>
          </p:nvPr>
        </p:nvSpPr>
        <p:spPr>
          <a:xfrm>
            <a:off x="9525" y="1232759"/>
            <a:ext cx="9134475" cy="5084763"/>
          </a:xfrm>
        </p:spPr>
        <p:txBody>
          <a:bodyPr/>
          <a:lstStyle/>
          <a:p>
            <a:r>
              <a:rPr lang="en-US" dirty="0" smtClean="0"/>
              <a:t>Step 9</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Step 10</a:t>
            </a:r>
            <a:br>
              <a:rPr lang="en-US" dirty="0" smtClean="0"/>
            </a:br>
            <a:r>
              <a:rPr lang="en-US" dirty="0" smtClean="0"/>
              <a:t>The sum, which is 19, is printed</a:t>
            </a:r>
            <a:br>
              <a:rPr lang="en-US" dirty="0" smtClean="0"/>
            </a:br>
            <a:endParaRPr lang="en-US" dirty="0" smtClean="0">
              <a:solidFill>
                <a:srgbClr val="6E8080"/>
              </a:solidFill>
              <a:latin typeface="Lucida Sans Typewriter"/>
              <a:ea typeface="Courier New" charset="0"/>
              <a:cs typeface="Courier New" charset="0"/>
            </a:endParaRPr>
          </a:p>
        </p:txBody>
      </p:sp>
      <p:pic>
        <p:nvPicPr>
          <p:cNvPr id="5" name="Picture 4" descr="hand_trace9.png"/>
          <p:cNvPicPr>
            <a:picLocks noChangeAspect="1"/>
          </p:cNvPicPr>
          <p:nvPr/>
        </p:nvPicPr>
        <p:blipFill>
          <a:blip r:embed="rId2"/>
          <a:stretch>
            <a:fillRect/>
          </a:stretch>
        </p:blipFill>
        <p:spPr>
          <a:xfrm>
            <a:off x="0" y="1676786"/>
            <a:ext cx="8449731" cy="3155769"/>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6.6</a:t>
            </a:r>
            <a:endParaRPr lang="en-US" dirty="0"/>
          </a:p>
        </p:txBody>
      </p:sp>
      <p:sp>
        <p:nvSpPr>
          <p:cNvPr id="8" name="Content Placeholder 5"/>
          <p:cNvSpPr>
            <a:spLocks noGrp="1"/>
          </p:cNvSpPr>
          <p:nvPr>
            <p:ph idx="4294967295"/>
          </p:nvPr>
        </p:nvSpPr>
        <p:spPr>
          <a:xfrm>
            <a:off x="600075" y="3760788"/>
            <a:ext cx="8543925" cy="2827337"/>
          </a:xfrm>
        </p:spPr>
        <p:txBody>
          <a:bodyPr>
            <a:normAutofit lnSpcReduction="10000"/>
          </a:bodyPr>
          <a:lstStyle/>
          <a:p>
            <a:pPr>
              <a:buNone/>
            </a:pPr>
            <a:r>
              <a:rPr lang="en-US" b="1" dirty="0" smtClean="0"/>
              <a:t>Answer:</a:t>
            </a:r>
            <a:r>
              <a:rPr lang="en-US" dirty="0" smtClean="0"/>
              <a:t> </a:t>
            </a:r>
          </a:p>
          <a:p>
            <a:pPr>
              <a:spcBef>
                <a:spcPts val="0"/>
              </a:spcBef>
              <a:buNone/>
            </a:pP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output</a:t>
            </a:r>
          </a:p>
          <a:p>
            <a:pPr>
              <a:spcBef>
                <a:spcPts val="0"/>
              </a:spcBef>
              <a:buNone/>
            </a:pPr>
            <a:r>
              <a:rPr lang="en-US" sz="2000" strike="sngStrike" dirty="0" smtClean="0">
                <a:solidFill>
                  <a:srgbClr val="6E8080"/>
                </a:solidFill>
                <a:latin typeface="Lucida Sans Typewriter"/>
                <a:ea typeface="Courier New" charset="0"/>
                <a:cs typeface="Courier New" charset="0"/>
              </a:rPr>
              <a:t>5</a:t>
            </a:r>
          </a:p>
          <a:p>
            <a:pPr>
              <a:spcBef>
                <a:spcPts val="0"/>
              </a:spcBef>
              <a:buNone/>
            </a:pPr>
            <a:r>
              <a:rPr lang="en-US" sz="2000" strike="sngStrike" dirty="0" smtClean="0">
                <a:solidFill>
                  <a:srgbClr val="6E8080"/>
                </a:solidFill>
                <a:latin typeface="Lucida Sans Typewriter"/>
                <a:ea typeface="Courier New" charset="0"/>
                <a:cs typeface="Courier New" charset="0"/>
              </a:rPr>
              <a:t>4</a:t>
            </a:r>
            <a:r>
              <a:rPr lang="en-US" sz="2000" dirty="0" smtClean="0">
                <a:solidFill>
                  <a:srgbClr val="6E8080"/>
                </a:solidFill>
                <a:latin typeface="Lucida Sans Typewriter"/>
                <a:ea typeface="Courier New" charset="0"/>
                <a:cs typeface="Courier New" charset="0"/>
              </a:rPr>
              <a:t> 4</a:t>
            </a:r>
          </a:p>
          <a:p>
            <a:pPr>
              <a:spcBef>
                <a:spcPts val="0"/>
              </a:spcBef>
              <a:buNone/>
            </a:pPr>
            <a:r>
              <a:rPr lang="en-US" sz="2000" strike="sngStrike" dirty="0" smtClean="0">
                <a:solidFill>
                  <a:srgbClr val="6E8080"/>
                </a:solidFill>
                <a:latin typeface="Lucida Sans Typewriter"/>
                <a:ea typeface="Courier New" charset="0"/>
                <a:cs typeface="Courier New" charset="0"/>
              </a:rPr>
              <a:t>3</a:t>
            </a:r>
            <a:r>
              <a:rPr lang="en-US" sz="2000" dirty="0" smtClean="0">
                <a:solidFill>
                  <a:srgbClr val="6E8080"/>
                </a:solidFill>
                <a:latin typeface="Lucida Sans Typewriter"/>
                <a:ea typeface="Courier New" charset="0"/>
                <a:cs typeface="Courier New" charset="0"/>
              </a:rPr>
              <a:t> 3</a:t>
            </a:r>
          </a:p>
          <a:p>
            <a:pPr>
              <a:spcBef>
                <a:spcPts val="0"/>
              </a:spcBef>
              <a:buNone/>
            </a:pPr>
            <a:r>
              <a:rPr lang="en-US" sz="2000" strike="sngStrike" dirty="0" smtClean="0">
                <a:solidFill>
                  <a:srgbClr val="6E8080"/>
                </a:solidFill>
                <a:latin typeface="Lucida Sans Typewriter"/>
                <a:ea typeface="Courier New" charset="0"/>
                <a:cs typeface="Courier New" charset="0"/>
              </a:rPr>
              <a:t>2</a:t>
            </a:r>
            <a:r>
              <a:rPr lang="en-US" sz="2000" dirty="0" smtClean="0">
                <a:solidFill>
                  <a:srgbClr val="6E8080"/>
                </a:solidFill>
                <a:latin typeface="Lucida Sans Typewriter"/>
                <a:ea typeface="Courier New" charset="0"/>
                <a:cs typeface="Courier New" charset="0"/>
              </a:rPr>
              <a:t> 2</a:t>
            </a:r>
          </a:p>
          <a:p>
            <a:pPr>
              <a:spcBef>
                <a:spcPts val="0"/>
              </a:spcBef>
              <a:buNone/>
            </a:pPr>
            <a:r>
              <a:rPr lang="en-US" sz="2000" strike="sngStrike" dirty="0" smtClean="0">
                <a:solidFill>
                  <a:srgbClr val="6E8080"/>
                </a:solidFill>
                <a:latin typeface="Lucida Sans Typewriter"/>
                <a:ea typeface="Courier New" charset="0"/>
                <a:cs typeface="Courier New" charset="0"/>
              </a:rPr>
              <a:t>1</a:t>
            </a:r>
            <a:r>
              <a:rPr lang="en-US" sz="2000" dirty="0" smtClean="0">
                <a:solidFill>
                  <a:srgbClr val="6E8080"/>
                </a:solidFill>
                <a:latin typeface="Lucida Sans Typewriter"/>
                <a:ea typeface="Courier New" charset="0"/>
                <a:cs typeface="Courier New" charset="0"/>
              </a:rPr>
              <a:t> 1</a:t>
            </a:r>
          </a:p>
          <a:p>
            <a:pPr>
              <a:spcBef>
                <a:spcPts val="0"/>
              </a:spcBef>
              <a:buNone/>
            </a:pPr>
            <a:r>
              <a:rPr lang="en-US" sz="2000" strike="sngStrike" dirty="0" smtClean="0">
                <a:solidFill>
                  <a:srgbClr val="6E8080"/>
                </a:solidFill>
                <a:latin typeface="Lucida Sans Typewriter"/>
                <a:ea typeface="Courier New" charset="0"/>
                <a:cs typeface="Courier New" charset="0"/>
              </a:rPr>
              <a:t>0</a:t>
            </a:r>
            <a:r>
              <a:rPr lang="en-US" sz="2000" dirty="0" smtClean="0">
                <a:solidFill>
                  <a:srgbClr val="6E8080"/>
                </a:solidFill>
                <a:latin typeface="Lucida Sans Typewriter"/>
                <a:ea typeface="Courier New" charset="0"/>
                <a:cs typeface="Courier New" charset="0"/>
              </a:rPr>
              <a:t> 0</a:t>
            </a:r>
          </a:p>
          <a:p>
            <a:pPr>
              <a:spcBef>
                <a:spcPts val="0"/>
              </a:spcBef>
              <a:buNone/>
            </a:pPr>
            <a:r>
              <a:rPr lang="en-US" sz="2000" dirty="0" smtClean="0">
                <a:solidFill>
                  <a:srgbClr val="6E8080"/>
                </a:solidFill>
                <a:latin typeface="Lucida Sans Typewriter"/>
                <a:ea typeface="Courier New" charset="0"/>
                <a:cs typeface="Courier New" charset="0"/>
              </a:rPr>
              <a:t>-1 -1</a:t>
            </a:r>
          </a:p>
        </p:txBody>
      </p:sp>
      <p:sp>
        <p:nvSpPr>
          <p:cNvPr id="9" name="Content Placeholder 5"/>
          <p:cNvSpPr>
            <a:spLocks noGrp="1"/>
          </p:cNvSpPr>
          <p:nvPr>
            <p:ph idx="4294967295"/>
          </p:nvPr>
        </p:nvSpPr>
        <p:spPr>
          <a:xfrm>
            <a:off x="0" y="958850"/>
            <a:ext cx="8677275" cy="2125663"/>
          </a:xfrm>
        </p:spPr>
        <p:txBody>
          <a:bodyPr>
            <a:normAutofit fontScale="77500" lnSpcReduction="20000"/>
          </a:bodyPr>
          <a:lstStyle/>
          <a:p>
            <a:pPr>
              <a:buNone/>
            </a:pPr>
            <a:r>
              <a:rPr lang="en-US" dirty="0" smtClean="0"/>
              <a:t>Hand-trace the following code, showing the value of </a:t>
            </a:r>
            <a:r>
              <a:rPr lang="en-US" dirty="0" smtClean="0">
                <a:solidFill>
                  <a:srgbClr val="6E8080"/>
                </a:solidFill>
                <a:latin typeface="Lucida Sans Typewriter"/>
                <a:ea typeface="Courier New" charset="0"/>
                <a:cs typeface="Courier New" charset="0"/>
              </a:rPr>
              <a:t>n</a:t>
            </a:r>
            <a:r>
              <a:rPr lang="en-US" dirty="0" smtClean="0"/>
              <a:t> and the output</a:t>
            </a:r>
            <a:r>
              <a:rPr lang="en-US" dirty="0" smtClean="0"/>
              <a:t>.</a:t>
            </a:r>
          </a:p>
          <a:p>
            <a:pPr>
              <a:buNone/>
            </a:pPr>
            <a:endParaRPr lang="en-US" dirty="0" smtClean="0"/>
          </a:p>
          <a:p>
            <a:pPr lvl="1">
              <a:spcBef>
                <a:spcPts val="0"/>
              </a:spcBef>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 5;</a:t>
            </a:r>
          </a:p>
          <a:p>
            <a:pPr lvl="1">
              <a:spcBef>
                <a:spcPts val="0"/>
              </a:spcBef>
              <a:buNone/>
            </a:pPr>
            <a:r>
              <a:rPr lang="en-US" sz="2000" dirty="0" smtClean="0">
                <a:solidFill>
                  <a:srgbClr val="6E8080"/>
                </a:solidFill>
                <a:latin typeface="Lucida Sans Typewriter"/>
                <a:ea typeface="Courier New" charset="0"/>
                <a:cs typeface="Courier New" charset="0"/>
              </a:rPr>
              <a:t>while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&gt;= 0)</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System.out.print(n</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6.7</a:t>
            </a:r>
            <a:endParaRPr lang="en-US" dirty="0"/>
          </a:p>
        </p:txBody>
      </p:sp>
      <p:sp>
        <p:nvSpPr>
          <p:cNvPr id="8" name="Content Placeholder 5"/>
          <p:cNvSpPr>
            <a:spLocks noGrp="1"/>
          </p:cNvSpPr>
          <p:nvPr>
            <p:ph idx="4294967295"/>
          </p:nvPr>
        </p:nvSpPr>
        <p:spPr>
          <a:xfrm>
            <a:off x="904875" y="3636963"/>
            <a:ext cx="8239125" cy="2827337"/>
          </a:xfrm>
        </p:spPr>
        <p:txBody>
          <a:bodyPr/>
          <a:lstStyle/>
          <a:p>
            <a:pPr>
              <a:buNone/>
            </a:pPr>
            <a:r>
              <a:rPr lang="en-US" b="1" dirty="0" smtClean="0"/>
              <a:t>Answer:</a:t>
            </a:r>
            <a:endParaRPr lang="en-US" dirty="0" smtClean="0"/>
          </a:p>
          <a:p>
            <a:pPr>
              <a:spcBef>
                <a:spcPts val="0"/>
              </a:spcBef>
              <a:buNone/>
            </a:pP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output</a:t>
            </a:r>
          </a:p>
          <a:p>
            <a:pPr>
              <a:spcBef>
                <a:spcPts val="0"/>
              </a:spcBef>
              <a:buNone/>
            </a:pPr>
            <a:r>
              <a:rPr lang="en-US" sz="2000" strike="sngStrike" dirty="0" smtClean="0">
                <a:solidFill>
                  <a:srgbClr val="6E8080"/>
                </a:solidFill>
                <a:latin typeface="Lucida Sans Typewriter"/>
                <a:ea typeface="Courier New" charset="0"/>
                <a:cs typeface="Courier New" charset="0"/>
              </a:rPr>
              <a:t>1</a:t>
            </a:r>
            <a:r>
              <a:rPr lang="en-US" sz="2000" dirty="0" smtClean="0">
                <a:solidFill>
                  <a:srgbClr val="6E8080"/>
                </a:solidFill>
                <a:latin typeface="Lucida Sans Typewriter"/>
                <a:ea typeface="Courier New" charset="0"/>
                <a:cs typeface="Courier New" charset="0"/>
              </a:rPr>
              <a:t>    1,</a:t>
            </a:r>
          </a:p>
          <a:p>
            <a:pPr>
              <a:spcBef>
                <a:spcPts val="0"/>
              </a:spcBef>
              <a:buNone/>
            </a:pPr>
            <a:r>
              <a:rPr lang="en-US" sz="2000" strike="sngStrike" dirty="0" smtClean="0">
                <a:solidFill>
                  <a:srgbClr val="6E8080"/>
                </a:solidFill>
                <a:latin typeface="Lucida Sans Typewriter"/>
                <a:ea typeface="Courier New" charset="0"/>
                <a:cs typeface="Courier New" charset="0"/>
              </a:rPr>
              <a:t>2</a:t>
            </a:r>
            <a:r>
              <a:rPr lang="en-US" sz="2000" dirty="0" smtClean="0">
                <a:solidFill>
                  <a:srgbClr val="6E8080"/>
                </a:solidFill>
                <a:latin typeface="Lucida Sans Typewriter"/>
                <a:ea typeface="Courier New" charset="0"/>
                <a:cs typeface="Courier New" charset="0"/>
              </a:rPr>
              <a:t>    1, 2,</a:t>
            </a:r>
          </a:p>
          <a:p>
            <a:pPr>
              <a:spcBef>
                <a:spcPts val="0"/>
              </a:spcBef>
              <a:buNone/>
            </a:pPr>
            <a:r>
              <a:rPr lang="en-US" sz="2000" strike="sngStrike" dirty="0" smtClean="0">
                <a:solidFill>
                  <a:srgbClr val="6E8080"/>
                </a:solidFill>
                <a:latin typeface="Lucida Sans Typewriter"/>
                <a:ea typeface="Courier New" charset="0"/>
                <a:cs typeface="Courier New" charset="0"/>
              </a:rPr>
              <a:t>3</a:t>
            </a:r>
            <a:r>
              <a:rPr lang="en-US" sz="2000" dirty="0" smtClean="0">
                <a:solidFill>
                  <a:srgbClr val="6E8080"/>
                </a:solidFill>
                <a:latin typeface="Lucida Sans Typewriter"/>
                <a:ea typeface="Courier New" charset="0"/>
                <a:cs typeface="Courier New" charset="0"/>
              </a:rPr>
              <a:t>    1, 2, 3,</a:t>
            </a:r>
          </a:p>
          <a:p>
            <a:pPr>
              <a:spcBef>
                <a:spcPts val="0"/>
              </a:spcBef>
              <a:buNone/>
            </a:pPr>
            <a:r>
              <a:rPr lang="en-US" sz="2000" dirty="0" smtClean="0">
                <a:solidFill>
                  <a:srgbClr val="6E8080"/>
                </a:solidFill>
                <a:latin typeface="Lucida Sans Typewriter"/>
                <a:ea typeface="Courier New" charset="0"/>
                <a:cs typeface="Courier New" charset="0"/>
              </a:rPr>
              <a:t>4</a:t>
            </a:r>
          </a:p>
          <a:p>
            <a:pPr>
              <a:buNone/>
            </a:pPr>
            <a:r>
              <a:rPr lang="en-US" dirty="0" smtClean="0"/>
              <a:t>There is a comma after the last value. Usually, commas are between values only. </a:t>
            </a:r>
            <a:endParaRPr lang="en-US" dirty="0"/>
          </a:p>
        </p:txBody>
      </p:sp>
      <p:sp>
        <p:nvSpPr>
          <p:cNvPr id="9" name="Content Placeholder 5"/>
          <p:cNvSpPr>
            <a:spLocks noGrp="1"/>
          </p:cNvSpPr>
          <p:nvPr>
            <p:ph idx="4294967295"/>
          </p:nvPr>
        </p:nvSpPr>
        <p:spPr>
          <a:xfrm>
            <a:off x="0" y="958850"/>
            <a:ext cx="8677275" cy="2678113"/>
          </a:xfrm>
        </p:spPr>
        <p:txBody>
          <a:bodyPr>
            <a:normAutofit fontScale="92500" lnSpcReduction="10000"/>
          </a:bodyPr>
          <a:lstStyle/>
          <a:p>
            <a:pPr>
              <a:buNone/>
            </a:pPr>
            <a:r>
              <a:rPr lang="en-US" dirty="0" smtClean="0"/>
              <a:t>Hand-trace the following code, showing the value of </a:t>
            </a:r>
            <a:r>
              <a:rPr lang="en-US" dirty="0" err="1" smtClean="0">
                <a:solidFill>
                  <a:srgbClr val="6E8080"/>
                </a:solidFill>
                <a:latin typeface="Lucida Sans Typewriter"/>
                <a:ea typeface="Courier New" charset="0"/>
                <a:cs typeface="Courier New" charset="0"/>
              </a:rPr>
              <a:t>n</a:t>
            </a:r>
            <a:r>
              <a:rPr lang="en-US" dirty="0" smtClean="0"/>
              <a:t> and the output. What potential error do you notice</a:t>
            </a:r>
            <a:r>
              <a:rPr lang="en-US" dirty="0" smtClean="0"/>
              <a:t>?</a:t>
            </a:r>
          </a:p>
          <a:p>
            <a:pPr>
              <a:buNone/>
            </a:pPr>
            <a:endParaRPr lang="en-US" dirty="0" smtClean="0"/>
          </a:p>
          <a:p>
            <a:pPr lvl="1">
              <a:spcBef>
                <a:spcPts val="0"/>
              </a:spcBef>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 1;</a:t>
            </a:r>
          </a:p>
          <a:p>
            <a:pPr lvl="1">
              <a:spcBef>
                <a:spcPts val="0"/>
              </a:spcBef>
              <a:buNone/>
            </a:pPr>
            <a:r>
              <a:rPr lang="en-US" sz="2000" dirty="0" smtClean="0">
                <a:solidFill>
                  <a:srgbClr val="6E8080"/>
                </a:solidFill>
                <a:latin typeface="Lucida Sans Typewriter"/>
                <a:ea typeface="Courier New" charset="0"/>
                <a:cs typeface="Courier New" charset="0"/>
              </a:rPr>
              <a:t>while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&lt;= 3)</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System.out.print(n</a:t>
            </a:r>
            <a:r>
              <a:rPr lang="en-US" sz="2000" dirty="0" smtClean="0">
                <a:solidFill>
                  <a:srgbClr val="6E8080"/>
                </a:solidFill>
                <a:latin typeface="Lucida Sans Typewriter"/>
                <a:ea typeface="Courier New" charset="0"/>
                <a:cs typeface="Courier New" charset="0"/>
              </a:rPr>
              <a:t> + ", ");</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6.8</a:t>
            </a:r>
            <a:endParaRPr lang="en-US" dirty="0"/>
          </a:p>
        </p:txBody>
      </p:sp>
      <p:sp>
        <p:nvSpPr>
          <p:cNvPr id="8" name="Content Placeholder 5"/>
          <p:cNvSpPr>
            <a:spLocks noGrp="1"/>
          </p:cNvSpPr>
          <p:nvPr>
            <p:ph idx="4294967295"/>
          </p:nvPr>
        </p:nvSpPr>
        <p:spPr>
          <a:xfrm>
            <a:off x="904875" y="3830638"/>
            <a:ext cx="8239125" cy="2681287"/>
          </a:xfrm>
        </p:spPr>
        <p:txBody>
          <a:bodyPr/>
          <a:lstStyle/>
          <a:p>
            <a:pPr>
              <a:buNone/>
            </a:pPr>
            <a:r>
              <a:rPr lang="en-US" b="1" dirty="0" smtClean="0"/>
              <a:t>Answer:</a:t>
            </a:r>
            <a:endParaRPr lang="en-US" dirty="0" smtClean="0"/>
          </a:p>
          <a:p>
            <a:pPr>
              <a:spcBef>
                <a:spcPts val="0"/>
              </a:spcBef>
              <a:buNone/>
            </a:pPr>
            <a:r>
              <a:rPr lang="en-US" sz="1600" dirty="0" smtClean="0">
                <a:solidFill>
                  <a:srgbClr val="6E8080"/>
                </a:solidFill>
                <a:latin typeface="Lucida Sans Typewriter"/>
                <a:ea typeface="Courier New" charset="0"/>
                <a:cs typeface="Courier New" charset="0"/>
              </a:rPr>
              <a:t>a </a:t>
            </a:r>
            <a:r>
              <a:rPr lang="en-US" sz="1600" dirty="0" err="1" smtClean="0">
                <a:solidFill>
                  <a:srgbClr val="6E8080"/>
                </a:solidFill>
                <a:latin typeface="Lucida Sans Typewriter"/>
                <a:ea typeface="Courier New" charset="0"/>
                <a:cs typeface="Courier New" charset="0"/>
              </a:rPr>
              <a:t>n</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r</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endParaRPr lang="en-US" sz="1600" dirty="0" smtClean="0">
              <a:solidFill>
                <a:srgbClr val="6E8080"/>
              </a:solidFill>
              <a:latin typeface="Lucida Sans Typewriter"/>
              <a:ea typeface="Courier New" charset="0"/>
              <a:cs typeface="Courier New" charset="0"/>
            </a:endParaRPr>
          </a:p>
          <a:p>
            <a:pPr>
              <a:spcBef>
                <a:spcPts val="0"/>
              </a:spcBef>
              <a:buNone/>
            </a:pPr>
            <a:r>
              <a:rPr lang="en-US" sz="1600" dirty="0" smtClean="0">
                <a:solidFill>
                  <a:srgbClr val="6E8080"/>
                </a:solidFill>
                <a:latin typeface="Lucida Sans Typewriter"/>
                <a:ea typeface="Courier New" charset="0"/>
                <a:cs typeface="Courier New" charset="0"/>
              </a:rPr>
              <a:t>2 4 </a:t>
            </a:r>
            <a:r>
              <a:rPr lang="en-US" sz="1600" strike="sngStrike" dirty="0" smtClean="0">
                <a:solidFill>
                  <a:srgbClr val="6E8080"/>
                </a:solidFill>
                <a:latin typeface="Lucida Sans Typewriter"/>
                <a:ea typeface="Courier New" charset="0"/>
                <a:cs typeface="Courier New" charset="0"/>
              </a:rPr>
              <a:t>1</a:t>
            </a:r>
            <a:r>
              <a:rPr lang="en-US" sz="1600" dirty="0" smtClean="0">
                <a:solidFill>
                  <a:srgbClr val="6E8080"/>
                </a:solidFill>
                <a:latin typeface="Lucida Sans Typewriter"/>
                <a:ea typeface="Courier New" charset="0"/>
                <a:cs typeface="Courier New" charset="0"/>
              </a:rPr>
              <a:t> </a:t>
            </a:r>
            <a:r>
              <a:rPr lang="en-US" sz="1600" strike="sngStrike" dirty="0" smtClean="0">
                <a:solidFill>
                  <a:srgbClr val="6E8080"/>
                </a:solidFill>
                <a:latin typeface="Lucida Sans Typewriter"/>
                <a:ea typeface="Courier New" charset="0"/>
                <a:cs typeface="Courier New" charset="0"/>
              </a:rPr>
              <a:t>1</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strike="sngStrike" dirty="0" smtClean="0">
                <a:solidFill>
                  <a:srgbClr val="6E8080"/>
                </a:solidFill>
                <a:latin typeface="Lucida Sans Typewriter"/>
                <a:ea typeface="Courier New" charset="0"/>
                <a:cs typeface="Courier New" charset="0"/>
              </a:rPr>
              <a:t>2</a:t>
            </a:r>
            <a:r>
              <a:rPr lang="en-US" sz="1600" dirty="0" smtClean="0">
                <a:solidFill>
                  <a:srgbClr val="6E8080"/>
                </a:solidFill>
                <a:latin typeface="Lucida Sans Typewriter"/>
                <a:ea typeface="Courier New" charset="0"/>
                <a:cs typeface="Courier New" charset="0"/>
              </a:rPr>
              <a:t> </a:t>
            </a:r>
            <a:r>
              <a:rPr lang="en-US" sz="1600" strike="sngStrike" dirty="0" smtClean="0">
                <a:solidFill>
                  <a:srgbClr val="6E8080"/>
                </a:solidFill>
                <a:latin typeface="Lucida Sans Typewriter"/>
                <a:ea typeface="Courier New" charset="0"/>
                <a:cs typeface="Courier New" charset="0"/>
              </a:rPr>
              <a:t>2</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strike="sngStrike" dirty="0" smtClean="0">
                <a:solidFill>
                  <a:srgbClr val="6E8080"/>
                </a:solidFill>
                <a:latin typeface="Lucida Sans Typewriter"/>
                <a:ea typeface="Courier New" charset="0"/>
                <a:cs typeface="Courier New" charset="0"/>
              </a:rPr>
              <a:t>4</a:t>
            </a:r>
            <a:r>
              <a:rPr lang="en-US" sz="1600" dirty="0" smtClean="0">
                <a:solidFill>
                  <a:srgbClr val="6E8080"/>
                </a:solidFill>
                <a:latin typeface="Lucida Sans Typewriter"/>
                <a:ea typeface="Courier New" charset="0"/>
                <a:cs typeface="Courier New" charset="0"/>
              </a:rPr>
              <a:t> </a:t>
            </a:r>
            <a:r>
              <a:rPr lang="en-US" sz="1600" strike="sngStrike" dirty="0" smtClean="0">
                <a:solidFill>
                  <a:srgbClr val="6E8080"/>
                </a:solidFill>
                <a:latin typeface="Lucida Sans Typewriter"/>
                <a:ea typeface="Courier New" charset="0"/>
                <a:cs typeface="Courier New" charset="0"/>
              </a:rPr>
              <a:t>3</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strike="sngStrike" dirty="0" smtClean="0">
                <a:solidFill>
                  <a:srgbClr val="6E8080"/>
                </a:solidFill>
                <a:latin typeface="Lucida Sans Typewriter"/>
                <a:ea typeface="Courier New" charset="0"/>
                <a:cs typeface="Courier New" charset="0"/>
              </a:rPr>
              <a:t>8</a:t>
            </a:r>
            <a:r>
              <a:rPr lang="en-US" sz="1600" dirty="0" smtClean="0">
                <a:solidFill>
                  <a:srgbClr val="6E8080"/>
                </a:solidFill>
                <a:latin typeface="Lucida Sans Typewriter"/>
                <a:ea typeface="Courier New" charset="0"/>
                <a:cs typeface="Courier New" charset="0"/>
              </a:rPr>
              <a:t> </a:t>
            </a:r>
            <a:r>
              <a:rPr lang="en-US" sz="1600" strike="sngStrike" dirty="0" smtClean="0">
                <a:solidFill>
                  <a:srgbClr val="6E8080"/>
                </a:solidFill>
                <a:latin typeface="Lucida Sans Typewriter"/>
                <a:ea typeface="Courier New" charset="0"/>
                <a:cs typeface="Courier New" charset="0"/>
              </a:rPr>
              <a:t>4</a:t>
            </a:r>
          </a:p>
          <a:p>
            <a:pPr>
              <a:spcBef>
                <a:spcPts val="0"/>
              </a:spcBef>
              <a:buNone/>
            </a:pPr>
            <a:r>
              <a:rPr lang="en-US" sz="1600" dirty="0" smtClean="0">
                <a:solidFill>
                  <a:srgbClr val="6E8080"/>
                </a:solidFill>
                <a:latin typeface="Lucida Sans Typewriter"/>
                <a:ea typeface="Courier New" charset="0"/>
                <a:cs typeface="Courier New" charset="0"/>
              </a:rPr>
              <a:t>   16 5</a:t>
            </a:r>
            <a:r>
              <a:rPr lang="en-US" sz="2000" dirty="0" smtClean="0">
                <a:solidFill>
                  <a:srgbClr val="6E8080"/>
                </a:solidFill>
                <a:latin typeface="Lucida Sans Typewriter"/>
                <a:ea typeface="Courier New" charset="0"/>
                <a:cs typeface="Courier New" charset="0"/>
              </a:rPr>
              <a:t> </a:t>
            </a:r>
          </a:p>
          <a:p>
            <a:r>
              <a:rPr lang="en-US" dirty="0" smtClean="0"/>
              <a:t>The code computes </a:t>
            </a:r>
            <a:r>
              <a:rPr lang="en-US" dirty="0" smtClean="0">
                <a:solidFill>
                  <a:srgbClr val="6E8080"/>
                </a:solidFill>
                <a:latin typeface="Lucida Sans Typewriter"/>
                <a:ea typeface="Courier New" charset="0"/>
                <a:cs typeface="Courier New" charset="0"/>
              </a:rPr>
              <a:t>a</a:t>
            </a:r>
            <a:r>
              <a:rPr lang="en-US" baseline="30000" dirty="0" smtClean="0">
                <a:solidFill>
                  <a:srgbClr val="6E8080"/>
                </a:solidFill>
                <a:latin typeface="Lucida Sans Typewriter"/>
                <a:ea typeface="Courier New" charset="0"/>
                <a:cs typeface="Courier New" charset="0"/>
              </a:rPr>
              <a:t>n</a:t>
            </a:r>
            <a:r>
              <a:rPr lang="en-US" dirty="0" smtClean="0"/>
              <a:t>.</a:t>
            </a:r>
            <a:endParaRPr lang="en-US" dirty="0"/>
          </a:p>
        </p:txBody>
      </p:sp>
      <p:sp>
        <p:nvSpPr>
          <p:cNvPr id="9" name="Content Placeholder 5"/>
          <p:cNvSpPr>
            <a:spLocks noGrp="1"/>
          </p:cNvSpPr>
          <p:nvPr>
            <p:ph idx="4294967295"/>
          </p:nvPr>
        </p:nvSpPr>
        <p:spPr>
          <a:xfrm>
            <a:off x="0" y="958850"/>
            <a:ext cx="8677275" cy="2871788"/>
          </a:xfrm>
        </p:spPr>
        <p:txBody>
          <a:bodyPr>
            <a:normAutofit fontScale="92500" lnSpcReduction="10000"/>
          </a:bodyPr>
          <a:lstStyle/>
          <a:p>
            <a:pPr>
              <a:buNone/>
            </a:pPr>
            <a:r>
              <a:rPr lang="en-US" dirty="0" smtClean="0"/>
              <a:t>Hand-trace the following code, assuming that </a:t>
            </a:r>
            <a:r>
              <a:rPr lang="en-US" dirty="0" smtClean="0">
                <a:solidFill>
                  <a:srgbClr val="6E8080"/>
                </a:solidFill>
                <a:latin typeface="Lucida Sans Typewriter"/>
                <a:ea typeface="Courier New" charset="0"/>
                <a:cs typeface="Courier New" charset="0"/>
              </a:rPr>
              <a:t>a</a:t>
            </a:r>
            <a:r>
              <a:rPr lang="en-US" dirty="0" smtClean="0"/>
              <a:t> is 2 and </a:t>
            </a:r>
            <a:r>
              <a:rPr lang="en-US" dirty="0" err="1" smtClean="0">
                <a:solidFill>
                  <a:srgbClr val="6E8080"/>
                </a:solidFill>
                <a:latin typeface="Lucida Sans Typewriter"/>
                <a:ea typeface="Courier New" charset="0"/>
                <a:cs typeface="Courier New" charset="0"/>
              </a:rPr>
              <a:t>n</a:t>
            </a:r>
            <a:r>
              <a:rPr lang="en-US" dirty="0" smtClean="0"/>
              <a:t> is 4. Then explain what the code does for arbitrary values of </a:t>
            </a:r>
            <a:r>
              <a:rPr lang="en-US" dirty="0" smtClean="0">
                <a:solidFill>
                  <a:srgbClr val="6E8080"/>
                </a:solidFill>
                <a:latin typeface="Lucida Sans Typewriter"/>
                <a:ea typeface="Courier New" charset="0"/>
                <a:cs typeface="Courier New" charset="0"/>
              </a:rPr>
              <a:t>a</a:t>
            </a:r>
            <a:r>
              <a:rPr lang="en-US" dirty="0" smtClean="0"/>
              <a:t> and </a:t>
            </a:r>
            <a:r>
              <a:rPr lang="en-US" dirty="0" smtClean="0">
                <a:solidFill>
                  <a:srgbClr val="6E8080"/>
                </a:solidFill>
                <a:latin typeface="Lucida Sans Typewriter"/>
                <a:ea typeface="Courier New" charset="0"/>
                <a:cs typeface="Courier New" charset="0"/>
              </a:rPr>
              <a:t>n</a:t>
            </a:r>
            <a:r>
              <a:rPr lang="en-US" dirty="0" smtClean="0"/>
              <a:t>.</a:t>
            </a:r>
          </a:p>
          <a:p>
            <a:pPr>
              <a:buNone/>
            </a:pPr>
            <a:endParaRPr lang="en-US" dirty="0" smtClean="0"/>
          </a:p>
          <a:p>
            <a:pPr lvl="2">
              <a:spcBef>
                <a:spcPts val="0"/>
              </a:spcBef>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r</a:t>
            </a:r>
            <a:r>
              <a:rPr lang="en-US" sz="1600" dirty="0" smtClean="0">
                <a:solidFill>
                  <a:srgbClr val="6E8080"/>
                </a:solidFill>
                <a:latin typeface="Lucida Sans Typewriter"/>
                <a:ea typeface="Courier New" charset="0"/>
                <a:cs typeface="Courier New" charset="0"/>
              </a:rPr>
              <a:t> = 1;</a:t>
            </a:r>
          </a:p>
          <a:p>
            <a:pPr lvl="2">
              <a:spcBef>
                <a:spcPts val="0"/>
              </a:spcBef>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 1;</a:t>
            </a:r>
          </a:p>
          <a:p>
            <a:pPr lvl="2">
              <a:spcBef>
                <a:spcPts val="0"/>
              </a:spcBef>
              <a:buNone/>
            </a:pPr>
            <a:r>
              <a:rPr lang="en-US" sz="1600" dirty="0" smtClean="0">
                <a:solidFill>
                  <a:srgbClr val="6E8080"/>
                </a:solidFill>
                <a:latin typeface="Lucida Sans Typewriter"/>
                <a:ea typeface="Courier New" charset="0"/>
                <a:cs typeface="Courier New" charset="0"/>
              </a:rPr>
              <a:t>while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&lt;= </a:t>
            </a:r>
            <a:r>
              <a:rPr lang="en-US" sz="1600" dirty="0" err="1" smtClean="0">
                <a:solidFill>
                  <a:srgbClr val="6E8080"/>
                </a:solidFill>
                <a:latin typeface="Lucida Sans Typewriter"/>
                <a:ea typeface="Courier New" charset="0"/>
                <a:cs typeface="Courier New" charset="0"/>
              </a:rPr>
              <a:t>n</a:t>
            </a: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r</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r</a:t>
            </a:r>
            <a:r>
              <a:rPr lang="en-US" sz="1600" dirty="0" smtClean="0">
                <a:solidFill>
                  <a:srgbClr val="6E8080"/>
                </a:solidFill>
                <a:latin typeface="Lucida Sans Typewriter"/>
                <a:ea typeface="Courier New" charset="0"/>
                <a:cs typeface="Courier New" charset="0"/>
              </a:rPr>
              <a:t> * a;</a:t>
            </a:r>
          </a:p>
          <a:p>
            <a:pPr lvl="2">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6.9</a:t>
            </a:r>
            <a:endParaRPr lang="en-US" dirty="0"/>
          </a:p>
        </p:txBody>
      </p:sp>
      <p:sp>
        <p:nvSpPr>
          <p:cNvPr id="8" name="Content Placeholder 5"/>
          <p:cNvSpPr>
            <a:spLocks noGrp="1"/>
          </p:cNvSpPr>
          <p:nvPr>
            <p:ph idx="4294967295"/>
          </p:nvPr>
        </p:nvSpPr>
        <p:spPr>
          <a:xfrm>
            <a:off x="904875" y="2947988"/>
            <a:ext cx="8239125" cy="3217862"/>
          </a:xfrm>
        </p:spPr>
        <p:txBody>
          <a:bodyPr/>
          <a:lstStyle/>
          <a:p>
            <a:pPr>
              <a:buNone/>
            </a:pPr>
            <a:r>
              <a:rPr lang="en-US" b="1" dirty="0" smtClean="0"/>
              <a:t>Answer:</a:t>
            </a:r>
            <a:endParaRPr lang="en-US" dirty="0" smtClean="0"/>
          </a:p>
          <a:p>
            <a:pPr>
              <a:spcBef>
                <a:spcPts val="0"/>
              </a:spcBef>
              <a:buNone/>
            </a:pPr>
            <a:r>
              <a:rPr lang="en-US" sz="1600" dirty="0" err="1" smtClean="0">
                <a:solidFill>
                  <a:srgbClr val="6E8080"/>
                </a:solidFill>
                <a:latin typeface="Lucida Sans Typewriter"/>
                <a:ea typeface="Courier New" charset="0"/>
                <a:cs typeface="Courier New" charset="0"/>
              </a:rPr>
              <a:t>n</a:t>
            </a:r>
            <a:r>
              <a:rPr lang="en-US" sz="1600" dirty="0" smtClean="0">
                <a:solidFill>
                  <a:srgbClr val="6E8080"/>
                </a:solidFill>
                <a:latin typeface="Lucida Sans Typewriter"/>
                <a:ea typeface="Courier New" charset="0"/>
                <a:cs typeface="Courier New" charset="0"/>
              </a:rPr>
              <a:t> output</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strike="sngStrike" dirty="0" smtClean="0">
                <a:solidFill>
                  <a:srgbClr val="6E8080"/>
                </a:solidFill>
                <a:latin typeface="Lucida Sans Typewriter"/>
                <a:ea typeface="Courier New" charset="0"/>
                <a:cs typeface="Courier New" charset="0"/>
              </a:rPr>
              <a:t>1</a:t>
            </a:r>
            <a:r>
              <a:rPr lang="en-US" sz="1600" dirty="0" smtClean="0">
                <a:solidFill>
                  <a:srgbClr val="6E8080"/>
                </a:solidFill>
                <a:latin typeface="Lucida Sans Typewriter"/>
                <a:ea typeface="Courier New" charset="0"/>
                <a:cs typeface="Courier New" charset="0"/>
              </a:rPr>
              <a:t>  1</a:t>
            </a:r>
          </a:p>
          <a:p>
            <a:pPr>
              <a:spcBef>
                <a:spcPts val="0"/>
              </a:spcBef>
              <a:buNone/>
            </a:pPr>
            <a:r>
              <a:rPr lang="en-US" sz="1600" strike="sngStrike" dirty="0" smtClean="0">
                <a:solidFill>
                  <a:srgbClr val="6E8080"/>
                </a:solidFill>
                <a:latin typeface="Lucida Sans Typewriter"/>
                <a:ea typeface="Courier New" charset="0"/>
                <a:cs typeface="Courier New" charset="0"/>
              </a:rPr>
              <a:t>11</a:t>
            </a:r>
            <a:r>
              <a:rPr lang="en-US" sz="1600" dirty="0" smtClean="0">
                <a:solidFill>
                  <a:srgbClr val="6E8080"/>
                </a:solidFill>
                <a:latin typeface="Lucida Sans Typewriter"/>
                <a:ea typeface="Courier New" charset="0"/>
                <a:cs typeface="Courier New" charset="0"/>
              </a:rPr>
              <a:t> 11</a:t>
            </a:r>
          </a:p>
          <a:p>
            <a:pPr>
              <a:spcBef>
                <a:spcPts val="0"/>
              </a:spcBef>
              <a:buNone/>
            </a:pPr>
            <a:r>
              <a:rPr lang="en-US" sz="1600" strike="sngStrike" dirty="0" smtClean="0">
                <a:solidFill>
                  <a:srgbClr val="6E8080"/>
                </a:solidFill>
                <a:latin typeface="Lucida Sans Typewriter"/>
                <a:ea typeface="Courier New" charset="0"/>
                <a:cs typeface="Courier New" charset="0"/>
              </a:rPr>
              <a:t>21</a:t>
            </a:r>
            <a:r>
              <a:rPr lang="en-US" sz="1600" dirty="0" smtClean="0">
                <a:solidFill>
                  <a:srgbClr val="6E8080"/>
                </a:solidFill>
                <a:latin typeface="Lucida Sans Typewriter"/>
                <a:ea typeface="Courier New" charset="0"/>
                <a:cs typeface="Courier New" charset="0"/>
              </a:rPr>
              <a:t> 21</a:t>
            </a:r>
          </a:p>
          <a:p>
            <a:pPr>
              <a:spcBef>
                <a:spcPts val="0"/>
              </a:spcBef>
              <a:buNone/>
            </a:pPr>
            <a:r>
              <a:rPr lang="en-US" sz="1600" strike="sngStrike" dirty="0" smtClean="0">
                <a:solidFill>
                  <a:srgbClr val="6E8080"/>
                </a:solidFill>
                <a:latin typeface="Lucida Sans Typewriter"/>
                <a:ea typeface="Courier New" charset="0"/>
                <a:cs typeface="Courier New" charset="0"/>
              </a:rPr>
              <a:t>31</a:t>
            </a:r>
            <a:r>
              <a:rPr lang="en-US" sz="1600" dirty="0" smtClean="0">
                <a:solidFill>
                  <a:srgbClr val="6E8080"/>
                </a:solidFill>
                <a:latin typeface="Lucida Sans Typewriter"/>
                <a:ea typeface="Courier New" charset="0"/>
                <a:cs typeface="Courier New" charset="0"/>
              </a:rPr>
              <a:t> 31</a:t>
            </a:r>
          </a:p>
          <a:p>
            <a:pPr>
              <a:spcBef>
                <a:spcPts val="0"/>
              </a:spcBef>
              <a:buNone/>
            </a:pPr>
            <a:r>
              <a:rPr lang="en-US" sz="1600" strike="sngStrike" dirty="0" smtClean="0">
                <a:solidFill>
                  <a:srgbClr val="6E8080"/>
                </a:solidFill>
                <a:latin typeface="Lucida Sans Typewriter"/>
                <a:ea typeface="Courier New" charset="0"/>
                <a:cs typeface="Courier New" charset="0"/>
              </a:rPr>
              <a:t>41</a:t>
            </a:r>
            <a:r>
              <a:rPr lang="en-US" sz="1600" dirty="0" smtClean="0">
                <a:solidFill>
                  <a:srgbClr val="6E8080"/>
                </a:solidFill>
                <a:latin typeface="Lucida Sans Typewriter"/>
                <a:ea typeface="Courier New" charset="0"/>
                <a:cs typeface="Courier New" charset="0"/>
              </a:rPr>
              <a:t> 41</a:t>
            </a:r>
          </a:p>
          <a:p>
            <a:pPr>
              <a:spcBef>
                <a:spcPts val="0"/>
              </a:spcBef>
              <a:buNone/>
            </a:pPr>
            <a:r>
              <a:rPr lang="en-US" sz="1600" strike="sngStrike" dirty="0" smtClean="0">
                <a:solidFill>
                  <a:srgbClr val="6E8080"/>
                </a:solidFill>
                <a:latin typeface="Lucida Sans Typewriter"/>
                <a:ea typeface="Courier New" charset="0"/>
                <a:cs typeface="Courier New" charset="0"/>
              </a:rPr>
              <a:t>51</a:t>
            </a:r>
            <a:r>
              <a:rPr lang="en-US" sz="1600" dirty="0" smtClean="0">
                <a:solidFill>
                  <a:srgbClr val="6E8080"/>
                </a:solidFill>
                <a:latin typeface="Lucida Sans Typewriter"/>
                <a:ea typeface="Courier New" charset="0"/>
                <a:cs typeface="Courier New" charset="0"/>
              </a:rPr>
              <a:t> 51</a:t>
            </a:r>
          </a:p>
          <a:p>
            <a:pPr>
              <a:spcBef>
                <a:spcPts val="0"/>
              </a:spcBef>
              <a:buNone/>
            </a:pPr>
            <a:r>
              <a:rPr lang="en-US" sz="1600" strike="sngStrike" dirty="0" smtClean="0">
                <a:solidFill>
                  <a:srgbClr val="6E8080"/>
                </a:solidFill>
                <a:latin typeface="Lucida Sans Typewriter"/>
                <a:ea typeface="Courier New" charset="0"/>
                <a:cs typeface="Courier New" charset="0"/>
              </a:rPr>
              <a:t>61</a:t>
            </a:r>
            <a:r>
              <a:rPr lang="en-US" sz="1600" dirty="0" smtClean="0">
                <a:solidFill>
                  <a:srgbClr val="6E8080"/>
                </a:solidFill>
                <a:latin typeface="Lucida Sans Typewriter"/>
                <a:ea typeface="Courier New" charset="0"/>
                <a:cs typeface="Courier New" charset="0"/>
              </a:rPr>
              <a:t> 61</a:t>
            </a:r>
          </a:p>
          <a:p>
            <a:pPr>
              <a:spcBef>
                <a:spcPts val="0"/>
              </a:spcBef>
              <a:buNone/>
            </a:pPr>
            <a:r>
              <a:rPr lang="en-US" sz="1600" dirty="0" smtClean="0">
                <a:solidFill>
                  <a:srgbClr val="6E8080"/>
                </a:solidFill>
                <a:latin typeface="Lucida Sans Typewriter"/>
                <a:ea typeface="Courier New" charset="0"/>
                <a:cs typeface="Courier New" charset="0"/>
              </a:rPr>
              <a:t>...</a:t>
            </a:r>
          </a:p>
          <a:p>
            <a:pPr>
              <a:spcBef>
                <a:spcPts val="0"/>
              </a:spcBef>
              <a:buNone/>
            </a:pPr>
            <a:r>
              <a:rPr lang="en-US" dirty="0" smtClean="0"/>
              <a:t>This is an infinite loop. </a:t>
            </a:r>
            <a:r>
              <a:rPr lang="en-US" dirty="0" err="1" smtClean="0">
                <a:solidFill>
                  <a:srgbClr val="6E8080"/>
                </a:solidFill>
                <a:latin typeface="Lucida Sans Typewriter"/>
                <a:ea typeface="Courier New" charset="0"/>
                <a:cs typeface="Courier New" charset="0"/>
              </a:rPr>
              <a:t>n</a:t>
            </a:r>
            <a:r>
              <a:rPr lang="en-US" dirty="0" smtClean="0"/>
              <a:t> is never equal to 50. </a:t>
            </a:r>
            <a:endParaRPr lang="en-US" dirty="0"/>
          </a:p>
        </p:txBody>
      </p:sp>
      <p:sp>
        <p:nvSpPr>
          <p:cNvPr id="9" name="Content Placeholder 5"/>
          <p:cNvSpPr>
            <a:spLocks noGrp="1"/>
          </p:cNvSpPr>
          <p:nvPr>
            <p:ph idx="4294967295"/>
          </p:nvPr>
        </p:nvSpPr>
        <p:spPr>
          <a:xfrm>
            <a:off x="0" y="958850"/>
            <a:ext cx="8677275" cy="1989138"/>
          </a:xfrm>
        </p:spPr>
        <p:txBody>
          <a:bodyPr>
            <a:normAutofit lnSpcReduction="10000"/>
          </a:bodyPr>
          <a:lstStyle/>
          <a:p>
            <a:pPr>
              <a:buNone/>
            </a:pPr>
            <a:r>
              <a:rPr lang="en-US" dirty="0" smtClean="0"/>
              <a:t>Trace the following code. What error do you observe?</a:t>
            </a:r>
          </a:p>
          <a:p>
            <a:pPr lvl="1">
              <a:spcBef>
                <a:spcPts val="0"/>
              </a:spcBef>
              <a:buNone/>
            </a:pPr>
            <a:endParaRPr lang="en-US" sz="1600" dirty="0" smtClean="0">
              <a:solidFill>
                <a:srgbClr val="6E8080"/>
              </a:solidFill>
              <a:latin typeface="Lucida Sans Typewriter"/>
              <a:ea typeface="Courier New" charset="0"/>
              <a:cs typeface="Courier New" charset="0"/>
            </a:endParaRPr>
          </a:p>
          <a:p>
            <a:pPr lvl="1">
              <a:spcBef>
                <a:spcPts val="0"/>
              </a:spcBef>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smtClean="0">
                <a:solidFill>
                  <a:srgbClr val="6E8080"/>
                </a:solidFill>
                <a:latin typeface="Lucida Sans Typewriter"/>
                <a:ea typeface="Courier New" charset="0"/>
                <a:cs typeface="Courier New" charset="0"/>
              </a:rPr>
              <a:t>n = 1;</a:t>
            </a:r>
          </a:p>
          <a:p>
            <a:pPr lvl="1">
              <a:spcBef>
                <a:spcPts val="0"/>
              </a:spcBef>
              <a:buNone/>
            </a:pPr>
            <a:r>
              <a:rPr lang="en-US" sz="1600" dirty="0" smtClean="0">
                <a:solidFill>
                  <a:srgbClr val="6E8080"/>
                </a:solidFill>
                <a:latin typeface="Lucida Sans Typewriter"/>
                <a:ea typeface="Courier New" charset="0"/>
                <a:cs typeface="Courier New" charset="0"/>
              </a:rPr>
              <a:t>while (</a:t>
            </a:r>
            <a:r>
              <a:rPr lang="en-US" sz="1600" dirty="0" err="1" smtClean="0">
                <a:solidFill>
                  <a:srgbClr val="6E8080"/>
                </a:solidFill>
                <a:latin typeface="Lucida Sans Typewriter"/>
                <a:ea typeface="Courier New" charset="0"/>
                <a:cs typeface="Courier New" charset="0"/>
              </a:rPr>
              <a:t>n</a:t>
            </a:r>
            <a:r>
              <a:rPr lang="en-US" sz="1600" dirty="0" smtClean="0">
                <a:solidFill>
                  <a:srgbClr val="6E8080"/>
                </a:solidFill>
                <a:latin typeface="Lucida Sans Typewriter"/>
                <a:ea typeface="Courier New" charset="0"/>
                <a:cs typeface="Courier New" charset="0"/>
              </a:rPr>
              <a:t> != 50)</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System.out.println(n</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n</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n</a:t>
            </a:r>
            <a:r>
              <a:rPr lang="en-US" sz="1600" dirty="0" smtClean="0">
                <a:solidFill>
                  <a:srgbClr val="6E8080"/>
                </a:solidFill>
                <a:latin typeface="Lucida Sans Typewriter"/>
                <a:ea typeface="Courier New" charset="0"/>
                <a:cs typeface="Courier New" charset="0"/>
              </a:rPr>
              <a:t> + 10;</a:t>
            </a:r>
          </a:p>
          <a:p>
            <a:pPr lvl="1">
              <a:spcBef>
                <a:spcPts val="0"/>
              </a:spcBef>
              <a:buNone/>
            </a:pPr>
            <a:r>
              <a:rPr lang="en-US" sz="16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6.10</a:t>
            </a:r>
            <a:endParaRPr lang="en-US" dirty="0"/>
          </a:p>
        </p:txBody>
      </p:sp>
      <p:sp>
        <p:nvSpPr>
          <p:cNvPr id="9" name="Content Placeholder 5"/>
          <p:cNvSpPr>
            <a:spLocks noGrp="1"/>
          </p:cNvSpPr>
          <p:nvPr>
            <p:ph idx="4294967295"/>
          </p:nvPr>
        </p:nvSpPr>
        <p:spPr>
          <a:xfrm>
            <a:off x="0" y="958850"/>
            <a:ext cx="8677275" cy="2746375"/>
          </a:xfrm>
        </p:spPr>
        <p:txBody>
          <a:bodyPr>
            <a:normAutofit fontScale="92500" lnSpcReduction="10000"/>
          </a:bodyPr>
          <a:lstStyle/>
          <a:p>
            <a:pPr>
              <a:buNone/>
            </a:pPr>
            <a:r>
              <a:rPr lang="en-US" dirty="0" smtClean="0"/>
              <a:t>The following pseudo-code is intended to count the number of digits in the number </a:t>
            </a:r>
            <a:r>
              <a:rPr lang="en-US" dirty="0" err="1" smtClean="0">
                <a:latin typeface="Comic Sans MS"/>
                <a:cs typeface="Comic Sans MS"/>
              </a:rPr>
              <a:t>n</a:t>
            </a:r>
            <a:r>
              <a:rPr lang="en-US" dirty="0" smtClean="0"/>
              <a:t>:</a:t>
            </a:r>
          </a:p>
          <a:p>
            <a:pPr lvl="1">
              <a:spcBef>
                <a:spcPts val="0"/>
              </a:spcBef>
              <a:buNone/>
            </a:pPr>
            <a:endParaRPr lang="en-US" sz="1600" dirty="0" smtClean="0">
              <a:latin typeface="Comic Sans MS"/>
              <a:cs typeface="Comic Sans MS"/>
            </a:endParaRPr>
          </a:p>
          <a:p>
            <a:pPr lvl="1">
              <a:spcBef>
                <a:spcPts val="0"/>
              </a:spcBef>
              <a:buNone/>
            </a:pPr>
            <a:r>
              <a:rPr lang="en-US" sz="1600" dirty="0" smtClean="0">
                <a:latin typeface="Comic Sans MS"/>
                <a:cs typeface="Comic Sans MS"/>
              </a:rPr>
              <a:t>count </a:t>
            </a:r>
            <a:r>
              <a:rPr lang="en-US" sz="1600" dirty="0" smtClean="0">
                <a:latin typeface="Comic Sans MS"/>
                <a:cs typeface="Comic Sans MS"/>
              </a:rPr>
              <a:t>= 1</a:t>
            </a:r>
          </a:p>
          <a:p>
            <a:pPr lvl="1">
              <a:spcBef>
                <a:spcPts val="0"/>
              </a:spcBef>
              <a:buNone/>
            </a:pPr>
            <a:r>
              <a:rPr lang="en-US" sz="1600" dirty="0" smtClean="0">
                <a:latin typeface="Comic Sans MS"/>
                <a:cs typeface="Comic Sans MS"/>
              </a:rPr>
              <a:t>temp = </a:t>
            </a:r>
            <a:r>
              <a:rPr lang="en-US" sz="1600" dirty="0" err="1" smtClean="0">
                <a:latin typeface="Comic Sans MS"/>
                <a:cs typeface="Comic Sans MS"/>
              </a:rPr>
              <a:t>n</a:t>
            </a:r>
            <a:endParaRPr lang="en-US" sz="1600" dirty="0" smtClean="0">
              <a:latin typeface="Comic Sans MS"/>
              <a:cs typeface="Comic Sans MS"/>
            </a:endParaRPr>
          </a:p>
          <a:p>
            <a:pPr lvl="1">
              <a:spcBef>
                <a:spcPts val="0"/>
              </a:spcBef>
              <a:buNone/>
            </a:pPr>
            <a:r>
              <a:rPr lang="en-US" sz="1600" dirty="0" smtClean="0">
                <a:latin typeface="Comic Sans MS"/>
                <a:cs typeface="Comic Sans MS"/>
              </a:rPr>
              <a:t>while (temp &gt; 10)</a:t>
            </a:r>
          </a:p>
          <a:p>
            <a:pPr lvl="1">
              <a:spcBef>
                <a:spcPts val="0"/>
              </a:spcBef>
              <a:buNone/>
            </a:pPr>
            <a:r>
              <a:rPr lang="en-US" sz="1600" dirty="0" smtClean="0">
                <a:latin typeface="Comic Sans MS"/>
                <a:cs typeface="Comic Sans MS"/>
              </a:rPr>
              <a:t>   Increment count</a:t>
            </a:r>
          </a:p>
          <a:p>
            <a:pPr lvl="1">
              <a:spcBef>
                <a:spcPts val="0"/>
              </a:spcBef>
              <a:buNone/>
            </a:pPr>
            <a:r>
              <a:rPr lang="en-US" sz="1600" dirty="0" smtClean="0">
                <a:latin typeface="Comic Sans MS"/>
                <a:cs typeface="Comic Sans MS"/>
              </a:rPr>
              <a:t>   Divide temp by 10.0</a:t>
            </a:r>
          </a:p>
          <a:p>
            <a:pPr lvl="1">
              <a:buNone/>
            </a:pPr>
            <a:r>
              <a:rPr lang="en-US" sz="2000" dirty="0" smtClean="0"/>
              <a:t>Trace the </a:t>
            </a:r>
            <a:r>
              <a:rPr lang="en-US" sz="2000" dirty="0" err="1" smtClean="0"/>
              <a:t>pseudocode</a:t>
            </a:r>
            <a:r>
              <a:rPr lang="en-US" sz="2000" dirty="0" smtClean="0"/>
              <a:t> for </a:t>
            </a:r>
            <a:r>
              <a:rPr lang="en-US" sz="2400" dirty="0" err="1" smtClean="0">
                <a:latin typeface="Comic Sans MS"/>
                <a:cs typeface="Comic Sans MS"/>
              </a:rPr>
              <a:t>n</a:t>
            </a:r>
            <a:r>
              <a:rPr lang="en-US" sz="2000" dirty="0" smtClean="0"/>
              <a:t> = 123 and </a:t>
            </a:r>
            <a:r>
              <a:rPr lang="en-US" sz="2400" dirty="0" err="1" smtClean="0">
                <a:latin typeface="Comic Sans MS"/>
                <a:cs typeface="Comic Sans MS"/>
              </a:rPr>
              <a:t>n</a:t>
            </a:r>
            <a:r>
              <a:rPr lang="en-US" sz="2000" dirty="0" smtClean="0"/>
              <a:t> = 100. What error do you find? </a:t>
            </a:r>
            <a:endParaRPr lang="en-US" sz="2000" dirty="0" smtClean="0">
              <a:solidFill>
                <a:srgbClr val="6E8080"/>
              </a:solidFill>
              <a:latin typeface="Lucida Sans Typewriter"/>
              <a:ea typeface="Courier New" charset="0"/>
              <a:cs typeface="Courier New" charset="0"/>
            </a:endParaRPr>
          </a:p>
        </p:txBody>
      </p:sp>
      <p:sp>
        <p:nvSpPr>
          <p:cNvPr id="6"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while </a:t>
            </a:r>
            <a:r>
              <a:rPr lang="en-US" dirty="0" smtClean="0"/>
              <a:t>Loop</a:t>
            </a:r>
            <a:endParaRPr lang="en-US" dirty="0"/>
          </a:p>
        </p:txBody>
      </p:sp>
      <p:sp>
        <p:nvSpPr>
          <p:cNvPr id="3" name="Content Placeholder 2"/>
          <p:cNvSpPr>
            <a:spLocks noGrp="1"/>
          </p:cNvSpPr>
          <p:nvPr>
            <p:ph idx="4294967295"/>
          </p:nvPr>
        </p:nvSpPr>
        <p:spPr>
          <a:xfrm>
            <a:off x="9525" y="927100"/>
            <a:ext cx="9134475" cy="5486973"/>
          </a:xfrm>
        </p:spPr>
        <p:txBody>
          <a:bodyPr>
            <a:normAutofit lnSpcReduction="10000"/>
          </a:bodyPr>
          <a:lstStyle/>
          <a:p>
            <a:r>
              <a:rPr lang="en-US" dirty="0" smtClean="0"/>
              <a:t>Investment problem You put $10,000 into a bank account that earns 5 percent interest per year. How many years does it take for the account balance to be double the original investment?</a:t>
            </a:r>
          </a:p>
          <a:p>
            <a:r>
              <a:rPr lang="en-US" dirty="0" smtClean="0"/>
              <a:t>The algorithm</a:t>
            </a:r>
          </a:p>
          <a:p>
            <a:pPr lvl="1">
              <a:buNone/>
            </a:pPr>
            <a:r>
              <a:rPr lang="en-US" sz="1600" dirty="0" smtClean="0">
                <a:latin typeface="Comic Sans MS"/>
                <a:cs typeface="Comic Sans MS"/>
              </a:rPr>
              <a:t>Start with a year value of 0, a column for the interest, and a balance of $10,000. </a:t>
            </a:r>
          </a:p>
          <a:p>
            <a:pPr lvl="1">
              <a:buNone/>
            </a:pPr>
            <a:endParaRPr lang="en-US" sz="1600" dirty="0" smtClean="0">
              <a:latin typeface="Comic Sans MS"/>
              <a:cs typeface="Comic Sans MS"/>
            </a:endParaRPr>
          </a:p>
          <a:p>
            <a:pPr lvl="1">
              <a:buNone/>
            </a:pPr>
            <a:endParaRPr lang="en-US" sz="1600" dirty="0" smtClean="0">
              <a:latin typeface="Comic Sans MS"/>
              <a:cs typeface="Comic Sans MS"/>
            </a:endParaRPr>
          </a:p>
          <a:p>
            <a:pPr lvl="1">
              <a:buNone/>
            </a:pPr>
            <a:endParaRPr lang="en-US" sz="1600" dirty="0" smtClean="0">
              <a:latin typeface="Comic Sans MS"/>
              <a:cs typeface="Comic Sans MS"/>
            </a:endParaRPr>
          </a:p>
          <a:p>
            <a:pPr lvl="1">
              <a:buNone/>
            </a:pPr>
            <a:endParaRPr lang="en-US" sz="1600" dirty="0" smtClean="0">
              <a:latin typeface="Comic Sans MS"/>
              <a:cs typeface="Comic Sans MS"/>
            </a:endParaRPr>
          </a:p>
          <a:p>
            <a:pPr lvl="1">
              <a:buNone/>
            </a:pPr>
            <a:endParaRPr lang="en-US" sz="1600" dirty="0" smtClean="0">
              <a:latin typeface="Comic Sans MS"/>
              <a:cs typeface="Comic Sans MS"/>
            </a:endParaRPr>
          </a:p>
          <a:p>
            <a:pPr lvl="1">
              <a:buNone/>
            </a:pPr>
            <a:endParaRPr lang="en-US" sz="1600" dirty="0" smtClean="0">
              <a:latin typeface="Comic Sans MS"/>
              <a:cs typeface="Comic Sans MS"/>
            </a:endParaRPr>
          </a:p>
          <a:p>
            <a:pPr lvl="1">
              <a:buNone/>
            </a:pPr>
            <a:endParaRPr lang="en-US" sz="1600" dirty="0" smtClean="0">
              <a:latin typeface="Comic Sans MS"/>
              <a:cs typeface="Comic Sans MS"/>
            </a:endParaRPr>
          </a:p>
          <a:p>
            <a:pPr lvl="1">
              <a:buNone/>
            </a:pPr>
            <a:r>
              <a:rPr lang="en-US" sz="1600" dirty="0" smtClean="0">
                <a:latin typeface="Comic Sans MS"/>
                <a:cs typeface="Comic Sans MS"/>
              </a:rPr>
              <a:t>Repeat </a:t>
            </a:r>
            <a:r>
              <a:rPr lang="en-US" sz="1600" dirty="0" smtClean="0">
                <a:latin typeface="Comic Sans MS"/>
                <a:cs typeface="Comic Sans MS"/>
              </a:rPr>
              <a:t>the following steps while the balance is less than $20,000.</a:t>
            </a:r>
          </a:p>
          <a:p>
            <a:pPr lvl="1">
              <a:buNone/>
            </a:pPr>
            <a:r>
              <a:rPr lang="en-US" sz="1600" dirty="0" smtClean="0">
                <a:latin typeface="Comic Sans MS"/>
                <a:cs typeface="Comic Sans MS"/>
              </a:rPr>
              <a:t>   Add 1 to the year value.</a:t>
            </a:r>
          </a:p>
          <a:p>
            <a:pPr lvl="1">
              <a:buNone/>
            </a:pPr>
            <a:r>
              <a:rPr lang="en-US" sz="1600" dirty="0" smtClean="0">
                <a:latin typeface="Comic Sans MS"/>
                <a:cs typeface="Comic Sans MS"/>
              </a:rPr>
              <a:t>   Compute the interest as balance </a:t>
            </a:r>
            <a:r>
              <a:rPr lang="en-US" sz="1600" dirty="0" err="1" smtClean="0">
                <a:latin typeface="Comic Sans MS"/>
                <a:cs typeface="Comic Sans MS"/>
              </a:rPr>
              <a:t>x</a:t>
            </a:r>
            <a:r>
              <a:rPr lang="en-US" sz="1600" dirty="0" smtClean="0">
                <a:latin typeface="Comic Sans MS"/>
                <a:cs typeface="Comic Sans MS"/>
              </a:rPr>
              <a:t> 0.05 (i.e., 5 percent interest).</a:t>
            </a:r>
          </a:p>
          <a:p>
            <a:pPr lvl="1">
              <a:buNone/>
            </a:pPr>
            <a:r>
              <a:rPr lang="en-US" sz="1600" dirty="0" smtClean="0">
                <a:latin typeface="Comic Sans MS"/>
                <a:cs typeface="Comic Sans MS"/>
              </a:rPr>
              <a:t>   Add the interest to the balance.</a:t>
            </a:r>
          </a:p>
          <a:p>
            <a:pPr lvl="1">
              <a:buNone/>
            </a:pPr>
            <a:r>
              <a:rPr lang="en-US" sz="1600" dirty="0" smtClean="0">
                <a:latin typeface="Comic Sans MS"/>
                <a:cs typeface="Comic Sans MS"/>
              </a:rPr>
              <a:t>Report the final year value as the answer.</a:t>
            </a:r>
            <a:endParaRPr lang="en-US" sz="1600" dirty="0">
              <a:latin typeface="Comic Sans MS"/>
              <a:cs typeface="Comic Sans MS"/>
            </a:endParaRPr>
          </a:p>
        </p:txBody>
      </p:sp>
      <p:pic>
        <p:nvPicPr>
          <p:cNvPr id="4" name="Picture 3"/>
          <p:cNvPicPr>
            <a:picLocks noChangeAspect="1"/>
          </p:cNvPicPr>
          <p:nvPr/>
        </p:nvPicPr>
        <p:blipFill>
          <a:blip r:embed="rId2"/>
          <a:stretch>
            <a:fillRect/>
          </a:stretch>
        </p:blipFill>
        <p:spPr>
          <a:xfrm>
            <a:off x="3056921" y="3063974"/>
            <a:ext cx="2604099" cy="1658717"/>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6.10</a:t>
            </a:r>
            <a:endParaRPr lang="en-US" dirty="0"/>
          </a:p>
        </p:txBody>
      </p:sp>
      <p:sp>
        <p:nvSpPr>
          <p:cNvPr id="8" name="Content Placeholder 5"/>
          <p:cNvSpPr>
            <a:spLocks noGrp="1"/>
          </p:cNvSpPr>
          <p:nvPr>
            <p:ph idx="4294967295"/>
          </p:nvPr>
        </p:nvSpPr>
        <p:spPr>
          <a:xfrm>
            <a:off x="904875" y="925513"/>
            <a:ext cx="8239125" cy="4956175"/>
          </a:xfrm>
        </p:spPr>
        <p:txBody>
          <a:bodyPr>
            <a:normAutofit/>
          </a:bodyPr>
          <a:lstStyle/>
          <a:p>
            <a:pPr>
              <a:buNone/>
            </a:pPr>
            <a:r>
              <a:rPr lang="en-US" b="1" dirty="0" smtClean="0"/>
              <a:t>Answer:</a:t>
            </a:r>
            <a:endParaRPr lang="en-US" dirty="0" smtClean="0"/>
          </a:p>
          <a:p>
            <a:pPr>
              <a:spcBef>
                <a:spcPts val="0"/>
              </a:spcBef>
              <a:buNone/>
            </a:pPr>
            <a:r>
              <a:rPr lang="en-US" sz="1600" dirty="0" smtClean="0">
                <a:latin typeface="Comic Sans MS"/>
                <a:cs typeface="Comic Sans MS"/>
              </a:rPr>
              <a:t>count temp</a:t>
            </a:r>
          </a:p>
          <a:p>
            <a:pPr>
              <a:spcBef>
                <a:spcPts val="0"/>
              </a:spcBef>
              <a:buNone/>
            </a:pPr>
            <a:r>
              <a:rPr lang="en-US" sz="1600" strike="sngStrike" dirty="0" smtClean="0">
                <a:latin typeface="Comic Sans MS"/>
                <a:cs typeface="Comic Sans MS"/>
              </a:rPr>
              <a:t>1</a:t>
            </a:r>
            <a:r>
              <a:rPr lang="en-US" sz="1600" dirty="0" smtClean="0">
                <a:latin typeface="Comic Sans MS"/>
                <a:cs typeface="Comic Sans MS"/>
              </a:rPr>
              <a:t>        123</a:t>
            </a:r>
          </a:p>
          <a:p>
            <a:pPr>
              <a:spcBef>
                <a:spcPts val="0"/>
              </a:spcBef>
              <a:buNone/>
            </a:pPr>
            <a:r>
              <a:rPr lang="en-US" sz="1600" strike="sngStrike" dirty="0" smtClean="0">
                <a:latin typeface="Comic Sans MS"/>
                <a:cs typeface="Comic Sans MS"/>
              </a:rPr>
              <a:t>2</a:t>
            </a:r>
            <a:r>
              <a:rPr lang="en-US" sz="1600" dirty="0" smtClean="0">
                <a:latin typeface="Comic Sans MS"/>
                <a:cs typeface="Comic Sans MS"/>
              </a:rPr>
              <a:t>        12.3</a:t>
            </a:r>
          </a:p>
          <a:p>
            <a:pPr>
              <a:spcBef>
                <a:spcPts val="0"/>
              </a:spcBef>
              <a:buNone/>
            </a:pPr>
            <a:r>
              <a:rPr lang="en-US" sz="1600" dirty="0" smtClean="0">
                <a:latin typeface="Comic Sans MS"/>
                <a:cs typeface="Comic Sans MS"/>
              </a:rPr>
              <a:t>3        </a:t>
            </a:r>
            <a:r>
              <a:rPr lang="en-US" sz="1600" dirty="0" smtClean="0">
                <a:latin typeface="Comic Sans MS"/>
                <a:cs typeface="Comic Sans MS"/>
              </a:rPr>
              <a:t>1.23</a:t>
            </a:r>
          </a:p>
          <a:p>
            <a:pPr>
              <a:spcBef>
                <a:spcPts val="0"/>
              </a:spcBef>
              <a:buNone/>
            </a:pPr>
            <a:endParaRPr lang="en-US" sz="1600" dirty="0" smtClean="0">
              <a:latin typeface="Comic Sans MS"/>
              <a:cs typeface="Comic Sans MS"/>
            </a:endParaRPr>
          </a:p>
          <a:p>
            <a:pPr>
              <a:spcBef>
                <a:spcPts val="0"/>
              </a:spcBef>
              <a:buNone/>
            </a:pPr>
            <a:r>
              <a:rPr lang="en-US" dirty="0" smtClean="0"/>
              <a:t>This yields the correct answer. The number 123 has 3 digits.</a:t>
            </a:r>
          </a:p>
          <a:p>
            <a:pPr>
              <a:spcBef>
                <a:spcPts val="0"/>
              </a:spcBef>
              <a:buNone/>
            </a:pPr>
            <a:endParaRPr lang="en-US" sz="1600" dirty="0" smtClean="0">
              <a:latin typeface="Comic Sans MS"/>
              <a:cs typeface="Comic Sans MS"/>
            </a:endParaRPr>
          </a:p>
          <a:p>
            <a:pPr>
              <a:spcBef>
                <a:spcPts val="0"/>
              </a:spcBef>
              <a:buNone/>
            </a:pPr>
            <a:r>
              <a:rPr lang="en-US" sz="1600" dirty="0" smtClean="0">
                <a:latin typeface="Comic Sans MS"/>
                <a:cs typeface="Comic Sans MS"/>
              </a:rPr>
              <a:t>count </a:t>
            </a:r>
            <a:r>
              <a:rPr lang="en-US" sz="1600" dirty="0" smtClean="0">
                <a:latin typeface="Comic Sans MS"/>
                <a:cs typeface="Comic Sans MS"/>
              </a:rPr>
              <a:t>temp</a:t>
            </a:r>
          </a:p>
          <a:p>
            <a:pPr>
              <a:spcBef>
                <a:spcPts val="0"/>
              </a:spcBef>
              <a:buNone/>
            </a:pPr>
            <a:r>
              <a:rPr lang="en-US" sz="1600" strike="sngStrike" dirty="0" smtClean="0">
                <a:latin typeface="Comic Sans MS"/>
                <a:cs typeface="Comic Sans MS"/>
              </a:rPr>
              <a:t>1</a:t>
            </a:r>
            <a:r>
              <a:rPr lang="en-US" sz="1600" dirty="0" smtClean="0">
                <a:latin typeface="Comic Sans MS"/>
                <a:cs typeface="Comic Sans MS"/>
              </a:rPr>
              <a:t>        100</a:t>
            </a:r>
          </a:p>
          <a:p>
            <a:pPr>
              <a:spcBef>
                <a:spcPts val="0"/>
              </a:spcBef>
              <a:buAutoNum type="arabicPlain" startAt="2"/>
            </a:pPr>
            <a:r>
              <a:rPr lang="en-US" sz="1600" dirty="0" smtClean="0">
                <a:latin typeface="Comic Sans MS"/>
                <a:cs typeface="Comic Sans MS"/>
              </a:rPr>
              <a:t>10.0</a:t>
            </a:r>
          </a:p>
          <a:p>
            <a:pPr>
              <a:spcBef>
                <a:spcPts val="0"/>
              </a:spcBef>
              <a:buAutoNum type="arabicPlain" startAt="2"/>
            </a:pPr>
            <a:endParaRPr lang="en-US" sz="1600" dirty="0" smtClean="0">
              <a:latin typeface="Comic Sans MS"/>
              <a:cs typeface="Comic Sans MS"/>
            </a:endParaRPr>
          </a:p>
          <a:p>
            <a:pPr>
              <a:spcBef>
                <a:spcPts val="0"/>
              </a:spcBef>
              <a:buNone/>
            </a:pPr>
            <a:r>
              <a:rPr lang="en-US" dirty="0" smtClean="0"/>
              <a:t>This yields the wrong answer. The number 100 also has 3 digits. The loop condition should have been </a:t>
            </a:r>
            <a:r>
              <a:rPr lang="en-US" sz="1600" dirty="0" smtClean="0">
                <a:latin typeface="Comic Sans MS"/>
                <a:cs typeface="Comic Sans MS"/>
              </a:rPr>
              <a:t>while (temp &gt;= 10)</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for </a:t>
            </a:r>
            <a:r>
              <a:rPr lang="en-US" dirty="0" smtClean="0"/>
              <a:t>Loop</a:t>
            </a:r>
            <a:endParaRPr lang="en-US" dirty="0"/>
          </a:p>
        </p:txBody>
      </p:sp>
      <p:sp>
        <p:nvSpPr>
          <p:cNvPr id="3" name="Content Placeholder 2"/>
          <p:cNvSpPr>
            <a:spLocks noGrp="1"/>
          </p:cNvSpPr>
          <p:nvPr>
            <p:ph idx="4294967295"/>
          </p:nvPr>
        </p:nvSpPr>
        <p:spPr>
          <a:xfrm>
            <a:off x="9525" y="927100"/>
            <a:ext cx="9134475" cy="5154613"/>
          </a:xfrm>
        </p:spPr>
        <p:txBody>
          <a:bodyPr>
            <a:normAutofit lnSpcReduction="10000"/>
          </a:bodyPr>
          <a:lstStyle/>
          <a:p>
            <a:r>
              <a:rPr lang="en-US" dirty="0" smtClean="0"/>
              <a:t>To execute a sequence of statements a given number of times: </a:t>
            </a:r>
          </a:p>
          <a:p>
            <a:pPr lvl="1"/>
            <a:r>
              <a:rPr lang="en-US" dirty="0" smtClean="0"/>
              <a:t>Could use a </a:t>
            </a:r>
            <a:r>
              <a:rPr lang="en-US" dirty="0" smtClean="0">
                <a:solidFill>
                  <a:srgbClr val="6E8080"/>
                </a:solidFill>
                <a:latin typeface="Lucida Sans Typewriter"/>
                <a:ea typeface="Courier New" charset="0"/>
                <a:cs typeface="Courier New" charset="0"/>
              </a:rPr>
              <a:t>while</a:t>
            </a:r>
            <a:r>
              <a:rPr lang="en-US" dirty="0" smtClean="0"/>
              <a:t> loop controlled by a counter</a:t>
            </a:r>
          </a:p>
          <a:p>
            <a:pPr lvl="2">
              <a:spcBef>
                <a:spcPts val="0"/>
              </a:spcBef>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counter = 1; // Initialize the counter</a:t>
            </a:r>
          </a:p>
          <a:p>
            <a:pPr lvl="2">
              <a:spcBef>
                <a:spcPts val="0"/>
              </a:spcBef>
              <a:buNone/>
            </a:pPr>
            <a:r>
              <a:rPr lang="en-US" sz="1600" dirty="0" smtClean="0">
                <a:solidFill>
                  <a:srgbClr val="6E8080"/>
                </a:solidFill>
                <a:latin typeface="Lucida Sans Typewriter"/>
                <a:ea typeface="Courier New" charset="0"/>
                <a:cs typeface="Courier New" charset="0"/>
              </a:rPr>
              <a:t>while (counter &lt;= 10) // Check the counter</a:t>
            </a:r>
          </a:p>
          <a:p>
            <a:pPr lvl="2">
              <a:spcBef>
                <a:spcPts val="0"/>
              </a:spcBef>
              <a:buNone/>
            </a:pP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System.out.println(counter</a:t>
            </a: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counter++; // Update the counter</a:t>
            </a:r>
          </a:p>
          <a:p>
            <a:pPr lvl="2">
              <a:spcBef>
                <a:spcPts val="0"/>
              </a:spcBef>
              <a:buNone/>
            </a:pPr>
            <a:r>
              <a:rPr lang="en-US" sz="1600" dirty="0" smtClean="0">
                <a:solidFill>
                  <a:srgbClr val="6E8080"/>
                </a:solidFill>
                <a:latin typeface="Lucida Sans Typewriter"/>
                <a:ea typeface="Courier New" charset="0"/>
                <a:cs typeface="Courier New" charset="0"/>
              </a:rPr>
              <a:t>}</a:t>
            </a:r>
          </a:p>
          <a:p>
            <a:pPr lvl="1"/>
            <a:r>
              <a:rPr lang="en-US" dirty="0" smtClean="0"/>
              <a:t>Use a special type of loop called </a:t>
            </a:r>
            <a:r>
              <a:rPr lang="en-US" dirty="0" smtClean="0">
                <a:solidFill>
                  <a:srgbClr val="6E8080"/>
                </a:solidFill>
                <a:latin typeface="Lucida Sans Typewriter"/>
                <a:ea typeface="Courier New" charset="0"/>
                <a:cs typeface="Courier New" charset="0"/>
              </a:rPr>
              <a:t>for</a:t>
            </a:r>
            <a:r>
              <a:rPr lang="en-US" dirty="0" smtClean="0"/>
              <a:t> loop</a:t>
            </a:r>
          </a:p>
          <a:p>
            <a:pPr lvl="2">
              <a:spcBef>
                <a:spcPts val="0"/>
              </a:spcBef>
              <a:buNone/>
            </a:pPr>
            <a:r>
              <a:rPr lang="en-US" sz="1600" dirty="0" smtClean="0">
                <a:solidFill>
                  <a:srgbClr val="6E8080"/>
                </a:solidFill>
                <a:latin typeface="Lucida Sans Typewriter"/>
                <a:ea typeface="Courier New" charset="0"/>
                <a:cs typeface="Courier New" charset="0"/>
              </a:rPr>
              <a:t>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counter = 1; counter &lt;= 10; counter++)</a:t>
            </a:r>
          </a:p>
          <a:p>
            <a:pPr lvl="2">
              <a:spcBef>
                <a:spcPts val="0"/>
              </a:spcBef>
              <a:buNone/>
            </a:pP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System.out.println(counter</a:t>
            </a:r>
            <a:r>
              <a:rPr lang="en-US" sz="1600" dirty="0" smtClean="0">
                <a:solidFill>
                  <a:srgbClr val="6E8080"/>
                </a:solidFill>
                <a:latin typeface="Lucida Sans Typewriter"/>
                <a:ea typeface="Courier New" charset="0"/>
                <a:cs typeface="Courier New" charset="0"/>
              </a:rPr>
              <a:t>);</a:t>
            </a:r>
          </a:p>
          <a:p>
            <a:pPr lvl="2">
              <a:spcBef>
                <a:spcPts val="0"/>
              </a:spcBef>
              <a:buNone/>
            </a:pPr>
            <a:r>
              <a:rPr lang="en-US" sz="1600" dirty="0" smtClean="0">
                <a:solidFill>
                  <a:srgbClr val="6E8080"/>
                </a:solidFill>
                <a:latin typeface="Lucida Sans Typewriter"/>
                <a:ea typeface="Courier New" charset="0"/>
                <a:cs typeface="Courier New" charset="0"/>
              </a:rPr>
              <a:t>} </a:t>
            </a:r>
          </a:p>
          <a:p>
            <a:r>
              <a:rPr lang="en-US" dirty="0" smtClean="0"/>
              <a:t>Use a </a:t>
            </a:r>
            <a:r>
              <a:rPr lang="en-US" dirty="0" smtClean="0">
                <a:solidFill>
                  <a:srgbClr val="6E8080"/>
                </a:solidFill>
                <a:latin typeface="Lucida Sans Typewriter"/>
                <a:ea typeface="Courier New" charset="0"/>
                <a:cs typeface="Courier New" charset="0"/>
              </a:rPr>
              <a:t>for</a:t>
            </a:r>
            <a:r>
              <a:rPr lang="en-US" dirty="0" smtClean="0"/>
              <a:t> loop when a variable runs from a starting value to an ending value with a constant increment or decrement.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26ADAE"/>
                </a:solidFill>
              </a:rPr>
              <a:t>Syntax 6.2 </a:t>
            </a:r>
            <a:r>
              <a:rPr lang="en-US" dirty="0" smtClean="0">
                <a:solidFill>
                  <a:srgbClr val="6E8080"/>
                </a:solidFill>
                <a:latin typeface="Lucida Sans Typewriter"/>
                <a:ea typeface="Courier New" charset="0"/>
                <a:cs typeface="Courier New" charset="0"/>
              </a:rPr>
              <a:t>for </a:t>
            </a:r>
            <a:r>
              <a:rPr lang="en-US" dirty="0" smtClean="0"/>
              <a:t>Statement</a:t>
            </a:r>
            <a:endParaRPr lang="en-US" dirty="0"/>
          </a:p>
        </p:txBody>
      </p:sp>
      <p:pic>
        <p:nvPicPr>
          <p:cNvPr id="4" name="Picture 3" descr="6.2_syntax.png"/>
          <p:cNvPicPr>
            <a:picLocks noChangeAspect="1"/>
          </p:cNvPicPr>
          <p:nvPr/>
        </p:nvPicPr>
        <p:blipFill>
          <a:blip r:embed="rId2"/>
          <a:stretch>
            <a:fillRect/>
          </a:stretch>
        </p:blipFill>
        <p:spPr>
          <a:xfrm>
            <a:off x="0" y="880171"/>
            <a:ext cx="9144000" cy="509765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for </a:t>
            </a:r>
            <a:r>
              <a:rPr lang="en-US" dirty="0" smtClean="0"/>
              <a:t>Loop</a:t>
            </a:r>
            <a:endParaRPr lang="en-US" dirty="0"/>
          </a:p>
        </p:txBody>
      </p:sp>
      <p:sp>
        <p:nvSpPr>
          <p:cNvPr id="3" name="Content Placeholder 2"/>
          <p:cNvSpPr>
            <a:spLocks noGrp="1"/>
          </p:cNvSpPr>
          <p:nvPr>
            <p:ph idx="4294967295"/>
          </p:nvPr>
        </p:nvSpPr>
        <p:spPr>
          <a:xfrm>
            <a:off x="9525" y="927101"/>
            <a:ext cx="9134475" cy="1709558"/>
          </a:xfrm>
        </p:spPr>
        <p:txBody>
          <a:bodyPr/>
          <a:lstStyle/>
          <a:p>
            <a:r>
              <a:rPr lang="en-US" dirty="0" smtClean="0"/>
              <a:t>The initialization is executed once, before the loop is entered.</a:t>
            </a:r>
          </a:p>
          <a:p>
            <a:r>
              <a:rPr lang="en-US" dirty="0" smtClean="0"/>
              <a:t>The condition is checked before each iteration.</a:t>
            </a:r>
          </a:p>
          <a:p>
            <a:r>
              <a:rPr lang="en-US" dirty="0" smtClean="0"/>
              <a:t>The update is executed after each iteration.</a:t>
            </a:r>
            <a:endParaRPr lang="en-US" dirty="0"/>
          </a:p>
        </p:txBody>
      </p:sp>
      <p:pic>
        <p:nvPicPr>
          <p:cNvPr id="4" name="Picture 3" descr="for_execution.png"/>
          <p:cNvPicPr>
            <a:picLocks noChangeAspect="1"/>
          </p:cNvPicPr>
          <p:nvPr/>
        </p:nvPicPr>
        <p:blipFill>
          <a:blip r:embed="rId2"/>
          <a:stretch>
            <a:fillRect/>
          </a:stretch>
        </p:blipFill>
        <p:spPr>
          <a:xfrm>
            <a:off x="441259" y="2714290"/>
            <a:ext cx="4401820" cy="3756677"/>
          </a:xfrm>
          <a:prstGeom prst="rect">
            <a:avLst/>
          </a:prstGeom>
        </p:spPr>
      </p:pic>
      <p:pic>
        <p:nvPicPr>
          <p:cNvPr id="5" name="Picture 4" descr="one.png"/>
          <p:cNvPicPr>
            <a:picLocks noChangeAspect="1"/>
          </p:cNvPicPr>
          <p:nvPr/>
        </p:nvPicPr>
        <p:blipFill>
          <a:blip r:embed="rId3"/>
          <a:stretch>
            <a:fillRect/>
          </a:stretch>
        </p:blipFill>
        <p:spPr>
          <a:xfrm>
            <a:off x="1741798" y="1452852"/>
            <a:ext cx="203200" cy="203200"/>
          </a:xfrm>
          <a:prstGeom prst="rect">
            <a:avLst/>
          </a:prstGeom>
        </p:spPr>
      </p:pic>
      <p:pic>
        <p:nvPicPr>
          <p:cNvPr id="6" name="Picture 5" descr="two.png"/>
          <p:cNvPicPr>
            <a:picLocks noChangeAspect="1"/>
          </p:cNvPicPr>
          <p:nvPr/>
        </p:nvPicPr>
        <p:blipFill>
          <a:blip r:embed="rId4"/>
          <a:stretch>
            <a:fillRect/>
          </a:stretch>
        </p:blipFill>
        <p:spPr>
          <a:xfrm>
            <a:off x="7469102" y="1883327"/>
            <a:ext cx="203200" cy="203200"/>
          </a:xfrm>
          <a:prstGeom prst="rect">
            <a:avLst/>
          </a:prstGeom>
        </p:spPr>
      </p:pic>
      <p:pic>
        <p:nvPicPr>
          <p:cNvPr id="7" name="Picture 6" descr="five.png"/>
          <p:cNvPicPr>
            <a:picLocks noChangeAspect="1"/>
          </p:cNvPicPr>
          <p:nvPr/>
        </p:nvPicPr>
        <p:blipFill>
          <a:blip r:embed="rId5"/>
          <a:stretch>
            <a:fillRect/>
          </a:stretch>
        </p:blipFill>
        <p:spPr>
          <a:xfrm>
            <a:off x="7825547" y="1883327"/>
            <a:ext cx="203200" cy="203200"/>
          </a:xfrm>
          <a:prstGeom prst="rect">
            <a:avLst/>
          </a:prstGeom>
        </p:spPr>
      </p:pic>
      <p:pic>
        <p:nvPicPr>
          <p:cNvPr id="8" name="Picture 7" descr="four.png"/>
          <p:cNvPicPr>
            <a:picLocks noChangeAspect="1"/>
          </p:cNvPicPr>
          <p:nvPr/>
        </p:nvPicPr>
        <p:blipFill>
          <a:blip r:embed="rId6"/>
          <a:stretch>
            <a:fillRect/>
          </a:stretch>
        </p:blipFill>
        <p:spPr>
          <a:xfrm>
            <a:off x="7027844" y="2282791"/>
            <a:ext cx="203200" cy="2032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for </a:t>
            </a:r>
            <a:r>
              <a:rPr lang="en-US" dirty="0" smtClean="0"/>
              <a:t>Loop</a:t>
            </a:r>
            <a:endParaRPr lang="en-US" dirty="0"/>
          </a:p>
        </p:txBody>
      </p:sp>
      <p:sp>
        <p:nvSpPr>
          <p:cNvPr id="3" name="Content Placeholder 2"/>
          <p:cNvSpPr>
            <a:spLocks noGrp="1"/>
          </p:cNvSpPr>
          <p:nvPr>
            <p:ph idx="4294967295"/>
          </p:nvPr>
        </p:nvSpPr>
        <p:spPr>
          <a:xfrm>
            <a:off x="9525" y="927101"/>
            <a:ext cx="9134475" cy="1709558"/>
          </a:xfrm>
        </p:spPr>
        <p:txBody>
          <a:bodyPr/>
          <a:lstStyle/>
          <a:p>
            <a:r>
              <a:rPr lang="en-US" dirty="0" smtClean="0"/>
              <a:t>A </a:t>
            </a:r>
            <a:r>
              <a:rPr lang="en-US" dirty="0" smtClean="0">
                <a:solidFill>
                  <a:srgbClr val="6E8080"/>
                </a:solidFill>
                <a:latin typeface="Lucida Sans Typewriter"/>
                <a:ea typeface="Courier New" charset="0"/>
                <a:cs typeface="Courier New" charset="0"/>
              </a:rPr>
              <a:t>for</a:t>
            </a:r>
            <a:r>
              <a:rPr lang="en-US" dirty="0" smtClean="0"/>
              <a:t> loop can count down instead of up:</a:t>
            </a:r>
          </a:p>
          <a:p>
            <a:pPr lvl="1">
              <a:buNone/>
            </a:pPr>
            <a:r>
              <a:rPr lang="en-US" sz="1600" dirty="0" smtClean="0">
                <a:solidFill>
                  <a:srgbClr val="6E8080"/>
                </a:solidFill>
                <a:latin typeface="Lucida Sans Typewriter"/>
                <a:ea typeface="Courier New" charset="0"/>
                <a:cs typeface="Courier New" charset="0"/>
              </a:rPr>
              <a:t>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counter = 10; counter &gt;= 0; counter--) . . .</a:t>
            </a:r>
          </a:p>
          <a:p>
            <a:r>
              <a:rPr lang="en-US" dirty="0" smtClean="0"/>
              <a:t>The increment or decrement need not be in steps of 1:</a:t>
            </a:r>
          </a:p>
          <a:p>
            <a:pPr lvl="1">
              <a:buNone/>
            </a:pPr>
            <a:r>
              <a:rPr lang="en-US" sz="1600" dirty="0" smtClean="0">
                <a:solidFill>
                  <a:srgbClr val="6E8080"/>
                </a:solidFill>
                <a:latin typeface="Lucida Sans Typewriter"/>
                <a:ea typeface="Courier New" charset="0"/>
                <a:cs typeface="Courier New" charset="0"/>
              </a:rPr>
              <a:t>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counter = 0; counter &lt;= 10; counter = counter + 2) . .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for </a:t>
            </a:r>
            <a:r>
              <a:rPr lang="en-US" dirty="0" smtClean="0"/>
              <a:t>Loop</a:t>
            </a:r>
            <a:endParaRPr lang="en-US" dirty="0"/>
          </a:p>
        </p:txBody>
      </p:sp>
      <p:sp>
        <p:nvSpPr>
          <p:cNvPr id="3" name="Content Placeholder 2"/>
          <p:cNvSpPr>
            <a:spLocks noGrp="1"/>
          </p:cNvSpPr>
          <p:nvPr>
            <p:ph idx="4294967295"/>
          </p:nvPr>
        </p:nvSpPr>
        <p:spPr>
          <a:xfrm>
            <a:off x="9525" y="927101"/>
            <a:ext cx="9134475" cy="5314782"/>
          </a:xfrm>
        </p:spPr>
        <p:txBody>
          <a:bodyPr/>
          <a:lstStyle/>
          <a:p>
            <a:r>
              <a:rPr lang="en-US" dirty="0" smtClean="0"/>
              <a:t>If the </a:t>
            </a:r>
            <a:r>
              <a:rPr lang="en-US" dirty="0" smtClean="0">
                <a:solidFill>
                  <a:srgbClr val="6E8080"/>
                </a:solidFill>
                <a:latin typeface="Lucida Sans Typewriter"/>
                <a:ea typeface="Courier New" charset="0"/>
                <a:cs typeface="Courier New" charset="0"/>
              </a:rPr>
              <a:t>counter</a:t>
            </a:r>
            <a:r>
              <a:rPr lang="en-US" dirty="0" smtClean="0"/>
              <a:t> variable is defined in the loop header, </a:t>
            </a:r>
          </a:p>
          <a:p>
            <a:pPr lvl="1"/>
            <a:r>
              <a:rPr lang="en-US" dirty="0" smtClean="0"/>
              <a:t>It does not exist after the loop</a:t>
            </a:r>
          </a:p>
          <a:p>
            <a:pPr lvl="2">
              <a:spcBef>
                <a:spcPts val="0"/>
              </a:spcBef>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counter = 1; counter &lt;= 10; counter++)</a:t>
            </a:r>
          </a:p>
          <a:p>
            <a:pPr lvl="2">
              <a:spcBef>
                <a:spcPts val="0"/>
              </a:spcBef>
              <a:buNone/>
            </a:pP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   . . . </a:t>
            </a:r>
          </a:p>
          <a:p>
            <a:pPr lvl="2">
              <a:spcBef>
                <a:spcPts val="0"/>
              </a:spcBef>
              <a:buNone/>
            </a:pP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 counter no longer declared here </a:t>
            </a:r>
          </a:p>
          <a:p>
            <a:r>
              <a:rPr lang="en-US" dirty="0" smtClean="0"/>
              <a:t>If you declare the </a:t>
            </a:r>
            <a:r>
              <a:rPr lang="en-US" dirty="0" smtClean="0">
                <a:solidFill>
                  <a:srgbClr val="6E8080"/>
                </a:solidFill>
                <a:latin typeface="Lucida Sans Typewriter"/>
                <a:ea typeface="Courier New" charset="0"/>
                <a:cs typeface="Courier New" charset="0"/>
              </a:rPr>
              <a:t>counter</a:t>
            </a:r>
            <a:r>
              <a:rPr lang="en-US" dirty="0" smtClean="0"/>
              <a:t> variable before the loop, </a:t>
            </a:r>
          </a:p>
          <a:p>
            <a:pPr lvl="1"/>
            <a:r>
              <a:rPr lang="en-US" dirty="0" smtClean="0"/>
              <a:t>You can continue to use it after the loop</a:t>
            </a:r>
          </a:p>
          <a:p>
            <a:pPr lvl="2">
              <a:spcBef>
                <a:spcPts val="0"/>
              </a:spcBef>
              <a:buNone/>
            </a:pPr>
            <a:r>
              <a:rPr lang="en-US" sz="2000" dirty="0" err="1" smtClean="0">
                <a:solidFill>
                  <a:srgbClr val="006CB8"/>
                </a:solidFill>
                <a:latin typeface="Lucida Sans Typewriter"/>
                <a:ea typeface="Courier New" charset="0"/>
                <a:cs typeface="Courier New" charset="0"/>
              </a:rPr>
              <a:t>int</a:t>
            </a:r>
            <a:r>
              <a:rPr lang="en-US" sz="2000" dirty="0" smtClean="0">
                <a:solidFill>
                  <a:srgbClr val="006CB8"/>
                </a:solidFill>
                <a:latin typeface="Lucida Sans Typewriter"/>
                <a:ea typeface="Courier New" charset="0"/>
                <a:cs typeface="Courier New" charset="0"/>
              </a:rPr>
              <a:t> counter;</a:t>
            </a:r>
          </a:p>
          <a:p>
            <a:pPr lvl="2">
              <a:spcBef>
                <a:spcPts val="0"/>
              </a:spcBef>
              <a:buNone/>
            </a:pPr>
            <a:r>
              <a:rPr lang="en-US" sz="2000" dirty="0" smtClean="0">
                <a:solidFill>
                  <a:srgbClr val="6E8080"/>
                </a:solidFill>
                <a:latin typeface="Lucida Sans Typewriter"/>
                <a:ea typeface="Courier New" charset="0"/>
                <a:cs typeface="Courier New" charset="0"/>
              </a:rPr>
              <a:t>for (counter = 1; counter &lt;= 10; counter++)</a:t>
            </a:r>
          </a:p>
          <a:p>
            <a:pPr lvl="2">
              <a:spcBef>
                <a:spcPts val="0"/>
              </a:spcBef>
              <a:buNone/>
            </a:pP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   . . . </a:t>
            </a:r>
          </a:p>
          <a:p>
            <a:pPr lvl="2">
              <a:spcBef>
                <a:spcPts val="0"/>
              </a:spcBef>
              <a:buNone/>
            </a:pP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 counter still declared here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for </a:t>
            </a:r>
            <a:r>
              <a:rPr lang="en-US" dirty="0" smtClean="0"/>
              <a:t>Loop</a:t>
            </a:r>
            <a:endParaRPr lang="en-US" dirty="0"/>
          </a:p>
        </p:txBody>
      </p:sp>
      <p:sp>
        <p:nvSpPr>
          <p:cNvPr id="3" name="Content Placeholder 2"/>
          <p:cNvSpPr>
            <a:spLocks noGrp="1"/>
          </p:cNvSpPr>
          <p:nvPr>
            <p:ph idx="4294967295"/>
          </p:nvPr>
        </p:nvSpPr>
        <p:spPr>
          <a:xfrm>
            <a:off x="9525" y="927101"/>
            <a:ext cx="9134475" cy="5314782"/>
          </a:xfrm>
        </p:spPr>
        <p:txBody>
          <a:bodyPr/>
          <a:lstStyle/>
          <a:p>
            <a:r>
              <a:rPr lang="en-US" dirty="0" smtClean="0"/>
              <a:t>To traverse all the characters of a string:</a:t>
            </a:r>
          </a:p>
          <a:p>
            <a:pPr lvl="1">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str.length</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char </a:t>
            </a:r>
            <a:r>
              <a:rPr lang="en-US" dirty="0" err="1" smtClean="0">
                <a:solidFill>
                  <a:srgbClr val="6E8080"/>
                </a:solidFill>
                <a:latin typeface="Lucida Sans Typewriter"/>
                <a:ea typeface="Courier New" charset="0"/>
                <a:cs typeface="Courier New" charset="0"/>
              </a:rPr>
              <a:t>ch</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str.charAt(i</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smtClean="0">
                <a:solidFill>
                  <a:srgbClr val="6E8080"/>
                </a:solidFill>
                <a:latin typeface="Comic Sans MS"/>
                <a:ea typeface="Courier New" charset="0"/>
                <a:cs typeface="Comic Sans MS"/>
              </a:rPr>
              <a:t>Process </a:t>
            </a:r>
            <a:r>
              <a:rPr lang="en-US" dirty="0" err="1" smtClean="0">
                <a:solidFill>
                  <a:srgbClr val="6E8080"/>
                </a:solidFill>
                <a:latin typeface="Lucida Sans Typewriter"/>
                <a:ea typeface="Courier New" charset="0"/>
                <a:cs typeface="Courier New" charset="0"/>
              </a:rPr>
              <a:t>ch</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p>
          <a:p>
            <a:r>
              <a:rPr lang="en-US" dirty="0" smtClean="0"/>
              <a:t>The counter variable </a:t>
            </a:r>
            <a:r>
              <a:rPr lang="en-US" dirty="0" err="1" smtClean="0">
                <a:solidFill>
                  <a:srgbClr val="6E8080"/>
                </a:solidFill>
                <a:latin typeface="Lucida Sans Typewriter"/>
                <a:ea typeface="Courier New" charset="0"/>
                <a:cs typeface="Courier New" charset="0"/>
              </a:rPr>
              <a:t>i</a:t>
            </a:r>
            <a:r>
              <a:rPr lang="en-US" dirty="0" smtClean="0"/>
              <a:t> starts at 0, and the loop is terminated when </a:t>
            </a:r>
            <a:r>
              <a:rPr lang="en-US" dirty="0" err="1" smtClean="0">
                <a:solidFill>
                  <a:srgbClr val="6E8080"/>
                </a:solidFill>
                <a:latin typeface="Lucida Sans Typewriter"/>
                <a:ea typeface="Courier New" charset="0"/>
                <a:cs typeface="Courier New" charset="0"/>
              </a:rPr>
              <a:t>i</a:t>
            </a:r>
            <a:r>
              <a:rPr lang="en-US" dirty="0" smtClean="0"/>
              <a:t> reaches the length of the string.</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for </a:t>
            </a:r>
            <a:r>
              <a:rPr lang="en-US" dirty="0" smtClean="0"/>
              <a:t>Loop</a:t>
            </a:r>
            <a:endParaRPr lang="en-US" dirty="0"/>
          </a:p>
        </p:txBody>
      </p:sp>
      <p:sp>
        <p:nvSpPr>
          <p:cNvPr id="3" name="Content Placeholder 2"/>
          <p:cNvSpPr>
            <a:spLocks noGrp="1"/>
          </p:cNvSpPr>
          <p:nvPr>
            <p:ph idx="4294967295"/>
          </p:nvPr>
        </p:nvSpPr>
        <p:spPr>
          <a:xfrm>
            <a:off x="9525" y="927101"/>
            <a:ext cx="9134475" cy="3582121"/>
          </a:xfrm>
        </p:spPr>
        <p:txBody>
          <a:bodyPr/>
          <a:lstStyle/>
          <a:p>
            <a:r>
              <a:rPr lang="en-US" dirty="0" smtClean="0"/>
              <a:t>To compute the growth of our savings account over a period of years, </a:t>
            </a:r>
          </a:p>
          <a:p>
            <a:pPr lvl="1"/>
            <a:r>
              <a:rPr lang="en-US" dirty="0" smtClean="0"/>
              <a:t>Use a </a:t>
            </a:r>
            <a:r>
              <a:rPr lang="en-US" dirty="0" smtClean="0">
                <a:solidFill>
                  <a:srgbClr val="6E8080"/>
                </a:solidFill>
                <a:latin typeface="Lucida Sans Typewriter"/>
                <a:ea typeface="Courier New" charset="0"/>
                <a:cs typeface="Courier New" charset="0"/>
              </a:rPr>
              <a:t>for</a:t>
            </a:r>
            <a:r>
              <a:rPr lang="en-US" dirty="0" smtClean="0"/>
              <a:t> loop because the variable </a:t>
            </a:r>
            <a:r>
              <a:rPr lang="en-US" dirty="0" smtClean="0">
                <a:solidFill>
                  <a:srgbClr val="6E8080"/>
                </a:solidFill>
                <a:latin typeface="Lucida Sans Typewriter"/>
                <a:ea typeface="Courier New" charset="0"/>
                <a:cs typeface="Courier New" charset="0"/>
              </a:rPr>
              <a:t>year</a:t>
            </a:r>
            <a:r>
              <a:rPr lang="en-US" dirty="0" smtClean="0"/>
              <a:t> starts at 1 and then moves in constant increments until it reaches the target</a:t>
            </a:r>
          </a:p>
          <a:p>
            <a:pPr lvl="2">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year = 1; year &lt;= </a:t>
            </a:r>
            <a:r>
              <a:rPr lang="en-US" sz="2000" dirty="0" err="1" smtClean="0">
                <a:solidFill>
                  <a:srgbClr val="6E8080"/>
                </a:solidFill>
                <a:latin typeface="Lucida Sans Typewriter"/>
                <a:ea typeface="Courier New" charset="0"/>
                <a:cs typeface="Courier New" charset="0"/>
              </a:rPr>
              <a:t>numberOfYears</a:t>
            </a:r>
            <a:r>
              <a:rPr lang="en-US" sz="2000" dirty="0" smtClean="0">
                <a:solidFill>
                  <a:srgbClr val="6E8080"/>
                </a:solidFill>
                <a:latin typeface="Lucida Sans Typewriter"/>
                <a:ea typeface="Courier New" charset="0"/>
                <a:cs typeface="Courier New" charset="0"/>
              </a:rPr>
              <a:t>; year++)</a:t>
            </a:r>
          </a:p>
          <a:p>
            <a:pPr lvl="2">
              <a:buNone/>
            </a:pPr>
            <a:r>
              <a:rPr lang="en-US" sz="2000" dirty="0" smtClean="0">
                <a:solidFill>
                  <a:srgbClr val="6E8080"/>
                </a:solidFill>
                <a:latin typeface="Lucida Sans Typewriter"/>
                <a:ea typeface="Courier New" charset="0"/>
                <a:cs typeface="Courier New" charset="0"/>
              </a:rPr>
              <a:t>{</a:t>
            </a:r>
          </a:p>
          <a:p>
            <a:pPr lvl="2">
              <a:buNone/>
            </a:pPr>
            <a:r>
              <a:rPr lang="en-US" sz="2000" dirty="0" smtClean="0">
                <a:solidFill>
                  <a:srgbClr val="6E8080"/>
                </a:solidFill>
                <a:latin typeface="Lucida Sans Typewriter"/>
                <a:ea typeface="Courier New" charset="0"/>
                <a:cs typeface="Courier New" charset="0"/>
              </a:rPr>
              <a:t>   </a:t>
            </a:r>
            <a:r>
              <a:rPr lang="en-US" sz="2000" dirty="0" smtClean="0">
                <a:solidFill>
                  <a:srgbClr val="6E8080"/>
                </a:solidFill>
                <a:latin typeface="Comic Sans MS"/>
                <a:ea typeface="Courier New" charset="0"/>
                <a:cs typeface="Comic Sans MS"/>
              </a:rPr>
              <a:t>Update balance.</a:t>
            </a:r>
          </a:p>
          <a:p>
            <a:pPr lvl="2">
              <a:buNone/>
            </a:pPr>
            <a:r>
              <a:rPr lang="en-US" sz="2000" dirty="0" smtClean="0">
                <a:solidFill>
                  <a:srgbClr val="6E8080"/>
                </a:solidFill>
                <a:latin typeface="Lucida Sans Typewriter"/>
                <a:ea typeface="Courier New" charset="0"/>
                <a:cs typeface="Courier New" charset="0"/>
              </a:rPr>
              <a:t>} </a:t>
            </a:r>
          </a:p>
          <a:p>
            <a:r>
              <a:rPr lang="en-US" dirty="0" smtClean="0"/>
              <a:t>Table of balances: </a:t>
            </a:r>
            <a:endParaRPr lang="en-US" dirty="0"/>
          </a:p>
        </p:txBody>
      </p:sp>
      <p:pic>
        <p:nvPicPr>
          <p:cNvPr id="4" name="Picture 3" descr="balances.png"/>
          <p:cNvPicPr>
            <a:picLocks noChangeAspect="1"/>
          </p:cNvPicPr>
          <p:nvPr/>
        </p:nvPicPr>
        <p:blipFill>
          <a:blip r:embed="rId2"/>
          <a:stretch>
            <a:fillRect/>
          </a:stretch>
        </p:blipFill>
        <p:spPr>
          <a:xfrm>
            <a:off x="3465489" y="3713973"/>
            <a:ext cx="2581349" cy="2648982"/>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for </a:t>
            </a:r>
            <a:r>
              <a:rPr lang="en-US" dirty="0" smtClean="0"/>
              <a:t>Loop - Flowchart</a:t>
            </a:r>
            <a:endParaRPr lang="en-US" dirty="0"/>
          </a:p>
        </p:txBody>
      </p:sp>
      <p:sp>
        <p:nvSpPr>
          <p:cNvPr id="3" name="Content Placeholder 2"/>
          <p:cNvSpPr>
            <a:spLocks noGrp="1"/>
          </p:cNvSpPr>
          <p:nvPr>
            <p:ph idx="4294967295"/>
          </p:nvPr>
        </p:nvSpPr>
        <p:spPr>
          <a:xfrm>
            <a:off x="9525" y="6058931"/>
            <a:ext cx="9134475" cy="504227"/>
          </a:xfrm>
        </p:spPr>
        <p:txBody>
          <a:bodyPr/>
          <a:lstStyle/>
          <a:p>
            <a:pPr>
              <a:buNone/>
            </a:pPr>
            <a:r>
              <a:rPr lang="en-US" b="1" dirty="0" smtClean="0"/>
              <a:t>Figure 4</a:t>
            </a:r>
            <a:r>
              <a:rPr lang="en-US" dirty="0" smtClean="0"/>
              <a:t> Flowchart of a </a:t>
            </a:r>
            <a:r>
              <a:rPr lang="en-US" dirty="0" smtClean="0">
                <a:solidFill>
                  <a:srgbClr val="6E8080"/>
                </a:solidFill>
                <a:latin typeface="Lucida Sans Typewriter"/>
                <a:ea typeface="Courier New" charset="0"/>
                <a:cs typeface="Courier New" charset="0"/>
              </a:rPr>
              <a:t>for</a:t>
            </a:r>
            <a:r>
              <a:rPr lang="en-US" dirty="0" smtClean="0"/>
              <a:t> loop</a:t>
            </a:r>
            <a:endParaRPr lang="en-US" dirty="0"/>
          </a:p>
        </p:txBody>
      </p:sp>
      <p:pic>
        <p:nvPicPr>
          <p:cNvPr id="5" name="Picture 4" descr="flowchart_for.png"/>
          <p:cNvPicPr>
            <a:picLocks noChangeAspect="1"/>
          </p:cNvPicPr>
          <p:nvPr/>
        </p:nvPicPr>
        <p:blipFill>
          <a:blip r:embed="rId2"/>
          <a:stretch>
            <a:fillRect/>
          </a:stretch>
        </p:blipFill>
        <p:spPr>
          <a:xfrm>
            <a:off x="484307" y="1016155"/>
            <a:ext cx="2357557" cy="504277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section_3/</a:t>
            </a:r>
            <a:r>
              <a:rPr lang="en-US" dirty="0" smtClean="0">
                <a:hlinkClick r:id="rId2" action="ppaction://hlinkfile"/>
              </a:rPr>
              <a:t>Investment.java</a:t>
            </a:r>
            <a:endParaRPr lang="en-US" dirty="0"/>
          </a:p>
        </p:txBody>
      </p:sp>
      <p:sp>
        <p:nvSpPr>
          <p:cNvPr id="3" name="Content Placeholder 2"/>
          <p:cNvSpPr>
            <a:spLocks noGrp="1"/>
          </p:cNvSpPr>
          <p:nvPr>
            <p:ph idx="4294967295"/>
          </p:nvPr>
        </p:nvSpPr>
        <p:spPr>
          <a:xfrm>
            <a:off x="9525" y="744146"/>
            <a:ext cx="9134475" cy="5047535"/>
          </a:xfrm>
        </p:spPr>
        <p:txBody>
          <a:bodyPr wrap="square">
            <a:sp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 class to monitor the growth of an investment that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accumulates interest at a fixed annual rate</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Investment</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balance;</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rate;</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year;</a:t>
            </a:r>
          </a:p>
          <a:p>
            <a:pPr>
              <a:spcBef>
                <a:spcPts val="0"/>
              </a:spcBef>
              <a:buNone/>
            </a:pPr>
            <a:r>
              <a:rPr lang="en-US" sz="1400" b="1" dirty="0" smtClean="0">
                <a:solidFill>
                  <a:srgbClr val="0073FF"/>
                </a:solidFill>
                <a:latin typeface="Courier"/>
                <a:ea typeface="Courier"/>
                <a:cs typeface="Courier"/>
              </a:rPr>
              <a:t> 10  </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Constructs an Investment object from a starting balance and</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interest rate.</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aBalance</a:t>
            </a:r>
            <a:r>
              <a:rPr lang="en-US" sz="1400" dirty="0" smtClean="0">
                <a:solidFill>
                  <a:srgbClr val="0073FF"/>
                </a:solidFill>
                <a:latin typeface="Times"/>
                <a:ea typeface="Times"/>
                <a:cs typeface="Times"/>
              </a:rPr>
              <a:t> the starting balance</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aRate</a:t>
            </a:r>
            <a:r>
              <a:rPr lang="en-US" sz="1400" dirty="0" smtClean="0">
                <a:solidFill>
                  <a:srgbClr val="0073FF"/>
                </a:solidFill>
                <a:latin typeface="Times"/>
                <a:ea typeface="Times"/>
                <a:cs typeface="Times"/>
              </a:rPr>
              <a:t> the interest rate in percent</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Investment(</a:t>
            </a:r>
            <a:r>
              <a:rPr lang="en-US" sz="1400" dirty="0" err="1"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aBalance</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aRate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balance = </a:t>
            </a:r>
            <a:r>
              <a:rPr lang="en-US" sz="1400" dirty="0" err="1" smtClean="0">
                <a:solidFill>
                  <a:srgbClr val="000000"/>
                </a:solidFill>
                <a:latin typeface="Courier"/>
                <a:ea typeface="Courier"/>
                <a:cs typeface="Courier"/>
              </a:rPr>
              <a:t>aBalance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rate = </a:t>
            </a:r>
            <a:r>
              <a:rPr lang="en-US" sz="1400" dirty="0" err="1" smtClean="0">
                <a:solidFill>
                  <a:srgbClr val="000000"/>
                </a:solidFill>
                <a:latin typeface="Courier"/>
                <a:ea typeface="Courier"/>
                <a:cs typeface="Courier"/>
              </a:rPr>
              <a:t>aRate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year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23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while </a:t>
            </a:r>
            <a:r>
              <a:rPr lang="en-US" dirty="0" smtClean="0"/>
              <a:t>Loop</a:t>
            </a:r>
            <a:endParaRPr lang="en-US" dirty="0"/>
          </a:p>
        </p:txBody>
      </p:sp>
      <p:sp>
        <p:nvSpPr>
          <p:cNvPr id="3" name="Content Placeholder 2"/>
          <p:cNvSpPr>
            <a:spLocks noGrp="1"/>
          </p:cNvSpPr>
          <p:nvPr>
            <p:ph idx="4294967295"/>
          </p:nvPr>
        </p:nvSpPr>
        <p:spPr>
          <a:xfrm>
            <a:off x="9525" y="927100"/>
            <a:ext cx="9134475" cy="956227"/>
          </a:xfrm>
        </p:spPr>
        <p:txBody>
          <a:bodyPr/>
          <a:lstStyle/>
          <a:p>
            <a:pPr>
              <a:buNone/>
            </a:pPr>
            <a:r>
              <a:rPr lang="en-US" dirty="0" smtClean="0"/>
              <a:t>Because the interest earned also earns interest, a bank balance grows exponentially.</a:t>
            </a:r>
            <a:endParaRPr lang="en-US" sz="1600" dirty="0">
              <a:latin typeface="Comic Sans MS"/>
              <a:cs typeface="Comic Sans MS"/>
            </a:endParaRPr>
          </a:p>
        </p:txBody>
      </p:sp>
      <p:pic>
        <p:nvPicPr>
          <p:cNvPr id="5" name="Picture 4" descr="coins.jpg"/>
          <p:cNvPicPr>
            <a:picLocks noChangeAspect="1"/>
          </p:cNvPicPr>
          <p:nvPr/>
        </p:nvPicPr>
        <p:blipFill>
          <a:blip r:embed="rId2"/>
          <a:stretch>
            <a:fillRect/>
          </a:stretch>
        </p:blipFill>
        <p:spPr>
          <a:xfrm>
            <a:off x="3714750" y="1883327"/>
            <a:ext cx="1714500" cy="138112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section_3/</a:t>
            </a:r>
            <a:r>
              <a:rPr lang="en-US" dirty="0" smtClean="0">
                <a:hlinkClick r:id="rId2" action="ppaction://hlinkfile"/>
              </a:rPr>
              <a:t>Investment.java</a:t>
            </a:r>
            <a:endParaRPr lang="en-US" dirty="0"/>
          </a:p>
        </p:txBody>
      </p:sp>
      <p:sp>
        <p:nvSpPr>
          <p:cNvPr id="3" name="Content Placeholder 2"/>
          <p:cNvSpPr>
            <a:spLocks noGrp="1"/>
          </p:cNvSpPr>
          <p:nvPr>
            <p:ph idx="4294967295"/>
          </p:nvPr>
        </p:nvSpPr>
        <p:spPr>
          <a:xfrm>
            <a:off x="9525" y="744146"/>
            <a:ext cx="9134475" cy="3323987"/>
          </a:xfrm>
        </p:spPr>
        <p:txBody>
          <a:bodyPr wrap="square">
            <a:spAutoFit/>
          </a:bodyPr>
          <a:lstStyle/>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Keeps accumulating interest until a target balance has</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been reached.</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targetBalance</a:t>
            </a:r>
            <a:r>
              <a:rPr lang="en-US" sz="1400" dirty="0" smtClean="0">
                <a:solidFill>
                  <a:srgbClr val="0073FF"/>
                </a:solidFill>
                <a:latin typeface="Times"/>
                <a:ea typeface="Times"/>
                <a:cs typeface="Times"/>
              </a:rPr>
              <a:t> the desired balance</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waitForBalance(</a:t>
            </a:r>
            <a:r>
              <a:rPr lang="en-US" sz="1400" dirty="0" err="1"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targetBalance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while</a:t>
            </a:r>
            <a:r>
              <a:rPr lang="en-US" sz="1400" dirty="0" smtClean="0">
                <a:solidFill>
                  <a:srgbClr val="000000"/>
                </a:solidFill>
                <a:latin typeface="Courier"/>
                <a:ea typeface="Courier"/>
                <a:cs typeface="Courier"/>
              </a:rPr>
              <a:t> (balance &lt; </a:t>
            </a:r>
            <a:r>
              <a:rPr lang="en-US" sz="1400" dirty="0" err="1" smtClean="0">
                <a:solidFill>
                  <a:srgbClr val="000000"/>
                </a:solidFill>
                <a:latin typeface="Courier"/>
                <a:ea typeface="Courier"/>
                <a:cs typeface="Courier"/>
              </a:rPr>
              <a:t>targetBalance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year++;   </a:t>
            </a:r>
          </a:p>
          <a:p>
            <a:pPr>
              <a:spcBef>
                <a:spcPts val="0"/>
              </a:spcBef>
              <a:buNone/>
            </a:pPr>
            <a:r>
              <a:rPr lang="en-US" sz="1400" b="1" dirty="0" smtClean="0">
                <a:solidFill>
                  <a:srgbClr val="0073FF"/>
                </a:solidFill>
                <a:latin typeface="Courier"/>
                <a:ea typeface="Courier"/>
                <a:cs typeface="Courier"/>
              </a:rPr>
              <a:t> 34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interest = balance * rate / </a:t>
            </a:r>
            <a:r>
              <a:rPr lang="en-US" sz="1400" dirty="0" smtClean="0">
                <a:solidFill>
                  <a:srgbClr val="66FF19"/>
                </a:solidFill>
                <a:latin typeface="Courier"/>
                <a:ea typeface="Courier"/>
                <a:cs typeface="Courier"/>
              </a:rPr>
              <a:t>100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         balance = balance + interest;</a:t>
            </a:r>
          </a:p>
          <a:p>
            <a:pPr>
              <a:spcBef>
                <a:spcPts val="0"/>
              </a:spcBef>
              <a:buNone/>
            </a:pPr>
            <a:r>
              <a:rPr lang="en-US" sz="1400" b="1" dirty="0" smtClean="0">
                <a:solidFill>
                  <a:srgbClr val="0073FF"/>
                </a:solidFill>
                <a:latin typeface="Courier"/>
                <a:ea typeface="Courier"/>
                <a:cs typeface="Courier"/>
              </a:rPr>
              <a:t> 36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38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section_3/</a:t>
            </a:r>
            <a:r>
              <a:rPr lang="en-US" dirty="0" smtClean="0">
                <a:hlinkClick r:id="rId2" action="ppaction://hlinkfile"/>
              </a:rPr>
              <a:t>Investment.java</a:t>
            </a:r>
            <a:endParaRPr lang="en-US" dirty="0"/>
          </a:p>
        </p:txBody>
      </p:sp>
      <p:sp>
        <p:nvSpPr>
          <p:cNvPr id="3" name="Content Placeholder 2"/>
          <p:cNvSpPr>
            <a:spLocks noGrp="1"/>
          </p:cNvSpPr>
          <p:nvPr>
            <p:ph idx="4294967295"/>
          </p:nvPr>
        </p:nvSpPr>
        <p:spPr>
          <a:xfrm>
            <a:off x="9525" y="744146"/>
            <a:ext cx="9134475" cy="5047535"/>
          </a:xfrm>
        </p:spPr>
        <p:txBody>
          <a:bodyPr wrap="square">
            <a:spAutoFit/>
          </a:bodyPr>
          <a:lstStyle/>
          <a:p>
            <a:pPr>
              <a:spcBef>
                <a:spcPts val="0"/>
              </a:spcBef>
              <a:buNone/>
            </a:pPr>
            <a:r>
              <a:rPr lang="en-US" sz="1400" b="1" dirty="0" smtClean="0">
                <a:solidFill>
                  <a:srgbClr val="0073FF"/>
                </a:solidFill>
                <a:latin typeface="Courier"/>
                <a:ea typeface="Courier"/>
                <a:cs typeface="Courier"/>
              </a:rPr>
              <a:t> 39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40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Keeps accumulating interest for a given number of years.</a:t>
            </a:r>
          </a:p>
          <a:p>
            <a:pPr>
              <a:spcBef>
                <a:spcPts val="0"/>
              </a:spcBef>
              <a:buNone/>
            </a:pPr>
            <a:r>
              <a:rPr lang="en-US" sz="1400" b="1" dirty="0" smtClean="0">
                <a:solidFill>
                  <a:srgbClr val="0073FF"/>
                </a:solidFill>
                <a:latin typeface="Courier"/>
                <a:ea typeface="Courier"/>
                <a:cs typeface="Courier"/>
              </a:rPr>
              <a:t> 41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numberOfYears</a:t>
            </a:r>
            <a:r>
              <a:rPr lang="en-US" sz="1400" dirty="0" smtClean="0">
                <a:solidFill>
                  <a:srgbClr val="0073FF"/>
                </a:solidFill>
                <a:latin typeface="Times"/>
                <a:ea typeface="Times"/>
                <a:cs typeface="Times"/>
              </a:rPr>
              <a:t> the number of years to wait</a:t>
            </a:r>
          </a:p>
          <a:p>
            <a:pPr>
              <a:spcBef>
                <a:spcPts val="0"/>
              </a:spcBef>
              <a:buNone/>
            </a:pPr>
            <a:r>
              <a:rPr lang="en-US" sz="1400" b="1" dirty="0" smtClean="0">
                <a:solidFill>
                  <a:srgbClr val="0073FF"/>
                </a:solidFill>
                <a:latin typeface="Courier"/>
                <a:ea typeface="Courier"/>
                <a:cs typeface="Courier"/>
              </a:rPr>
              <a:t> 42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waitYears(</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numberOfYears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45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&lt;= </a:t>
            </a:r>
            <a:r>
              <a:rPr lang="en-US" sz="1400" dirty="0" err="1" smtClean="0">
                <a:solidFill>
                  <a:srgbClr val="000000"/>
                </a:solidFill>
                <a:latin typeface="Courier"/>
                <a:ea typeface="Courier"/>
                <a:cs typeface="Courier"/>
              </a:rPr>
              <a:t>numberOfYears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interest = balance * rate / </a:t>
            </a:r>
            <a:r>
              <a:rPr lang="en-US" sz="1400" dirty="0" smtClean="0">
                <a:solidFill>
                  <a:srgbClr val="66FF19"/>
                </a:solidFill>
                <a:latin typeface="Courier"/>
                <a:ea typeface="Courier"/>
                <a:cs typeface="Courier"/>
              </a:rPr>
              <a:t>100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48  </a:t>
            </a:r>
            <a:r>
              <a:rPr lang="en-US" sz="1400" dirty="0" smtClean="0">
                <a:solidFill>
                  <a:srgbClr val="000000"/>
                </a:solidFill>
                <a:latin typeface="Courier"/>
                <a:ea typeface="Courier"/>
                <a:cs typeface="Courier"/>
              </a:rPr>
              <a:t>         balance = balance + interest;</a:t>
            </a:r>
          </a:p>
          <a:p>
            <a:pPr>
              <a:spcBef>
                <a:spcPts val="0"/>
              </a:spcBef>
              <a:buNone/>
            </a:pPr>
            <a:r>
              <a:rPr lang="en-US" sz="1400" b="1" dirty="0" smtClean="0">
                <a:solidFill>
                  <a:srgbClr val="0073FF"/>
                </a:solidFill>
                <a:latin typeface="Courier"/>
                <a:ea typeface="Courier"/>
                <a:cs typeface="Courier"/>
              </a:rPr>
              <a:t> 49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50  </a:t>
            </a:r>
            <a:r>
              <a:rPr lang="en-US" sz="1400" dirty="0" smtClean="0">
                <a:solidFill>
                  <a:srgbClr val="000000"/>
                </a:solidFill>
                <a:latin typeface="Courier"/>
                <a:ea typeface="Courier"/>
                <a:cs typeface="Courier"/>
              </a:rPr>
              <a:t>      year = year +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51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52  </a:t>
            </a:r>
          </a:p>
          <a:p>
            <a:pPr>
              <a:spcBef>
                <a:spcPts val="0"/>
              </a:spcBef>
              <a:buNone/>
            </a:pPr>
            <a:r>
              <a:rPr lang="en-US" sz="1400" b="1" dirty="0" smtClean="0">
                <a:solidFill>
                  <a:srgbClr val="0073FF"/>
                </a:solidFill>
                <a:latin typeface="Courier"/>
                <a:ea typeface="Courier"/>
                <a:cs typeface="Courier"/>
              </a:rPr>
              <a:t> 53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54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Gets the current investment balance.</a:t>
            </a:r>
          </a:p>
          <a:p>
            <a:pPr>
              <a:spcBef>
                <a:spcPts val="0"/>
              </a:spcBef>
              <a:buNone/>
            </a:pPr>
            <a:r>
              <a:rPr lang="en-US" sz="1400" b="1" dirty="0" smtClean="0">
                <a:solidFill>
                  <a:srgbClr val="0073FF"/>
                </a:solidFill>
                <a:latin typeface="Courier"/>
                <a:ea typeface="Courier"/>
                <a:cs typeface="Courier"/>
              </a:rPr>
              <a:t> 55  </a:t>
            </a:r>
            <a:r>
              <a:rPr lang="en-US" sz="1400" dirty="0" smtClean="0">
                <a:solidFill>
                  <a:srgbClr val="000000"/>
                </a:solidFill>
                <a:latin typeface="Courier"/>
                <a:ea typeface="Courier"/>
                <a:cs typeface="Courier"/>
              </a:rPr>
              <a:t>      @return</a:t>
            </a:r>
            <a:r>
              <a:rPr lang="en-US" sz="1400" dirty="0" smtClean="0">
                <a:solidFill>
                  <a:srgbClr val="0073FF"/>
                </a:solidFill>
                <a:latin typeface="Times"/>
                <a:ea typeface="Times"/>
                <a:cs typeface="Times"/>
              </a:rPr>
              <a:t> the current balance</a:t>
            </a:r>
          </a:p>
          <a:p>
            <a:pPr>
              <a:spcBef>
                <a:spcPts val="0"/>
              </a:spcBef>
              <a:buNone/>
            </a:pPr>
            <a:r>
              <a:rPr lang="en-US" sz="1400" b="1" dirty="0" smtClean="0">
                <a:solidFill>
                  <a:srgbClr val="0073FF"/>
                </a:solidFill>
                <a:latin typeface="Courier"/>
                <a:ea typeface="Courier"/>
                <a:cs typeface="Courier"/>
              </a:rPr>
              <a:t> 56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57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getBalance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58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59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balance;</a:t>
            </a:r>
          </a:p>
          <a:p>
            <a:pPr>
              <a:spcBef>
                <a:spcPts val="0"/>
              </a:spcBef>
              <a:buNone/>
            </a:pPr>
            <a:r>
              <a:rPr lang="en-US" sz="1400" b="1" dirty="0" smtClean="0">
                <a:solidFill>
                  <a:srgbClr val="0073FF"/>
                </a:solidFill>
                <a:latin typeface="Courier"/>
                <a:ea typeface="Courier"/>
                <a:cs typeface="Courier"/>
              </a:rPr>
              <a:t> 60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61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section_3/</a:t>
            </a:r>
            <a:r>
              <a:rPr lang="en-US" dirty="0" smtClean="0">
                <a:hlinkClick r:id="rId2" action="ppaction://hlinkfile"/>
              </a:rPr>
              <a:t>Investment.java</a:t>
            </a:r>
            <a:endParaRPr lang="en-US" dirty="0"/>
          </a:p>
        </p:txBody>
      </p:sp>
      <p:sp>
        <p:nvSpPr>
          <p:cNvPr id="3" name="Content Placeholder 2"/>
          <p:cNvSpPr>
            <a:spLocks noGrp="1"/>
          </p:cNvSpPr>
          <p:nvPr>
            <p:ph idx="4294967295"/>
          </p:nvPr>
        </p:nvSpPr>
        <p:spPr>
          <a:xfrm>
            <a:off x="9525" y="744146"/>
            <a:ext cx="9134475" cy="2246769"/>
          </a:xfrm>
        </p:spPr>
        <p:txBody>
          <a:bodyPr wrap="square">
            <a:spAutoFit/>
          </a:bodyPr>
          <a:lstStyle/>
          <a:p>
            <a:pPr>
              <a:spcBef>
                <a:spcPts val="0"/>
              </a:spcBef>
              <a:buNone/>
            </a:pPr>
            <a:r>
              <a:rPr lang="en-US" sz="1400" b="1" dirty="0" smtClean="0">
                <a:solidFill>
                  <a:srgbClr val="0073FF"/>
                </a:solidFill>
                <a:latin typeface="Courier"/>
                <a:ea typeface="Courier"/>
                <a:cs typeface="Courier"/>
              </a:rPr>
              <a:t> 62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63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Gets the number of years this investment has accumulated</a:t>
            </a:r>
          </a:p>
          <a:p>
            <a:pPr>
              <a:spcBef>
                <a:spcPts val="0"/>
              </a:spcBef>
              <a:buNone/>
            </a:pPr>
            <a:r>
              <a:rPr lang="en-US" sz="1400" b="1" dirty="0" smtClean="0">
                <a:solidFill>
                  <a:srgbClr val="0073FF"/>
                </a:solidFill>
                <a:latin typeface="Courier"/>
                <a:ea typeface="Courier"/>
                <a:cs typeface="Courier"/>
              </a:rPr>
              <a:t> 64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interest.</a:t>
            </a:r>
          </a:p>
          <a:p>
            <a:pPr>
              <a:spcBef>
                <a:spcPts val="0"/>
              </a:spcBef>
              <a:buNone/>
            </a:pPr>
            <a:r>
              <a:rPr lang="en-US" sz="1400" b="1" dirty="0" smtClean="0">
                <a:solidFill>
                  <a:srgbClr val="0073FF"/>
                </a:solidFill>
                <a:latin typeface="Courier"/>
                <a:ea typeface="Courier"/>
                <a:cs typeface="Courier"/>
              </a:rPr>
              <a:t> 65  </a:t>
            </a:r>
            <a:r>
              <a:rPr lang="en-US" sz="1400" dirty="0" smtClean="0">
                <a:solidFill>
                  <a:srgbClr val="000000"/>
                </a:solidFill>
                <a:latin typeface="Courier"/>
                <a:ea typeface="Courier"/>
                <a:cs typeface="Courier"/>
              </a:rPr>
              <a:t>      @return</a:t>
            </a:r>
            <a:r>
              <a:rPr lang="en-US" sz="1400" dirty="0" smtClean="0">
                <a:solidFill>
                  <a:srgbClr val="0073FF"/>
                </a:solidFill>
                <a:latin typeface="Times"/>
                <a:ea typeface="Times"/>
                <a:cs typeface="Times"/>
              </a:rPr>
              <a:t> the number of years since the start of the investment</a:t>
            </a:r>
          </a:p>
          <a:p>
            <a:pPr>
              <a:spcBef>
                <a:spcPts val="0"/>
              </a:spcBef>
              <a:buNone/>
            </a:pPr>
            <a:r>
              <a:rPr lang="en-US" sz="1400" b="1" dirty="0" smtClean="0">
                <a:solidFill>
                  <a:srgbClr val="0073FF"/>
                </a:solidFill>
                <a:latin typeface="Courier"/>
                <a:ea typeface="Courier"/>
                <a:cs typeface="Courier"/>
              </a:rPr>
              <a:t> 66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67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getYears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68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69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year;</a:t>
            </a:r>
          </a:p>
          <a:p>
            <a:pPr>
              <a:spcBef>
                <a:spcPts val="0"/>
              </a:spcBef>
              <a:buNone/>
            </a:pPr>
            <a:r>
              <a:rPr lang="en-US" sz="1400" b="1" dirty="0" smtClean="0">
                <a:solidFill>
                  <a:srgbClr val="0073FF"/>
                </a:solidFill>
                <a:latin typeface="Courier"/>
                <a:ea typeface="Courier"/>
                <a:cs typeface="Courier"/>
              </a:rPr>
              <a:t> 70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71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section_3/</a:t>
            </a:r>
            <a:r>
              <a:rPr lang="en-US" dirty="0" smtClean="0">
                <a:hlinkClick r:id="rId2" action="ppaction://hlinkfile"/>
              </a:rPr>
              <a:t>InvestmentRunner.java</a:t>
            </a:r>
            <a:endParaRPr lang="en-US" dirty="0"/>
          </a:p>
        </p:txBody>
      </p:sp>
      <p:sp>
        <p:nvSpPr>
          <p:cNvPr id="3" name="Content Placeholder 2"/>
          <p:cNvSpPr>
            <a:spLocks noGrp="1"/>
          </p:cNvSpPr>
          <p:nvPr>
            <p:ph idx="4294967295"/>
          </p:nvPr>
        </p:nvSpPr>
        <p:spPr>
          <a:xfrm>
            <a:off x="9525" y="744146"/>
            <a:ext cx="9134475" cy="3970318"/>
          </a:xfrm>
        </p:spPr>
        <p:txBody>
          <a:bodyPr wrap="square">
            <a:sp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computes how much an investment grows in</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 given number of years.</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InvestmentRunner</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INITIAL_BALANCE = </a:t>
            </a:r>
            <a:r>
              <a:rPr lang="en-US" sz="1400" dirty="0" smtClean="0">
                <a:solidFill>
                  <a:srgbClr val="66FF19"/>
                </a:solidFill>
                <a:latin typeface="Courier"/>
                <a:ea typeface="Courier"/>
                <a:cs typeface="Courier"/>
              </a:rPr>
              <a:t>10000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RATE = </a:t>
            </a:r>
            <a:r>
              <a:rPr lang="en-US" sz="1400" dirty="0" smtClean="0">
                <a:solidFill>
                  <a:srgbClr val="66FF19"/>
                </a:solidFill>
                <a:latin typeface="Courier"/>
                <a:ea typeface="Courier"/>
                <a:cs typeface="Courier"/>
              </a:rPr>
              <a:t>5</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YEARS = </a:t>
            </a:r>
            <a:r>
              <a:rPr lang="en-US" sz="1400" dirty="0" smtClean="0">
                <a:solidFill>
                  <a:srgbClr val="66FF19"/>
                </a:solidFill>
                <a:latin typeface="Courier"/>
                <a:ea typeface="Courier"/>
                <a:cs typeface="Courier"/>
              </a:rPr>
              <a:t>20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Investment invest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Investment(INITIAL_BALANCE</a:t>
            </a:r>
            <a:r>
              <a:rPr lang="en-US" sz="1400" dirty="0" smtClean="0">
                <a:solidFill>
                  <a:srgbClr val="000000"/>
                </a:solidFill>
                <a:latin typeface="Courier"/>
                <a:ea typeface="Courier"/>
                <a:cs typeface="Courier"/>
              </a:rPr>
              <a:t>, RATE);</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invest.waitYears(YEARS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balance = </a:t>
            </a:r>
            <a:r>
              <a:rPr lang="en-US" sz="1400" dirty="0" err="1" smtClean="0">
                <a:solidFill>
                  <a:srgbClr val="000000"/>
                </a:solidFill>
                <a:latin typeface="Courier"/>
                <a:ea typeface="Courier"/>
                <a:cs typeface="Courier"/>
              </a:rPr>
              <a:t>invest.getBalance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System.out.printf(</a:t>
            </a:r>
            <a:r>
              <a:rPr lang="en-US" sz="1400" dirty="0" err="1" smtClean="0">
                <a:solidFill>
                  <a:srgbClr val="32E598"/>
                </a:solidFill>
                <a:latin typeface="Courier"/>
                <a:ea typeface="Courier"/>
                <a:cs typeface="Courier"/>
              </a:rPr>
              <a:t>"The</a:t>
            </a:r>
            <a:r>
              <a:rPr lang="en-US" sz="1400" dirty="0" smtClean="0">
                <a:solidFill>
                  <a:srgbClr val="32E598"/>
                </a:solidFill>
                <a:latin typeface="Courier"/>
                <a:ea typeface="Courier"/>
                <a:cs typeface="Courier"/>
              </a:rPr>
              <a:t> balance after %</a:t>
            </a:r>
            <a:r>
              <a:rPr lang="en-US" sz="1400" dirty="0" err="1" smtClean="0">
                <a:solidFill>
                  <a:srgbClr val="32E598"/>
                </a:solidFill>
                <a:latin typeface="Courier"/>
                <a:ea typeface="Courier"/>
                <a:cs typeface="Courier"/>
              </a:rPr>
              <a:t>d</a:t>
            </a:r>
            <a:r>
              <a:rPr lang="en-US" sz="1400" dirty="0" smtClean="0">
                <a:solidFill>
                  <a:srgbClr val="32E598"/>
                </a:solidFill>
                <a:latin typeface="Courier"/>
                <a:ea typeface="Courier"/>
                <a:cs typeface="Courier"/>
              </a:rPr>
              <a:t> years is %.2f\n"</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YEARS, balance);</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
        <p:nvSpPr>
          <p:cNvPr id="5" name="Content Placeholder 2"/>
          <p:cNvSpPr txBox="1">
            <a:spLocks/>
          </p:cNvSpPr>
          <p:nvPr/>
        </p:nvSpPr>
        <p:spPr>
          <a:xfrm>
            <a:off x="261479" y="4714464"/>
            <a:ext cx="8882521" cy="1905535"/>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400" b="1" i="0" u="none" strike="noStrike" kern="1200" cap="none" spc="0" normalizeH="0" baseline="0" noProof="0" dirty="0" smtClean="0">
                <a:ln>
                  <a:noFill/>
                </a:ln>
                <a:solidFill>
                  <a:schemeClr val="tx1"/>
                </a:solidFill>
                <a:effectLst/>
                <a:uLnTx/>
                <a:uFillTx/>
                <a:latin typeface="Lucida Sans"/>
                <a:ea typeface="+mn-ea"/>
                <a:cs typeface="+mn-cs"/>
              </a:rPr>
              <a:t>Program Run</a:t>
            </a:r>
          </a:p>
          <a:p>
            <a:pPr marL="800100" lvl="1" indent="-342900">
              <a:spcBef>
                <a:spcPct val="20000"/>
              </a:spcBef>
            </a:pPr>
            <a:r>
              <a:rPr lang="en-US" sz="2000" dirty="0" smtClean="0">
                <a:solidFill>
                  <a:srgbClr val="6E8080"/>
                </a:solidFill>
                <a:latin typeface="Lucida Sans Typewriter"/>
                <a:ea typeface="Courier New" charset="0"/>
                <a:cs typeface="Courier New" charset="0"/>
              </a:rPr>
              <a:t>The balance after 20 years is 26532.98</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for </a:t>
            </a:r>
            <a:r>
              <a:rPr lang="en-US" dirty="0" smtClean="0"/>
              <a:t>Loop Examples</a:t>
            </a:r>
            <a:endParaRPr lang="en-US" dirty="0"/>
          </a:p>
        </p:txBody>
      </p:sp>
      <p:pic>
        <p:nvPicPr>
          <p:cNvPr id="5" name="Picture 4" descr="for_examples.png"/>
          <p:cNvPicPr>
            <a:picLocks noChangeAspect="1"/>
          </p:cNvPicPr>
          <p:nvPr/>
        </p:nvPicPr>
        <p:blipFill>
          <a:blip r:embed="rId2"/>
          <a:stretch>
            <a:fillRect/>
          </a:stretch>
        </p:blipFill>
        <p:spPr>
          <a:xfrm>
            <a:off x="0" y="912666"/>
            <a:ext cx="9144000" cy="404347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6.11</a:t>
            </a:r>
            <a:endParaRPr lang="en-US" dirty="0"/>
          </a:p>
        </p:txBody>
      </p:sp>
      <p:sp>
        <p:nvSpPr>
          <p:cNvPr id="8" name="Content Placeholder 5"/>
          <p:cNvSpPr>
            <a:spLocks noGrp="1"/>
          </p:cNvSpPr>
          <p:nvPr>
            <p:ph idx="4294967295"/>
          </p:nvPr>
        </p:nvSpPr>
        <p:spPr>
          <a:xfrm>
            <a:off x="904875" y="1873250"/>
            <a:ext cx="8239125" cy="3217863"/>
          </a:xfrm>
        </p:spPr>
        <p:txBody>
          <a:bodyPr/>
          <a:lstStyle/>
          <a:p>
            <a:pPr>
              <a:buNone/>
            </a:pPr>
            <a:r>
              <a:rPr lang="en-US" b="1" dirty="0" smtClean="0"/>
              <a:t>Answer:</a:t>
            </a:r>
            <a:endParaRPr lang="en-US" dirty="0" smtClean="0"/>
          </a:p>
          <a:p>
            <a:pPr lvl="1">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years = 1;</a:t>
            </a:r>
          </a:p>
          <a:p>
            <a:pPr lvl="1">
              <a:buNone/>
            </a:pPr>
            <a:r>
              <a:rPr lang="en-US" sz="2000" dirty="0" smtClean="0">
                <a:solidFill>
                  <a:srgbClr val="6E8080"/>
                </a:solidFill>
                <a:latin typeface="Lucida Sans Typewriter"/>
                <a:ea typeface="Courier New" charset="0"/>
                <a:cs typeface="Courier New" charset="0"/>
              </a:rPr>
              <a:t>while (years &lt;= </a:t>
            </a:r>
            <a:r>
              <a:rPr lang="en-US" sz="2000" dirty="0" err="1" smtClean="0">
                <a:solidFill>
                  <a:srgbClr val="6E8080"/>
                </a:solidFill>
                <a:latin typeface="Lucida Sans Typewriter"/>
                <a:ea typeface="Courier New" charset="0"/>
                <a:cs typeface="Courier New" charset="0"/>
              </a:rPr>
              <a:t>numberOfYears</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double interest = balance * rate / 100;</a:t>
            </a:r>
          </a:p>
          <a:p>
            <a:pPr lvl="1">
              <a:buNone/>
            </a:pPr>
            <a:r>
              <a:rPr lang="en-US" sz="2000" dirty="0" smtClean="0">
                <a:solidFill>
                  <a:srgbClr val="6E8080"/>
                </a:solidFill>
                <a:latin typeface="Lucida Sans Typewriter"/>
                <a:ea typeface="Courier New" charset="0"/>
                <a:cs typeface="Courier New" charset="0"/>
              </a:rPr>
              <a:t>   balance = balance + interest;</a:t>
            </a:r>
          </a:p>
          <a:p>
            <a:pPr lvl="1">
              <a:buNone/>
            </a:pPr>
            <a:r>
              <a:rPr lang="en-US" sz="2000" dirty="0" smtClean="0">
                <a:solidFill>
                  <a:srgbClr val="6E8080"/>
                </a:solidFill>
                <a:latin typeface="Lucida Sans Typewriter"/>
                <a:ea typeface="Courier New" charset="0"/>
                <a:cs typeface="Courier New" charset="0"/>
              </a:rPr>
              <a:t>   years++;</a:t>
            </a:r>
          </a:p>
          <a:p>
            <a:pPr lvl="1">
              <a:buNone/>
            </a:pPr>
            <a:r>
              <a:rPr lang="en-US" sz="2000" dirty="0" smtClean="0">
                <a:solidFill>
                  <a:srgbClr val="6E8080"/>
                </a:solidFill>
                <a:latin typeface="Lucida Sans Typewriter"/>
                <a:ea typeface="Courier New" charset="0"/>
                <a:cs typeface="Courier New" charset="0"/>
              </a:rPr>
              <a:t>} </a:t>
            </a:r>
          </a:p>
        </p:txBody>
      </p:sp>
      <p:sp>
        <p:nvSpPr>
          <p:cNvPr id="9" name="Content Placeholder 5"/>
          <p:cNvSpPr>
            <a:spLocks noGrp="1"/>
          </p:cNvSpPr>
          <p:nvPr>
            <p:ph idx="4294967295"/>
          </p:nvPr>
        </p:nvSpPr>
        <p:spPr>
          <a:xfrm>
            <a:off x="0" y="958850"/>
            <a:ext cx="8677275" cy="914400"/>
          </a:xfrm>
        </p:spPr>
        <p:txBody>
          <a:bodyPr/>
          <a:lstStyle/>
          <a:p>
            <a:pPr>
              <a:buNone/>
            </a:pPr>
            <a:r>
              <a:rPr lang="en-US" dirty="0" smtClean="0"/>
              <a:t>Write the </a:t>
            </a:r>
            <a:r>
              <a:rPr lang="en-US" dirty="0" smtClean="0">
                <a:solidFill>
                  <a:srgbClr val="6E8080"/>
                </a:solidFill>
                <a:latin typeface="Lucida Sans Typewriter"/>
                <a:ea typeface="Courier New" charset="0"/>
                <a:cs typeface="Courier New" charset="0"/>
              </a:rPr>
              <a:t>for</a:t>
            </a:r>
            <a:r>
              <a:rPr lang="en-US" dirty="0" smtClean="0"/>
              <a:t> loop of the </a:t>
            </a:r>
            <a:r>
              <a:rPr lang="en-US" dirty="0" smtClean="0">
                <a:solidFill>
                  <a:srgbClr val="6E8080"/>
                </a:solidFill>
                <a:latin typeface="Lucida Sans Typewriter"/>
                <a:ea typeface="Courier New" charset="0"/>
                <a:cs typeface="Courier New" charset="0"/>
              </a:rPr>
              <a:t>Investment</a:t>
            </a:r>
            <a:r>
              <a:rPr lang="en-US" dirty="0" smtClean="0"/>
              <a:t> class as a </a:t>
            </a:r>
            <a:r>
              <a:rPr lang="en-US" dirty="0" smtClean="0">
                <a:solidFill>
                  <a:srgbClr val="6E8080"/>
                </a:solidFill>
                <a:latin typeface="Lucida Sans Typewriter"/>
                <a:ea typeface="Courier New" charset="0"/>
                <a:cs typeface="Courier New" charset="0"/>
              </a:rPr>
              <a:t>while</a:t>
            </a:r>
            <a:r>
              <a:rPr lang="en-US" dirty="0" smtClean="0"/>
              <a:t> loop.</a:t>
            </a:r>
            <a:endParaRPr lang="en-US" sz="16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6.12</a:t>
            </a:r>
            <a:endParaRPr lang="en-US" dirty="0"/>
          </a:p>
        </p:txBody>
      </p:sp>
      <p:sp>
        <p:nvSpPr>
          <p:cNvPr id="8" name="Content Placeholder 5"/>
          <p:cNvSpPr>
            <a:spLocks noGrp="1"/>
          </p:cNvSpPr>
          <p:nvPr>
            <p:ph idx="4294967295"/>
          </p:nvPr>
        </p:nvSpPr>
        <p:spPr>
          <a:xfrm>
            <a:off x="904875" y="2873375"/>
            <a:ext cx="8239125" cy="3217863"/>
          </a:xfrm>
        </p:spPr>
        <p:txBody>
          <a:bodyPr/>
          <a:lstStyle/>
          <a:p>
            <a:pPr>
              <a:buNone/>
            </a:pPr>
            <a:r>
              <a:rPr lang="en-US" b="1" dirty="0" smtClean="0"/>
              <a:t>Answer:</a:t>
            </a:r>
            <a:r>
              <a:rPr lang="en-US" dirty="0" smtClean="0"/>
              <a:t> 11 numbers: 10 9 8 7 6 5 4 3 2 1 0 </a:t>
            </a:r>
            <a:endParaRPr lang="en-US" dirty="0"/>
          </a:p>
        </p:txBody>
      </p:sp>
      <p:sp>
        <p:nvSpPr>
          <p:cNvPr id="9" name="Content Placeholder 5"/>
          <p:cNvSpPr>
            <a:spLocks noGrp="1"/>
          </p:cNvSpPr>
          <p:nvPr>
            <p:ph idx="4294967295"/>
          </p:nvPr>
        </p:nvSpPr>
        <p:spPr>
          <a:xfrm>
            <a:off x="0" y="958850"/>
            <a:ext cx="8677275" cy="1914525"/>
          </a:xfrm>
        </p:spPr>
        <p:txBody>
          <a:bodyPr>
            <a:normAutofit lnSpcReduction="10000"/>
          </a:bodyPr>
          <a:lstStyle/>
          <a:p>
            <a:pPr>
              <a:buNone/>
            </a:pPr>
            <a:r>
              <a:rPr lang="en-US" dirty="0" smtClean="0"/>
              <a:t>How many numbers does this loop print?</a:t>
            </a:r>
          </a:p>
          <a:p>
            <a:pPr lvl="1">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 10;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&gt;= 0;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System.out.println(n</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6.13</a:t>
            </a:r>
            <a:endParaRPr lang="en-US" dirty="0"/>
          </a:p>
        </p:txBody>
      </p:sp>
      <p:sp>
        <p:nvSpPr>
          <p:cNvPr id="8" name="Content Placeholder 5"/>
          <p:cNvSpPr>
            <a:spLocks noGrp="1"/>
          </p:cNvSpPr>
          <p:nvPr>
            <p:ph idx="4294967295"/>
          </p:nvPr>
        </p:nvSpPr>
        <p:spPr>
          <a:xfrm>
            <a:off x="904875" y="1776413"/>
            <a:ext cx="8239125" cy="3217862"/>
          </a:xfrm>
        </p:spPr>
        <p:txBody>
          <a:bodyPr/>
          <a:lstStyle/>
          <a:p>
            <a:pPr>
              <a:buNone/>
            </a:pPr>
            <a:r>
              <a:rPr lang="en-US" b="1" dirty="0" smtClean="0"/>
              <a:t>Answer:</a:t>
            </a:r>
            <a:endParaRPr lang="en-US" dirty="0" smtClean="0"/>
          </a:p>
          <a:p>
            <a:pPr lvl="1">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10;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20;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+ 2)</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System.out.println(i</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p>
        </p:txBody>
      </p:sp>
      <p:sp>
        <p:nvSpPr>
          <p:cNvPr id="9" name="Content Placeholder 5"/>
          <p:cNvSpPr>
            <a:spLocks noGrp="1"/>
          </p:cNvSpPr>
          <p:nvPr>
            <p:ph idx="4294967295"/>
          </p:nvPr>
        </p:nvSpPr>
        <p:spPr>
          <a:xfrm>
            <a:off x="0" y="958850"/>
            <a:ext cx="8677275" cy="817563"/>
          </a:xfrm>
        </p:spPr>
        <p:txBody>
          <a:bodyPr>
            <a:normAutofit lnSpcReduction="10000"/>
          </a:bodyPr>
          <a:lstStyle/>
          <a:p>
            <a:pPr>
              <a:buNone/>
            </a:pPr>
            <a:r>
              <a:rPr lang="en-US" dirty="0" smtClean="0"/>
              <a:t>Write a </a:t>
            </a:r>
            <a:r>
              <a:rPr lang="en-US" dirty="0" err="1" smtClean="0">
                <a:solidFill>
                  <a:srgbClr val="6E8080"/>
                </a:solidFill>
                <a:latin typeface="Lucida Sans Typewriter"/>
                <a:ea typeface="Courier New" charset="0"/>
                <a:cs typeface="Courier New" charset="0"/>
              </a:rPr>
              <a:t>for</a:t>
            </a:r>
            <a:r>
              <a:rPr lang="en-US" dirty="0" smtClean="0">
                <a:solidFill>
                  <a:srgbClr val="6E8080"/>
                </a:solidFill>
                <a:latin typeface="Lucida Sans Typewriter"/>
                <a:ea typeface="Courier New" charset="0"/>
                <a:cs typeface="Courier New" charset="0"/>
              </a:rPr>
              <a:t> </a:t>
            </a:r>
            <a:r>
              <a:rPr lang="en-US" dirty="0" smtClean="0"/>
              <a:t>loop that prints all even numbers between 10 and 20 (inclusive).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6.14</a:t>
            </a:r>
            <a:endParaRPr lang="en-US" dirty="0"/>
          </a:p>
        </p:txBody>
      </p:sp>
      <p:sp>
        <p:nvSpPr>
          <p:cNvPr id="8" name="Content Placeholder 5"/>
          <p:cNvSpPr>
            <a:spLocks noGrp="1"/>
          </p:cNvSpPr>
          <p:nvPr>
            <p:ph idx="4294967295"/>
          </p:nvPr>
        </p:nvSpPr>
        <p:spPr>
          <a:xfrm>
            <a:off x="904875" y="1776413"/>
            <a:ext cx="8239125" cy="3217862"/>
          </a:xfrm>
        </p:spPr>
        <p:txBody>
          <a:bodyPr/>
          <a:lstStyle/>
          <a:p>
            <a:pPr>
              <a:buNone/>
            </a:pPr>
            <a:r>
              <a:rPr lang="en-US" b="1" dirty="0" smtClean="0"/>
              <a:t>Answer:</a:t>
            </a:r>
            <a:endParaRPr lang="en-US" dirty="0" smtClean="0"/>
          </a:p>
          <a:p>
            <a:pPr lvl="1">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sum = 0;</a:t>
            </a:r>
          </a:p>
          <a:p>
            <a:pPr lvl="1">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1;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sum = sum + I;</a:t>
            </a:r>
          </a:p>
          <a:p>
            <a:pPr lvl="1">
              <a:buNone/>
            </a:pPr>
            <a:r>
              <a:rPr lang="en-US" sz="2000" dirty="0" smtClean="0">
                <a:solidFill>
                  <a:srgbClr val="6E8080"/>
                </a:solidFill>
                <a:latin typeface="Lucida Sans Typewriter"/>
                <a:ea typeface="Courier New" charset="0"/>
                <a:cs typeface="Courier New" charset="0"/>
              </a:rPr>
              <a:t>} </a:t>
            </a:r>
          </a:p>
        </p:txBody>
      </p:sp>
      <p:sp>
        <p:nvSpPr>
          <p:cNvPr id="9" name="Content Placeholder 5"/>
          <p:cNvSpPr>
            <a:spLocks noGrp="1"/>
          </p:cNvSpPr>
          <p:nvPr>
            <p:ph idx="4294967295"/>
          </p:nvPr>
        </p:nvSpPr>
        <p:spPr>
          <a:xfrm>
            <a:off x="0" y="958850"/>
            <a:ext cx="8677275" cy="817563"/>
          </a:xfrm>
        </p:spPr>
        <p:txBody>
          <a:bodyPr>
            <a:normAutofit lnSpcReduction="10000"/>
          </a:bodyPr>
          <a:lstStyle/>
          <a:p>
            <a:pPr>
              <a:buNone/>
            </a:pPr>
            <a:r>
              <a:rPr lang="en-US" dirty="0" smtClean="0"/>
              <a:t>Write a </a:t>
            </a:r>
            <a:r>
              <a:rPr lang="en-US" dirty="0" smtClean="0">
                <a:solidFill>
                  <a:srgbClr val="6E8080"/>
                </a:solidFill>
                <a:latin typeface="Lucida Sans Typewriter"/>
                <a:ea typeface="Courier New" charset="0"/>
                <a:cs typeface="Courier New" charset="0"/>
              </a:rPr>
              <a:t>for</a:t>
            </a:r>
            <a:r>
              <a:rPr lang="en-US" dirty="0" smtClean="0"/>
              <a:t> loop that computes the sum of the integers from 1 to </a:t>
            </a:r>
            <a:r>
              <a:rPr lang="en-US" dirty="0" err="1" smtClean="0">
                <a:solidFill>
                  <a:srgbClr val="6E8080"/>
                </a:solidFill>
                <a:latin typeface="Lucida Sans Typewriter"/>
                <a:ea typeface="Courier New" charset="0"/>
                <a:cs typeface="Courier New" charset="0"/>
              </a:rPr>
              <a:t>n</a:t>
            </a:r>
            <a:r>
              <a:rPr lang="en-US" dirty="0" smtClean="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6.15</a:t>
            </a:r>
            <a:endParaRPr lang="en-US" dirty="0"/>
          </a:p>
        </p:txBody>
      </p:sp>
      <p:sp>
        <p:nvSpPr>
          <p:cNvPr id="8" name="Content Placeholder 5"/>
          <p:cNvSpPr>
            <a:spLocks noGrp="1"/>
          </p:cNvSpPr>
          <p:nvPr>
            <p:ph idx="4294967295"/>
          </p:nvPr>
        </p:nvSpPr>
        <p:spPr>
          <a:xfrm>
            <a:off x="904875" y="1797050"/>
            <a:ext cx="8239125" cy="3217863"/>
          </a:xfrm>
        </p:spPr>
        <p:txBody>
          <a:bodyPr/>
          <a:lstStyle/>
          <a:p>
            <a:pPr>
              <a:buNone/>
            </a:pPr>
            <a:r>
              <a:rPr lang="en-US" b="1" dirty="0" smtClean="0"/>
              <a:t>Answer:</a:t>
            </a:r>
            <a:endParaRPr lang="en-US" dirty="0" smtClean="0"/>
          </a:p>
          <a:p>
            <a:pPr lvl="1">
              <a:buNone/>
            </a:pPr>
            <a:r>
              <a:rPr lang="en-US" sz="1600" dirty="0" smtClean="0">
                <a:solidFill>
                  <a:srgbClr val="6E8080"/>
                </a:solidFill>
                <a:latin typeface="Lucida Sans Typewriter"/>
                <a:ea typeface="Courier New" charset="0"/>
                <a:cs typeface="Courier New" charset="0"/>
              </a:rPr>
              <a:t>final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PERIODS = 5;</a:t>
            </a:r>
          </a:p>
          <a:p>
            <a:pPr lvl="1">
              <a:buNone/>
            </a:pPr>
            <a:r>
              <a:rPr lang="en-US" sz="1600" dirty="0" smtClean="0">
                <a:solidFill>
                  <a:srgbClr val="6E8080"/>
                </a:solidFill>
                <a:latin typeface="Lucida Sans Typewriter"/>
                <a:ea typeface="Courier New" charset="0"/>
                <a:cs typeface="Courier New" charset="0"/>
              </a:rPr>
              <a:t>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 1;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&lt;= PERIODS;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a:t>
            </a:r>
          </a:p>
          <a:p>
            <a:pPr lvl="1">
              <a:buNone/>
            </a:pPr>
            <a:r>
              <a:rPr lang="en-US" sz="1600" dirty="0" smtClean="0">
                <a:solidFill>
                  <a:srgbClr val="6E8080"/>
                </a:solidFill>
                <a:latin typeface="Lucida Sans Typewriter"/>
                <a:ea typeface="Courier New" charset="0"/>
                <a:cs typeface="Courier New" charset="0"/>
              </a:rPr>
              <a:t>{</a:t>
            </a:r>
          </a:p>
          <a:p>
            <a:pPr lvl="1">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invest.waitYears(YEARS</a:t>
            </a:r>
            <a:r>
              <a:rPr lang="en-US" sz="1600" dirty="0" smtClean="0">
                <a:solidFill>
                  <a:srgbClr val="6E8080"/>
                </a:solidFill>
                <a:latin typeface="Lucida Sans Typewriter"/>
                <a:ea typeface="Courier New" charset="0"/>
                <a:cs typeface="Courier New" charset="0"/>
              </a:rPr>
              <a:t>);</a:t>
            </a:r>
          </a:p>
          <a:p>
            <a:pPr lvl="1">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System.out.printf</a:t>
            </a:r>
            <a:r>
              <a:rPr lang="en-US" sz="1600" dirty="0" smtClean="0">
                <a:solidFill>
                  <a:srgbClr val="6E8080"/>
                </a:solidFill>
                <a:latin typeface="Lucida Sans Typewriter"/>
                <a:ea typeface="Courier New" charset="0"/>
                <a:cs typeface="Courier New" charset="0"/>
              </a:rPr>
              <a:t>( "The balance after %</a:t>
            </a:r>
            <a:r>
              <a:rPr lang="en-US" sz="1600" dirty="0" err="1" smtClean="0">
                <a:solidFill>
                  <a:srgbClr val="6E8080"/>
                </a:solidFill>
                <a:latin typeface="Lucida Sans Typewriter"/>
                <a:ea typeface="Courier New" charset="0"/>
                <a:cs typeface="Courier New" charset="0"/>
              </a:rPr>
              <a:t>d</a:t>
            </a:r>
            <a:r>
              <a:rPr lang="en-US" sz="1600" dirty="0" smtClean="0">
                <a:solidFill>
                  <a:srgbClr val="6E8080"/>
                </a:solidFill>
                <a:latin typeface="Lucida Sans Typewriter"/>
                <a:ea typeface="Courier New" charset="0"/>
                <a:cs typeface="Courier New" charset="0"/>
              </a:rPr>
              <a:t> years is %.2f\n”,</a:t>
            </a:r>
          </a:p>
          <a:p>
            <a:pPr lvl="1">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invest.getYears</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invest.getBalance</a:t>
            </a:r>
            <a:r>
              <a:rPr lang="en-US" sz="1600" dirty="0" smtClean="0">
                <a:solidFill>
                  <a:srgbClr val="6E8080"/>
                </a:solidFill>
                <a:latin typeface="Lucida Sans Typewriter"/>
                <a:ea typeface="Courier New" charset="0"/>
                <a:cs typeface="Courier New" charset="0"/>
              </a:rPr>
              <a:t>()); } </a:t>
            </a:r>
          </a:p>
        </p:txBody>
      </p:sp>
      <p:sp>
        <p:nvSpPr>
          <p:cNvPr id="9" name="Content Placeholder 5"/>
          <p:cNvSpPr>
            <a:spLocks noGrp="1"/>
          </p:cNvSpPr>
          <p:nvPr>
            <p:ph idx="4294967295"/>
          </p:nvPr>
        </p:nvSpPr>
        <p:spPr>
          <a:xfrm>
            <a:off x="9525" y="958850"/>
            <a:ext cx="9134475" cy="838200"/>
          </a:xfrm>
        </p:spPr>
        <p:txBody>
          <a:bodyPr/>
          <a:lstStyle/>
          <a:p>
            <a:pPr>
              <a:buNone/>
            </a:pPr>
            <a:r>
              <a:rPr lang="en-US" dirty="0" smtClean="0"/>
              <a:t>How would you modify the </a:t>
            </a:r>
            <a:r>
              <a:rPr lang="en-US" dirty="0" err="1" smtClean="0">
                <a:solidFill>
                  <a:srgbClr val="6E8080"/>
                </a:solidFill>
                <a:latin typeface="Lucida Sans Typewriter"/>
                <a:ea typeface="Courier New" charset="0"/>
                <a:cs typeface="Courier New" charset="0"/>
              </a:rPr>
              <a:t>InvestmentRunner.java</a:t>
            </a:r>
            <a:r>
              <a:rPr lang="en-US" dirty="0" smtClean="0"/>
              <a:t> program to print the balances after 20, 40, ..., 100 years?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while </a:t>
            </a:r>
            <a:r>
              <a:rPr lang="en-US" dirty="0" smtClean="0"/>
              <a:t>Loop</a:t>
            </a:r>
            <a:endParaRPr lang="en-US" dirty="0"/>
          </a:p>
        </p:txBody>
      </p:sp>
      <p:sp>
        <p:nvSpPr>
          <p:cNvPr id="3" name="Content Placeholder 2"/>
          <p:cNvSpPr>
            <a:spLocks noGrp="1"/>
          </p:cNvSpPr>
          <p:nvPr>
            <p:ph idx="4294967295"/>
          </p:nvPr>
        </p:nvSpPr>
        <p:spPr>
          <a:xfrm>
            <a:off x="9525" y="2847315"/>
            <a:ext cx="9134475" cy="1989366"/>
          </a:xfrm>
        </p:spPr>
        <p:txBody>
          <a:bodyPr>
            <a:normAutofit lnSpcReduction="10000"/>
          </a:bodyPr>
          <a:lstStyle/>
          <a:p>
            <a:r>
              <a:rPr lang="en-US" dirty="0" smtClean="0"/>
              <a:t>In a particle accelerator, subatomic particles traverse a loop-shaped tunnel multiple times, gaining the speed required for physical experiments. </a:t>
            </a:r>
          </a:p>
          <a:p>
            <a:r>
              <a:rPr lang="en-US" dirty="0" smtClean="0"/>
              <a:t>Similarly, in computer science, statements in a loop are executed while a condition is true.</a:t>
            </a:r>
            <a:endParaRPr lang="en-US" dirty="0"/>
          </a:p>
        </p:txBody>
      </p:sp>
      <p:pic>
        <p:nvPicPr>
          <p:cNvPr id="6" name="Picture 5" descr="accelerator.jpg"/>
          <p:cNvPicPr>
            <a:picLocks noChangeAspect="1"/>
          </p:cNvPicPr>
          <p:nvPr/>
        </p:nvPicPr>
        <p:blipFill>
          <a:blip r:embed="rId2"/>
          <a:stretch>
            <a:fillRect/>
          </a:stretch>
        </p:blipFill>
        <p:spPr>
          <a:xfrm>
            <a:off x="3309937" y="932790"/>
            <a:ext cx="2524125" cy="191452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do </a:t>
            </a:r>
            <a:r>
              <a:rPr lang="en-US" dirty="0" smtClean="0"/>
              <a:t>Loop</a:t>
            </a:r>
            <a:endParaRPr lang="en-US" dirty="0"/>
          </a:p>
        </p:txBody>
      </p:sp>
      <p:sp>
        <p:nvSpPr>
          <p:cNvPr id="3" name="Content Placeholder 2"/>
          <p:cNvSpPr>
            <a:spLocks noGrp="1"/>
          </p:cNvSpPr>
          <p:nvPr>
            <p:ph idx="4294967295"/>
          </p:nvPr>
        </p:nvSpPr>
        <p:spPr>
          <a:xfrm>
            <a:off x="9525" y="927101"/>
            <a:ext cx="9134475" cy="3582121"/>
          </a:xfrm>
        </p:spPr>
        <p:txBody>
          <a:bodyPr>
            <a:normAutofit fontScale="92500" lnSpcReduction="20000"/>
          </a:bodyPr>
          <a:lstStyle/>
          <a:p>
            <a:r>
              <a:rPr lang="en-US" dirty="0" smtClean="0"/>
              <a:t>Executes the body of a loop at least once and performs the loop test </a:t>
            </a:r>
            <a:r>
              <a:rPr lang="en-US" b="1" dirty="0" smtClean="0"/>
              <a:t>after</a:t>
            </a:r>
            <a:r>
              <a:rPr lang="en-US" dirty="0" smtClean="0"/>
              <a:t> the body is executed.</a:t>
            </a:r>
          </a:p>
          <a:p>
            <a:r>
              <a:rPr lang="en-US" dirty="0" smtClean="0"/>
              <a:t>Use for input validation</a:t>
            </a:r>
          </a:p>
          <a:p>
            <a:pPr lvl="1"/>
            <a:r>
              <a:rPr lang="en-US" dirty="0" smtClean="0"/>
              <a:t>To force the user to enter a value less than 100</a:t>
            </a:r>
          </a:p>
          <a:p>
            <a:pPr lvl="2">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value;</a:t>
            </a:r>
          </a:p>
          <a:p>
            <a:pPr lvl="2">
              <a:buNone/>
            </a:pPr>
            <a:r>
              <a:rPr lang="en-US" sz="2000" dirty="0" smtClean="0">
                <a:solidFill>
                  <a:srgbClr val="6E8080"/>
                </a:solidFill>
                <a:latin typeface="Lucida Sans Typewriter"/>
                <a:ea typeface="Courier New" charset="0"/>
                <a:cs typeface="Courier New" charset="0"/>
              </a:rPr>
              <a:t>do</a:t>
            </a:r>
          </a:p>
          <a:p>
            <a:pPr lvl="2">
              <a:buNone/>
            </a:pPr>
            <a:r>
              <a:rPr lang="en-US" sz="2000" dirty="0" smtClean="0">
                <a:solidFill>
                  <a:srgbClr val="6E8080"/>
                </a:solidFill>
                <a:latin typeface="Lucida Sans Typewriter"/>
                <a:ea typeface="Courier New" charset="0"/>
                <a:cs typeface="Courier New" charset="0"/>
              </a:rPr>
              <a:t>{</a:t>
            </a:r>
          </a:p>
          <a:p>
            <a:pPr lvl="2">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System.out.print("Enter</a:t>
            </a:r>
            <a:r>
              <a:rPr lang="en-US" sz="2000" dirty="0" smtClean="0">
                <a:solidFill>
                  <a:srgbClr val="6E8080"/>
                </a:solidFill>
                <a:latin typeface="Lucida Sans Typewriter"/>
                <a:ea typeface="Courier New" charset="0"/>
                <a:cs typeface="Courier New" charset="0"/>
              </a:rPr>
              <a:t> an integer &lt; 100: ");</a:t>
            </a:r>
          </a:p>
          <a:p>
            <a:pPr lvl="2">
              <a:buNone/>
            </a:pPr>
            <a:r>
              <a:rPr lang="en-US" sz="2000" dirty="0" smtClean="0">
                <a:solidFill>
                  <a:srgbClr val="6E8080"/>
                </a:solidFill>
                <a:latin typeface="Lucida Sans Typewriter"/>
                <a:ea typeface="Courier New" charset="0"/>
                <a:cs typeface="Courier New" charset="0"/>
              </a:rPr>
              <a:t>   value = </a:t>
            </a:r>
            <a:r>
              <a:rPr lang="en-US" sz="2000" dirty="0" err="1" smtClean="0">
                <a:solidFill>
                  <a:srgbClr val="6E8080"/>
                </a:solidFill>
                <a:latin typeface="Lucida Sans Typewriter"/>
                <a:ea typeface="Courier New" charset="0"/>
                <a:cs typeface="Courier New" charset="0"/>
              </a:rPr>
              <a:t>in.nextInt</a:t>
            </a:r>
            <a:r>
              <a:rPr lang="en-US" sz="2000" dirty="0" smtClean="0">
                <a:solidFill>
                  <a:srgbClr val="6E8080"/>
                </a:solidFill>
                <a:latin typeface="Lucida Sans Typewriter"/>
                <a:ea typeface="Courier New" charset="0"/>
                <a:cs typeface="Courier New" charset="0"/>
              </a:rPr>
              <a:t>();</a:t>
            </a:r>
          </a:p>
          <a:p>
            <a:pPr lvl="2">
              <a:buNone/>
            </a:pPr>
            <a:r>
              <a:rPr lang="en-US" sz="2000" dirty="0" smtClean="0">
                <a:solidFill>
                  <a:srgbClr val="6E8080"/>
                </a:solidFill>
                <a:latin typeface="Lucida Sans Typewriter"/>
                <a:ea typeface="Courier New" charset="0"/>
                <a:cs typeface="Courier New" charset="0"/>
              </a:rPr>
              <a:t>}</a:t>
            </a:r>
          </a:p>
          <a:p>
            <a:pPr lvl="2">
              <a:buNone/>
            </a:pPr>
            <a:r>
              <a:rPr lang="en-US" sz="2000" dirty="0" smtClean="0">
                <a:solidFill>
                  <a:srgbClr val="6E8080"/>
                </a:solidFill>
                <a:latin typeface="Lucida Sans Typewriter"/>
                <a:ea typeface="Courier New" charset="0"/>
                <a:cs typeface="Courier New" charset="0"/>
              </a:rPr>
              <a:t>while (value &gt;= 100);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do </a:t>
            </a:r>
            <a:r>
              <a:rPr lang="en-US" dirty="0" smtClean="0"/>
              <a:t>Loop</a:t>
            </a:r>
            <a:endParaRPr lang="en-US" dirty="0"/>
          </a:p>
        </p:txBody>
      </p:sp>
      <p:sp>
        <p:nvSpPr>
          <p:cNvPr id="3" name="Content Placeholder 2"/>
          <p:cNvSpPr>
            <a:spLocks noGrp="1"/>
          </p:cNvSpPr>
          <p:nvPr>
            <p:ph idx="4294967295"/>
          </p:nvPr>
        </p:nvSpPr>
        <p:spPr>
          <a:xfrm>
            <a:off x="0" y="6121922"/>
            <a:ext cx="9134475" cy="504227"/>
          </a:xfrm>
        </p:spPr>
        <p:txBody>
          <a:bodyPr/>
          <a:lstStyle/>
          <a:p>
            <a:pPr>
              <a:buNone/>
            </a:pPr>
            <a:r>
              <a:rPr lang="en-US" b="1" dirty="0" smtClean="0"/>
              <a:t>Figure 5</a:t>
            </a:r>
            <a:r>
              <a:rPr lang="en-US" dirty="0" smtClean="0"/>
              <a:t> Flowchart of a </a:t>
            </a:r>
            <a:r>
              <a:rPr lang="en-US" dirty="0" smtClean="0">
                <a:solidFill>
                  <a:srgbClr val="6E8080"/>
                </a:solidFill>
                <a:latin typeface="Lucida Sans Typewriter"/>
                <a:ea typeface="Courier New" charset="0"/>
                <a:cs typeface="Courier New" charset="0"/>
              </a:rPr>
              <a:t>do</a:t>
            </a:r>
            <a:r>
              <a:rPr lang="en-US" dirty="0" smtClean="0"/>
              <a:t> loop</a:t>
            </a:r>
            <a:endParaRPr lang="en-US" sz="2000" dirty="0" smtClean="0">
              <a:solidFill>
                <a:srgbClr val="6E8080"/>
              </a:solidFill>
              <a:latin typeface="Lucida Sans Typewriter"/>
              <a:ea typeface="Courier New" charset="0"/>
              <a:cs typeface="Courier New" charset="0"/>
            </a:endParaRPr>
          </a:p>
        </p:txBody>
      </p:sp>
      <p:pic>
        <p:nvPicPr>
          <p:cNvPr id="4" name="Picture 3" descr="do_flowchart.png"/>
          <p:cNvPicPr>
            <a:picLocks noChangeAspect="1"/>
          </p:cNvPicPr>
          <p:nvPr/>
        </p:nvPicPr>
        <p:blipFill>
          <a:blip r:embed="rId2"/>
          <a:stretch>
            <a:fillRect/>
          </a:stretch>
        </p:blipFill>
        <p:spPr>
          <a:xfrm>
            <a:off x="150674" y="945257"/>
            <a:ext cx="2582975" cy="501713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6.16</a:t>
            </a:r>
            <a:endParaRPr lang="en-US" dirty="0"/>
          </a:p>
        </p:txBody>
      </p:sp>
      <p:sp>
        <p:nvSpPr>
          <p:cNvPr id="8" name="Content Placeholder 5"/>
          <p:cNvSpPr>
            <a:spLocks noGrp="1"/>
          </p:cNvSpPr>
          <p:nvPr>
            <p:ph idx="4294967295"/>
          </p:nvPr>
        </p:nvSpPr>
        <p:spPr>
          <a:xfrm>
            <a:off x="904875" y="3551238"/>
            <a:ext cx="8239125" cy="3217862"/>
          </a:xfrm>
        </p:spPr>
        <p:txBody>
          <a:bodyPr/>
          <a:lstStyle/>
          <a:p>
            <a:pPr>
              <a:buNone/>
            </a:pPr>
            <a:r>
              <a:rPr lang="en-US" b="1" dirty="0" smtClean="0"/>
              <a:t>Answer:</a:t>
            </a:r>
            <a:r>
              <a:rPr lang="en-US" dirty="0" smtClean="0"/>
              <a:t> </a:t>
            </a:r>
            <a:br>
              <a:rPr lang="en-US" dirty="0" smtClean="0"/>
            </a:br>
            <a:r>
              <a:rPr lang="en-US" sz="1600" dirty="0" smtClean="0">
                <a:solidFill>
                  <a:srgbClr val="6E8080"/>
                </a:solidFill>
                <a:latin typeface="Lucida Sans Typewriter"/>
                <a:ea typeface="Courier New" charset="0"/>
                <a:cs typeface="Courier New" charset="0"/>
              </a:rPr>
              <a:t>do</a:t>
            </a:r>
          </a:p>
          <a:p>
            <a:pPr>
              <a:buNone/>
            </a:pPr>
            <a:r>
              <a:rPr lang="en-US" sz="1600" dirty="0" smtClean="0">
                <a:solidFill>
                  <a:srgbClr val="6E8080"/>
                </a:solidFill>
                <a:latin typeface="Lucida Sans Typewriter"/>
                <a:ea typeface="Courier New" charset="0"/>
                <a:cs typeface="Courier New" charset="0"/>
              </a:rPr>
              <a:t>	{</a:t>
            </a:r>
          </a:p>
          <a:p>
            <a:pPr>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a:t>
            </a:r>
            <a:r>
              <a:rPr lang="en-US" sz="1600" dirty="0" smtClean="0">
                <a:solidFill>
                  <a:srgbClr val="6E8080"/>
                </a:solidFill>
                <a:latin typeface="Lucida Sans Typewriter"/>
                <a:ea typeface="Courier New" charset="0"/>
                <a:cs typeface="Courier New" charset="0"/>
              </a:rPr>
              <a:t>( "Enter a value between 0 and 100: ");</a:t>
            </a:r>
          </a:p>
          <a:p>
            <a:pPr>
              <a:buNone/>
            </a:pPr>
            <a:r>
              <a:rPr lang="en-US" sz="1600" dirty="0" smtClean="0">
                <a:solidFill>
                  <a:srgbClr val="6E8080"/>
                </a:solidFill>
                <a:latin typeface="Lucida Sans Typewriter"/>
                <a:ea typeface="Courier New" charset="0"/>
                <a:cs typeface="Courier New" charset="0"/>
              </a:rPr>
              <a:t>	   value = </a:t>
            </a:r>
            <a:r>
              <a:rPr lang="en-US" sz="1600" dirty="0" err="1" smtClean="0">
                <a:solidFill>
                  <a:srgbClr val="6E8080"/>
                </a:solidFill>
                <a:latin typeface="Lucida Sans Typewriter"/>
                <a:ea typeface="Courier New" charset="0"/>
                <a:cs typeface="Courier New" charset="0"/>
              </a:rPr>
              <a:t>in.nextInt</a:t>
            </a:r>
            <a:r>
              <a:rPr lang="en-US" sz="1600" dirty="0" smtClean="0">
                <a:solidFill>
                  <a:srgbClr val="6E8080"/>
                </a:solidFill>
                <a:latin typeface="Lucida Sans Typewriter"/>
                <a:ea typeface="Courier New" charset="0"/>
                <a:cs typeface="Courier New" charset="0"/>
              </a:rPr>
              <a:t>();</a:t>
            </a:r>
          </a:p>
          <a:p>
            <a:pPr>
              <a:buNone/>
            </a:pPr>
            <a:r>
              <a:rPr lang="en-US" sz="1600" dirty="0" smtClean="0">
                <a:solidFill>
                  <a:srgbClr val="6E8080"/>
                </a:solidFill>
                <a:latin typeface="Lucida Sans Typewriter"/>
                <a:ea typeface="Courier New" charset="0"/>
                <a:cs typeface="Courier New" charset="0"/>
              </a:rPr>
              <a:t>}</a:t>
            </a:r>
          </a:p>
          <a:p>
            <a:pPr>
              <a:buNone/>
            </a:pPr>
            <a:r>
              <a:rPr lang="en-US" sz="1600" dirty="0" smtClean="0">
                <a:solidFill>
                  <a:srgbClr val="6E8080"/>
                </a:solidFill>
                <a:latin typeface="Lucida Sans Typewriter"/>
                <a:ea typeface="Courier New" charset="0"/>
                <a:cs typeface="Courier New" charset="0"/>
              </a:rPr>
              <a:t>while (value &lt; 0 || value &gt; 100); </a:t>
            </a:r>
          </a:p>
        </p:txBody>
      </p:sp>
      <p:sp>
        <p:nvSpPr>
          <p:cNvPr id="9" name="Content Placeholder 5"/>
          <p:cNvSpPr>
            <a:spLocks noGrp="1"/>
          </p:cNvSpPr>
          <p:nvPr>
            <p:ph idx="4294967295"/>
          </p:nvPr>
        </p:nvSpPr>
        <p:spPr>
          <a:xfrm>
            <a:off x="9525" y="958850"/>
            <a:ext cx="9134475" cy="2592388"/>
          </a:xfrm>
        </p:spPr>
        <p:txBody>
          <a:bodyPr/>
          <a:lstStyle/>
          <a:p>
            <a:pPr>
              <a:buNone/>
            </a:pPr>
            <a:r>
              <a:rPr lang="en-US" dirty="0" smtClean="0"/>
              <a:t>Suppose that we want to check for inputs that are at least 0 and at most 100. Modify the </a:t>
            </a:r>
            <a:r>
              <a:rPr lang="en-US" dirty="0" smtClean="0">
                <a:solidFill>
                  <a:srgbClr val="6E8080"/>
                </a:solidFill>
                <a:latin typeface="Lucida Sans Typewriter"/>
                <a:ea typeface="Courier New" charset="0"/>
                <a:cs typeface="Courier New" charset="0"/>
              </a:rPr>
              <a:t>do</a:t>
            </a:r>
            <a:r>
              <a:rPr lang="en-US" dirty="0" smtClean="0"/>
              <a:t> loop for this check.</a:t>
            </a:r>
          </a:p>
          <a:p>
            <a:pPr lvl="1">
              <a:spcBef>
                <a:spcPts val="0"/>
              </a:spcBef>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value;</a:t>
            </a:r>
          </a:p>
          <a:p>
            <a:pPr lvl="1">
              <a:spcBef>
                <a:spcPts val="0"/>
              </a:spcBef>
              <a:buNone/>
            </a:pPr>
            <a:r>
              <a:rPr lang="en-US" sz="1600" dirty="0" smtClean="0">
                <a:solidFill>
                  <a:srgbClr val="6E8080"/>
                </a:solidFill>
                <a:latin typeface="Lucida Sans Typewriter"/>
                <a:ea typeface="Courier New" charset="0"/>
                <a:cs typeface="Courier New" charset="0"/>
              </a:rPr>
              <a:t>do</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System.out.print("Enter</a:t>
            </a:r>
            <a:r>
              <a:rPr lang="en-US" sz="1600" dirty="0" smtClean="0">
                <a:solidFill>
                  <a:srgbClr val="6E8080"/>
                </a:solidFill>
                <a:latin typeface="Lucida Sans Typewriter"/>
                <a:ea typeface="Courier New" charset="0"/>
                <a:cs typeface="Courier New" charset="0"/>
              </a:rPr>
              <a:t> an integer &lt; 100: ");</a:t>
            </a:r>
          </a:p>
          <a:p>
            <a:pPr lvl="1">
              <a:spcBef>
                <a:spcPts val="0"/>
              </a:spcBef>
              <a:buNone/>
            </a:pPr>
            <a:r>
              <a:rPr lang="en-US" sz="1600" dirty="0" smtClean="0">
                <a:solidFill>
                  <a:srgbClr val="6E8080"/>
                </a:solidFill>
                <a:latin typeface="Lucida Sans Typewriter"/>
                <a:ea typeface="Courier New" charset="0"/>
                <a:cs typeface="Courier New" charset="0"/>
              </a:rPr>
              <a:t>   value = </a:t>
            </a:r>
            <a:r>
              <a:rPr lang="en-US" sz="1600" dirty="0" err="1" smtClean="0">
                <a:solidFill>
                  <a:srgbClr val="6E8080"/>
                </a:solidFill>
                <a:latin typeface="Lucida Sans Typewriter"/>
                <a:ea typeface="Courier New" charset="0"/>
                <a:cs typeface="Courier New" charset="0"/>
              </a:rPr>
              <a:t>in.nextInt</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while (value &gt;= 100);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6.17</a:t>
            </a:r>
            <a:endParaRPr lang="en-US" dirty="0"/>
          </a:p>
        </p:txBody>
      </p:sp>
      <p:sp>
        <p:nvSpPr>
          <p:cNvPr id="8" name="Content Placeholder 5"/>
          <p:cNvSpPr>
            <a:spLocks noGrp="1"/>
          </p:cNvSpPr>
          <p:nvPr>
            <p:ph idx="4294967295"/>
          </p:nvPr>
        </p:nvSpPr>
        <p:spPr>
          <a:xfrm>
            <a:off x="904875" y="3551238"/>
            <a:ext cx="8239125" cy="3217862"/>
          </a:xfrm>
        </p:spPr>
        <p:txBody>
          <a:bodyPr/>
          <a:lstStyle/>
          <a:p>
            <a:pPr>
              <a:buNone/>
            </a:pPr>
            <a:r>
              <a:rPr lang="en-US" b="1" dirty="0" smtClean="0"/>
              <a:t>Answer:</a:t>
            </a:r>
            <a:endParaRPr lang="en-US" dirty="0" smtClean="0"/>
          </a:p>
          <a:p>
            <a:pPr lvl="1">
              <a:spcBef>
                <a:spcPts val="0"/>
              </a:spcBef>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value = 100;</a:t>
            </a:r>
          </a:p>
          <a:p>
            <a:pPr lvl="1">
              <a:spcBef>
                <a:spcPts val="0"/>
              </a:spcBef>
              <a:buNone/>
            </a:pPr>
            <a:r>
              <a:rPr lang="en-US" sz="1600" dirty="0" smtClean="0">
                <a:solidFill>
                  <a:srgbClr val="6E8080"/>
                </a:solidFill>
                <a:latin typeface="Lucida Sans Typewriter"/>
                <a:ea typeface="Courier New" charset="0"/>
                <a:cs typeface="Courier New" charset="0"/>
              </a:rPr>
              <a:t>while (value &gt;= 100)</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System.out.print("Enter</a:t>
            </a:r>
            <a:r>
              <a:rPr lang="en-US" sz="1600" dirty="0" smtClean="0">
                <a:solidFill>
                  <a:srgbClr val="6E8080"/>
                </a:solidFill>
                <a:latin typeface="Lucida Sans Typewriter"/>
                <a:ea typeface="Courier New" charset="0"/>
                <a:cs typeface="Courier New" charset="0"/>
              </a:rPr>
              <a:t> a value &lt; 100: ");</a:t>
            </a:r>
          </a:p>
          <a:p>
            <a:pPr lvl="1">
              <a:spcBef>
                <a:spcPts val="0"/>
              </a:spcBef>
              <a:buNone/>
            </a:pPr>
            <a:r>
              <a:rPr lang="en-US" sz="1600" dirty="0" smtClean="0">
                <a:solidFill>
                  <a:srgbClr val="6E8080"/>
                </a:solidFill>
                <a:latin typeface="Lucida Sans Typewriter"/>
                <a:ea typeface="Courier New" charset="0"/>
                <a:cs typeface="Courier New" charset="0"/>
              </a:rPr>
              <a:t>   value = </a:t>
            </a:r>
            <a:r>
              <a:rPr lang="en-US" sz="1600" dirty="0" err="1" smtClean="0">
                <a:solidFill>
                  <a:srgbClr val="6E8080"/>
                </a:solidFill>
                <a:latin typeface="Lucida Sans Typewriter"/>
                <a:ea typeface="Courier New" charset="0"/>
                <a:cs typeface="Courier New" charset="0"/>
              </a:rPr>
              <a:t>in.nextInt</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r>
              <a:rPr lang="en-US" sz="1600" dirty="0" smtClean="0"/>
              <a:t> </a:t>
            </a:r>
          </a:p>
          <a:p>
            <a:pPr>
              <a:buNone/>
            </a:pPr>
            <a:r>
              <a:rPr lang="en-US" dirty="0" smtClean="0"/>
              <a:t>Here, the variable </a:t>
            </a:r>
            <a:r>
              <a:rPr lang="en-US" dirty="0" smtClean="0">
                <a:solidFill>
                  <a:srgbClr val="6E8080"/>
                </a:solidFill>
                <a:latin typeface="Lucida Sans Typewriter"/>
                <a:ea typeface="Courier New" charset="0"/>
                <a:cs typeface="Courier New" charset="0"/>
              </a:rPr>
              <a:t>value</a:t>
            </a:r>
            <a:r>
              <a:rPr lang="en-US" dirty="0" smtClean="0"/>
              <a:t> had to be initialized with an artificial value to ensure that the loop is entered at least once. </a:t>
            </a:r>
            <a:endParaRPr lang="en-US" dirty="0"/>
          </a:p>
        </p:txBody>
      </p:sp>
      <p:sp>
        <p:nvSpPr>
          <p:cNvPr id="9" name="Content Placeholder 5"/>
          <p:cNvSpPr>
            <a:spLocks noGrp="1"/>
          </p:cNvSpPr>
          <p:nvPr>
            <p:ph idx="4294967295"/>
          </p:nvPr>
        </p:nvSpPr>
        <p:spPr>
          <a:xfrm>
            <a:off x="9525" y="958850"/>
            <a:ext cx="9134475" cy="2592388"/>
          </a:xfrm>
        </p:spPr>
        <p:txBody>
          <a:bodyPr>
            <a:normAutofit fontScale="92500" lnSpcReduction="10000"/>
          </a:bodyPr>
          <a:lstStyle/>
          <a:p>
            <a:pPr>
              <a:buNone/>
            </a:pPr>
            <a:r>
              <a:rPr lang="en-US" dirty="0" smtClean="0"/>
              <a:t>Rewrite the input check </a:t>
            </a:r>
            <a:r>
              <a:rPr lang="en-US" dirty="0" smtClean="0">
                <a:solidFill>
                  <a:srgbClr val="6E8080"/>
                </a:solidFill>
                <a:latin typeface="Lucida Sans Typewriter"/>
                <a:ea typeface="Courier New" charset="0"/>
                <a:cs typeface="Courier New" charset="0"/>
              </a:rPr>
              <a:t>do</a:t>
            </a:r>
            <a:r>
              <a:rPr lang="en-US" dirty="0" smtClean="0"/>
              <a:t> loop using a </a:t>
            </a:r>
            <a:r>
              <a:rPr lang="en-US" dirty="0" smtClean="0">
                <a:solidFill>
                  <a:srgbClr val="6E8080"/>
                </a:solidFill>
                <a:latin typeface="Lucida Sans Typewriter"/>
                <a:ea typeface="Courier New" charset="0"/>
                <a:cs typeface="Courier New" charset="0"/>
              </a:rPr>
              <a:t>while</a:t>
            </a:r>
            <a:r>
              <a:rPr lang="en-US" dirty="0" smtClean="0"/>
              <a:t> loop. What is the disadvantage of your solution?</a:t>
            </a:r>
          </a:p>
          <a:p>
            <a:pPr lvl="1">
              <a:spcBef>
                <a:spcPts val="0"/>
              </a:spcBef>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value;</a:t>
            </a:r>
          </a:p>
          <a:p>
            <a:pPr lvl="1">
              <a:spcBef>
                <a:spcPts val="0"/>
              </a:spcBef>
              <a:buNone/>
            </a:pPr>
            <a:r>
              <a:rPr lang="en-US" sz="1600" dirty="0" smtClean="0">
                <a:solidFill>
                  <a:srgbClr val="6E8080"/>
                </a:solidFill>
                <a:latin typeface="Lucida Sans Typewriter"/>
                <a:ea typeface="Courier New" charset="0"/>
                <a:cs typeface="Courier New" charset="0"/>
              </a:rPr>
              <a:t>do</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System.out.print("Enter</a:t>
            </a:r>
            <a:r>
              <a:rPr lang="en-US" sz="1600" dirty="0" smtClean="0">
                <a:solidFill>
                  <a:srgbClr val="6E8080"/>
                </a:solidFill>
                <a:latin typeface="Lucida Sans Typewriter"/>
                <a:ea typeface="Courier New" charset="0"/>
                <a:cs typeface="Courier New" charset="0"/>
              </a:rPr>
              <a:t> an integer &lt; 100: ");</a:t>
            </a:r>
          </a:p>
          <a:p>
            <a:pPr lvl="1">
              <a:spcBef>
                <a:spcPts val="0"/>
              </a:spcBef>
              <a:buNone/>
            </a:pPr>
            <a:r>
              <a:rPr lang="en-US" sz="1600" dirty="0" smtClean="0">
                <a:solidFill>
                  <a:srgbClr val="6E8080"/>
                </a:solidFill>
                <a:latin typeface="Lucida Sans Typewriter"/>
                <a:ea typeface="Courier New" charset="0"/>
                <a:cs typeface="Courier New" charset="0"/>
              </a:rPr>
              <a:t>   value =</a:t>
            </a:r>
            <a:r>
              <a:rPr lang="en-US" sz="1600" dirty="0" err="1" smtClean="0">
                <a:solidFill>
                  <a:srgbClr val="6E8080"/>
                </a:solidFill>
                <a:latin typeface="Lucida Sans Typewriter"/>
                <a:ea typeface="Courier New" charset="0"/>
                <a:cs typeface="Courier New" charset="0"/>
              </a:rPr>
              <a:t>in.nextInt</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while (value &gt;= 100);</a:t>
            </a:r>
          </a:p>
          <a:p>
            <a:pPr lvl="1">
              <a:spcBef>
                <a:spcPts val="0"/>
              </a:spcBef>
              <a:buNone/>
            </a:pPr>
            <a:r>
              <a:rPr lang="en-US" dirty="0" smtClean="0">
                <a:solidFill>
                  <a:srgbClr val="6E8080"/>
                </a:solidFill>
                <a:latin typeface="Lucida Sans Typewriter"/>
                <a:ea typeface="Courier New" charset="0"/>
                <a:cs typeface="Courier New" charset="0"/>
              </a:rPr>
              <a:t>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6.18</a:t>
            </a:r>
            <a:endParaRPr lang="en-US" dirty="0"/>
          </a:p>
        </p:txBody>
      </p:sp>
      <p:sp>
        <p:nvSpPr>
          <p:cNvPr id="8" name="Content Placeholder 5"/>
          <p:cNvSpPr>
            <a:spLocks noGrp="1"/>
          </p:cNvSpPr>
          <p:nvPr>
            <p:ph idx="4294967295"/>
          </p:nvPr>
        </p:nvSpPr>
        <p:spPr>
          <a:xfrm>
            <a:off x="904875" y="1776413"/>
            <a:ext cx="8239125" cy="3648075"/>
          </a:xfrm>
        </p:spPr>
        <p:txBody>
          <a:bodyPr/>
          <a:lstStyle/>
          <a:p>
            <a:pPr>
              <a:buNone/>
            </a:pPr>
            <a:r>
              <a:rPr lang="en-US" b="1" dirty="0" smtClean="0"/>
              <a:t>Answer:</a:t>
            </a:r>
            <a:r>
              <a:rPr lang="en-US" dirty="0" smtClean="0"/>
              <a:t> Yes. The </a:t>
            </a:r>
            <a:r>
              <a:rPr lang="en-US" dirty="0" smtClean="0">
                <a:solidFill>
                  <a:srgbClr val="6E8080"/>
                </a:solidFill>
                <a:latin typeface="Lucida Sans Typewriter"/>
                <a:ea typeface="Courier New" charset="0"/>
                <a:cs typeface="Courier New" charset="0"/>
              </a:rPr>
              <a:t>do</a:t>
            </a:r>
            <a:r>
              <a:rPr lang="en-US" dirty="0" smtClean="0"/>
              <a:t> loop</a:t>
            </a:r>
          </a:p>
          <a:p>
            <a:pPr lvl="1">
              <a:spcBef>
                <a:spcPts val="0"/>
              </a:spcBef>
              <a:buNone/>
            </a:pPr>
            <a:r>
              <a:rPr lang="en-US" sz="1600" dirty="0" smtClean="0">
                <a:solidFill>
                  <a:srgbClr val="6E8080"/>
                </a:solidFill>
                <a:latin typeface="Lucida Sans Typewriter"/>
                <a:ea typeface="Courier New" charset="0"/>
                <a:cs typeface="Courier New" charset="0"/>
              </a:rPr>
              <a:t>do</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smtClean="0">
                <a:solidFill>
                  <a:srgbClr val="6E8080"/>
                </a:solidFill>
                <a:latin typeface="Comic Sans MS"/>
                <a:ea typeface="Courier New" charset="0"/>
                <a:cs typeface="Comic Sans MS"/>
              </a:rPr>
              <a:t>Body</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while (</a:t>
            </a:r>
            <a:r>
              <a:rPr lang="en-US" sz="1600" dirty="0" smtClean="0">
                <a:solidFill>
                  <a:srgbClr val="6E8080"/>
                </a:solidFill>
                <a:latin typeface="Comic Sans MS"/>
                <a:ea typeface="Courier New" charset="0"/>
                <a:cs typeface="Comic Sans MS"/>
              </a:rPr>
              <a:t>condition</a:t>
            </a:r>
            <a:r>
              <a:rPr lang="en-US" sz="1600" dirty="0" smtClean="0">
                <a:solidFill>
                  <a:srgbClr val="6E8080"/>
                </a:solidFill>
                <a:latin typeface="Lucida Sans Typewriter"/>
                <a:ea typeface="Courier New" charset="0"/>
                <a:cs typeface="Courier New" charset="0"/>
              </a:rPr>
              <a:t>);</a:t>
            </a:r>
          </a:p>
          <a:p>
            <a:pPr>
              <a:buNone/>
            </a:pPr>
            <a:r>
              <a:rPr lang="en-US" dirty="0" smtClean="0"/>
              <a:t>is equivalent to this </a:t>
            </a:r>
            <a:r>
              <a:rPr lang="en-US" dirty="0" smtClean="0">
                <a:solidFill>
                  <a:srgbClr val="6E8080"/>
                </a:solidFill>
                <a:latin typeface="Lucida Sans Typewriter"/>
                <a:ea typeface="Courier New" charset="0"/>
                <a:cs typeface="Courier New" charset="0"/>
              </a:rPr>
              <a:t>while</a:t>
            </a:r>
            <a:r>
              <a:rPr lang="en-US" dirty="0" smtClean="0"/>
              <a:t> loop:</a:t>
            </a:r>
          </a:p>
          <a:p>
            <a:pPr lvl="1">
              <a:spcBef>
                <a:spcPts val="0"/>
              </a:spcBef>
              <a:buNone/>
            </a:pPr>
            <a:r>
              <a:rPr lang="en-US" sz="1600" dirty="0" err="1" smtClean="0">
                <a:solidFill>
                  <a:srgbClr val="6E8080"/>
                </a:solidFill>
                <a:latin typeface="Lucida Sans Typewriter"/>
                <a:ea typeface="Courier New" charset="0"/>
                <a:cs typeface="Courier New" charset="0"/>
              </a:rPr>
              <a:t>boolean</a:t>
            </a:r>
            <a:r>
              <a:rPr lang="en-US" sz="1600" dirty="0" smtClean="0">
                <a:solidFill>
                  <a:srgbClr val="6E8080"/>
                </a:solidFill>
                <a:latin typeface="Lucida Sans Typewriter"/>
                <a:ea typeface="Courier New" charset="0"/>
                <a:cs typeface="Courier New" charset="0"/>
              </a:rPr>
              <a:t> first = true;</a:t>
            </a:r>
          </a:p>
          <a:p>
            <a:pPr lvl="1">
              <a:spcBef>
                <a:spcPts val="0"/>
              </a:spcBef>
              <a:buNone/>
            </a:pPr>
            <a:r>
              <a:rPr lang="en-US" sz="1600" dirty="0" smtClean="0">
                <a:solidFill>
                  <a:srgbClr val="6E8080"/>
                </a:solidFill>
                <a:latin typeface="Lucida Sans Typewriter"/>
                <a:ea typeface="Courier New" charset="0"/>
                <a:cs typeface="Courier New" charset="0"/>
              </a:rPr>
              <a:t>while (first || </a:t>
            </a:r>
            <a:r>
              <a:rPr lang="en-US" sz="1600" dirty="0" smtClean="0">
                <a:solidFill>
                  <a:srgbClr val="6E8080"/>
                </a:solidFill>
                <a:latin typeface="Comic Sans MS"/>
                <a:ea typeface="Courier New" charset="0"/>
                <a:cs typeface="Comic Sans MS"/>
              </a:rPr>
              <a:t>condition</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smtClean="0">
                <a:solidFill>
                  <a:srgbClr val="6E8080"/>
                </a:solidFill>
                <a:latin typeface="Comic Sans MS"/>
                <a:ea typeface="Courier New" charset="0"/>
                <a:cs typeface="Comic Sans MS"/>
              </a:rPr>
              <a:t>body;</a:t>
            </a:r>
          </a:p>
          <a:p>
            <a:pPr lvl="1">
              <a:spcBef>
                <a:spcPts val="0"/>
              </a:spcBef>
              <a:buNone/>
            </a:pPr>
            <a:r>
              <a:rPr lang="en-US" sz="1600" dirty="0" smtClean="0">
                <a:solidFill>
                  <a:srgbClr val="6E8080"/>
                </a:solidFill>
                <a:latin typeface="Lucida Sans Typewriter"/>
                <a:ea typeface="Courier New" charset="0"/>
                <a:cs typeface="Courier New" charset="0"/>
              </a:rPr>
              <a:t>   first = false;</a:t>
            </a:r>
          </a:p>
          <a:p>
            <a:pPr lvl="1">
              <a:spcBef>
                <a:spcPts val="0"/>
              </a:spcBef>
              <a:buNone/>
            </a:pPr>
            <a:r>
              <a:rPr lang="en-US" sz="1600" dirty="0" smtClean="0">
                <a:solidFill>
                  <a:srgbClr val="6E8080"/>
                </a:solidFill>
                <a:latin typeface="Lucida Sans Typewriter"/>
                <a:ea typeface="Courier New" charset="0"/>
                <a:cs typeface="Courier New" charset="0"/>
              </a:rPr>
              <a:t>}</a:t>
            </a:r>
          </a:p>
        </p:txBody>
      </p:sp>
      <p:sp>
        <p:nvSpPr>
          <p:cNvPr id="9" name="Content Placeholder 5"/>
          <p:cNvSpPr>
            <a:spLocks noGrp="1"/>
          </p:cNvSpPr>
          <p:nvPr>
            <p:ph idx="4294967295"/>
          </p:nvPr>
        </p:nvSpPr>
        <p:spPr>
          <a:xfrm>
            <a:off x="9525" y="958850"/>
            <a:ext cx="9134475" cy="817563"/>
          </a:xfrm>
        </p:spPr>
        <p:txBody>
          <a:bodyPr>
            <a:normAutofit lnSpcReduction="10000"/>
          </a:bodyPr>
          <a:lstStyle/>
          <a:p>
            <a:pPr>
              <a:buNone/>
            </a:pPr>
            <a:r>
              <a:rPr lang="en-US" dirty="0" smtClean="0"/>
              <a:t>Suppose Java didn't have a </a:t>
            </a:r>
            <a:r>
              <a:rPr lang="en-US" dirty="0" smtClean="0">
                <a:solidFill>
                  <a:srgbClr val="6E8080"/>
                </a:solidFill>
                <a:latin typeface="Lucida Sans Typewriter"/>
                <a:ea typeface="Courier New" charset="0"/>
                <a:cs typeface="Courier New" charset="0"/>
              </a:rPr>
              <a:t>do</a:t>
            </a:r>
            <a:r>
              <a:rPr lang="en-US" dirty="0" smtClean="0"/>
              <a:t> loop. Could you rewrite any </a:t>
            </a:r>
            <a:r>
              <a:rPr lang="en-US" dirty="0" smtClean="0">
                <a:solidFill>
                  <a:srgbClr val="6E8080"/>
                </a:solidFill>
                <a:latin typeface="Lucida Sans Typewriter"/>
                <a:ea typeface="Courier New" charset="0"/>
                <a:cs typeface="Courier New" charset="0"/>
              </a:rPr>
              <a:t>do</a:t>
            </a:r>
            <a:r>
              <a:rPr lang="en-US" dirty="0" smtClean="0"/>
              <a:t> loop as a </a:t>
            </a:r>
            <a:r>
              <a:rPr lang="en-US" dirty="0" smtClean="0">
                <a:solidFill>
                  <a:srgbClr val="6E8080"/>
                </a:solidFill>
                <a:latin typeface="Lucida Sans Typewriter"/>
                <a:ea typeface="Courier New" charset="0"/>
                <a:cs typeface="Courier New" charset="0"/>
              </a:rPr>
              <a:t>while</a:t>
            </a:r>
            <a:r>
              <a:rPr lang="en-US" dirty="0" smtClean="0"/>
              <a:t> loop?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6.19</a:t>
            </a:r>
            <a:endParaRPr lang="en-US" dirty="0"/>
          </a:p>
        </p:txBody>
      </p:sp>
      <p:sp>
        <p:nvSpPr>
          <p:cNvPr id="8" name="Content Placeholder 5"/>
          <p:cNvSpPr>
            <a:spLocks noGrp="1"/>
          </p:cNvSpPr>
          <p:nvPr>
            <p:ph idx="4294967295"/>
          </p:nvPr>
        </p:nvSpPr>
        <p:spPr>
          <a:xfrm>
            <a:off x="904875" y="1776413"/>
            <a:ext cx="8239125" cy="3648075"/>
          </a:xfrm>
        </p:spPr>
        <p:txBody>
          <a:bodyPr/>
          <a:lstStyle/>
          <a:p>
            <a:pPr>
              <a:buNone/>
            </a:pPr>
            <a:r>
              <a:rPr lang="en-US" b="1" dirty="0" smtClean="0"/>
              <a:t>Answer:</a:t>
            </a:r>
            <a:endParaRPr lang="en-US" dirty="0" smtClean="0"/>
          </a:p>
          <a:p>
            <a:pPr lvl="1">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a:t>
            </a:r>
          </a:p>
          <a:p>
            <a:pPr lvl="1">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sum = 0;</a:t>
            </a:r>
          </a:p>
          <a:p>
            <a:pPr lvl="1">
              <a:buNone/>
            </a:pPr>
            <a:r>
              <a:rPr lang="en-US" sz="2000" dirty="0" smtClean="0">
                <a:solidFill>
                  <a:srgbClr val="6E8080"/>
                </a:solidFill>
                <a:latin typeface="Lucida Sans Typewriter"/>
                <a:ea typeface="Courier New" charset="0"/>
                <a:cs typeface="Courier New" charset="0"/>
              </a:rPr>
              <a:t>do </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in.nextInt</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sum = sum +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while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 0);</a:t>
            </a:r>
          </a:p>
        </p:txBody>
      </p:sp>
      <p:sp>
        <p:nvSpPr>
          <p:cNvPr id="9" name="Content Placeholder 5"/>
          <p:cNvSpPr>
            <a:spLocks noGrp="1"/>
          </p:cNvSpPr>
          <p:nvPr>
            <p:ph idx="4294967295"/>
          </p:nvPr>
        </p:nvSpPr>
        <p:spPr>
          <a:xfrm>
            <a:off x="9525" y="958850"/>
            <a:ext cx="9134475" cy="817563"/>
          </a:xfrm>
        </p:spPr>
        <p:txBody>
          <a:bodyPr>
            <a:normAutofit lnSpcReduction="10000"/>
          </a:bodyPr>
          <a:lstStyle/>
          <a:p>
            <a:pPr>
              <a:buNone/>
            </a:pPr>
            <a:r>
              <a:rPr lang="en-US" dirty="0" smtClean="0"/>
              <a:t>Write a </a:t>
            </a:r>
            <a:r>
              <a:rPr lang="en-US" dirty="0" smtClean="0">
                <a:solidFill>
                  <a:srgbClr val="6E8080"/>
                </a:solidFill>
                <a:latin typeface="Lucida Sans Typewriter"/>
                <a:ea typeface="Courier New" charset="0"/>
                <a:cs typeface="Courier New" charset="0"/>
              </a:rPr>
              <a:t>do</a:t>
            </a:r>
            <a:r>
              <a:rPr lang="en-US" dirty="0" smtClean="0"/>
              <a:t> loop that reads integers and computes their sum. Stop when reading the value 0.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a:t>
            </a:r>
            <a:r>
              <a:rPr lang="en-US" smtClean="0"/>
              <a:t>Check 6.20</a:t>
            </a:r>
            <a:endParaRPr lang="en-US" dirty="0"/>
          </a:p>
        </p:txBody>
      </p:sp>
      <p:sp>
        <p:nvSpPr>
          <p:cNvPr id="8" name="Content Placeholder 5"/>
          <p:cNvSpPr>
            <a:spLocks noGrp="1"/>
          </p:cNvSpPr>
          <p:nvPr>
            <p:ph idx="4294967295"/>
          </p:nvPr>
        </p:nvSpPr>
        <p:spPr>
          <a:xfrm>
            <a:off x="904875" y="2497138"/>
            <a:ext cx="8239125" cy="3648075"/>
          </a:xfrm>
        </p:spPr>
        <p:txBody>
          <a:bodyPr>
            <a:normAutofit lnSpcReduction="10000"/>
          </a:bodyPr>
          <a:lstStyle/>
          <a:p>
            <a:pPr>
              <a:buNone/>
            </a:pPr>
            <a:r>
              <a:rPr lang="en-US" b="1" dirty="0" smtClean="0"/>
              <a:t>Answer:</a:t>
            </a:r>
            <a:endParaRPr lang="en-US" dirty="0" smtClean="0"/>
          </a:p>
          <a:p>
            <a:pPr lvl="1">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 0;</a:t>
            </a:r>
          </a:p>
          <a:p>
            <a:pPr lvl="1">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previous;</a:t>
            </a:r>
          </a:p>
          <a:p>
            <a:pPr lvl="1">
              <a:buNone/>
            </a:pPr>
            <a:r>
              <a:rPr lang="en-US" sz="2000" dirty="0" smtClean="0">
                <a:solidFill>
                  <a:srgbClr val="6E8080"/>
                </a:solidFill>
                <a:latin typeface="Lucida Sans Typewriter"/>
                <a:ea typeface="Courier New" charset="0"/>
                <a:cs typeface="Courier New" charset="0"/>
              </a:rPr>
              <a:t>do</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previous =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in.nextInt</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sum = sum +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while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 0 &amp;&amp; previous !=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a:t>
            </a:r>
          </a:p>
        </p:txBody>
      </p:sp>
      <p:sp>
        <p:nvSpPr>
          <p:cNvPr id="9" name="Content Placeholder 5"/>
          <p:cNvSpPr>
            <a:spLocks noGrp="1"/>
          </p:cNvSpPr>
          <p:nvPr>
            <p:ph idx="4294967295"/>
          </p:nvPr>
        </p:nvSpPr>
        <p:spPr>
          <a:xfrm>
            <a:off x="9525" y="958850"/>
            <a:ext cx="9134475" cy="1538288"/>
          </a:xfrm>
        </p:spPr>
        <p:txBody>
          <a:bodyPr>
            <a:normAutofit lnSpcReduction="10000"/>
          </a:bodyPr>
          <a:lstStyle/>
          <a:p>
            <a:pPr>
              <a:buNone/>
            </a:pPr>
            <a:r>
              <a:rPr lang="en-US" dirty="0" smtClean="0"/>
              <a:t>Write a </a:t>
            </a:r>
            <a:r>
              <a:rPr lang="en-US" dirty="0" smtClean="0">
                <a:solidFill>
                  <a:srgbClr val="6E8080"/>
                </a:solidFill>
                <a:latin typeface="Lucida Sans Typewriter"/>
                <a:ea typeface="Courier New" charset="0"/>
                <a:cs typeface="Courier New" charset="0"/>
              </a:rPr>
              <a:t>do</a:t>
            </a:r>
            <a:r>
              <a:rPr lang="en-US" dirty="0" smtClean="0"/>
              <a:t> loop that reads integers and computes their sum. Stop when reading a zero or the same value twice in a row. For example, if the input is 1 2 3 4 4, then the sum is 14 and the loop stops.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58850"/>
          </a:xfrm>
        </p:spPr>
        <p:txBody>
          <a:bodyPr>
            <a:normAutofit fontScale="90000"/>
          </a:bodyPr>
          <a:lstStyle/>
          <a:p>
            <a:r>
              <a:rPr lang="en-US" b="1" dirty="0" smtClean="0"/>
              <a:t>Application: Processing Sentinel Values</a:t>
            </a:r>
            <a:endParaRPr lang="en-US" b="1" dirty="0"/>
          </a:p>
        </p:txBody>
      </p:sp>
      <p:sp>
        <p:nvSpPr>
          <p:cNvPr id="3" name="Content Placeholder 2"/>
          <p:cNvSpPr>
            <a:spLocks noGrp="1"/>
          </p:cNvSpPr>
          <p:nvPr>
            <p:ph idx="4294967295"/>
          </p:nvPr>
        </p:nvSpPr>
        <p:spPr>
          <a:xfrm>
            <a:off x="9525" y="1195403"/>
            <a:ext cx="9134475" cy="3432175"/>
          </a:xfrm>
        </p:spPr>
        <p:txBody>
          <a:bodyPr/>
          <a:lstStyle/>
          <a:p>
            <a:r>
              <a:rPr lang="en-US" dirty="0" smtClean="0"/>
              <a:t>A sentinel value denotes the end of a data set, but it is not part of the data. If 0 can not be part of the data set</a:t>
            </a:r>
          </a:p>
          <a:p>
            <a:pPr lvl="1"/>
            <a:r>
              <a:rPr lang="en-US" dirty="0" smtClean="0"/>
              <a:t>keep accepting input until a 0 finishes the sequence</a:t>
            </a:r>
          </a:p>
          <a:p>
            <a:r>
              <a:rPr lang="en-US" dirty="0" smtClean="0"/>
              <a:t>If 0 is valid but no value can be negative</a:t>
            </a:r>
          </a:p>
          <a:p>
            <a:pPr lvl="1"/>
            <a:r>
              <a:rPr lang="en-US" dirty="0" smtClean="0"/>
              <a:t>use -1 to indicate termination</a:t>
            </a:r>
          </a:p>
          <a:p>
            <a:r>
              <a:rPr lang="en-US" dirty="0" smtClean="0"/>
              <a:t>In the military, a sentinel guards a border or passage. In computer science, a sentinel value denotes the end of an input sequence or the border between input sequences.</a:t>
            </a:r>
            <a:endParaRPr lang="en-US" dirty="0" smtClean="0">
              <a:solidFill>
                <a:srgbClr val="6E8080"/>
              </a:solidFill>
              <a:latin typeface="Lucida Sans Typewriter"/>
              <a:ea typeface="Courier New" charset="0"/>
              <a:cs typeface="Courier New" charset="0"/>
            </a:endParaRPr>
          </a:p>
        </p:txBody>
      </p:sp>
      <p:pic>
        <p:nvPicPr>
          <p:cNvPr id="5" name="Picture 4" descr="sentinel.jpg"/>
          <p:cNvPicPr>
            <a:picLocks noChangeAspect="1"/>
          </p:cNvPicPr>
          <p:nvPr/>
        </p:nvPicPr>
        <p:blipFill>
          <a:blip r:embed="rId2"/>
          <a:stretch>
            <a:fillRect/>
          </a:stretch>
        </p:blipFill>
        <p:spPr>
          <a:xfrm>
            <a:off x="529872" y="4436708"/>
            <a:ext cx="1342785" cy="207284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58850"/>
          </a:xfrm>
        </p:spPr>
        <p:txBody>
          <a:bodyPr>
            <a:normAutofit fontScale="90000"/>
          </a:bodyPr>
          <a:lstStyle/>
          <a:p>
            <a:r>
              <a:rPr lang="en-US" b="1" dirty="0" smtClean="0"/>
              <a:t>Application: Processing Sentinel Values</a:t>
            </a:r>
            <a:endParaRPr lang="en-US" b="1" dirty="0"/>
          </a:p>
        </p:txBody>
      </p:sp>
      <p:sp>
        <p:nvSpPr>
          <p:cNvPr id="3" name="Content Placeholder 2"/>
          <p:cNvSpPr>
            <a:spLocks noGrp="1"/>
          </p:cNvSpPr>
          <p:nvPr>
            <p:ph idx="4294967295"/>
          </p:nvPr>
        </p:nvSpPr>
        <p:spPr>
          <a:xfrm>
            <a:off x="9525" y="1195403"/>
            <a:ext cx="9134475" cy="3432175"/>
          </a:xfrm>
        </p:spPr>
        <p:txBody>
          <a:bodyPr/>
          <a:lstStyle/>
          <a:p>
            <a:r>
              <a:rPr lang="en-US" dirty="0" smtClean="0"/>
              <a:t>To compute the average of a set of salaries </a:t>
            </a:r>
          </a:p>
          <a:p>
            <a:pPr lvl="1"/>
            <a:r>
              <a:rPr lang="en-US" dirty="0" smtClean="0"/>
              <a:t>use -1 to indicate termination</a:t>
            </a:r>
          </a:p>
          <a:p>
            <a:r>
              <a:rPr lang="en-US" dirty="0" smtClean="0"/>
              <a:t>Inside the loop </a:t>
            </a:r>
          </a:p>
          <a:p>
            <a:pPr lvl="1"/>
            <a:r>
              <a:rPr lang="en-US" dirty="0" smtClean="0"/>
              <a:t>Read the input</a:t>
            </a:r>
          </a:p>
          <a:p>
            <a:pPr lvl="1"/>
            <a:r>
              <a:rPr lang="en-US" dirty="0" smtClean="0"/>
              <a:t>process it if the input is not -1</a:t>
            </a:r>
          </a:p>
          <a:p>
            <a:r>
              <a:rPr lang="en-US" dirty="0" smtClean="0"/>
              <a:t>Stay in the loop while the sentinel value is not -1.</a:t>
            </a:r>
          </a:p>
          <a:p>
            <a:r>
              <a:rPr lang="en-US" dirty="0" smtClean="0"/>
              <a:t>Initialize the input to something other than -1.</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section_5/</a:t>
            </a:r>
            <a:r>
              <a:rPr lang="en-US" dirty="0" smtClean="0">
                <a:hlinkClick r:id="rId2" action="ppaction://hlinkfile"/>
              </a:rPr>
              <a:t>SentinelDemo.java</a:t>
            </a:r>
            <a:endParaRPr lang="en-US" dirty="0"/>
          </a:p>
        </p:txBody>
      </p:sp>
      <p:sp>
        <p:nvSpPr>
          <p:cNvPr id="3" name="Content Placeholder 2"/>
          <p:cNvSpPr>
            <a:spLocks noGrp="1"/>
          </p:cNvSpPr>
          <p:nvPr>
            <p:ph idx="4294967295"/>
          </p:nvPr>
        </p:nvSpPr>
        <p:spPr>
          <a:xfrm>
            <a:off x="9525" y="762000"/>
            <a:ext cx="9134475" cy="3754438"/>
          </a:xfrm>
        </p:spPr>
        <p:txBody>
          <a:bodyPr wrap="square">
            <a:sp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java.util.Scanner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prints the average of salary values that are terminated with a sentinel.</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SentinelDemo</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sum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count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salary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a:t>
            </a:r>
            <a:r>
              <a:rPr lang="en-US" sz="1400" dirty="0" err="1" smtClean="0">
                <a:solidFill>
                  <a:srgbClr val="32E598"/>
                </a:solidFill>
                <a:latin typeface="Courier"/>
                <a:ea typeface="Courier"/>
                <a:cs typeface="Courier"/>
              </a:rPr>
              <a:t>"Enter</a:t>
            </a:r>
            <a:r>
              <a:rPr lang="en-US" sz="1400" dirty="0" smtClean="0">
                <a:solidFill>
                  <a:srgbClr val="32E598"/>
                </a:solidFill>
                <a:latin typeface="Courier"/>
                <a:ea typeface="Courier"/>
                <a:cs typeface="Courier"/>
              </a:rPr>
              <a:t> salaries, -1 to finish: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Scanner in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Scanner(System.in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15  </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Process data until the sentinel is entered </a:t>
            </a:r>
          </a:p>
          <a:p>
            <a:pPr>
              <a:spcBef>
                <a:spcPts val="0"/>
              </a:spcBef>
              <a:buNone/>
            </a:pPr>
            <a:r>
              <a:rPr lang="en-US" sz="1400" b="1" dirty="0" smtClean="0">
                <a:solidFill>
                  <a:srgbClr val="0073FF"/>
                </a:solidFill>
                <a:latin typeface="Courier"/>
                <a:ea typeface="Courier"/>
                <a:cs typeface="Courier"/>
              </a:rPr>
              <a:t> 17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while </a:t>
            </a:r>
            <a:r>
              <a:rPr lang="en-US" dirty="0" smtClean="0"/>
              <a:t>Loop</a:t>
            </a:r>
            <a:endParaRPr lang="en-US" dirty="0"/>
          </a:p>
        </p:txBody>
      </p:sp>
      <p:sp>
        <p:nvSpPr>
          <p:cNvPr id="3" name="Content Placeholder 2"/>
          <p:cNvSpPr>
            <a:spLocks noGrp="1"/>
          </p:cNvSpPr>
          <p:nvPr>
            <p:ph idx="4294967295"/>
          </p:nvPr>
        </p:nvSpPr>
        <p:spPr>
          <a:xfrm>
            <a:off x="9525" y="857948"/>
            <a:ext cx="9134475" cy="4458413"/>
          </a:xfrm>
        </p:spPr>
        <p:txBody>
          <a:bodyPr/>
          <a:lstStyle/>
          <a:p>
            <a:r>
              <a:rPr lang="en-US" dirty="0" smtClean="0"/>
              <a:t>How can you “Repeat steps while the balance is less than $20,000?”</a:t>
            </a:r>
          </a:p>
          <a:p>
            <a:r>
              <a:rPr lang="en-US" dirty="0" smtClean="0"/>
              <a:t>With a </a:t>
            </a:r>
            <a:r>
              <a:rPr lang="en-US" dirty="0" smtClean="0">
                <a:solidFill>
                  <a:srgbClr val="6E8080"/>
                </a:solidFill>
                <a:latin typeface="Lucida Sans Typewriter"/>
                <a:ea typeface="Courier New" charset="0"/>
                <a:cs typeface="Courier New" charset="0"/>
              </a:rPr>
              <a:t>while</a:t>
            </a:r>
            <a:r>
              <a:rPr lang="en-US" dirty="0" smtClean="0"/>
              <a:t> loop statement</a:t>
            </a:r>
          </a:p>
          <a:p>
            <a:r>
              <a:rPr lang="en-US" dirty="0" smtClean="0"/>
              <a:t>Syntax</a:t>
            </a:r>
          </a:p>
          <a:p>
            <a:pPr lvl="1">
              <a:buNone/>
            </a:pPr>
            <a:r>
              <a:rPr lang="en-US" dirty="0" smtClean="0">
                <a:solidFill>
                  <a:srgbClr val="6E8080"/>
                </a:solidFill>
                <a:latin typeface="Lucida Sans Typewriter"/>
                <a:ea typeface="Courier New" charset="0"/>
                <a:cs typeface="Courier New" charset="0"/>
              </a:rPr>
              <a:t>while (</a:t>
            </a:r>
            <a:r>
              <a:rPr lang="en-US" i="1" dirty="0" smtClean="0">
                <a:solidFill>
                  <a:srgbClr val="6E8080"/>
                </a:solidFill>
                <a:latin typeface="Lucida Sans Typewriter"/>
                <a:ea typeface="Courier New" charset="0"/>
                <a:cs typeface="Courier New" charset="0"/>
              </a:rPr>
              <a:t>condition</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i="1" dirty="0" smtClean="0">
                <a:solidFill>
                  <a:srgbClr val="6E8080"/>
                </a:solidFill>
                <a:latin typeface="Lucida Sans Typewriter"/>
                <a:ea typeface="Courier New" charset="0"/>
                <a:cs typeface="Courier New" charset="0"/>
              </a:rPr>
              <a:t>statements</a:t>
            </a:r>
          </a:p>
          <a:p>
            <a:pPr lvl="1">
              <a:buNone/>
            </a:pPr>
            <a:r>
              <a:rPr lang="en-US" dirty="0" smtClean="0">
                <a:solidFill>
                  <a:srgbClr val="6E8080"/>
                </a:solidFill>
                <a:latin typeface="Lucida Sans Typewriter"/>
                <a:ea typeface="Courier New" charset="0"/>
                <a:cs typeface="Courier New" charset="0"/>
              </a:rPr>
              <a:t>} </a:t>
            </a:r>
          </a:p>
          <a:p>
            <a:r>
              <a:rPr lang="en-US" dirty="0" smtClean="0"/>
              <a:t>As long condition is </a:t>
            </a:r>
            <a:r>
              <a:rPr lang="en-US" dirty="0" smtClean="0">
                <a:solidFill>
                  <a:srgbClr val="6E8080"/>
                </a:solidFill>
                <a:latin typeface="Lucida Sans Typewriter"/>
                <a:ea typeface="Courier New" charset="0"/>
                <a:cs typeface="Courier New" charset="0"/>
              </a:rPr>
              <a:t>true</a:t>
            </a:r>
            <a:r>
              <a:rPr lang="en-US" dirty="0" smtClean="0"/>
              <a:t>, the statements in the </a:t>
            </a:r>
            <a:r>
              <a:rPr lang="en-US" dirty="0" smtClean="0">
                <a:solidFill>
                  <a:srgbClr val="6E8080"/>
                </a:solidFill>
                <a:latin typeface="Lucida Sans Typewriter"/>
                <a:ea typeface="Courier New" charset="0"/>
                <a:cs typeface="Courier New" charset="0"/>
              </a:rPr>
              <a:t>while</a:t>
            </a:r>
            <a:r>
              <a:rPr lang="en-US" dirty="0" smtClean="0"/>
              <a:t> loop execute.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section_5/</a:t>
            </a:r>
            <a:r>
              <a:rPr lang="en-US" dirty="0" smtClean="0">
                <a:hlinkClick r:id="rId2" action="ppaction://hlinkfile"/>
              </a:rPr>
              <a:t>SentinelDemo.java</a:t>
            </a:r>
            <a:endParaRPr lang="en-US" dirty="0"/>
          </a:p>
        </p:txBody>
      </p:sp>
      <p:sp>
        <p:nvSpPr>
          <p:cNvPr id="3" name="Content Placeholder 2"/>
          <p:cNvSpPr>
            <a:spLocks noGrp="1"/>
          </p:cNvSpPr>
          <p:nvPr>
            <p:ph idx="4294967295"/>
          </p:nvPr>
        </p:nvSpPr>
        <p:spPr>
          <a:xfrm>
            <a:off x="9525" y="762000"/>
            <a:ext cx="9134475" cy="5478463"/>
          </a:xfrm>
        </p:spPr>
        <p:txBody>
          <a:bodyPr wrap="square">
            <a:spAutoFit/>
          </a:bodyPr>
          <a:lstStyle/>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Process data until the sentinel is entered </a:t>
            </a:r>
          </a:p>
          <a:p>
            <a:pPr>
              <a:spcBef>
                <a:spcPts val="0"/>
              </a:spcBef>
              <a:buNone/>
            </a:pPr>
            <a:r>
              <a:rPr lang="en-US" sz="1400" b="1" dirty="0" smtClean="0">
                <a:solidFill>
                  <a:srgbClr val="0073FF"/>
                </a:solidFill>
                <a:latin typeface="Courier"/>
                <a:ea typeface="Courier"/>
                <a:cs typeface="Courier"/>
              </a:rPr>
              <a:t> 17  </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while</a:t>
            </a:r>
            <a:r>
              <a:rPr lang="en-US" sz="1400" dirty="0" smtClean="0">
                <a:solidFill>
                  <a:srgbClr val="000000"/>
                </a:solidFill>
                <a:latin typeface="Courier"/>
                <a:ea typeface="Courier"/>
                <a:cs typeface="Courier"/>
              </a:rPr>
              <a:t> (salary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salary = </a:t>
            </a:r>
            <a:r>
              <a:rPr lang="en-US" sz="1400" dirty="0" err="1" smtClean="0">
                <a:solidFill>
                  <a:srgbClr val="000000"/>
                </a:solidFill>
                <a:latin typeface="Courier"/>
                <a:ea typeface="Courier"/>
                <a:cs typeface="Courier"/>
              </a:rPr>
              <a:t>in.nextDouble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(salary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sum = sum + salary;</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count++;</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27  </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Compute and print the average</a:t>
            </a:r>
          </a:p>
          <a:p>
            <a:pPr>
              <a:spcBef>
                <a:spcPts val="0"/>
              </a:spcBef>
              <a:buNone/>
            </a:pPr>
            <a:r>
              <a:rPr lang="en-US" sz="1400" b="1" dirty="0" smtClean="0">
                <a:solidFill>
                  <a:srgbClr val="0073FF"/>
                </a:solidFill>
                <a:latin typeface="Courier"/>
                <a:ea typeface="Courier"/>
                <a:cs typeface="Courier"/>
              </a:rPr>
              <a:t> 29  </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(count &gt;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32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average = sum / count;</a:t>
            </a:r>
          </a:p>
          <a:p>
            <a:pPr>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"Average</a:t>
            </a:r>
            <a:r>
              <a:rPr lang="en-US" sz="1400" dirty="0" smtClean="0">
                <a:solidFill>
                  <a:srgbClr val="32E598"/>
                </a:solidFill>
                <a:latin typeface="Courier"/>
                <a:ea typeface="Courier"/>
                <a:cs typeface="Courier"/>
              </a:rPr>
              <a:t> salary: "</a:t>
            </a:r>
            <a:r>
              <a:rPr lang="en-US" sz="1400" dirty="0" smtClean="0">
                <a:solidFill>
                  <a:srgbClr val="000000"/>
                </a:solidFill>
                <a:latin typeface="Courier"/>
                <a:ea typeface="Courier"/>
                <a:cs typeface="Courier"/>
              </a:rPr>
              <a:t> + average);</a:t>
            </a:r>
          </a:p>
          <a:p>
            <a:pPr>
              <a:spcBef>
                <a:spcPts val="0"/>
              </a:spcBef>
              <a:buNone/>
            </a:pPr>
            <a:r>
              <a:rPr lang="en-US" sz="1400" b="1" dirty="0" smtClean="0">
                <a:solidFill>
                  <a:srgbClr val="0073FF"/>
                </a:solidFill>
                <a:latin typeface="Courier"/>
                <a:ea typeface="Courier"/>
                <a:cs typeface="Courier"/>
              </a:rPr>
              <a:t> 34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else</a:t>
            </a:r>
          </a:p>
          <a:p>
            <a:pPr>
              <a:spcBef>
                <a:spcPts val="0"/>
              </a:spcBef>
              <a:buNone/>
            </a:pPr>
            <a:r>
              <a:rPr lang="en-US" sz="1400" b="1" dirty="0" smtClean="0">
                <a:solidFill>
                  <a:srgbClr val="0073FF"/>
                </a:solidFill>
                <a:latin typeface="Courier"/>
                <a:ea typeface="Courier"/>
                <a:cs typeface="Courier"/>
              </a:rPr>
              <a:t> 36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37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"No</a:t>
            </a:r>
            <a:r>
              <a:rPr lang="en-US" sz="1400" dirty="0" smtClean="0">
                <a:solidFill>
                  <a:srgbClr val="32E598"/>
                </a:solidFill>
                <a:latin typeface="Courier"/>
                <a:ea typeface="Courier"/>
                <a:cs typeface="Courier"/>
              </a:rPr>
              <a:t> data"</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40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section_5/</a:t>
            </a:r>
            <a:r>
              <a:rPr lang="en-US" dirty="0" smtClean="0">
                <a:hlinkClick r:id="rId2" action="ppaction://hlinkfile"/>
              </a:rPr>
              <a:t>SentinelDemo.java</a:t>
            </a:r>
            <a:endParaRPr lang="en-US" dirty="0"/>
          </a:p>
        </p:txBody>
      </p:sp>
      <p:sp>
        <p:nvSpPr>
          <p:cNvPr id="5" name="Content Placeholder 2"/>
          <p:cNvSpPr txBox="1">
            <a:spLocks/>
          </p:cNvSpPr>
          <p:nvPr/>
        </p:nvSpPr>
        <p:spPr>
          <a:xfrm>
            <a:off x="261479" y="762000"/>
            <a:ext cx="8882521" cy="1905535"/>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400" b="1" i="0" u="none" strike="noStrike" kern="1200" cap="none" spc="0" normalizeH="0" baseline="0" noProof="0" dirty="0" smtClean="0">
                <a:ln>
                  <a:noFill/>
                </a:ln>
                <a:solidFill>
                  <a:schemeClr val="tx1"/>
                </a:solidFill>
                <a:effectLst/>
                <a:uLnTx/>
                <a:uFillTx/>
                <a:latin typeface="Lucida Sans"/>
                <a:ea typeface="+mn-ea"/>
                <a:cs typeface="+mn-cs"/>
              </a:rPr>
              <a:t>Program Run</a:t>
            </a:r>
          </a:p>
          <a:p>
            <a:pPr marL="342900" lvl="0" indent="-342900">
              <a:spcBef>
                <a:spcPct val="20000"/>
              </a:spcBef>
              <a:defRPr/>
            </a:pPr>
            <a:r>
              <a:rPr lang="en-US" sz="2400" b="1" dirty="0" smtClean="0">
                <a:latin typeface="Lucida Sans"/>
              </a:rPr>
              <a:t>	</a:t>
            </a:r>
            <a:r>
              <a:rPr lang="en-US" dirty="0" smtClean="0">
                <a:solidFill>
                  <a:srgbClr val="6E8080"/>
                </a:solidFill>
                <a:latin typeface="Lucida Sans Typewriter"/>
                <a:ea typeface="Courier New" charset="0"/>
                <a:cs typeface="Courier New" charset="0"/>
              </a:rPr>
              <a:t>Enter salaries, -1 to finish: 10 10 40 -1 Average salary: 20</a:t>
            </a:r>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58850"/>
          </a:xfrm>
        </p:spPr>
        <p:txBody>
          <a:bodyPr>
            <a:normAutofit/>
          </a:bodyPr>
          <a:lstStyle/>
          <a:p>
            <a:r>
              <a:rPr lang="en-US" b="1" dirty="0" smtClean="0"/>
              <a:t>Application: Processing Sentinel Values</a:t>
            </a:r>
            <a:endParaRPr lang="en-US" b="1" dirty="0"/>
          </a:p>
        </p:txBody>
      </p:sp>
      <p:sp>
        <p:nvSpPr>
          <p:cNvPr id="3" name="Content Placeholder 2"/>
          <p:cNvSpPr>
            <a:spLocks noGrp="1"/>
          </p:cNvSpPr>
          <p:nvPr>
            <p:ph idx="4294967295"/>
          </p:nvPr>
        </p:nvSpPr>
        <p:spPr>
          <a:xfrm>
            <a:off x="9525" y="1195403"/>
            <a:ext cx="9134475" cy="5207908"/>
          </a:xfrm>
        </p:spPr>
        <p:txBody>
          <a:bodyPr/>
          <a:lstStyle/>
          <a:p>
            <a:r>
              <a:rPr lang="en-US" dirty="0" smtClean="0"/>
              <a:t>Using a Boolean variable to control a loop.</a:t>
            </a:r>
          </a:p>
          <a:p>
            <a:pPr lvl="1"/>
            <a:r>
              <a:rPr lang="en-US" dirty="0" smtClean="0"/>
              <a:t>Set the variable before entering the loop</a:t>
            </a:r>
          </a:p>
          <a:p>
            <a:pPr lvl="1"/>
            <a:r>
              <a:rPr lang="en-US" dirty="0" smtClean="0"/>
              <a:t>Set it to the opposite to leave the loop.</a:t>
            </a:r>
          </a:p>
          <a:p>
            <a:pPr lvl="1">
              <a:spcBef>
                <a:spcPts val="0"/>
              </a:spcBef>
              <a:buNone/>
            </a:pPr>
            <a:r>
              <a:rPr lang="en-US" dirty="0" err="1" smtClean="0">
                <a:solidFill>
                  <a:srgbClr val="6E8080"/>
                </a:solidFill>
                <a:latin typeface="Lucida Sans Typewriter"/>
                <a:ea typeface="Courier New" charset="0"/>
                <a:cs typeface="Courier New" charset="0"/>
              </a:rPr>
              <a:t>System.out.print("Enter</a:t>
            </a:r>
            <a:r>
              <a:rPr lang="en-US" dirty="0" smtClean="0">
                <a:solidFill>
                  <a:srgbClr val="6E8080"/>
                </a:solidFill>
                <a:latin typeface="Lucida Sans Typewriter"/>
                <a:ea typeface="Courier New" charset="0"/>
                <a:cs typeface="Courier New" charset="0"/>
              </a:rPr>
              <a:t> salaries, -1 to finish: ");</a:t>
            </a:r>
          </a:p>
          <a:p>
            <a:pPr lvl="1">
              <a:spcBef>
                <a:spcPts val="0"/>
              </a:spcBef>
              <a:buNone/>
            </a:pPr>
            <a:r>
              <a:rPr lang="en-US" dirty="0" err="1" smtClean="0">
                <a:solidFill>
                  <a:srgbClr val="6E8080"/>
                </a:solidFill>
                <a:latin typeface="Lucida Sans Typewriter"/>
                <a:ea typeface="Courier New" charset="0"/>
                <a:cs typeface="Courier New" charset="0"/>
              </a:rPr>
              <a:t>boolean</a:t>
            </a:r>
            <a:r>
              <a:rPr lang="en-US" dirty="0" smtClean="0">
                <a:solidFill>
                  <a:srgbClr val="6E8080"/>
                </a:solidFill>
                <a:latin typeface="Lucida Sans Typewriter"/>
                <a:ea typeface="Courier New" charset="0"/>
                <a:cs typeface="Courier New" charset="0"/>
              </a:rPr>
              <a:t> done = false;</a:t>
            </a:r>
          </a:p>
          <a:p>
            <a:pPr lvl="1">
              <a:spcBef>
                <a:spcPts val="0"/>
              </a:spcBef>
              <a:buNone/>
            </a:pPr>
            <a:r>
              <a:rPr lang="en-US" dirty="0" smtClean="0">
                <a:solidFill>
                  <a:srgbClr val="6E8080"/>
                </a:solidFill>
                <a:latin typeface="Lucida Sans Typewriter"/>
                <a:ea typeface="Courier New" charset="0"/>
                <a:cs typeface="Courier New" charset="0"/>
              </a:rPr>
              <a:t>while (!done)</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value = </a:t>
            </a:r>
            <a:r>
              <a:rPr lang="en-US" dirty="0" err="1" smtClean="0">
                <a:solidFill>
                  <a:srgbClr val="6E8080"/>
                </a:solidFill>
                <a:latin typeface="Lucida Sans Typewriter"/>
                <a:ea typeface="Courier New" charset="0"/>
                <a:cs typeface="Courier New" charset="0"/>
              </a:rPr>
              <a:t>in.nextDouble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(value == -1)</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done = true;</a:t>
            </a:r>
          </a:p>
          <a:p>
            <a:pPr lvl="1">
              <a:spcBef>
                <a:spcPts val="0"/>
              </a:spcBef>
              <a:buNone/>
            </a:pPr>
            <a:r>
              <a:rPr lang="en-US" dirty="0" smtClean="0">
                <a:solidFill>
                  <a:srgbClr val="6E8080"/>
                </a:solidFill>
                <a:latin typeface="Lucida Sans Typewriter"/>
                <a:ea typeface="Courier New" charset="0"/>
                <a:cs typeface="Courier New" charset="0"/>
              </a:rPr>
              <a:t>   } else</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smtClean="0">
                <a:solidFill>
                  <a:srgbClr val="6E8080"/>
                </a:solidFill>
                <a:latin typeface="Comic Sans MS"/>
                <a:ea typeface="Courier New" charset="0"/>
                <a:cs typeface="Comic Sans MS"/>
              </a:rPr>
              <a:t>Process value</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58850"/>
          </a:xfrm>
        </p:spPr>
        <p:txBody>
          <a:bodyPr>
            <a:normAutofit/>
          </a:bodyPr>
          <a:lstStyle/>
          <a:p>
            <a:r>
              <a:rPr lang="en-US" b="1" dirty="0" smtClean="0"/>
              <a:t>Application: Processing Sentinel Values</a:t>
            </a:r>
            <a:endParaRPr lang="en-US" b="1" dirty="0"/>
          </a:p>
        </p:txBody>
      </p:sp>
      <p:sp>
        <p:nvSpPr>
          <p:cNvPr id="3" name="Content Placeholder 2"/>
          <p:cNvSpPr>
            <a:spLocks noGrp="1"/>
          </p:cNvSpPr>
          <p:nvPr>
            <p:ph idx="4294967295"/>
          </p:nvPr>
        </p:nvSpPr>
        <p:spPr>
          <a:xfrm>
            <a:off x="9525" y="1195403"/>
            <a:ext cx="9134475" cy="5207908"/>
          </a:xfrm>
        </p:spPr>
        <p:txBody>
          <a:bodyPr/>
          <a:lstStyle/>
          <a:p>
            <a:r>
              <a:rPr lang="en-US" dirty="0" smtClean="0"/>
              <a:t>When any number can be an acceptable input</a:t>
            </a:r>
          </a:p>
          <a:p>
            <a:pPr lvl="1"/>
            <a:r>
              <a:rPr lang="en-US" dirty="0" smtClean="0"/>
              <a:t>Use a sentinel value that is not a number (such as the letter Q)</a:t>
            </a:r>
          </a:p>
          <a:p>
            <a:pPr lvl="1"/>
            <a:r>
              <a:rPr lang="en-US" dirty="0" err="1" smtClean="0">
                <a:solidFill>
                  <a:srgbClr val="6E8080"/>
                </a:solidFill>
                <a:latin typeface="Lucida Sans Typewriter"/>
                <a:ea typeface="Courier New" charset="0"/>
                <a:cs typeface="Courier New" charset="0"/>
              </a:rPr>
              <a:t>in.hasNextDouble</a:t>
            </a:r>
            <a:r>
              <a:rPr lang="en-US" dirty="0" smtClean="0">
                <a:solidFill>
                  <a:srgbClr val="6E8080"/>
                </a:solidFill>
                <a:latin typeface="Lucida Sans Typewriter"/>
                <a:ea typeface="Courier New" charset="0"/>
                <a:cs typeface="Courier New" charset="0"/>
              </a:rPr>
              <a:t>()</a:t>
            </a:r>
            <a:r>
              <a:rPr lang="en-US" dirty="0" smtClean="0"/>
              <a:t> returns </a:t>
            </a:r>
            <a:r>
              <a:rPr lang="en-US" dirty="0" smtClean="0">
                <a:solidFill>
                  <a:srgbClr val="6E8080"/>
                </a:solidFill>
                <a:latin typeface="Lucida Sans Typewriter"/>
                <a:ea typeface="Courier New" charset="0"/>
                <a:cs typeface="Courier New" charset="0"/>
              </a:rPr>
              <a:t>false</a:t>
            </a:r>
            <a:r>
              <a:rPr lang="en-US" dirty="0" smtClean="0"/>
              <a:t> if the input is not a floating-point number</a:t>
            </a:r>
          </a:p>
          <a:p>
            <a:pPr lvl="1"/>
            <a:r>
              <a:rPr lang="en-US" dirty="0" smtClean="0"/>
              <a:t>Use this loop</a:t>
            </a:r>
          </a:p>
          <a:p>
            <a:pPr lvl="2">
              <a:spcBef>
                <a:spcPts val="0"/>
              </a:spcBef>
              <a:buNone/>
            </a:pPr>
            <a:r>
              <a:rPr lang="en-US" sz="2000" dirty="0" err="1" smtClean="0">
                <a:solidFill>
                  <a:srgbClr val="6E8080"/>
                </a:solidFill>
                <a:latin typeface="Lucida Sans Typewriter"/>
                <a:ea typeface="Courier New" charset="0"/>
                <a:cs typeface="Courier New" charset="0"/>
              </a:rPr>
              <a:t>System.out.print("Enter</a:t>
            </a:r>
            <a:r>
              <a:rPr lang="en-US" sz="2000" dirty="0" smtClean="0">
                <a:solidFill>
                  <a:srgbClr val="6E8080"/>
                </a:solidFill>
                <a:latin typeface="Lucida Sans Typewriter"/>
                <a:ea typeface="Courier New" charset="0"/>
                <a:cs typeface="Courier New" charset="0"/>
              </a:rPr>
              <a:t> values, Q to quit: ");</a:t>
            </a:r>
          </a:p>
          <a:p>
            <a:pPr lvl="2">
              <a:spcBef>
                <a:spcPts val="0"/>
              </a:spcBef>
              <a:buNone/>
            </a:pPr>
            <a:r>
              <a:rPr lang="en-US" sz="2000" dirty="0" smtClean="0">
                <a:solidFill>
                  <a:srgbClr val="6E8080"/>
                </a:solidFill>
                <a:latin typeface="Lucida Sans Typewriter"/>
                <a:ea typeface="Courier New" charset="0"/>
                <a:cs typeface="Courier New" charset="0"/>
              </a:rPr>
              <a:t>while (</a:t>
            </a:r>
            <a:r>
              <a:rPr lang="en-US" sz="2000" dirty="0" err="1" smtClean="0">
                <a:solidFill>
                  <a:srgbClr val="6E8080"/>
                </a:solidFill>
                <a:latin typeface="Lucida Sans Typewriter"/>
                <a:ea typeface="Courier New" charset="0"/>
                <a:cs typeface="Courier New" charset="0"/>
              </a:rPr>
              <a:t>in.hasNextDouble</a:t>
            </a: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   value = </a:t>
            </a:r>
            <a:r>
              <a:rPr lang="en-US" sz="2000" dirty="0" err="1" smtClean="0">
                <a:solidFill>
                  <a:srgbClr val="6E8080"/>
                </a:solidFill>
                <a:latin typeface="Lucida Sans Typewriter"/>
                <a:ea typeface="Courier New" charset="0"/>
                <a:cs typeface="Courier New" charset="0"/>
              </a:rPr>
              <a:t>in.nextDouble</a:t>
            </a: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   </a:t>
            </a:r>
            <a:r>
              <a:rPr lang="en-US" sz="2000" dirty="0" smtClean="0">
                <a:solidFill>
                  <a:srgbClr val="6E8080"/>
                </a:solidFill>
                <a:latin typeface="Comic Sans MS"/>
                <a:ea typeface="Courier New" charset="0"/>
                <a:cs typeface="Comic Sans MS"/>
              </a:rPr>
              <a:t>Process value.</a:t>
            </a:r>
          </a:p>
          <a:p>
            <a:pPr lvl="2">
              <a:spcBef>
                <a:spcPts val="0"/>
              </a:spcBef>
              <a:buNone/>
            </a:pPr>
            <a:r>
              <a:rPr lang="en-US" sz="20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6.21</a:t>
            </a:r>
            <a:endParaRPr lang="en-US" dirty="0"/>
          </a:p>
        </p:txBody>
      </p:sp>
      <p:sp>
        <p:nvSpPr>
          <p:cNvPr id="8" name="Content Placeholder 5"/>
          <p:cNvSpPr>
            <a:spLocks noGrp="1"/>
          </p:cNvSpPr>
          <p:nvPr>
            <p:ph idx="4294967295"/>
          </p:nvPr>
        </p:nvSpPr>
        <p:spPr>
          <a:xfrm>
            <a:off x="904875" y="1828800"/>
            <a:ext cx="8239125" cy="3649663"/>
          </a:xfrm>
        </p:spPr>
        <p:txBody>
          <a:bodyPr/>
          <a:lstStyle/>
          <a:p>
            <a:pPr>
              <a:buNone/>
            </a:pPr>
            <a:r>
              <a:rPr lang="en-US" b="1" dirty="0" smtClean="0"/>
              <a:t>Answer:</a:t>
            </a:r>
            <a:r>
              <a:rPr lang="en-US" dirty="0" smtClean="0"/>
              <a:t> No data </a:t>
            </a:r>
            <a:endParaRPr lang="en-US" dirty="0"/>
          </a:p>
        </p:txBody>
      </p:sp>
      <p:sp>
        <p:nvSpPr>
          <p:cNvPr id="9" name="Content Placeholder 5"/>
          <p:cNvSpPr>
            <a:spLocks noGrp="1"/>
          </p:cNvSpPr>
          <p:nvPr>
            <p:ph idx="4294967295"/>
          </p:nvPr>
        </p:nvSpPr>
        <p:spPr>
          <a:xfrm>
            <a:off x="9525" y="958850"/>
            <a:ext cx="9134475" cy="869950"/>
          </a:xfrm>
        </p:spPr>
        <p:txBody>
          <a:bodyPr/>
          <a:lstStyle/>
          <a:p>
            <a:pPr>
              <a:buNone/>
            </a:pPr>
            <a:r>
              <a:rPr lang="en-US" dirty="0" smtClean="0"/>
              <a:t>What does the </a:t>
            </a:r>
            <a:r>
              <a:rPr lang="en-US" dirty="0" err="1" smtClean="0">
                <a:solidFill>
                  <a:srgbClr val="6E8080"/>
                </a:solidFill>
                <a:latin typeface="Lucida Sans Typewriter"/>
                <a:ea typeface="Courier New" charset="0"/>
                <a:cs typeface="Courier New" charset="0"/>
              </a:rPr>
              <a:t>SentinelDemo.java</a:t>
            </a:r>
            <a:r>
              <a:rPr lang="en-US" dirty="0" smtClean="0"/>
              <a:t> program print when the user immediately types -1 when prompted for a value?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6.22</a:t>
            </a:r>
            <a:endParaRPr lang="en-US" dirty="0"/>
          </a:p>
        </p:txBody>
      </p:sp>
      <p:sp>
        <p:nvSpPr>
          <p:cNvPr id="8" name="Content Placeholder 5"/>
          <p:cNvSpPr>
            <a:spLocks noGrp="1"/>
          </p:cNvSpPr>
          <p:nvPr>
            <p:ph idx="4294967295"/>
          </p:nvPr>
        </p:nvSpPr>
        <p:spPr>
          <a:xfrm>
            <a:off x="904875" y="1828800"/>
            <a:ext cx="8239125" cy="3649663"/>
          </a:xfrm>
        </p:spPr>
        <p:txBody>
          <a:bodyPr/>
          <a:lstStyle/>
          <a:p>
            <a:pPr>
              <a:buNone/>
            </a:pPr>
            <a:r>
              <a:rPr lang="en-US" b="1" dirty="0" smtClean="0"/>
              <a:t>Answer:</a:t>
            </a:r>
            <a:r>
              <a:rPr lang="en-US" dirty="0" smtClean="0"/>
              <a:t> The first check ends the loop after the sentinel has been read. The second check ensures that the sentinel is not processed as an input value. </a:t>
            </a:r>
            <a:endParaRPr lang="en-US" dirty="0"/>
          </a:p>
        </p:txBody>
      </p:sp>
      <p:sp>
        <p:nvSpPr>
          <p:cNvPr id="9" name="Content Placeholder 5"/>
          <p:cNvSpPr>
            <a:spLocks noGrp="1"/>
          </p:cNvSpPr>
          <p:nvPr>
            <p:ph idx="4294967295"/>
          </p:nvPr>
        </p:nvSpPr>
        <p:spPr>
          <a:xfrm>
            <a:off x="9525" y="958850"/>
            <a:ext cx="9134475" cy="869950"/>
          </a:xfrm>
        </p:spPr>
        <p:txBody>
          <a:bodyPr/>
          <a:lstStyle/>
          <a:p>
            <a:pPr>
              <a:buNone/>
            </a:pPr>
            <a:r>
              <a:rPr lang="en-US" dirty="0" smtClean="0"/>
              <a:t>Why does the </a:t>
            </a:r>
            <a:r>
              <a:rPr lang="en-US" dirty="0" err="1" smtClean="0">
                <a:solidFill>
                  <a:srgbClr val="6E8080"/>
                </a:solidFill>
                <a:latin typeface="Lucida Sans Typewriter"/>
                <a:ea typeface="Courier New" charset="0"/>
                <a:cs typeface="Courier New" charset="0"/>
              </a:rPr>
              <a:t>SentinelDemo.java</a:t>
            </a:r>
            <a:r>
              <a:rPr lang="en-US" dirty="0" smtClean="0"/>
              <a:t> program have </a:t>
            </a:r>
            <a:r>
              <a:rPr lang="en-US" i="1" dirty="0" smtClean="0"/>
              <a:t>two</a:t>
            </a:r>
            <a:r>
              <a:rPr lang="en-US" dirty="0" smtClean="0"/>
              <a:t> checks of the form </a:t>
            </a:r>
            <a:r>
              <a:rPr lang="en-US" dirty="0" smtClean="0">
                <a:solidFill>
                  <a:srgbClr val="6E8080"/>
                </a:solidFill>
                <a:latin typeface="Lucida Sans Typewriter"/>
                <a:ea typeface="Courier New" charset="0"/>
                <a:cs typeface="Courier New" charset="0"/>
              </a:rPr>
              <a:t>salary != -1</a:t>
            </a:r>
            <a:r>
              <a:rPr lang="en-US" dirty="0" smtClean="0"/>
              <a:t>?</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6.23</a:t>
            </a:r>
            <a:endParaRPr lang="en-US" dirty="0"/>
          </a:p>
        </p:txBody>
      </p:sp>
      <p:sp>
        <p:nvSpPr>
          <p:cNvPr id="8" name="Content Placeholder 5"/>
          <p:cNvSpPr>
            <a:spLocks noGrp="1"/>
          </p:cNvSpPr>
          <p:nvPr>
            <p:ph idx="4294967295"/>
          </p:nvPr>
        </p:nvSpPr>
        <p:spPr>
          <a:xfrm>
            <a:off x="904875" y="2141538"/>
            <a:ext cx="8239125" cy="3648075"/>
          </a:xfrm>
        </p:spPr>
        <p:txBody>
          <a:bodyPr/>
          <a:lstStyle/>
          <a:p>
            <a:pPr>
              <a:buNone/>
            </a:pPr>
            <a:r>
              <a:rPr lang="en-US" b="1" dirty="0" smtClean="0"/>
              <a:t>Answer:</a:t>
            </a:r>
            <a:r>
              <a:rPr lang="en-US" dirty="0" smtClean="0"/>
              <a:t> The </a:t>
            </a:r>
            <a:r>
              <a:rPr lang="en-US" dirty="0" smtClean="0">
                <a:solidFill>
                  <a:srgbClr val="6E8080"/>
                </a:solidFill>
                <a:latin typeface="Lucida Sans Typewriter"/>
                <a:ea typeface="Courier New" charset="0"/>
                <a:cs typeface="Courier New" charset="0"/>
              </a:rPr>
              <a:t>while</a:t>
            </a:r>
            <a:r>
              <a:rPr lang="en-US" dirty="0" smtClean="0"/>
              <a:t> loop would never be entered. The user would never be prompted for input. Because </a:t>
            </a:r>
            <a:r>
              <a:rPr lang="en-US" dirty="0" smtClean="0">
                <a:solidFill>
                  <a:srgbClr val="6E8080"/>
                </a:solidFill>
                <a:latin typeface="Lucida Sans Typewriter"/>
                <a:ea typeface="Courier New" charset="0"/>
                <a:cs typeface="Courier New" charset="0"/>
              </a:rPr>
              <a:t>count</a:t>
            </a:r>
            <a:r>
              <a:rPr lang="en-US" dirty="0" smtClean="0"/>
              <a:t> stays 0, the program would then print </a:t>
            </a:r>
            <a:r>
              <a:rPr lang="en-US" dirty="0" smtClean="0">
                <a:solidFill>
                  <a:srgbClr val="6E8080"/>
                </a:solidFill>
                <a:latin typeface="Lucida Sans Typewriter"/>
                <a:ea typeface="Courier New" charset="0"/>
                <a:cs typeface="Courier New" charset="0"/>
              </a:rPr>
              <a:t>"No data"</a:t>
            </a:r>
            <a:r>
              <a:rPr lang="en-US" dirty="0" smtClean="0"/>
              <a:t>. </a:t>
            </a:r>
            <a:endParaRPr lang="en-US" dirty="0"/>
          </a:p>
        </p:txBody>
      </p:sp>
      <p:sp>
        <p:nvSpPr>
          <p:cNvPr id="9" name="Content Placeholder 5"/>
          <p:cNvSpPr>
            <a:spLocks noGrp="1"/>
          </p:cNvSpPr>
          <p:nvPr>
            <p:ph idx="4294967295"/>
          </p:nvPr>
        </p:nvSpPr>
        <p:spPr>
          <a:xfrm>
            <a:off x="0" y="958850"/>
            <a:ext cx="9134475" cy="1182688"/>
          </a:xfrm>
        </p:spPr>
        <p:txBody>
          <a:bodyPr/>
          <a:lstStyle/>
          <a:p>
            <a:pPr>
              <a:buNone/>
            </a:pPr>
            <a:r>
              <a:rPr lang="en-US" dirty="0" smtClean="0"/>
              <a:t>What would happen if the declaration of the </a:t>
            </a:r>
            <a:r>
              <a:rPr lang="en-US" dirty="0" smtClean="0">
                <a:solidFill>
                  <a:srgbClr val="6E8080"/>
                </a:solidFill>
                <a:latin typeface="Lucida Sans Typewriter"/>
                <a:ea typeface="Courier New" charset="0"/>
                <a:cs typeface="Courier New" charset="0"/>
              </a:rPr>
              <a:t>salary</a:t>
            </a:r>
            <a:r>
              <a:rPr lang="en-US" dirty="0" smtClean="0"/>
              <a:t> variable in </a:t>
            </a:r>
            <a:r>
              <a:rPr lang="en-US" dirty="0" err="1" smtClean="0">
                <a:solidFill>
                  <a:srgbClr val="6E8080"/>
                </a:solidFill>
                <a:latin typeface="Lucida Sans Typewriter"/>
                <a:ea typeface="Courier New" charset="0"/>
                <a:cs typeface="Courier New" charset="0"/>
              </a:rPr>
              <a:t>SentinelDemo.java</a:t>
            </a:r>
            <a:r>
              <a:rPr lang="en-US" dirty="0" smtClean="0"/>
              <a:t> was changed to</a:t>
            </a:r>
          </a:p>
          <a:p>
            <a:pPr lvl="1">
              <a:buNone/>
            </a:pPr>
            <a:r>
              <a:rPr lang="en-US" sz="2000" dirty="0" smtClean="0">
                <a:solidFill>
                  <a:srgbClr val="6E8080"/>
                </a:solidFill>
                <a:latin typeface="Lucida Sans Typewriter"/>
                <a:ea typeface="Courier New" charset="0"/>
                <a:cs typeface="Courier New" charset="0"/>
              </a:rPr>
              <a:t>double salary = -1;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6.24</a:t>
            </a:r>
            <a:endParaRPr lang="en-US" dirty="0"/>
          </a:p>
        </p:txBody>
      </p:sp>
      <p:sp>
        <p:nvSpPr>
          <p:cNvPr id="8" name="Content Placeholder 5"/>
          <p:cNvSpPr>
            <a:spLocks noGrp="1"/>
          </p:cNvSpPr>
          <p:nvPr>
            <p:ph idx="4294967295"/>
          </p:nvPr>
        </p:nvSpPr>
        <p:spPr>
          <a:xfrm>
            <a:off x="904875" y="2408238"/>
            <a:ext cx="8239125" cy="3216275"/>
          </a:xfrm>
        </p:spPr>
        <p:txBody>
          <a:bodyPr/>
          <a:lstStyle/>
          <a:p>
            <a:pPr>
              <a:buNone/>
            </a:pPr>
            <a:r>
              <a:rPr lang="en-US" b="1" dirty="0" smtClean="0"/>
              <a:t>Answer:</a:t>
            </a:r>
            <a:r>
              <a:rPr lang="en-US" dirty="0" smtClean="0"/>
              <a:t> The </a:t>
            </a:r>
            <a:r>
              <a:rPr lang="en-US" dirty="0" err="1" smtClean="0">
                <a:solidFill>
                  <a:srgbClr val="6E8080"/>
                </a:solidFill>
                <a:latin typeface="Lucida Sans Typewriter"/>
                <a:ea typeface="Courier New" charset="0"/>
                <a:cs typeface="Courier New" charset="0"/>
              </a:rPr>
              <a:t>nextDouble</a:t>
            </a:r>
            <a:r>
              <a:rPr lang="en-US" dirty="0" smtClean="0"/>
              <a:t> method also returns </a:t>
            </a:r>
            <a:r>
              <a:rPr lang="en-US" dirty="0" smtClean="0">
                <a:solidFill>
                  <a:srgbClr val="6E8080"/>
                </a:solidFill>
                <a:latin typeface="Lucida Sans Typewriter"/>
                <a:ea typeface="Courier New" charset="0"/>
                <a:cs typeface="Courier New" charset="0"/>
              </a:rPr>
              <a:t>false</a:t>
            </a:r>
            <a:r>
              <a:rPr lang="en-US" dirty="0" smtClean="0"/>
              <a:t>. A more accurate prompt would have been: </a:t>
            </a:r>
            <a:r>
              <a:rPr lang="en-US" dirty="0" smtClean="0">
                <a:solidFill>
                  <a:srgbClr val="6E8080"/>
                </a:solidFill>
                <a:latin typeface="Lucida Sans Typewriter"/>
                <a:ea typeface="Courier New" charset="0"/>
                <a:cs typeface="Courier New" charset="0"/>
              </a:rPr>
              <a:t>"Enter values, a key other than a digit to quit: "</a:t>
            </a:r>
            <a:r>
              <a:rPr lang="en-US" dirty="0" smtClean="0"/>
              <a:t> But that might be more confusing to the program user who would need to ponder which key to choose. </a:t>
            </a:r>
            <a:endParaRPr lang="en-US" dirty="0"/>
          </a:p>
        </p:txBody>
      </p:sp>
      <p:sp>
        <p:nvSpPr>
          <p:cNvPr id="9" name="Content Placeholder 5"/>
          <p:cNvSpPr>
            <a:spLocks noGrp="1"/>
          </p:cNvSpPr>
          <p:nvPr>
            <p:ph idx="4294967295"/>
          </p:nvPr>
        </p:nvSpPr>
        <p:spPr>
          <a:xfrm>
            <a:off x="0" y="958850"/>
            <a:ext cx="9134475" cy="1182688"/>
          </a:xfrm>
        </p:spPr>
        <p:txBody>
          <a:bodyPr>
            <a:normAutofit lnSpcReduction="10000"/>
          </a:bodyPr>
          <a:lstStyle/>
          <a:p>
            <a:pPr>
              <a:buNone/>
            </a:pPr>
            <a:r>
              <a:rPr lang="en-US" dirty="0" smtClean="0"/>
              <a:t>In the last example of this section, we prompt the user </a:t>
            </a:r>
            <a:r>
              <a:rPr lang="en-US" dirty="0" smtClean="0">
                <a:solidFill>
                  <a:srgbClr val="6E8080"/>
                </a:solidFill>
                <a:latin typeface="Lucida Sans Typewriter"/>
                <a:ea typeface="Courier New" charset="0"/>
                <a:cs typeface="Courier New" charset="0"/>
              </a:rPr>
              <a:t>"Enter values, Q to quit: "</a:t>
            </a:r>
            <a:r>
              <a:rPr lang="en-US" dirty="0" smtClean="0"/>
              <a:t> What happens when the user enters a different letter?</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6.25</a:t>
            </a:r>
            <a:endParaRPr lang="en-US" dirty="0"/>
          </a:p>
        </p:txBody>
      </p:sp>
      <p:sp>
        <p:nvSpPr>
          <p:cNvPr id="8" name="Content Placeholder 5"/>
          <p:cNvSpPr>
            <a:spLocks noGrp="1"/>
          </p:cNvSpPr>
          <p:nvPr>
            <p:ph idx="4294967295"/>
          </p:nvPr>
        </p:nvSpPr>
        <p:spPr>
          <a:xfrm>
            <a:off x="0" y="4660900"/>
            <a:ext cx="8240713" cy="969963"/>
          </a:xfrm>
        </p:spPr>
        <p:txBody>
          <a:bodyPr/>
          <a:lstStyle/>
          <a:p>
            <a:pPr>
              <a:buNone/>
            </a:pPr>
            <a:r>
              <a:rPr lang="en-US" b="1" dirty="0" smtClean="0"/>
              <a:t>Answer:</a:t>
            </a:r>
            <a:r>
              <a:rPr lang="en-US" dirty="0" smtClean="0"/>
              <a:t> If the user doesn't provide any numeric input, the first call to </a:t>
            </a:r>
            <a:r>
              <a:rPr lang="en-US" dirty="0" err="1" smtClean="0">
                <a:solidFill>
                  <a:srgbClr val="6E8080"/>
                </a:solidFill>
                <a:latin typeface="Lucida Sans Typewriter"/>
                <a:ea typeface="Courier New" charset="0"/>
                <a:cs typeface="Courier New" charset="0"/>
              </a:rPr>
              <a:t>in.nextDouble</a:t>
            </a:r>
            <a:r>
              <a:rPr lang="en-US" dirty="0" smtClean="0">
                <a:solidFill>
                  <a:srgbClr val="6E8080"/>
                </a:solidFill>
                <a:latin typeface="Lucida Sans Typewriter"/>
                <a:ea typeface="Courier New" charset="0"/>
                <a:cs typeface="Courier New" charset="0"/>
              </a:rPr>
              <a:t>()</a:t>
            </a:r>
            <a:r>
              <a:rPr lang="en-US" dirty="0" smtClean="0"/>
              <a:t> will fail. </a:t>
            </a:r>
            <a:endParaRPr lang="en-US" dirty="0"/>
          </a:p>
        </p:txBody>
      </p:sp>
      <p:sp>
        <p:nvSpPr>
          <p:cNvPr id="9" name="Content Placeholder 5"/>
          <p:cNvSpPr>
            <a:spLocks noGrp="1"/>
          </p:cNvSpPr>
          <p:nvPr>
            <p:ph idx="4294967295"/>
          </p:nvPr>
        </p:nvSpPr>
        <p:spPr>
          <a:xfrm>
            <a:off x="0" y="958850"/>
            <a:ext cx="9134475" cy="3292475"/>
          </a:xfrm>
        </p:spPr>
        <p:txBody>
          <a:bodyPr/>
          <a:lstStyle/>
          <a:p>
            <a:pPr>
              <a:buNone/>
            </a:pPr>
            <a:r>
              <a:rPr lang="en-US" dirty="0" smtClean="0"/>
              <a:t>What is wrong with the following loop for reading a sequence of values?</a:t>
            </a:r>
          </a:p>
          <a:p>
            <a:pPr lvl="1">
              <a:spcBef>
                <a:spcPts val="0"/>
              </a:spcBef>
              <a:buNone/>
            </a:pPr>
            <a:r>
              <a:rPr lang="en-US" sz="2000" dirty="0" err="1" smtClean="0">
                <a:solidFill>
                  <a:srgbClr val="6E8080"/>
                </a:solidFill>
                <a:latin typeface="Lucida Sans Typewriter"/>
                <a:ea typeface="Courier New" charset="0"/>
                <a:cs typeface="Courier New" charset="0"/>
              </a:rPr>
              <a:t>System.out.print("Enter</a:t>
            </a:r>
            <a:r>
              <a:rPr lang="en-US" sz="2000" dirty="0" smtClean="0">
                <a:solidFill>
                  <a:srgbClr val="6E8080"/>
                </a:solidFill>
                <a:latin typeface="Lucida Sans Typewriter"/>
                <a:ea typeface="Courier New" charset="0"/>
                <a:cs typeface="Courier New" charset="0"/>
              </a:rPr>
              <a:t> values, Q to quit: ");</a:t>
            </a:r>
          </a:p>
          <a:p>
            <a:pPr lvl="1">
              <a:spcBef>
                <a:spcPts val="0"/>
              </a:spcBef>
              <a:buNone/>
            </a:pPr>
            <a:r>
              <a:rPr lang="en-US" sz="2000" dirty="0" smtClean="0">
                <a:solidFill>
                  <a:srgbClr val="6E8080"/>
                </a:solidFill>
                <a:latin typeface="Lucida Sans Typewriter"/>
                <a:ea typeface="Courier New" charset="0"/>
                <a:cs typeface="Courier New" charset="0"/>
              </a:rPr>
              <a:t>do </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double value = </a:t>
            </a:r>
            <a:r>
              <a:rPr lang="en-US" sz="2000" dirty="0" err="1" smtClean="0">
                <a:solidFill>
                  <a:srgbClr val="6E8080"/>
                </a:solidFill>
                <a:latin typeface="Lucida Sans Typewriter"/>
                <a:ea typeface="Courier New" charset="0"/>
                <a:cs typeface="Courier New" charset="0"/>
              </a:rPr>
              <a:t>in.nextDouble</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sum = sum + value;</a:t>
            </a:r>
          </a:p>
          <a:p>
            <a:pPr lvl="1">
              <a:spcBef>
                <a:spcPts val="0"/>
              </a:spcBef>
              <a:buNone/>
            </a:pPr>
            <a:r>
              <a:rPr lang="en-US" sz="2000" dirty="0" smtClean="0">
                <a:solidFill>
                  <a:srgbClr val="6E8080"/>
                </a:solidFill>
                <a:latin typeface="Lucida Sans Typewriter"/>
                <a:ea typeface="Courier New" charset="0"/>
                <a:cs typeface="Courier New" charset="0"/>
              </a:rPr>
              <a:t>   count++;</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while (</a:t>
            </a:r>
            <a:r>
              <a:rPr lang="en-US" sz="2000" dirty="0" err="1" smtClean="0">
                <a:solidFill>
                  <a:srgbClr val="6E8080"/>
                </a:solidFill>
                <a:latin typeface="Lucida Sans Typewriter"/>
                <a:ea typeface="Courier New" charset="0"/>
                <a:cs typeface="Courier New" charset="0"/>
              </a:rPr>
              <a:t>in.hasNextDouble</a:t>
            </a:r>
            <a:r>
              <a:rPr lang="en-US" sz="20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“Loop and a Half” Problem</a:t>
            </a:r>
            <a:endParaRPr lang="en-US" dirty="0"/>
          </a:p>
        </p:txBody>
      </p:sp>
      <p:sp>
        <p:nvSpPr>
          <p:cNvPr id="3" name="Content Placeholder 2"/>
          <p:cNvSpPr>
            <a:spLocks noGrp="1"/>
          </p:cNvSpPr>
          <p:nvPr>
            <p:ph idx="1"/>
          </p:nvPr>
        </p:nvSpPr>
        <p:spPr>
          <a:xfrm>
            <a:off x="8964" y="958814"/>
            <a:ext cx="9135036" cy="5476783"/>
          </a:xfrm>
        </p:spPr>
        <p:txBody>
          <a:bodyPr>
            <a:normAutofit lnSpcReduction="10000"/>
          </a:bodyPr>
          <a:lstStyle/>
          <a:p>
            <a:r>
              <a:rPr lang="en-US" dirty="0" smtClean="0"/>
              <a:t>Sometimes termination condition of a loop can only be evaluated in the middle of the loop. There are different approaches:</a:t>
            </a:r>
          </a:p>
          <a:p>
            <a:r>
              <a:rPr lang="en-US" dirty="0" smtClean="0"/>
              <a:t>Use a Boolean variable </a:t>
            </a:r>
          </a:p>
          <a:p>
            <a:pPr lvl="1">
              <a:spcBef>
                <a:spcPts val="0"/>
              </a:spcBef>
              <a:buNone/>
            </a:pPr>
            <a:r>
              <a:rPr lang="en-US" dirty="0" err="1" smtClean="0">
                <a:solidFill>
                  <a:srgbClr val="6E8080"/>
                </a:solidFill>
                <a:latin typeface="Lucida Sans Typewriter"/>
                <a:ea typeface="Courier New" charset="0"/>
                <a:cs typeface="Courier New" charset="0"/>
              </a:rPr>
              <a:t>boolean</a:t>
            </a:r>
            <a:r>
              <a:rPr lang="en-US" dirty="0" smtClean="0">
                <a:solidFill>
                  <a:srgbClr val="6E8080"/>
                </a:solidFill>
                <a:latin typeface="Lucida Sans Typewriter"/>
                <a:ea typeface="Courier New" charset="0"/>
                <a:cs typeface="Courier New" charset="0"/>
              </a:rPr>
              <a:t> done = false;</a:t>
            </a:r>
          </a:p>
          <a:p>
            <a:pPr lvl="1">
              <a:spcBef>
                <a:spcPts val="0"/>
              </a:spcBef>
              <a:buNone/>
            </a:pPr>
            <a:r>
              <a:rPr lang="en-US" dirty="0" smtClean="0">
                <a:solidFill>
                  <a:srgbClr val="6E8080"/>
                </a:solidFill>
                <a:latin typeface="Lucida Sans Typewriter"/>
                <a:ea typeface="Courier New" charset="0"/>
                <a:cs typeface="Courier New" charset="0"/>
              </a:rPr>
              <a:t>while (!done)</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String input = </a:t>
            </a:r>
            <a:r>
              <a:rPr lang="en-US" dirty="0" err="1" smtClean="0">
                <a:solidFill>
                  <a:srgbClr val="6E8080"/>
                </a:solidFill>
                <a:latin typeface="Lucida Sans Typewriter"/>
                <a:ea typeface="Courier New" charset="0"/>
                <a:cs typeface="Courier New" charset="0"/>
              </a:rPr>
              <a:t>in.next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a:t>
            </a:r>
            <a:r>
              <a:rPr lang="en-US" dirty="0" err="1" smtClean="0">
                <a:solidFill>
                  <a:srgbClr val="6E8080"/>
                </a:solidFill>
                <a:latin typeface="Lucida Sans Typewriter"/>
                <a:ea typeface="Courier New" charset="0"/>
                <a:cs typeface="Courier New" charset="0"/>
              </a:rPr>
              <a:t>input.equals("Q</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done = true;</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else</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Process data.</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while </a:t>
            </a:r>
            <a:r>
              <a:rPr lang="en-US" dirty="0" smtClean="0"/>
              <a:t>Loop</a:t>
            </a:r>
            <a:endParaRPr lang="en-US" dirty="0"/>
          </a:p>
        </p:txBody>
      </p:sp>
      <p:sp>
        <p:nvSpPr>
          <p:cNvPr id="3" name="Content Placeholder 2"/>
          <p:cNvSpPr>
            <a:spLocks noGrp="1"/>
          </p:cNvSpPr>
          <p:nvPr>
            <p:ph idx="4294967295"/>
          </p:nvPr>
        </p:nvSpPr>
        <p:spPr>
          <a:xfrm>
            <a:off x="9525" y="857948"/>
            <a:ext cx="9134475" cy="4458413"/>
          </a:xfrm>
        </p:spPr>
        <p:txBody>
          <a:bodyPr/>
          <a:lstStyle/>
          <a:p>
            <a:r>
              <a:rPr lang="en-US" dirty="0" smtClean="0"/>
              <a:t>The code:</a:t>
            </a:r>
          </a:p>
          <a:p>
            <a:pPr lvl="1">
              <a:buNone/>
            </a:pPr>
            <a:r>
              <a:rPr lang="en-US" dirty="0" smtClean="0">
                <a:solidFill>
                  <a:srgbClr val="6E8080"/>
                </a:solidFill>
                <a:latin typeface="Lucida Sans Typewriter"/>
                <a:ea typeface="Courier New" charset="0"/>
                <a:cs typeface="Courier New" charset="0"/>
              </a:rPr>
              <a:t>while (balance &lt; </a:t>
            </a:r>
            <a:r>
              <a:rPr lang="en-US" dirty="0" err="1" smtClean="0">
                <a:solidFill>
                  <a:srgbClr val="6E8080"/>
                </a:solidFill>
                <a:latin typeface="Lucida Sans Typewriter"/>
                <a:ea typeface="Courier New" charset="0"/>
                <a:cs typeface="Courier New" charset="0"/>
              </a:rPr>
              <a:t>targetBalance</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year++;</a:t>
            </a:r>
          </a:p>
          <a:p>
            <a:pPr lvl="1">
              <a:buNone/>
            </a:pPr>
            <a:r>
              <a:rPr lang="en-US" dirty="0" smtClean="0">
                <a:solidFill>
                  <a:srgbClr val="6E8080"/>
                </a:solidFill>
                <a:latin typeface="Lucida Sans Typewriter"/>
                <a:ea typeface="Courier New" charset="0"/>
                <a:cs typeface="Courier New" charset="0"/>
              </a:rPr>
              <a:t>   double interest = balance * RATE / 100;</a:t>
            </a:r>
          </a:p>
          <a:p>
            <a:pPr lvl="1">
              <a:buNone/>
            </a:pPr>
            <a:r>
              <a:rPr lang="en-US" dirty="0" smtClean="0">
                <a:solidFill>
                  <a:srgbClr val="6E8080"/>
                </a:solidFill>
                <a:latin typeface="Lucida Sans Typewriter"/>
                <a:ea typeface="Courier New" charset="0"/>
                <a:cs typeface="Courier New" charset="0"/>
              </a:rPr>
              <a:t>   balance = balance + interest;</a:t>
            </a:r>
          </a:p>
          <a:p>
            <a:pPr lvl="1">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“Loop and a Half” Problem</a:t>
            </a:r>
            <a:endParaRPr lang="en-US" dirty="0"/>
          </a:p>
        </p:txBody>
      </p:sp>
      <p:sp>
        <p:nvSpPr>
          <p:cNvPr id="3" name="Content Placeholder 2"/>
          <p:cNvSpPr>
            <a:spLocks noGrp="1"/>
          </p:cNvSpPr>
          <p:nvPr>
            <p:ph idx="1"/>
          </p:nvPr>
        </p:nvSpPr>
        <p:spPr>
          <a:xfrm>
            <a:off x="8964" y="958814"/>
            <a:ext cx="9135036" cy="5476783"/>
          </a:xfrm>
        </p:spPr>
        <p:txBody>
          <a:bodyPr/>
          <a:lstStyle/>
          <a:p>
            <a:pPr>
              <a:buNone/>
            </a:pPr>
            <a:r>
              <a:rPr lang="en-US" dirty="0" smtClean="0"/>
              <a:t>Additional approaches:</a:t>
            </a:r>
          </a:p>
          <a:p>
            <a:r>
              <a:rPr lang="en-US" dirty="0" smtClean="0"/>
              <a:t>Combine an assignment and a test in the loop condition</a:t>
            </a:r>
          </a:p>
          <a:p>
            <a:pPr lvl="1">
              <a:spcBef>
                <a:spcPts val="0"/>
              </a:spcBef>
              <a:buNone/>
            </a:pPr>
            <a:r>
              <a:rPr lang="en-US" sz="1600" dirty="0" err="1" smtClean="0">
                <a:solidFill>
                  <a:srgbClr val="6E8080"/>
                </a:solidFill>
                <a:latin typeface="Lucida Sans Typewriter"/>
                <a:ea typeface="Courier New" charset="0"/>
                <a:cs typeface="Courier New" charset="0"/>
              </a:rPr>
              <a:t>while (!(input = in.next()).equals("Q"))</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smtClean="0">
                <a:solidFill>
                  <a:srgbClr val="6E8080"/>
                </a:solidFill>
                <a:latin typeface="Comic Sans MS"/>
                <a:ea typeface="Courier New" charset="0"/>
                <a:cs typeface="Comic Sans MS"/>
              </a:rPr>
              <a:t>Process data.</a:t>
            </a:r>
          </a:p>
          <a:p>
            <a:pPr lvl="1">
              <a:spcBef>
                <a:spcPts val="0"/>
              </a:spcBef>
              <a:buNone/>
            </a:pPr>
            <a:r>
              <a:rPr lang="en-US" sz="1600" dirty="0" smtClean="0">
                <a:solidFill>
                  <a:srgbClr val="6E8080"/>
                </a:solidFill>
                <a:latin typeface="Lucida Sans Typewriter"/>
                <a:ea typeface="Courier New" charset="0"/>
                <a:cs typeface="Courier New" charset="0"/>
              </a:rPr>
              <a:t>} </a:t>
            </a:r>
          </a:p>
          <a:p>
            <a:r>
              <a:rPr lang="en-US" dirty="0" smtClean="0"/>
              <a:t>Exit the loop from the middle</a:t>
            </a:r>
          </a:p>
          <a:p>
            <a:pPr lvl="1">
              <a:buNone/>
            </a:pPr>
            <a:r>
              <a:rPr lang="en-US" sz="1600" dirty="0" smtClean="0">
                <a:solidFill>
                  <a:srgbClr val="6E8080"/>
                </a:solidFill>
                <a:latin typeface="Lucida Sans Typewriter"/>
                <a:ea typeface="Courier New" charset="0"/>
                <a:cs typeface="Courier New" charset="0"/>
              </a:rPr>
              <a:t>public void </a:t>
            </a:r>
            <a:r>
              <a:rPr lang="en-US" sz="1600" dirty="0" err="1" smtClean="0">
                <a:solidFill>
                  <a:srgbClr val="6E8080"/>
                </a:solidFill>
                <a:latin typeface="Lucida Sans Typewriter"/>
                <a:ea typeface="Courier New" charset="0"/>
                <a:cs typeface="Courier New" charset="0"/>
              </a:rPr>
              <a:t>processInput(Scanner</a:t>
            </a:r>
            <a:r>
              <a:rPr lang="en-US" sz="1600" dirty="0" smtClean="0">
                <a:solidFill>
                  <a:srgbClr val="6E8080"/>
                </a:solidFill>
                <a:latin typeface="Lucida Sans Typewriter"/>
                <a:ea typeface="Courier New" charset="0"/>
                <a:cs typeface="Courier New" charset="0"/>
              </a:rPr>
              <a:t> in)</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while (true)</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String input = </a:t>
            </a:r>
            <a:r>
              <a:rPr lang="en-US" sz="1600" dirty="0" err="1" smtClean="0">
                <a:solidFill>
                  <a:srgbClr val="6E8080"/>
                </a:solidFill>
                <a:latin typeface="Lucida Sans Typewriter"/>
                <a:ea typeface="Courier New" charset="0"/>
                <a:cs typeface="Courier New" charset="0"/>
              </a:rPr>
              <a:t>in.next</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if (</a:t>
            </a:r>
            <a:r>
              <a:rPr lang="en-US" sz="1600" dirty="0" err="1" smtClean="0">
                <a:solidFill>
                  <a:srgbClr val="6E8080"/>
                </a:solidFill>
                <a:latin typeface="Lucida Sans Typewriter"/>
                <a:ea typeface="Courier New" charset="0"/>
                <a:cs typeface="Courier New" charset="0"/>
              </a:rPr>
              <a:t>input.equals("Q</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return;</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smtClean="0">
                <a:solidFill>
                  <a:srgbClr val="6E8080"/>
                </a:solidFill>
                <a:latin typeface="Comic Sans MS"/>
                <a:ea typeface="Courier New" charset="0"/>
                <a:cs typeface="Comic Sans MS"/>
              </a:rPr>
              <a:t>Process data.</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Solving: Storyboards</a:t>
            </a:r>
            <a:endParaRPr lang="en-US" dirty="0"/>
          </a:p>
        </p:txBody>
      </p:sp>
      <p:sp>
        <p:nvSpPr>
          <p:cNvPr id="3" name="Content Placeholder 2"/>
          <p:cNvSpPr>
            <a:spLocks noGrp="1"/>
          </p:cNvSpPr>
          <p:nvPr>
            <p:ph idx="1"/>
          </p:nvPr>
        </p:nvSpPr>
        <p:spPr>
          <a:xfrm>
            <a:off x="0" y="762000"/>
            <a:ext cx="9135036" cy="5476783"/>
          </a:xfrm>
        </p:spPr>
        <p:txBody>
          <a:bodyPr/>
          <a:lstStyle/>
          <a:p>
            <a:r>
              <a:rPr lang="en-US" dirty="0" smtClean="0"/>
              <a:t>A storyboard consists of annotated sketches for each step in an action sequence.</a:t>
            </a:r>
          </a:p>
          <a:p>
            <a:r>
              <a:rPr lang="en-US" dirty="0" smtClean="0"/>
              <a:t/>
            </a:r>
            <a:br>
              <a:rPr lang="en-US" dirty="0" smtClean="0"/>
            </a:br>
            <a:endParaRPr lang="en-US" dirty="0" smtClean="0"/>
          </a:p>
          <a:p>
            <a:endParaRPr lang="en-US" dirty="0" smtClean="0"/>
          </a:p>
          <a:p>
            <a:endParaRPr lang="en-US" dirty="0" smtClean="0"/>
          </a:p>
          <a:p>
            <a:endParaRPr lang="en-US" dirty="0" smtClean="0"/>
          </a:p>
          <a:p>
            <a:pPr>
              <a:buNone/>
            </a:pPr>
            <a:endParaRPr lang="en-US" dirty="0" smtClean="0"/>
          </a:p>
          <a:p>
            <a:r>
              <a:rPr lang="en-US" dirty="0" smtClean="0"/>
              <a:t>Developing a storyboard for your program helps you understand the inputs and outputs that are required for a program.</a:t>
            </a:r>
          </a:p>
          <a:p>
            <a:r>
              <a:rPr lang="en-US" dirty="0" smtClean="0"/>
              <a:t>Use a storyboard to answer questions about how the program should react to different inputs.</a:t>
            </a:r>
            <a:endParaRPr lang="en-US" dirty="0"/>
          </a:p>
        </p:txBody>
      </p:sp>
      <p:pic>
        <p:nvPicPr>
          <p:cNvPr id="5" name="Picture 4" descr="animation_storybord.png"/>
          <p:cNvPicPr>
            <a:picLocks noChangeAspect="1"/>
          </p:cNvPicPr>
          <p:nvPr/>
        </p:nvPicPr>
        <p:blipFill>
          <a:blip r:embed="rId2"/>
          <a:stretch>
            <a:fillRect/>
          </a:stretch>
        </p:blipFill>
        <p:spPr>
          <a:xfrm>
            <a:off x="505832" y="1545053"/>
            <a:ext cx="4143522" cy="2629756"/>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Solving: Storyboards</a:t>
            </a:r>
            <a:endParaRPr lang="en-US" dirty="0"/>
          </a:p>
        </p:txBody>
      </p:sp>
      <p:sp>
        <p:nvSpPr>
          <p:cNvPr id="3" name="Content Placeholder 2"/>
          <p:cNvSpPr>
            <a:spLocks noGrp="1"/>
          </p:cNvSpPr>
          <p:nvPr>
            <p:ph idx="1"/>
          </p:nvPr>
        </p:nvSpPr>
        <p:spPr>
          <a:xfrm>
            <a:off x="0" y="762000"/>
            <a:ext cx="9135036" cy="5476783"/>
          </a:xfrm>
        </p:spPr>
        <p:txBody>
          <a:bodyPr/>
          <a:lstStyle/>
          <a:p>
            <a:r>
              <a:rPr lang="en-US" dirty="0" smtClean="0"/>
              <a:t>Storyboarding for a problem to convert units of measurement.</a:t>
            </a:r>
          </a:p>
          <a:p>
            <a:r>
              <a:rPr lang="en-US" dirty="0" smtClean="0"/>
              <a:t>Show how to deal with potential confusion:</a:t>
            </a:r>
            <a:endParaRPr lang="en-US" dirty="0"/>
          </a:p>
        </p:txBody>
      </p:sp>
      <p:pic>
        <p:nvPicPr>
          <p:cNvPr id="6" name="Picture 5" descr="storyboard1.png"/>
          <p:cNvPicPr>
            <a:picLocks noChangeAspect="1"/>
          </p:cNvPicPr>
          <p:nvPr/>
        </p:nvPicPr>
        <p:blipFill>
          <a:blip r:embed="rId2"/>
          <a:stretch>
            <a:fillRect/>
          </a:stretch>
        </p:blipFill>
        <p:spPr>
          <a:xfrm>
            <a:off x="179041" y="1983047"/>
            <a:ext cx="8964959" cy="364523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Solving: Storyboards</a:t>
            </a:r>
            <a:endParaRPr lang="en-US" dirty="0"/>
          </a:p>
        </p:txBody>
      </p:sp>
      <p:sp>
        <p:nvSpPr>
          <p:cNvPr id="3" name="Content Placeholder 2"/>
          <p:cNvSpPr>
            <a:spLocks noGrp="1"/>
          </p:cNvSpPr>
          <p:nvPr>
            <p:ph idx="1"/>
          </p:nvPr>
        </p:nvSpPr>
        <p:spPr>
          <a:xfrm>
            <a:off x="0" y="762000"/>
            <a:ext cx="9135036" cy="5476783"/>
          </a:xfrm>
        </p:spPr>
        <p:txBody>
          <a:bodyPr/>
          <a:lstStyle/>
          <a:p>
            <a:r>
              <a:rPr lang="en-US" dirty="0" smtClean="0"/>
              <a:t>Demonstrate error handling:</a:t>
            </a:r>
            <a:endParaRPr lang="en-US" dirty="0"/>
          </a:p>
        </p:txBody>
      </p:sp>
      <p:pic>
        <p:nvPicPr>
          <p:cNvPr id="5" name="Picture 4" descr="storyboard2.png"/>
          <p:cNvPicPr>
            <a:picLocks noChangeAspect="1"/>
          </p:cNvPicPr>
          <p:nvPr/>
        </p:nvPicPr>
        <p:blipFill>
          <a:blip r:embed="rId2"/>
          <a:stretch>
            <a:fillRect/>
          </a:stretch>
        </p:blipFill>
        <p:spPr>
          <a:xfrm>
            <a:off x="115282" y="1302186"/>
            <a:ext cx="8913436" cy="2885274"/>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Solving: Storyboards</a:t>
            </a:r>
            <a:endParaRPr lang="en-US" dirty="0"/>
          </a:p>
        </p:txBody>
      </p:sp>
      <p:sp>
        <p:nvSpPr>
          <p:cNvPr id="3" name="Content Placeholder 2"/>
          <p:cNvSpPr>
            <a:spLocks noGrp="1"/>
          </p:cNvSpPr>
          <p:nvPr>
            <p:ph idx="1"/>
          </p:nvPr>
        </p:nvSpPr>
        <p:spPr>
          <a:xfrm>
            <a:off x="0" y="762000"/>
            <a:ext cx="9135036" cy="5476783"/>
          </a:xfrm>
        </p:spPr>
        <p:txBody>
          <a:bodyPr/>
          <a:lstStyle/>
          <a:p>
            <a:r>
              <a:rPr lang="en-US" dirty="0" smtClean="0"/>
              <a:t>An approach to avoid some errors:</a:t>
            </a:r>
          </a:p>
          <a:p>
            <a:endParaRPr lang="en-US" dirty="0" smtClean="0"/>
          </a:p>
          <a:p>
            <a:endParaRPr lang="en-US" dirty="0" smtClean="0"/>
          </a:p>
          <a:p>
            <a:endParaRPr lang="en-US" dirty="0" smtClean="0"/>
          </a:p>
          <a:p>
            <a:pPr>
              <a:buNone/>
            </a:pPr>
            <a:endParaRPr lang="en-US" dirty="0" smtClean="0"/>
          </a:p>
          <a:p>
            <a:r>
              <a:rPr lang="en-US" dirty="0" smtClean="0"/>
              <a:t>How will we exit the program:</a:t>
            </a:r>
            <a:endParaRPr lang="en-US" dirty="0"/>
          </a:p>
        </p:txBody>
      </p:sp>
      <p:pic>
        <p:nvPicPr>
          <p:cNvPr id="6" name="Picture 5" descr="storyboard3.png"/>
          <p:cNvPicPr>
            <a:picLocks noChangeAspect="1"/>
          </p:cNvPicPr>
          <p:nvPr/>
        </p:nvPicPr>
        <p:blipFill>
          <a:blip r:embed="rId2"/>
          <a:stretch>
            <a:fillRect/>
          </a:stretch>
        </p:blipFill>
        <p:spPr>
          <a:xfrm>
            <a:off x="256499" y="1207081"/>
            <a:ext cx="8745987" cy="1481279"/>
          </a:xfrm>
          <a:prstGeom prst="rect">
            <a:avLst/>
          </a:prstGeom>
        </p:spPr>
      </p:pic>
      <p:pic>
        <p:nvPicPr>
          <p:cNvPr id="7" name="Picture 6" descr="storyboard4.png"/>
          <p:cNvPicPr>
            <a:picLocks noChangeAspect="1"/>
          </p:cNvPicPr>
          <p:nvPr/>
        </p:nvPicPr>
        <p:blipFill>
          <a:blip r:embed="rId3"/>
          <a:stretch>
            <a:fillRect/>
          </a:stretch>
        </p:blipFill>
        <p:spPr>
          <a:xfrm>
            <a:off x="256499" y="3459196"/>
            <a:ext cx="7847585" cy="2999876"/>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6.26</a:t>
            </a:r>
            <a:endParaRPr lang="en-US" dirty="0"/>
          </a:p>
        </p:txBody>
      </p:sp>
      <p:sp>
        <p:nvSpPr>
          <p:cNvPr id="8" name="Content Placeholder 5"/>
          <p:cNvSpPr>
            <a:spLocks noGrp="1"/>
          </p:cNvSpPr>
          <p:nvPr>
            <p:ph idx="4294967295"/>
          </p:nvPr>
        </p:nvSpPr>
        <p:spPr>
          <a:xfrm>
            <a:off x="904875" y="2773363"/>
            <a:ext cx="8239125" cy="1754187"/>
          </a:xfrm>
        </p:spPr>
        <p:txBody>
          <a:bodyPr>
            <a:normAutofit lnSpcReduction="10000"/>
          </a:bodyPr>
          <a:lstStyle/>
          <a:p>
            <a:pPr>
              <a:buNone/>
            </a:pPr>
            <a:r>
              <a:rPr lang="en-US" b="1" dirty="0" smtClean="0"/>
              <a:t>Answer:</a:t>
            </a:r>
            <a:r>
              <a:rPr lang="en-US" dirty="0" smtClean="0"/>
              <a:t> Computing the average</a:t>
            </a:r>
          </a:p>
          <a:p>
            <a:pPr>
              <a:buNone/>
            </a:pPr>
            <a:r>
              <a:rPr lang="en-US" dirty="0" smtClean="0">
                <a:latin typeface="Comic Sans MS"/>
                <a:cs typeface="Comic Sans MS"/>
              </a:rPr>
              <a:t>Enter scores, Q to quit: </a:t>
            </a:r>
            <a:r>
              <a:rPr lang="en-US" dirty="0" smtClean="0">
                <a:solidFill>
                  <a:srgbClr val="006CB8"/>
                </a:solidFill>
                <a:latin typeface="Comic Sans MS"/>
                <a:cs typeface="Comic Sans MS"/>
              </a:rPr>
              <a:t>90 80 90 100 80 Q</a:t>
            </a:r>
          </a:p>
          <a:p>
            <a:pPr>
              <a:buNone/>
            </a:pPr>
            <a:r>
              <a:rPr lang="en-US" dirty="0" smtClean="0">
                <a:latin typeface="Comic Sans MS"/>
                <a:cs typeface="Comic Sans MS"/>
              </a:rPr>
              <a:t>The average is 88</a:t>
            </a:r>
          </a:p>
          <a:p>
            <a:pPr>
              <a:buNone/>
            </a:pPr>
            <a:r>
              <a:rPr lang="en-US" dirty="0" smtClean="0">
                <a:latin typeface="Comic Sans MS"/>
                <a:cs typeface="Comic Sans MS"/>
              </a:rPr>
              <a:t>(Program exits) </a:t>
            </a:r>
            <a:endParaRPr lang="en-US" dirty="0">
              <a:latin typeface="Comic Sans MS"/>
              <a:cs typeface="Comic Sans MS"/>
            </a:endParaRPr>
          </a:p>
        </p:txBody>
      </p:sp>
      <p:sp>
        <p:nvSpPr>
          <p:cNvPr id="9" name="Content Placeholder 5"/>
          <p:cNvSpPr>
            <a:spLocks noGrp="1"/>
          </p:cNvSpPr>
          <p:nvPr>
            <p:ph idx="4294967295"/>
          </p:nvPr>
        </p:nvSpPr>
        <p:spPr>
          <a:xfrm>
            <a:off x="0" y="958850"/>
            <a:ext cx="9134475" cy="1538288"/>
          </a:xfrm>
        </p:spPr>
        <p:txBody>
          <a:bodyPr>
            <a:normAutofit lnSpcReduction="10000"/>
          </a:bodyPr>
          <a:lstStyle/>
          <a:p>
            <a:pPr>
              <a:buNone/>
            </a:pPr>
            <a:r>
              <a:rPr lang="en-US" dirty="0" smtClean="0"/>
              <a:t>Provide a storyboard panel for a program that reads a number of test scores and prints the average score. The program only needs to process one set of scores. Don't worry about error handling.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6.27</a:t>
            </a:r>
            <a:endParaRPr lang="en-US" dirty="0"/>
          </a:p>
        </p:txBody>
      </p:sp>
      <p:sp>
        <p:nvSpPr>
          <p:cNvPr id="9" name="Content Placeholder 5"/>
          <p:cNvSpPr>
            <a:spLocks noGrp="1"/>
          </p:cNvSpPr>
          <p:nvPr>
            <p:ph idx="4294967295"/>
          </p:nvPr>
        </p:nvSpPr>
        <p:spPr>
          <a:xfrm>
            <a:off x="0" y="958850"/>
            <a:ext cx="9134475" cy="4694238"/>
          </a:xfrm>
        </p:spPr>
        <p:txBody>
          <a:bodyPr/>
          <a:lstStyle/>
          <a:p>
            <a:pPr>
              <a:buNone/>
            </a:pPr>
            <a:r>
              <a:rPr lang="en-US" dirty="0" smtClean="0"/>
              <a:t>Google has a simple interface for converting units. You just type the question, and you get the answer.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Make storyboards for an equivalent interface in a Java program. Show a scenario in which all goes well, and show the handling of two kinds of errors. </a:t>
            </a:r>
            <a:endParaRPr lang="en-US" dirty="0"/>
          </a:p>
        </p:txBody>
      </p:sp>
      <p:pic>
        <p:nvPicPr>
          <p:cNvPr id="6" name="Picture 5" descr="google.png"/>
          <p:cNvPicPr>
            <a:picLocks noChangeAspect="1"/>
          </p:cNvPicPr>
          <p:nvPr/>
        </p:nvPicPr>
        <p:blipFill>
          <a:blip r:embed="rId2"/>
          <a:stretch>
            <a:fillRect/>
          </a:stretch>
        </p:blipFill>
        <p:spPr>
          <a:xfrm>
            <a:off x="-8964" y="1724155"/>
            <a:ext cx="9144000" cy="2089766"/>
          </a:xfrm>
          <a:prstGeom prst="rect">
            <a:avLst/>
          </a:prstGeom>
        </p:spPr>
      </p:pic>
      <p:sp>
        <p:nvSpPr>
          <p:cNvPr id="7"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6.27</a:t>
            </a:r>
            <a:endParaRPr lang="en-US" dirty="0"/>
          </a:p>
        </p:txBody>
      </p:sp>
      <p:sp>
        <p:nvSpPr>
          <p:cNvPr id="8" name="Content Placeholder 5"/>
          <p:cNvSpPr>
            <a:spLocks noGrp="1"/>
          </p:cNvSpPr>
          <p:nvPr>
            <p:ph idx="4294967295"/>
          </p:nvPr>
        </p:nvSpPr>
        <p:spPr>
          <a:xfrm>
            <a:off x="904875" y="933450"/>
            <a:ext cx="8239125" cy="473075"/>
          </a:xfrm>
        </p:spPr>
        <p:txBody>
          <a:bodyPr/>
          <a:lstStyle/>
          <a:p>
            <a:pPr>
              <a:buNone/>
            </a:pPr>
            <a:r>
              <a:rPr lang="en-US" b="1" dirty="0" smtClean="0"/>
              <a:t>Answer:</a:t>
            </a:r>
            <a:endParaRPr lang="en-US" dirty="0"/>
          </a:p>
        </p:txBody>
      </p:sp>
      <p:pic>
        <p:nvPicPr>
          <p:cNvPr id="6" name="Picture 5" descr="sc6.27_answer.png"/>
          <p:cNvPicPr>
            <a:picLocks noChangeAspect="1"/>
          </p:cNvPicPr>
          <p:nvPr/>
        </p:nvPicPr>
        <p:blipFill>
          <a:blip r:embed="rId2"/>
          <a:stretch>
            <a:fillRect/>
          </a:stretch>
        </p:blipFill>
        <p:spPr>
          <a:xfrm>
            <a:off x="599372" y="1565632"/>
            <a:ext cx="5268201" cy="497194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6.28</a:t>
            </a:r>
            <a:endParaRPr lang="en-US" dirty="0"/>
          </a:p>
        </p:txBody>
      </p:sp>
      <p:sp>
        <p:nvSpPr>
          <p:cNvPr id="8" name="Content Placeholder 5"/>
          <p:cNvSpPr>
            <a:spLocks noGrp="1"/>
          </p:cNvSpPr>
          <p:nvPr>
            <p:ph idx="4294967295"/>
          </p:nvPr>
        </p:nvSpPr>
        <p:spPr>
          <a:xfrm>
            <a:off x="904875" y="2497138"/>
            <a:ext cx="8239125" cy="1754187"/>
          </a:xfrm>
        </p:spPr>
        <p:txBody>
          <a:bodyPr>
            <a:normAutofit lnSpcReduction="10000"/>
          </a:bodyPr>
          <a:lstStyle/>
          <a:p>
            <a:pPr>
              <a:buNone/>
            </a:pPr>
            <a:r>
              <a:rPr lang="en-US" b="1" dirty="0" smtClean="0"/>
              <a:t>Answer:</a:t>
            </a:r>
            <a:r>
              <a:rPr lang="en-US" dirty="0" smtClean="0"/>
              <a:t> One score is not enough</a:t>
            </a:r>
          </a:p>
          <a:p>
            <a:pPr>
              <a:buNone/>
            </a:pPr>
            <a:r>
              <a:rPr lang="en-US" dirty="0" smtClean="0">
                <a:latin typeface="Comic Sans MS"/>
                <a:cs typeface="Comic Sans MS"/>
              </a:rPr>
              <a:t>Enter scores, Q to quit: </a:t>
            </a:r>
            <a:r>
              <a:rPr lang="en-US" dirty="0" smtClean="0">
                <a:solidFill>
                  <a:srgbClr val="006CB8"/>
                </a:solidFill>
                <a:latin typeface="Comic Sans MS"/>
                <a:cs typeface="Comic Sans MS"/>
              </a:rPr>
              <a:t>90 Q</a:t>
            </a:r>
            <a:endParaRPr lang="en-US" dirty="0" smtClean="0">
              <a:latin typeface="Comic Sans MS"/>
              <a:cs typeface="Comic Sans MS"/>
            </a:endParaRPr>
          </a:p>
          <a:p>
            <a:pPr>
              <a:buNone/>
            </a:pPr>
            <a:r>
              <a:rPr lang="en-US" dirty="0" smtClean="0">
                <a:latin typeface="Comic Sans MS"/>
                <a:cs typeface="Comic Sans MS"/>
              </a:rPr>
              <a:t>Error: At least two scores are required.</a:t>
            </a:r>
          </a:p>
          <a:p>
            <a:pPr>
              <a:buNone/>
            </a:pPr>
            <a:r>
              <a:rPr lang="en-US" dirty="0" smtClean="0">
                <a:latin typeface="Comic Sans MS"/>
                <a:cs typeface="Comic Sans MS"/>
              </a:rPr>
              <a:t>(Program exits) </a:t>
            </a:r>
            <a:endParaRPr lang="en-US" dirty="0">
              <a:latin typeface="Comic Sans MS"/>
              <a:cs typeface="Comic Sans MS"/>
            </a:endParaRPr>
          </a:p>
        </p:txBody>
      </p:sp>
      <p:sp>
        <p:nvSpPr>
          <p:cNvPr id="9" name="Content Placeholder 5"/>
          <p:cNvSpPr>
            <a:spLocks noGrp="1"/>
          </p:cNvSpPr>
          <p:nvPr>
            <p:ph idx="4294967295"/>
          </p:nvPr>
        </p:nvSpPr>
        <p:spPr>
          <a:xfrm>
            <a:off x="0" y="958850"/>
            <a:ext cx="9134475" cy="1538288"/>
          </a:xfrm>
        </p:spPr>
        <p:txBody>
          <a:bodyPr>
            <a:normAutofit lnSpcReduction="10000"/>
          </a:bodyPr>
          <a:lstStyle/>
          <a:p>
            <a:pPr>
              <a:buNone/>
            </a:pPr>
            <a:r>
              <a:rPr lang="en-US" dirty="0" smtClean="0"/>
              <a:t>Consider a modification of the program in Self Check 26. Suppose we want to drop the lowest score before computing the average. Provide a storyboard for the situation in which a user only provides one score.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6.29</a:t>
            </a:r>
            <a:endParaRPr lang="en-US" dirty="0"/>
          </a:p>
        </p:txBody>
      </p:sp>
      <p:sp>
        <p:nvSpPr>
          <p:cNvPr id="9" name="Content Placeholder 5"/>
          <p:cNvSpPr>
            <a:spLocks noGrp="1"/>
          </p:cNvSpPr>
          <p:nvPr>
            <p:ph idx="4294967295"/>
          </p:nvPr>
        </p:nvSpPr>
        <p:spPr>
          <a:xfrm>
            <a:off x="0" y="958850"/>
            <a:ext cx="9134475" cy="1538288"/>
          </a:xfrm>
        </p:spPr>
        <p:txBody>
          <a:bodyPr/>
          <a:lstStyle/>
          <a:p>
            <a:pPr>
              <a:buNone/>
            </a:pPr>
            <a:r>
              <a:rPr lang="en-US" dirty="0" smtClean="0"/>
              <a:t>What is the problem with implementing the following storyboard in Java? </a:t>
            </a:r>
          </a:p>
        </p:txBody>
      </p:sp>
      <p:pic>
        <p:nvPicPr>
          <p:cNvPr id="6" name="Picture 5" descr="sc6.29_question.png"/>
          <p:cNvPicPr>
            <a:picLocks noChangeAspect="1"/>
          </p:cNvPicPr>
          <p:nvPr/>
        </p:nvPicPr>
        <p:blipFill>
          <a:blip r:embed="rId2"/>
          <a:stretch>
            <a:fillRect/>
          </a:stretch>
        </p:blipFill>
        <p:spPr>
          <a:xfrm>
            <a:off x="430859" y="1779819"/>
            <a:ext cx="8282282" cy="2576138"/>
          </a:xfrm>
          <a:prstGeom prst="rect">
            <a:avLst/>
          </a:prstGeom>
        </p:spPr>
      </p:pic>
      <p:sp>
        <p:nvSpPr>
          <p:cNvPr id="7"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while </a:t>
            </a:r>
            <a:r>
              <a:rPr lang="en-US" dirty="0" smtClean="0"/>
              <a:t>Loop</a:t>
            </a:r>
            <a:endParaRPr lang="en-US" dirty="0"/>
          </a:p>
        </p:txBody>
      </p:sp>
      <p:sp>
        <p:nvSpPr>
          <p:cNvPr id="3" name="Content Placeholder 2"/>
          <p:cNvSpPr>
            <a:spLocks noGrp="1"/>
          </p:cNvSpPr>
          <p:nvPr>
            <p:ph idx="4294967295"/>
          </p:nvPr>
        </p:nvSpPr>
        <p:spPr>
          <a:xfrm>
            <a:off x="9525" y="857948"/>
            <a:ext cx="9134475" cy="530333"/>
          </a:xfrm>
        </p:spPr>
        <p:txBody>
          <a:bodyPr/>
          <a:lstStyle/>
          <a:p>
            <a:pPr>
              <a:buNone/>
            </a:pPr>
            <a:r>
              <a:rPr lang="en-US" b="1" dirty="0" smtClean="0"/>
              <a:t>Figure 1</a:t>
            </a:r>
            <a:r>
              <a:rPr lang="en-US" dirty="0" smtClean="0"/>
              <a:t> Flowchart of a </a:t>
            </a:r>
            <a:r>
              <a:rPr lang="en-US" dirty="0" smtClean="0">
                <a:solidFill>
                  <a:srgbClr val="6E8080"/>
                </a:solidFill>
                <a:latin typeface="Lucida Sans Typewriter"/>
                <a:ea typeface="Courier New" charset="0"/>
                <a:cs typeface="Courier New" charset="0"/>
              </a:rPr>
              <a:t>while</a:t>
            </a:r>
            <a:r>
              <a:rPr lang="en-US" dirty="0" smtClean="0"/>
              <a:t> Loop</a:t>
            </a:r>
            <a:endParaRPr lang="en-US" dirty="0" smtClean="0">
              <a:solidFill>
                <a:srgbClr val="6E8080"/>
              </a:solidFill>
              <a:latin typeface="Lucida Sans Typewriter"/>
              <a:ea typeface="Courier New" charset="0"/>
              <a:cs typeface="Courier New" charset="0"/>
            </a:endParaRPr>
          </a:p>
        </p:txBody>
      </p:sp>
      <p:pic>
        <p:nvPicPr>
          <p:cNvPr id="4" name="Picture 3" descr="flowchart_interest.png"/>
          <p:cNvPicPr>
            <a:picLocks noChangeAspect="1"/>
          </p:cNvPicPr>
          <p:nvPr/>
        </p:nvPicPr>
        <p:blipFill>
          <a:blip r:embed="rId2"/>
          <a:stretch>
            <a:fillRect/>
          </a:stretch>
        </p:blipFill>
        <p:spPr>
          <a:xfrm>
            <a:off x="634982" y="1388281"/>
            <a:ext cx="2721128" cy="502652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6.29</a:t>
            </a:r>
            <a:endParaRPr lang="en-US" dirty="0"/>
          </a:p>
        </p:txBody>
      </p:sp>
      <p:sp>
        <p:nvSpPr>
          <p:cNvPr id="8" name="Content Placeholder 5"/>
          <p:cNvSpPr>
            <a:spLocks noGrp="1"/>
          </p:cNvSpPr>
          <p:nvPr>
            <p:ph idx="4294967295"/>
          </p:nvPr>
        </p:nvSpPr>
        <p:spPr>
          <a:xfrm>
            <a:off x="904875" y="946150"/>
            <a:ext cx="8239125" cy="2976563"/>
          </a:xfrm>
        </p:spPr>
        <p:txBody>
          <a:bodyPr/>
          <a:lstStyle/>
          <a:p>
            <a:pPr>
              <a:buNone/>
            </a:pPr>
            <a:r>
              <a:rPr lang="en-US" b="1" dirty="0" smtClean="0"/>
              <a:t>Answer:</a:t>
            </a:r>
            <a:r>
              <a:rPr lang="en-US" dirty="0" smtClean="0"/>
              <a:t> It would not be possible to implement this interface using the Java features we have covered up to this point. There is no way for the program to know when the first set of inputs ends. (When you read numbers with </a:t>
            </a:r>
            <a:r>
              <a:rPr lang="en-US" dirty="0" smtClean="0">
                <a:solidFill>
                  <a:srgbClr val="6E8080"/>
                </a:solidFill>
                <a:latin typeface="Lucida Sans Typewriter"/>
                <a:ea typeface="Courier New" charset="0"/>
                <a:cs typeface="Courier New" charset="0"/>
              </a:rPr>
              <a:t>value = </a:t>
            </a:r>
            <a:r>
              <a:rPr lang="en-US" dirty="0" err="1" smtClean="0">
                <a:solidFill>
                  <a:srgbClr val="6E8080"/>
                </a:solidFill>
                <a:latin typeface="Lucida Sans Typewriter"/>
                <a:ea typeface="Courier New" charset="0"/>
                <a:cs typeface="Courier New" charset="0"/>
              </a:rPr>
              <a:t>in.nextDouble</a:t>
            </a:r>
            <a:r>
              <a:rPr lang="en-US" dirty="0" smtClean="0">
                <a:solidFill>
                  <a:srgbClr val="6E8080"/>
                </a:solidFill>
                <a:latin typeface="Lucida Sans Typewriter"/>
                <a:ea typeface="Courier New" charset="0"/>
                <a:cs typeface="Courier New" charset="0"/>
              </a:rPr>
              <a:t>()</a:t>
            </a:r>
            <a:r>
              <a:rPr lang="en-US" dirty="0" smtClean="0"/>
              <a:t>, it is your choice whether to put them on a single line or multiple lines.)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6.30</a:t>
            </a:r>
            <a:endParaRPr lang="en-US" dirty="0"/>
          </a:p>
        </p:txBody>
      </p:sp>
      <p:sp>
        <p:nvSpPr>
          <p:cNvPr id="8" name="Content Placeholder 5"/>
          <p:cNvSpPr>
            <a:spLocks noGrp="1"/>
          </p:cNvSpPr>
          <p:nvPr>
            <p:ph idx="4294967295"/>
          </p:nvPr>
        </p:nvSpPr>
        <p:spPr>
          <a:xfrm>
            <a:off x="904875" y="2459038"/>
            <a:ext cx="8239125" cy="436562"/>
          </a:xfrm>
        </p:spPr>
        <p:txBody>
          <a:bodyPr>
            <a:normAutofit lnSpcReduction="10000"/>
          </a:bodyPr>
          <a:lstStyle/>
          <a:p>
            <a:pPr>
              <a:buNone/>
            </a:pPr>
            <a:r>
              <a:rPr lang="en-US" b="1" dirty="0" smtClean="0"/>
              <a:t>Answer:</a:t>
            </a:r>
            <a:r>
              <a:rPr lang="en-US" dirty="0" smtClean="0"/>
              <a:t> Comparing two interest rates</a:t>
            </a:r>
            <a:endParaRPr lang="en-US" dirty="0"/>
          </a:p>
        </p:txBody>
      </p:sp>
      <p:sp>
        <p:nvSpPr>
          <p:cNvPr id="9" name="Content Placeholder 5"/>
          <p:cNvSpPr>
            <a:spLocks noGrp="1"/>
          </p:cNvSpPr>
          <p:nvPr>
            <p:ph idx="4294967295"/>
          </p:nvPr>
        </p:nvSpPr>
        <p:spPr>
          <a:xfrm>
            <a:off x="0" y="958850"/>
            <a:ext cx="9134475" cy="1195388"/>
          </a:xfrm>
        </p:spPr>
        <p:txBody>
          <a:bodyPr/>
          <a:lstStyle/>
          <a:p>
            <a:pPr>
              <a:buNone/>
            </a:pPr>
            <a:r>
              <a:rPr lang="en-US" dirty="0" smtClean="0"/>
              <a:t>Produce a storyboard for a program that compares the growth of a $10,000 investment for a given number of years under two interest rates. </a:t>
            </a:r>
          </a:p>
        </p:txBody>
      </p:sp>
      <p:pic>
        <p:nvPicPr>
          <p:cNvPr id="6" name="Picture 5" descr="sc6.30_answer.png"/>
          <p:cNvPicPr>
            <a:picLocks noChangeAspect="1"/>
          </p:cNvPicPr>
          <p:nvPr/>
        </p:nvPicPr>
        <p:blipFill>
          <a:blip r:embed="rId2"/>
          <a:stretch>
            <a:fillRect/>
          </a:stretch>
        </p:blipFill>
        <p:spPr>
          <a:xfrm>
            <a:off x="599372" y="2895581"/>
            <a:ext cx="4946184" cy="2833751"/>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49808"/>
            <a:ext cx="9135036" cy="998538"/>
          </a:xfrm>
        </p:spPr>
        <p:txBody>
          <a:bodyPr>
            <a:normAutofit fontScale="90000"/>
          </a:bodyPr>
          <a:lstStyle/>
          <a:p>
            <a:r>
              <a:rPr lang="en-US" b="1" dirty="0" smtClean="0"/>
              <a:t>Common Loop Algorithm: Sum and Average</a:t>
            </a:r>
            <a:endParaRPr lang="en-US" b="1" dirty="0"/>
          </a:p>
        </p:txBody>
      </p:sp>
      <p:sp>
        <p:nvSpPr>
          <p:cNvPr id="3" name="Content Placeholder 2"/>
          <p:cNvSpPr>
            <a:spLocks noGrp="1"/>
          </p:cNvSpPr>
          <p:nvPr>
            <p:ph idx="4294967295"/>
          </p:nvPr>
        </p:nvSpPr>
        <p:spPr>
          <a:xfrm>
            <a:off x="0" y="1151310"/>
            <a:ext cx="9134475" cy="5379665"/>
          </a:xfrm>
        </p:spPr>
        <p:txBody>
          <a:bodyPr>
            <a:normAutofit lnSpcReduction="10000"/>
          </a:bodyPr>
          <a:lstStyle/>
          <a:p>
            <a:r>
              <a:rPr lang="en-US" dirty="0" smtClean="0"/>
              <a:t>Sum - keep a </a:t>
            </a:r>
            <a:r>
              <a:rPr lang="en-US" i="1" dirty="0" smtClean="0"/>
              <a:t>running total</a:t>
            </a:r>
            <a:r>
              <a:rPr lang="en-US" dirty="0" smtClean="0"/>
              <a:t>: a variable to which you add each input value:</a:t>
            </a:r>
          </a:p>
          <a:p>
            <a:pPr lvl="1">
              <a:spcBef>
                <a:spcPts val="0"/>
              </a:spcBef>
              <a:buNone/>
            </a:pPr>
            <a:r>
              <a:rPr lang="en-US" sz="1600" dirty="0" smtClean="0">
                <a:solidFill>
                  <a:srgbClr val="6E8080"/>
                </a:solidFill>
                <a:latin typeface="Lucida Sans Typewriter"/>
                <a:ea typeface="Courier New" charset="0"/>
                <a:cs typeface="Courier New" charset="0"/>
              </a:rPr>
              <a:t>double total = 0;</a:t>
            </a:r>
          </a:p>
          <a:p>
            <a:pPr lvl="1">
              <a:spcBef>
                <a:spcPts val="0"/>
              </a:spcBef>
              <a:buNone/>
            </a:pPr>
            <a:r>
              <a:rPr lang="en-US" sz="1600" dirty="0" smtClean="0">
                <a:solidFill>
                  <a:srgbClr val="6E8080"/>
                </a:solidFill>
                <a:latin typeface="Lucida Sans Typewriter"/>
                <a:ea typeface="Courier New" charset="0"/>
                <a:cs typeface="Courier New" charset="0"/>
              </a:rPr>
              <a:t>while (</a:t>
            </a:r>
            <a:r>
              <a:rPr lang="en-US" sz="1600" dirty="0" err="1" smtClean="0">
                <a:solidFill>
                  <a:srgbClr val="6E8080"/>
                </a:solidFill>
                <a:latin typeface="Lucida Sans Typewriter"/>
                <a:ea typeface="Courier New" charset="0"/>
                <a:cs typeface="Courier New" charset="0"/>
              </a:rPr>
              <a:t>in.hasNextDouble</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double input = </a:t>
            </a:r>
            <a:r>
              <a:rPr lang="en-US" sz="1600" dirty="0" err="1" smtClean="0">
                <a:solidFill>
                  <a:srgbClr val="6E8080"/>
                </a:solidFill>
                <a:latin typeface="Lucida Sans Typewriter"/>
                <a:ea typeface="Courier New" charset="0"/>
                <a:cs typeface="Courier New" charset="0"/>
              </a:rPr>
              <a:t>in.nextDouble</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total = total + input;</a:t>
            </a:r>
          </a:p>
          <a:p>
            <a:pPr lvl="1">
              <a:spcBef>
                <a:spcPts val="0"/>
              </a:spcBef>
              <a:buNone/>
            </a:pPr>
            <a:r>
              <a:rPr lang="en-US" sz="1600" dirty="0" smtClean="0">
                <a:solidFill>
                  <a:srgbClr val="6E8080"/>
                </a:solidFill>
                <a:latin typeface="Lucida Sans Typewriter"/>
                <a:ea typeface="Courier New" charset="0"/>
                <a:cs typeface="Courier New" charset="0"/>
              </a:rPr>
              <a:t>} </a:t>
            </a:r>
          </a:p>
          <a:p>
            <a:r>
              <a:rPr lang="en-US" dirty="0" smtClean="0"/>
              <a:t>Average - count how many values you have:</a:t>
            </a:r>
          </a:p>
          <a:p>
            <a:pPr lvl="1">
              <a:spcBef>
                <a:spcPts val="0"/>
              </a:spcBef>
              <a:buNone/>
            </a:pPr>
            <a:r>
              <a:rPr lang="en-US" sz="1600" dirty="0" smtClean="0">
                <a:solidFill>
                  <a:srgbClr val="6E8080"/>
                </a:solidFill>
                <a:latin typeface="Lucida Sans Typewriter"/>
                <a:ea typeface="Courier New" charset="0"/>
                <a:cs typeface="Courier New" charset="0"/>
              </a:rPr>
              <a:t>double total = 0;</a:t>
            </a:r>
          </a:p>
          <a:p>
            <a:pPr lvl="1">
              <a:spcBef>
                <a:spcPts val="0"/>
              </a:spcBef>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count = 0;</a:t>
            </a:r>
          </a:p>
          <a:p>
            <a:pPr lvl="1">
              <a:spcBef>
                <a:spcPts val="0"/>
              </a:spcBef>
              <a:buNone/>
            </a:pPr>
            <a:r>
              <a:rPr lang="en-US" sz="1600" dirty="0" smtClean="0">
                <a:solidFill>
                  <a:srgbClr val="6E8080"/>
                </a:solidFill>
                <a:latin typeface="Lucida Sans Typewriter"/>
                <a:ea typeface="Courier New" charset="0"/>
                <a:cs typeface="Courier New" charset="0"/>
              </a:rPr>
              <a:t>while (</a:t>
            </a:r>
            <a:r>
              <a:rPr lang="en-US" sz="1600" dirty="0" err="1" smtClean="0">
                <a:solidFill>
                  <a:srgbClr val="6E8080"/>
                </a:solidFill>
                <a:latin typeface="Lucida Sans Typewriter"/>
                <a:ea typeface="Courier New" charset="0"/>
                <a:cs typeface="Courier New" charset="0"/>
              </a:rPr>
              <a:t>in.hasNextDouble</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double input = </a:t>
            </a:r>
            <a:r>
              <a:rPr lang="en-US" sz="1600" dirty="0" err="1" smtClean="0">
                <a:solidFill>
                  <a:srgbClr val="6E8080"/>
                </a:solidFill>
                <a:latin typeface="Lucida Sans Typewriter"/>
                <a:ea typeface="Courier New" charset="0"/>
                <a:cs typeface="Courier New" charset="0"/>
              </a:rPr>
              <a:t>in.nextDouble</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total = total + input; count++;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double average = 0;</a:t>
            </a:r>
          </a:p>
          <a:p>
            <a:pPr lvl="1">
              <a:spcBef>
                <a:spcPts val="0"/>
              </a:spcBef>
              <a:buNone/>
            </a:pPr>
            <a:r>
              <a:rPr lang="en-US" sz="1600" dirty="0" smtClean="0">
                <a:solidFill>
                  <a:srgbClr val="6E8080"/>
                </a:solidFill>
                <a:latin typeface="Lucida Sans Typewriter"/>
                <a:ea typeface="Courier New" charset="0"/>
                <a:cs typeface="Courier New" charset="0"/>
              </a:rPr>
              <a:t>if (count &gt; 0)</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average = total / count;</a:t>
            </a:r>
          </a:p>
          <a:p>
            <a:pPr lvl="1">
              <a:spcBef>
                <a:spcPts val="0"/>
              </a:spcBef>
              <a:buNone/>
            </a:pPr>
            <a:r>
              <a:rPr lang="en-US" sz="16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8" end="1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49808"/>
            <a:ext cx="9135036" cy="998538"/>
          </a:xfrm>
        </p:spPr>
        <p:txBody>
          <a:bodyPr>
            <a:normAutofit fontScale="90000"/>
          </a:bodyPr>
          <a:lstStyle/>
          <a:p>
            <a:r>
              <a:rPr lang="en-US" b="1" dirty="0" smtClean="0"/>
              <a:t>Common Loop Algorithm: Counting Matches</a:t>
            </a:r>
            <a:endParaRPr lang="en-US" b="1" dirty="0"/>
          </a:p>
        </p:txBody>
      </p:sp>
      <p:sp>
        <p:nvSpPr>
          <p:cNvPr id="3" name="Content Placeholder 2"/>
          <p:cNvSpPr>
            <a:spLocks noGrp="1"/>
          </p:cNvSpPr>
          <p:nvPr>
            <p:ph idx="4294967295"/>
          </p:nvPr>
        </p:nvSpPr>
        <p:spPr>
          <a:xfrm>
            <a:off x="0" y="1241266"/>
            <a:ext cx="9134475" cy="5320995"/>
          </a:xfrm>
        </p:spPr>
        <p:txBody>
          <a:bodyPr/>
          <a:lstStyle/>
          <a:p>
            <a:r>
              <a:rPr lang="en-US" dirty="0" smtClean="0"/>
              <a:t>Count how many spaces are in a string:</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spaces = 0;</a:t>
            </a:r>
          </a:p>
          <a:p>
            <a:pPr lvl="1">
              <a:spcBef>
                <a:spcPts val="0"/>
              </a:spcBef>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str.length</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char </a:t>
            </a:r>
            <a:r>
              <a:rPr lang="en-US" dirty="0" err="1" smtClean="0">
                <a:solidFill>
                  <a:srgbClr val="6E8080"/>
                </a:solidFill>
                <a:latin typeface="Lucida Sans Typewriter"/>
                <a:ea typeface="Courier New" charset="0"/>
                <a:cs typeface="Courier New" charset="0"/>
              </a:rPr>
              <a:t>ch</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str.charAt(i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a:t>
            </a:r>
            <a:r>
              <a:rPr lang="en-US" dirty="0" err="1" smtClean="0">
                <a:solidFill>
                  <a:srgbClr val="6E8080"/>
                </a:solidFill>
                <a:latin typeface="Lucida Sans Typewriter"/>
                <a:ea typeface="Courier New" charset="0"/>
                <a:cs typeface="Courier New" charset="0"/>
              </a:rPr>
              <a:t>ch</a:t>
            </a:r>
            <a:r>
              <a:rPr lang="en-US" dirty="0" smtClean="0">
                <a:solidFill>
                  <a:srgbClr val="6E8080"/>
                </a:solidFill>
                <a:latin typeface="Lucida Sans Typewriter"/>
                <a:ea typeface="Courier New" charset="0"/>
                <a:cs typeface="Courier New" charset="0"/>
              </a:rPr>
              <a:t> == ' ’)</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spaces++;</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49808"/>
            <a:ext cx="9135036" cy="998538"/>
          </a:xfrm>
        </p:spPr>
        <p:txBody>
          <a:bodyPr>
            <a:normAutofit fontScale="90000"/>
          </a:bodyPr>
          <a:lstStyle/>
          <a:p>
            <a:r>
              <a:rPr lang="en-US" b="1" dirty="0" smtClean="0"/>
              <a:t>Common Loop Algorithm: Counting Matches</a:t>
            </a:r>
            <a:endParaRPr lang="en-US" b="1" dirty="0"/>
          </a:p>
        </p:txBody>
      </p:sp>
      <p:sp>
        <p:nvSpPr>
          <p:cNvPr id="3" name="Content Placeholder 2"/>
          <p:cNvSpPr>
            <a:spLocks noGrp="1"/>
          </p:cNvSpPr>
          <p:nvPr>
            <p:ph idx="4294967295"/>
          </p:nvPr>
        </p:nvSpPr>
        <p:spPr>
          <a:xfrm>
            <a:off x="0" y="998538"/>
            <a:ext cx="9134475" cy="5563724"/>
          </a:xfrm>
        </p:spPr>
        <p:txBody>
          <a:bodyPr/>
          <a:lstStyle/>
          <a:p>
            <a:r>
              <a:rPr lang="en-US" dirty="0" smtClean="0"/>
              <a:t>Count how many words in the input have at most three letters:</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shortWords</a:t>
            </a:r>
            <a:r>
              <a:rPr lang="en-US" dirty="0" smtClean="0">
                <a:solidFill>
                  <a:srgbClr val="6E8080"/>
                </a:solidFill>
                <a:latin typeface="Lucida Sans Typewriter"/>
                <a:ea typeface="Courier New" charset="0"/>
                <a:cs typeface="Courier New" charset="0"/>
              </a:rPr>
              <a:t> = 0;</a:t>
            </a:r>
          </a:p>
          <a:p>
            <a:pPr lvl="1">
              <a:spcBef>
                <a:spcPts val="0"/>
              </a:spcBef>
              <a:buNone/>
            </a:pPr>
            <a:r>
              <a:rPr lang="en-US" dirty="0" smtClean="0">
                <a:solidFill>
                  <a:srgbClr val="6E8080"/>
                </a:solidFill>
                <a:latin typeface="Lucida Sans Typewriter"/>
                <a:ea typeface="Courier New" charset="0"/>
                <a:cs typeface="Courier New" charset="0"/>
              </a:rPr>
              <a:t>while (</a:t>
            </a:r>
            <a:r>
              <a:rPr lang="en-US" dirty="0" err="1" smtClean="0">
                <a:solidFill>
                  <a:srgbClr val="6E8080"/>
                </a:solidFill>
                <a:latin typeface="Lucida Sans Typewriter"/>
                <a:ea typeface="Courier New" charset="0"/>
                <a:cs typeface="Courier New" charset="0"/>
              </a:rPr>
              <a:t>in.hasNext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String input = </a:t>
            </a:r>
            <a:r>
              <a:rPr lang="en-US" dirty="0" err="1" smtClean="0">
                <a:solidFill>
                  <a:srgbClr val="6E8080"/>
                </a:solidFill>
                <a:latin typeface="Lucida Sans Typewriter"/>
                <a:ea typeface="Courier New" charset="0"/>
                <a:cs typeface="Courier New" charset="0"/>
              </a:rPr>
              <a:t>in.next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a:t>
            </a:r>
            <a:r>
              <a:rPr lang="en-US" dirty="0" err="1" smtClean="0">
                <a:solidFill>
                  <a:srgbClr val="6E8080"/>
                </a:solidFill>
                <a:latin typeface="Lucida Sans Typewriter"/>
                <a:ea typeface="Courier New" charset="0"/>
                <a:cs typeface="Courier New" charset="0"/>
              </a:rPr>
              <a:t>input.length</a:t>
            </a:r>
            <a:r>
              <a:rPr lang="en-US" dirty="0" smtClean="0">
                <a:solidFill>
                  <a:srgbClr val="6E8080"/>
                </a:solidFill>
                <a:latin typeface="Lucida Sans Typewriter"/>
                <a:ea typeface="Courier New" charset="0"/>
                <a:cs typeface="Courier New" charset="0"/>
              </a:rPr>
              <a:t>() &lt;= 3)</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shortWords</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In a loop that counts matches, a counter is incremented whenever a match is found.</a:t>
            </a:r>
            <a:endParaRPr lang="en-US" dirty="0" smtClean="0">
              <a:solidFill>
                <a:srgbClr val="6E8080"/>
              </a:solidFill>
              <a:latin typeface="Lucida Sans Typewriter"/>
              <a:ea typeface="Courier New" charset="0"/>
              <a:cs typeface="Courier New" charset="0"/>
            </a:endParaRPr>
          </a:p>
        </p:txBody>
      </p:sp>
      <p:pic>
        <p:nvPicPr>
          <p:cNvPr id="5" name="Picture 4" descr="tally.jpg"/>
          <p:cNvPicPr>
            <a:picLocks noChangeAspect="1"/>
          </p:cNvPicPr>
          <p:nvPr/>
        </p:nvPicPr>
        <p:blipFill>
          <a:blip r:embed="rId2"/>
          <a:stretch>
            <a:fillRect/>
          </a:stretch>
        </p:blipFill>
        <p:spPr>
          <a:xfrm>
            <a:off x="4858382" y="5104937"/>
            <a:ext cx="1819275" cy="145732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49808"/>
            <a:ext cx="9135036" cy="998538"/>
          </a:xfrm>
        </p:spPr>
        <p:txBody>
          <a:bodyPr>
            <a:normAutofit fontScale="90000"/>
          </a:bodyPr>
          <a:lstStyle/>
          <a:p>
            <a:r>
              <a:rPr lang="en-US" b="1" dirty="0" smtClean="0"/>
              <a:t>Common Loop Algorithm: Finding the First Match</a:t>
            </a:r>
            <a:endParaRPr lang="en-US" b="1" dirty="0"/>
          </a:p>
        </p:txBody>
      </p:sp>
      <p:sp>
        <p:nvSpPr>
          <p:cNvPr id="3" name="Content Placeholder 2"/>
          <p:cNvSpPr>
            <a:spLocks noGrp="1"/>
          </p:cNvSpPr>
          <p:nvPr>
            <p:ph idx="4294967295"/>
          </p:nvPr>
        </p:nvSpPr>
        <p:spPr>
          <a:xfrm>
            <a:off x="0" y="998538"/>
            <a:ext cx="9134475" cy="5563724"/>
          </a:xfrm>
        </p:spPr>
        <p:txBody>
          <a:bodyPr/>
          <a:lstStyle/>
          <a:p>
            <a:r>
              <a:rPr lang="en-US" dirty="0" smtClean="0"/>
              <a:t>Find the first space in a string. Because we do not visit all elements in the string, a </a:t>
            </a:r>
            <a:r>
              <a:rPr lang="en-US" dirty="0" smtClean="0">
                <a:solidFill>
                  <a:srgbClr val="6E8080"/>
                </a:solidFill>
                <a:latin typeface="Lucida Sans Typewriter"/>
                <a:ea typeface="Courier New" charset="0"/>
                <a:cs typeface="Courier New" charset="0"/>
              </a:rPr>
              <a:t>while</a:t>
            </a:r>
            <a:r>
              <a:rPr lang="en-US" dirty="0" smtClean="0"/>
              <a:t> loop is a better choice than a </a:t>
            </a:r>
            <a:r>
              <a:rPr lang="en-US" dirty="0" smtClean="0">
                <a:solidFill>
                  <a:srgbClr val="6E8080"/>
                </a:solidFill>
                <a:latin typeface="Lucida Sans Typewriter"/>
                <a:ea typeface="Courier New" charset="0"/>
                <a:cs typeface="Courier New" charset="0"/>
              </a:rPr>
              <a:t>for</a:t>
            </a:r>
            <a:r>
              <a:rPr lang="en-US" dirty="0" smtClean="0"/>
              <a:t> loop:</a:t>
            </a:r>
          </a:p>
          <a:p>
            <a:pPr lvl="1">
              <a:spcBef>
                <a:spcPts val="0"/>
              </a:spcBef>
              <a:buNone/>
            </a:pPr>
            <a:r>
              <a:rPr lang="en-US" sz="1600" dirty="0" err="1" smtClean="0">
                <a:solidFill>
                  <a:srgbClr val="6E8080"/>
                </a:solidFill>
                <a:latin typeface="Lucida Sans Typewriter"/>
                <a:ea typeface="Courier New" charset="0"/>
                <a:cs typeface="Courier New" charset="0"/>
              </a:rPr>
              <a:t>boolean</a:t>
            </a:r>
            <a:r>
              <a:rPr lang="en-US" sz="1600" dirty="0" smtClean="0">
                <a:solidFill>
                  <a:srgbClr val="6E8080"/>
                </a:solidFill>
                <a:latin typeface="Lucida Sans Typewriter"/>
                <a:ea typeface="Courier New" charset="0"/>
                <a:cs typeface="Courier New" charset="0"/>
              </a:rPr>
              <a:t> found = false;</a:t>
            </a:r>
          </a:p>
          <a:p>
            <a:pPr lvl="1">
              <a:spcBef>
                <a:spcPts val="0"/>
              </a:spcBef>
              <a:buNone/>
            </a:pPr>
            <a:r>
              <a:rPr lang="en-US" sz="1600" dirty="0" smtClean="0">
                <a:solidFill>
                  <a:srgbClr val="6E8080"/>
                </a:solidFill>
                <a:latin typeface="Lucida Sans Typewriter"/>
                <a:ea typeface="Courier New" charset="0"/>
                <a:cs typeface="Courier New" charset="0"/>
              </a:rPr>
              <a:t>char </a:t>
            </a:r>
            <a:r>
              <a:rPr lang="en-US" sz="1600" dirty="0" err="1" smtClean="0">
                <a:solidFill>
                  <a:srgbClr val="6E8080"/>
                </a:solidFill>
                <a:latin typeface="Lucida Sans Typewriter"/>
                <a:ea typeface="Courier New" charset="0"/>
                <a:cs typeface="Courier New" charset="0"/>
              </a:rPr>
              <a:t>ch</a:t>
            </a:r>
            <a:r>
              <a:rPr lang="en-US" sz="1600" dirty="0" smtClean="0">
                <a:solidFill>
                  <a:srgbClr val="6E8080"/>
                </a:solidFill>
                <a:latin typeface="Lucida Sans Typewriter"/>
                <a:ea typeface="Courier New" charset="0"/>
                <a:cs typeface="Courier New" charset="0"/>
              </a:rPr>
              <a:t> = '?’;</a:t>
            </a:r>
          </a:p>
          <a:p>
            <a:pPr lvl="1">
              <a:spcBef>
                <a:spcPts val="0"/>
              </a:spcBef>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position = 0;</a:t>
            </a:r>
          </a:p>
          <a:p>
            <a:pPr lvl="1">
              <a:spcBef>
                <a:spcPts val="0"/>
              </a:spcBef>
              <a:buNone/>
            </a:pPr>
            <a:r>
              <a:rPr lang="en-US" sz="1600" dirty="0" smtClean="0">
                <a:solidFill>
                  <a:srgbClr val="6E8080"/>
                </a:solidFill>
                <a:latin typeface="Lucida Sans Typewriter"/>
                <a:ea typeface="Courier New" charset="0"/>
                <a:cs typeface="Courier New" charset="0"/>
              </a:rPr>
              <a:t>while (!found &amp;&amp; position &lt; </a:t>
            </a:r>
            <a:r>
              <a:rPr lang="en-US" sz="1600" dirty="0" err="1" smtClean="0">
                <a:solidFill>
                  <a:srgbClr val="6E8080"/>
                </a:solidFill>
                <a:latin typeface="Lucida Sans Typewriter"/>
                <a:ea typeface="Courier New" charset="0"/>
                <a:cs typeface="Courier New" charset="0"/>
              </a:rPr>
              <a:t>str.length</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ch</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str.charAt(position</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if (</a:t>
            </a:r>
            <a:r>
              <a:rPr lang="en-US" sz="1600" dirty="0" err="1" smtClean="0">
                <a:solidFill>
                  <a:srgbClr val="6E8080"/>
                </a:solidFill>
                <a:latin typeface="Lucida Sans Typewriter"/>
                <a:ea typeface="Courier New" charset="0"/>
                <a:cs typeface="Courier New" charset="0"/>
              </a:rPr>
              <a:t>ch</a:t>
            </a:r>
            <a:r>
              <a:rPr lang="en-US" sz="1600" dirty="0" smtClean="0">
                <a:solidFill>
                  <a:srgbClr val="6E8080"/>
                </a:solidFill>
                <a:latin typeface="Lucida Sans Typewriter"/>
                <a:ea typeface="Courier New" charset="0"/>
                <a:cs typeface="Courier New" charset="0"/>
              </a:rPr>
              <a:t> == ' ') { found = true; }</a:t>
            </a:r>
          </a:p>
          <a:p>
            <a:pPr lvl="1">
              <a:spcBef>
                <a:spcPts val="0"/>
              </a:spcBef>
              <a:buNone/>
            </a:pPr>
            <a:r>
              <a:rPr lang="en-US" sz="1600" dirty="0" smtClean="0">
                <a:solidFill>
                  <a:srgbClr val="6E8080"/>
                </a:solidFill>
                <a:latin typeface="Lucida Sans Typewriter"/>
                <a:ea typeface="Courier New" charset="0"/>
                <a:cs typeface="Courier New" charset="0"/>
              </a:rPr>
              <a:t>   else { position++; }</a:t>
            </a:r>
          </a:p>
          <a:p>
            <a:pPr lvl="1">
              <a:spcBef>
                <a:spcPts val="0"/>
              </a:spcBef>
              <a:buNone/>
            </a:pPr>
            <a:r>
              <a:rPr lang="en-US" sz="1600" dirty="0" smtClean="0">
                <a:solidFill>
                  <a:srgbClr val="6E8080"/>
                </a:solidFill>
                <a:latin typeface="Lucida Sans Typewriter"/>
                <a:ea typeface="Courier New" charset="0"/>
                <a:cs typeface="Courier New" charset="0"/>
              </a:rPr>
              <a:t>}</a:t>
            </a:r>
          </a:p>
          <a:p>
            <a:r>
              <a:rPr lang="en-US" dirty="0" smtClean="0"/>
              <a:t>When searching, you look at items until a match is found. </a:t>
            </a:r>
            <a:endParaRPr lang="en-US" dirty="0" smtClean="0">
              <a:solidFill>
                <a:srgbClr val="6E8080"/>
              </a:solidFill>
              <a:latin typeface="Lucida Sans Typewriter"/>
              <a:ea typeface="Courier New" charset="0"/>
              <a:cs typeface="Courier New" charset="0"/>
            </a:endParaRPr>
          </a:p>
        </p:txBody>
      </p:sp>
      <p:pic>
        <p:nvPicPr>
          <p:cNvPr id="6" name="Picture 5" descr="file_drawer.jpg"/>
          <p:cNvPicPr>
            <a:picLocks noChangeAspect="1"/>
          </p:cNvPicPr>
          <p:nvPr/>
        </p:nvPicPr>
        <p:blipFill>
          <a:blip r:embed="rId2"/>
          <a:stretch>
            <a:fillRect/>
          </a:stretch>
        </p:blipFill>
        <p:spPr>
          <a:xfrm>
            <a:off x="554964" y="4781087"/>
            <a:ext cx="2057400" cy="178117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49808"/>
            <a:ext cx="9135036" cy="998538"/>
          </a:xfrm>
        </p:spPr>
        <p:txBody>
          <a:bodyPr>
            <a:normAutofit fontScale="90000"/>
          </a:bodyPr>
          <a:lstStyle/>
          <a:p>
            <a:r>
              <a:rPr lang="en-US" b="1" dirty="0" smtClean="0"/>
              <a:t>Common Loop Algorithm: Prompting Until a Match is Found</a:t>
            </a:r>
            <a:endParaRPr lang="en-US" b="1" dirty="0"/>
          </a:p>
        </p:txBody>
      </p:sp>
      <p:sp>
        <p:nvSpPr>
          <p:cNvPr id="3" name="Content Placeholder 2"/>
          <p:cNvSpPr>
            <a:spLocks noGrp="1"/>
          </p:cNvSpPr>
          <p:nvPr>
            <p:ph idx="4294967295"/>
          </p:nvPr>
        </p:nvSpPr>
        <p:spPr>
          <a:xfrm>
            <a:off x="0" y="998538"/>
            <a:ext cx="9134475" cy="5563724"/>
          </a:xfrm>
        </p:spPr>
        <p:txBody>
          <a:bodyPr/>
          <a:lstStyle/>
          <a:p>
            <a:r>
              <a:rPr lang="en-US" dirty="0" smtClean="0"/>
              <a:t>Keep asking the user to enter a positive value &lt; 100 until the user provides a correct input:</a:t>
            </a:r>
          </a:p>
          <a:p>
            <a:pPr lvl="1">
              <a:spcBef>
                <a:spcPts val="0"/>
              </a:spcBef>
              <a:buNone/>
            </a:pPr>
            <a:r>
              <a:rPr lang="en-US" dirty="0" err="1" smtClean="0">
                <a:solidFill>
                  <a:srgbClr val="6E8080"/>
                </a:solidFill>
                <a:latin typeface="Lucida Sans Typewriter"/>
                <a:ea typeface="Courier New" charset="0"/>
                <a:cs typeface="Courier New" charset="0"/>
              </a:rPr>
              <a:t>boolean</a:t>
            </a:r>
            <a:r>
              <a:rPr lang="en-US" dirty="0" smtClean="0">
                <a:solidFill>
                  <a:srgbClr val="6E8080"/>
                </a:solidFill>
                <a:latin typeface="Lucida Sans Typewriter"/>
                <a:ea typeface="Courier New" charset="0"/>
                <a:cs typeface="Courier New" charset="0"/>
              </a:rPr>
              <a:t> valid = false;</a:t>
            </a:r>
          </a:p>
          <a:p>
            <a:pPr lvl="1">
              <a:spcBef>
                <a:spcPts val="0"/>
              </a:spcBef>
              <a:buNone/>
            </a:pPr>
            <a:r>
              <a:rPr lang="en-US" dirty="0" smtClean="0">
                <a:solidFill>
                  <a:srgbClr val="6E8080"/>
                </a:solidFill>
                <a:latin typeface="Lucida Sans Typewriter"/>
                <a:ea typeface="Courier New" charset="0"/>
                <a:cs typeface="Courier New" charset="0"/>
              </a:rPr>
              <a:t>double input = 0;</a:t>
            </a:r>
          </a:p>
          <a:p>
            <a:pPr lvl="1">
              <a:spcBef>
                <a:spcPts val="0"/>
              </a:spcBef>
              <a:buNone/>
            </a:pPr>
            <a:r>
              <a:rPr lang="en-US" dirty="0" smtClean="0">
                <a:solidFill>
                  <a:srgbClr val="6E8080"/>
                </a:solidFill>
                <a:latin typeface="Lucida Sans Typewriter"/>
                <a:ea typeface="Courier New" charset="0"/>
                <a:cs typeface="Courier New" charset="0"/>
              </a:rPr>
              <a:t>while (!valid)</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System.out.print("Please</a:t>
            </a:r>
            <a:r>
              <a:rPr lang="en-US" dirty="0" smtClean="0">
                <a:solidFill>
                  <a:srgbClr val="6E8080"/>
                </a:solidFill>
                <a:latin typeface="Lucida Sans Typewriter"/>
                <a:ea typeface="Courier New" charset="0"/>
                <a:cs typeface="Courier New" charset="0"/>
              </a:rPr>
              <a:t> enter a positive value &lt; 100: ");</a:t>
            </a:r>
          </a:p>
          <a:p>
            <a:pPr lvl="1">
              <a:spcBef>
                <a:spcPts val="0"/>
              </a:spcBef>
              <a:buNone/>
            </a:pPr>
            <a:r>
              <a:rPr lang="en-US" dirty="0" smtClean="0">
                <a:solidFill>
                  <a:srgbClr val="6E8080"/>
                </a:solidFill>
                <a:latin typeface="Lucida Sans Typewriter"/>
                <a:ea typeface="Courier New" charset="0"/>
                <a:cs typeface="Courier New" charset="0"/>
              </a:rPr>
              <a:t>   input = </a:t>
            </a:r>
            <a:r>
              <a:rPr lang="en-US" dirty="0" err="1" smtClean="0">
                <a:solidFill>
                  <a:srgbClr val="6E8080"/>
                </a:solidFill>
                <a:latin typeface="Lucida Sans Typewriter"/>
                <a:ea typeface="Courier New" charset="0"/>
                <a:cs typeface="Courier New" charset="0"/>
              </a:rPr>
              <a:t>in.nextDouble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(0 &lt; input &amp;&amp; input &lt; 100) { valid = true; }</a:t>
            </a:r>
          </a:p>
          <a:p>
            <a:pPr lvl="1">
              <a:spcBef>
                <a:spcPts val="0"/>
              </a:spcBef>
              <a:buNone/>
            </a:pPr>
            <a:r>
              <a:rPr lang="en-US" dirty="0" smtClean="0">
                <a:solidFill>
                  <a:srgbClr val="6E8080"/>
                </a:solidFill>
                <a:latin typeface="Lucida Sans Typewriter"/>
                <a:ea typeface="Courier New" charset="0"/>
                <a:cs typeface="Courier New" charset="0"/>
              </a:rPr>
              <a:t>   else { </a:t>
            </a:r>
            <a:r>
              <a:rPr lang="en-US" dirty="0" err="1" smtClean="0">
                <a:solidFill>
                  <a:srgbClr val="6E8080"/>
                </a:solidFill>
                <a:latin typeface="Lucida Sans Typewriter"/>
                <a:ea typeface="Courier New" charset="0"/>
                <a:cs typeface="Courier New" charset="0"/>
              </a:rPr>
              <a:t>System.out.println("Invalid</a:t>
            </a:r>
            <a:r>
              <a:rPr lang="en-US" dirty="0" smtClean="0">
                <a:solidFill>
                  <a:srgbClr val="6E8080"/>
                </a:solidFill>
                <a:latin typeface="Lucida Sans Typewriter"/>
                <a:ea typeface="Courier New" charset="0"/>
                <a:cs typeface="Courier New" charset="0"/>
              </a:rPr>
              <a:t> input."); }</a:t>
            </a:r>
          </a:p>
          <a:p>
            <a:pPr lvl="1">
              <a:spcBef>
                <a:spcPts val="0"/>
              </a:spcBef>
              <a:buNone/>
            </a:pPr>
            <a:r>
              <a:rPr lang="en-US" dirty="0" smtClean="0">
                <a:solidFill>
                  <a:srgbClr val="6E8080"/>
                </a:solidFill>
                <a:latin typeface="Lucida Sans Typewriter"/>
                <a:ea typeface="Courier New" charset="0"/>
                <a:cs typeface="Courier New" charset="0"/>
              </a:rPr>
              <a:t>} </a:t>
            </a:r>
          </a:p>
          <a:p>
            <a:r>
              <a:rPr lang="en-US" dirty="0" smtClean="0"/>
              <a:t>The variable </a:t>
            </a:r>
            <a:r>
              <a:rPr lang="en-US" dirty="0" smtClean="0">
                <a:solidFill>
                  <a:srgbClr val="6E8080"/>
                </a:solidFill>
                <a:latin typeface="Lucida Sans Typewriter"/>
                <a:ea typeface="Courier New" charset="0"/>
                <a:cs typeface="Courier New" charset="0"/>
              </a:rPr>
              <a:t>input</a:t>
            </a:r>
            <a:r>
              <a:rPr lang="en-US" dirty="0" smtClean="0"/>
              <a:t> is declared </a:t>
            </a:r>
            <a:r>
              <a:rPr lang="en-US" b="1" dirty="0" smtClean="0"/>
              <a:t>outside</a:t>
            </a:r>
            <a:r>
              <a:rPr lang="en-US" dirty="0" smtClean="0"/>
              <a:t> the </a:t>
            </a:r>
            <a:r>
              <a:rPr lang="en-US" dirty="0" smtClean="0">
                <a:solidFill>
                  <a:srgbClr val="6E8080"/>
                </a:solidFill>
                <a:latin typeface="Lucida Sans Typewriter"/>
                <a:ea typeface="Courier New" charset="0"/>
                <a:cs typeface="Courier New" charset="0"/>
              </a:rPr>
              <a:t>while</a:t>
            </a:r>
            <a:r>
              <a:rPr lang="en-US" dirty="0" smtClean="0"/>
              <a:t> loop because you will want to use the input after the loop has finished.</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49808"/>
            <a:ext cx="9135036" cy="998538"/>
          </a:xfrm>
        </p:spPr>
        <p:txBody>
          <a:bodyPr>
            <a:normAutofit fontScale="90000"/>
          </a:bodyPr>
          <a:lstStyle/>
          <a:p>
            <a:r>
              <a:rPr lang="en-US" b="1" dirty="0" smtClean="0"/>
              <a:t>Common Loop Algorithm: Maximum and Minimum</a:t>
            </a:r>
            <a:endParaRPr lang="en-US" b="1" dirty="0"/>
          </a:p>
        </p:txBody>
      </p:sp>
      <p:sp>
        <p:nvSpPr>
          <p:cNvPr id="3" name="Content Placeholder 2"/>
          <p:cNvSpPr>
            <a:spLocks noGrp="1"/>
          </p:cNvSpPr>
          <p:nvPr>
            <p:ph idx="4294967295"/>
          </p:nvPr>
        </p:nvSpPr>
        <p:spPr>
          <a:xfrm>
            <a:off x="0" y="1365394"/>
            <a:ext cx="9134475" cy="5196868"/>
          </a:xfrm>
        </p:spPr>
        <p:txBody>
          <a:bodyPr/>
          <a:lstStyle/>
          <a:p>
            <a:r>
              <a:rPr lang="en-US" dirty="0" smtClean="0"/>
              <a:t>To find the largest value, update the largest value seen so far whenever you see a larger one.</a:t>
            </a:r>
          </a:p>
          <a:p>
            <a:pPr lvl="1">
              <a:spcBef>
                <a:spcPts val="0"/>
              </a:spcBef>
              <a:buNone/>
            </a:pPr>
            <a:r>
              <a:rPr lang="en-US" dirty="0" smtClean="0">
                <a:solidFill>
                  <a:srgbClr val="6E8080"/>
                </a:solidFill>
                <a:latin typeface="Lucida Sans Typewriter"/>
                <a:ea typeface="Courier New" charset="0"/>
                <a:cs typeface="Courier New" charset="0"/>
              </a:rPr>
              <a:t>double largest = </a:t>
            </a:r>
            <a:r>
              <a:rPr lang="en-US" dirty="0" err="1" smtClean="0">
                <a:solidFill>
                  <a:srgbClr val="6E8080"/>
                </a:solidFill>
                <a:latin typeface="Lucida Sans Typewriter"/>
                <a:ea typeface="Courier New" charset="0"/>
                <a:cs typeface="Courier New" charset="0"/>
              </a:rPr>
              <a:t>in.nextDouble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while (</a:t>
            </a:r>
            <a:r>
              <a:rPr lang="en-US" dirty="0" err="1" smtClean="0">
                <a:solidFill>
                  <a:srgbClr val="6E8080"/>
                </a:solidFill>
                <a:latin typeface="Lucida Sans Typewriter"/>
                <a:ea typeface="Courier New" charset="0"/>
                <a:cs typeface="Courier New" charset="0"/>
              </a:rPr>
              <a:t>in.hasNextDouble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double input = </a:t>
            </a:r>
            <a:r>
              <a:rPr lang="en-US" dirty="0" err="1" smtClean="0">
                <a:solidFill>
                  <a:srgbClr val="6E8080"/>
                </a:solidFill>
                <a:latin typeface="Lucida Sans Typewriter"/>
                <a:ea typeface="Courier New" charset="0"/>
                <a:cs typeface="Courier New" charset="0"/>
              </a:rPr>
              <a:t>in.nextDouble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(input &gt; largest)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largest = input;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49808"/>
            <a:ext cx="9135036" cy="998538"/>
          </a:xfrm>
        </p:spPr>
        <p:txBody>
          <a:bodyPr>
            <a:normAutofit fontScale="90000"/>
          </a:bodyPr>
          <a:lstStyle/>
          <a:p>
            <a:r>
              <a:rPr lang="en-US" b="1" dirty="0" smtClean="0"/>
              <a:t>Common Loop Algorithm: Maximum and Minimum</a:t>
            </a:r>
            <a:endParaRPr lang="en-US" b="1" dirty="0"/>
          </a:p>
        </p:txBody>
      </p:sp>
      <p:sp>
        <p:nvSpPr>
          <p:cNvPr id="3" name="Content Placeholder 2"/>
          <p:cNvSpPr>
            <a:spLocks noGrp="1"/>
          </p:cNvSpPr>
          <p:nvPr>
            <p:ph idx="4294967295"/>
          </p:nvPr>
        </p:nvSpPr>
        <p:spPr>
          <a:xfrm>
            <a:off x="0" y="1164880"/>
            <a:ext cx="9134475" cy="5397381"/>
          </a:xfrm>
        </p:spPr>
        <p:txBody>
          <a:bodyPr/>
          <a:lstStyle/>
          <a:p>
            <a:r>
              <a:rPr lang="en-US" dirty="0" smtClean="0"/>
              <a:t>To find the smallest value, reverse the comparison.</a:t>
            </a:r>
          </a:p>
          <a:p>
            <a:pPr lvl="1">
              <a:spcBef>
                <a:spcPts val="0"/>
              </a:spcBef>
              <a:buNone/>
            </a:pPr>
            <a:r>
              <a:rPr lang="en-US" dirty="0" smtClean="0">
                <a:solidFill>
                  <a:srgbClr val="6E8080"/>
                </a:solidFill>
                <a:latin typeface="Lucida Sans Typewriter"/>
                <a:ea typeface="Courier New" charset="0"/>
                <a:cs typeface="Courier New" charset="0"/>
              </a:rPr>
              <a:t>double smallest = </a:t>
            </a:r>
            <a:r>
              <a:rPr lang="en-US" dirty="0" err="1" smtClean="0">
                <a:solidFill>
                  <a:srgbClr val="6E8080"/>
                </a:solidFill>
                <a:latin typeface="Lucida Sans Typewriter"/>
                <a:ea typeface="Courier New" charset="0"/>
                <a:cs typeface="Courier New" charset="0"/>
              </a:rPr>
              <a:t>in.nextDouble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while (</a:t>
            </a:r>
            <a:r>
              <a:rPr lang="en-US" dirty="0" err="1" smtClean="0">
                <a:solidFill>
                  <a:srgbClr val="6E8080"/>
                </a:solidFill>
                <a:latin typeface="Lucida Sans Typewriter"/>
                <a:ea typeface="Courier New" charset="0"/>
                <a:cs typeface="Courier New" charset="0"/>
              </a:rPr>
              <a:t>in.hasNextDouble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double input = </a:t>
            </a:r>
            <a:r>
              <a:rPr lang="en-US" dirty="0" err="1" smtClean="0">
                <a:solidFill>
                  <a:srgbClr val="6E8080"/>
                </a:solidFill>
                <a:latin typeface="Lucida Sans Typewriter"/>
                <a:ea typeface="Courier New" charset="0"/>
                <a:cs typeface="Courier New" charset="0"/>
              </a:rPr>
              <a:t>in.nextDouble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(input &lt; smallest)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smallest = input;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There must be at least one input</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49808"/>
            <a:ext cx="9135036" cy="998538"/>
          </a:xfrm>
        </p:spPr>
        <p:txBody>
          <a:bodyPr>
            <a:normAutofit fontScale="90000"/>
          </a:bodyPr>
          <a:lstStyle/>
          <a:p>
            <a:r>
              <a:rPr lang="en-US" b="1" dirty="0" smtClean="0"/>
              <a:t>Common Loop Algorithm: Maximum and Minimum</a:t>
            </a:r>
            <a:endParaRPr lang="en-US" b="1" dirty="0"/>
          </a:p>
        </p:txBody>
      </p:sp>
      <p:sp>
        <p:nvSpPr>
          <p:cNvPr id="3" name="Content Placeholder 2"/>
          <p:cNvSpPr>
            <a:spLocks noGrp="1"/>
          </p:cNvSpPr>
          <p:nvPr>
            <p:ph idx="4294967295"/>
          </p:nvPr>
        </p:nvSpPr>
        <p:spPr>
          <a:xfrm>
            <a:off x="4532311" y="1294276"/>
            <a:ext cx="4602164" cy="5563724"/>
          </a:xfrm>
        </p:spPr>
        <p:txBody>
          <a:bodyPr/>
          <a:lstStyle/>
          <a:p>
            <a:pPr>
              <a:buNone/>
            </a:pPr>
            <a:r>
              <a:rPr lang="en-US" dirty="0" smtClean="0"/>
              <a:t>To find the height of the tallest bus rider, remember the largest value so far, and update it whenever you see a taller one.</a:t>
            </a:r>
            <a:endParaRPr lang="en-US" dirty="0" smtClean="0">
              <a:solidFill>
                <a:srgbClr val="6E8080"/>
              </a:solidFill>
              <a:latin typeface="Lucida Sans Typewriter"/>
              <a:ea typeface="Courier New" charset="0"/>
              <a:cs typeface="Courier New" charset="0"/>
            </a:endParaRPr>
          </a:p>
        </p:txBody>
      </p:sp>
      <p:pic>
        <p:nvPicPr>
          <p:cNvPr id="4" name="Picture 3" descr="bus_riders.jpg"/>
          <p:cNvPicPr>
            <a:picLocks noChangeAspect="1"/>
          </p:cNvPicPr>
          <p:nvPr/>
        </p:nvPicPr>
        <p:blipFill>
          <a:blip r:embed="rId2"/>
          <a:stretch>
            <a:fillRect/>
          </a:stretch>
        </p:blipFill>
        <p:spPr>
          <a:xfrm>
            <a:off x="250909" y="1210403"/>
            <a:ext cx="4281402" cy="3258273"/>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5291</TotalTime>
  <Words>8516</Words>
  <Application>Microsoft Macintosh PowerPoint</Application>
  <PresentationFormat>On-screen Show (4:3)</PresentationFormat>
  <Paragraphs>1318</Paragraphs>
  <Slides>140</Slides>
  <Notes>0</Notes>
  <HiddenSlides>0</HiddenSlides>
  <MMClips>0</MMClips>
  <ScaleCrop>false</ScaleCrop>
  <HeadingPairs>
    <vt:vector size="4" baseType="variant">
      <vt:variant>
        <vt:lpstr>Theme</vt:lpstr>
      </vt:variant>
      <vt:variant>
        <vt:i4>5</vt:i4>
      </vt:variant>
      <vt:variant>
        <vt:lpstr>Slide Titles</vt:lpstr>
      </vt:variant>
      <vt:variant>
        <vt:i4>140</vt:i4>
      </vt:variant>
    </vt:vector>
  </HeadingPairs>
  <TitlesOfParts>
    <vt:vector size="145" baseType="lpstr">
      <vt:lpstr>Title Page</vt:lpstr>
      <vt:lpstr>Office Theme</vt:lpstr>
      <vt:lpstr>2_Office Theme</vt:lpstr>
      <vt:lpstr>1_Office Theme</vt:lpstr>
      <vt:lpstr>3_Office Theme</vt:lpstr>
      <vt:lpstr>PowerPoint Presentation</vt:lpstr>
      <vt:lpstr>Chapter Goals</vt:lpstr>
      <vt:lpstr>The while Loop</vt:lpstr>
      <vt:lpstr>The while Loop</vt:lpstr>
      <vt:lpstr>The while Loop</vt:lpstr>
      <vt:lpstr>The while Loop</vt:lpstr>
      <vt:lpstr>The while Loop</vt:lpstr>
      <vt:lpstr>The while Loop</vt:lpstr>
      <vt:lpstr>The while Loop</vt:lpstr>
      <vt:lpstr>Syntax 6.1 while Statement</vt:lpstr>
      <vt:lpstr>The while Loop</vt:lpstr>
      <vt:lpstr>Execution of a while Loop</vt:lpstr>
      <vt:lpstr>section_1/Investment.java</vt:lpstr>
      <vt:lpstr>section_1/Investment.java</vt:lpstr>
      <vt:lpstr>section_1/Investment.java</vt:lpstr>
      <vt:lpstr>Section_1/InvestmentRunner.java</vt:lpstr>
      <vt:lpstr>Self Check 6.1</vt:lpstr>
      <vt:lpstr>Self Check 6.2</vt:lpstr>
      <vt:lpstr>Self Check 6.3</vt:lpstr>
      <vt:lpstr>Self Check 6.4</vt:lpstr>
      <vt:lpstr>Self Check 6.5</vt:lpstr>
      <vt:lpstr>while Loop Examples</vt:lpstr>
      <vt:lpstr>Common Error: Infinite Loops</vt:lpstr>
      <vt:lpstr>Common Error: Off-by-One Errors</vt:lpstr>
      <vt:lpstr>Avoiding Off-by-One Error</vt:lpstr>
      <vt:lpstr>Problem Solving: Hand-Tracing</vt:lpstr>
      <vt:lpstr>Problem Solving: Hand-Tracing - Step by Step</vt:lpstr>
      <vt:lpstr>Problem Solving: Hand-Tracing - Step by Step</vt:lpstr>
      <vt:lpstr>Problem Solving: Hand-Tracing - Step by Step</vt:lpstr>
      <vt:lpstr>Problem Solving: Hand-Tracing - Step by Step</vt:lpstr>
      <vt:lpstr>Problem Solving: Hand-Tracing - Step by Step</vt:lpstr>
      <vt:lpstr>Problem Solving: Hand-Tracing - Step by Step</vt:lpstr>
      <vt:lpstr>Problem Solving: Hand-Tracing - Step by Step</vt:lpstr>
      <vt:lpstr>Problem Solving: Hand-Tracing - Step by Step</vt:lpstr>
      <vt:lpstr>Self Check 6.6</vt:lpstr>
      <vt:lpstr>Self Check 6.7</vt:lpstr>
      <vt:lpstr>Self Check 6.8</vt:lpstr>
      <vt:lpstr>Self Check 6.9</vt:lpstr>
      <vt:lpstr>Self Check 6.10</vt:lpstr>
      <vt:lpstr>Self Check 6.10</vt:lpstr>
      <vt:lpstr>The for Loop</vt:lpstr>
      <vt:lpstr>Syntax 6.2 for Statement</vt:lpstr>
      <vt:lpstr>The for Loop</vt:lpstr>
      <vt:lpstr>The for Loop</vt:lpstr>
      <vt:lpstr>The for Loop</vt:lpstr>
      <vt:lpstr>The for Loop</vt:lpstr>
      <vt:lpstr>The for Loop</vt:lpstr>
      <vt:lpstr>The for Loop - Flowchart</vt:lpstr>
      <vt:lpstr>section_3/Investment.java</vt:lpstr>
      <vt:lpstr>section_3/Investment.java</vt:lpstr>
      <vt:lpstr>section_3/Investment.java</vt:lpstr>
      <vt:lpstr>section_3/Investment.java</vt:lpstr>
      <vt:lpstr>section_3/InvestmentRunner.java</vt:lpstr>
      <vt:lpstr>The for Loop Examples</vt:lpstr>
      <vt:lpstr>Self Check 6.11</vt:lpstr>
      <vt:lpstr>Self Check 6.12</vt:lpstr>
      <vt:lpstr>Self Check 6.13</vt:lpstr>
      <vt:lpstr>Self Check 6.14</vt:lpstr>
      <vt:lpstr>Self Check 6.15</vt:lpstr>
      <vt:lpstr>The do Loop</vt:lpstr>
      <vt:lpstr>The do Loop</vt:lpstr>
      <vt:lpstr>Self Check 6.16</vt:lpstr>
      <vt:lpstr>Self Check 6.17</vt:lpstr>
      <vt:lpstr>Self Check 6.18</vt:lpstr>
      <vt:lpstr>Self Check 6.19</vt:lpstr>
      <vt:lpstr>Self Check 6.20</vt:lpstr>
      <vt:lpstr>Application: Processing Sentinel Values</vt:lpstr>
      <vt:lpstr>Application: Processing Sentinel Values</vt:lpstr>
      <vt:lpstr>section_5/SentinelDemo.java</vt:lpstr>
      <vt:lpstr>section_5/SentinelDemo.java</vt:lpstr>
      <vt:lpstr>section_5/SentinelDemo.java</vt:lpstr>
      <vt:lpstr>Application: Processing Sentinel Values</vt:lpstr>
      <vt:lpstr>Application: Processing Sentinel Values</vt:lpstr>
      <vt:lpstr>Self Check 6.21</vt:lpstr>
      <vt:lpstr>Self Check 6.22</vt:lpstr>
      <vt:lpstr>Self Check 6.23</vt:lpstr>
      <vt:lpstr>Self Check 6.24</vt:lpstr>
      <vt:lpstr>Self Check 6.25</vt:lpstr>
      <vt:lpstr>The “Loop and a Half” Problem</vt:lpstr>
      <vt:lpstr>The “Loop and a Half” Problem</vt:lpstr>
      <vt:lpstr>Problem Solving: Storyboards</vt:lpstr>
      <vt:lpstr>Problem Solving: Storyboards</vt:lpstr>
      <vt:lpstr>Problem Solving: Storyboards</vt:lpstr>
      <vt:lpstr>Problem Solving: Storyboards</vt:lpstr>
      <vt:lpstr>Self Check 6.26</vt:lpstr>
      <vt:lpstr>Self Check 6.27</vt:lpstr>
      <vt:lpstr>Self Check 6.27</vt:lpstr>
      <vt:lpstr>Self Check 6.28</vt:lpstr>
      <vt:lpstr>Self Check 6.29</vt:lpstr>
      <vt:lpstr>Self Check 6.29</vt:lpstr>
      <vt:lpstr>Self Check 6.30</vt:lpstr>
      <vt:lpstr>Common Loop Algorithm: Sum and Average</vt:lpstr>
      <vt:lpstr>Common Loop Algorithm: Counting Matches</vt:lpstr>
      <vt:lpstr>Common Loop Algorithm: Counting Matches</vt:lpstr>
      <vt:lpstr>Common Loop Algorithm: Finding the First Match</vt:lpstr>
      <vt:lpstr>Common Loop Algorithm: Prompting Until a Match is Found</vt:lpstr>
      <vt:lpstr>Common Loop Algorithm: Maximum and Minimum</vt:lpstr>
      <vt:lpstr>Common Loop Algorithm: Maximum and Minimum</vt:lpstr>
      <vt:lpstr>Common Loop Algorithm: Maximum and Minimum</vt:lpstr>
      <vt:lpstr>Common Loop Algorithm: Comparing Adjacent Values</vt:lpstr>
      <vt:lpstr>Self Check 6.31</vt:lpstr>
      <vt:lpstr>Self Check 6.32</vt:lpstr>
      <vt:lpstr>Self Check 6.33</vt:lpstr>
      <vt:lpstr>Self Check 6.34</vt:lpstr>
      <vt:lpstr>Self Check 6.35</vt:lpstr>
      <vt:lpstr>Self Check 6.36</vt:lpstr>
      <vt:lpstr>Nested Loops</vt:lpstr>
      <vt:lpstr>Nested Loops</vt:lpstr>
      <vt:lpstr>Nested Loop</vt:lpstr>
      <vt:lpstr>section_8/PowerTable.java</vt:lpstr>
      <vt:lpstr>section_8/PowerTable.java</vt:lpstr>
      <vt:lpstr>Self Check 6.37</vt:lpstr>
      <vt:lpstr>Self Check 6.39</vt:lpstr>
      <vt:lpstr>Self Check 6.40</vt:lpstr>
      <vt:lpstr>Self Check 6.41</vt:lpstr>
      <vt:lpstr>Nested Loop Examples</vt:lpstr>
      <vt:lpstr>Nested Loop Examples</vt:lpstr>
      <vt:lpstr>Application: Random Numbers and Simulations</vt:lpstr>
      <vt:lpstr>Application: Random Numbers and Simulations</vt:lpstr>
      <vt:lpstr>section_9_1/Die.java</vt:lpstr>
      <vt:lpstr>section_9_1/Die.java</vt:lpstr>
      <vt:lpstr>section_9_1/DieSimulator.java</vt:lpstr>
      <vt:lpstr>The Monte Carlo Method</vt:lpstr>
      <vt:lpstr>section_9_2/MonteCarlo.java</vt:lpstr>
      <vt:lpstr>section_9_2/MonteCarlo.java</vt:lpstr>
      <vt:lpstr>Self Check 6.42</vt:lpstr>
      <vt:lpstr>Self Check 6.43</vt:lpstr>
      <vt:lpstr>Self Check 6.44</vt:lpstr>
      <vt:lpstr>Self Check 6.45</vt:lpstr>
      <vt:lpstr>Self Check 6.46</vt:lpstr>
      <vt:lpstr>Using a Debugger</vt:lpstr>
      <vt:lpstr>The Debugger Stopping at a Breakpoint</vt:lpstr>
      <vt:lpstr>Inspecting Variables</vt:lpstr>
      <vt:lpstr>Debugging</vt:lpstr>
      <vt:lpstr>Single-step Example</vt:lpstr>
      <vt:lpstr>Self Check 6.47</vt:lpstr>
      <vt:lpstr>Self Check 6.48</vt:lpstr>
      <vt:lpstr>Self Check 6.49</vt:lpstr>
      <vt:lpstr>Self Check 6.50</vt:lpstr>
      <vt:lpstr>Self Check 6.51</vt:lpstr>
    </vt:vector>
  </TitlesOfParts>
  <Company>Acadia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 Giles</dc:creator>
  <cp:lastModifiedBy>Cindy Johnson</cp:lastModifiedBy>
  <cp:revision>730</cp:revision>
  <dcterms:created xsi:type="dcterms:W3CDTF">2013-06-11T18:21:31Z</dcterms:created>
  <dcterms:modified xsi:type="dcterms:W3CDTF">2013-06-14T15:06:56Z</dcterms:modified>
</cp:coreProperties>
</file>