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6" r:id="rId3"/>
    <p:sldMasterId id="2147483664" r:id="rId4"/>
    <p:sldMasterId id="2147483669" r:id="rId5"/>
  </p:sldMasterIdLst>
  <p:sldIdLst>
    <p:sldId id="276" r:id="rId6"/>
    <p:sldId id="257" r:id="rId7"/>
    <p:sldId id="480" r:id="rId8"/>
    <p:sldId id="739" r:id="rId9"/>
    <p:sldId id="740" r:id="rId10"/>
    <p:sldId id="741" r:id="rId11"/>
    <p:sldId id="338" r:id="rId12"/>
    <p:sldId id="742" r:id="rId13"/>
    <p:sldId id="743" r:id="rId14"/>
    <p:sldId id="744" r:id="rId15"/>
    <p:sldId id="745" r:id="rId16"/>
    <p:sldId id="746" r:id="rId17"/>
    <p:sldId id="747" r:id="rId18"/>
    <p:sldId id="748" r:id="rId19"/>
    <p:sldId id="749" r:id="rId20"/>
    <p:sldId id="750" r:id="rId21"/>
    <p:sldId id="751" r:id="rId22"/>
    <p:sldId id="262" r:id="rId23"/>
    <p:sldId id="339" r:id="rId24"/>
    <p:sldId id="340" r:id="rId25"/>
    <p:sldId id="562" r:id="rId26"/>
    <p:sldId id="514" r:id="rId27"/>
    <p:sldId id="752" r:id="rId28"/>
    <p:sldId id="753" r:id="rId29"/>
    <p:sldId id="754" r:id="rId30"/>
    <p:sldId id="446" r:id="rId31"/>
    <p:sldId id="755" r:id="rId32"/>
    <p:sldId id="636" r:id="rId33"/>
    <p:sldId id="756" r:id="rId34"/>
    <p:sldId id="757" r:id="rId35"/>
    <p:sldId id="758" r:id="rId36"/>
    <p:sldId id="649" r:id="rId37"/>
    <p:sldId id="660" r:id="rId38"/>
    <p:sldId id="661" r:id="rId39"/>
    <p:sldId id="662" r:id="rId40"/>
    <p:sldId id="665" r:id="rId41"/>
    <p:sldId id="759" r:id="rId42"/>
    <p:sldId id="760" r:id="rId43"/>
    <p:sldId id="761" r:id="rId44"/>
    <p:sldId id="762" r:id="rId45"/>
    <p:sldId id="763" r:id="rId46"/>
    <p:sldId id="764" r:id="rId47"/>
    <p:sldId id="765" r:id="rId48"/>
    <p:sldId id="766" r:id="rId49"/>
    <p:sldId id="767" r:id="rId50"/>
    <p:sldId id="768" r:id="rId51"/>
    <p:sldId id="769" r:id="rId52"/>
    <p:sldId id="770" r:id="rId53"/>
    <p:sldId id="771" r:id="rId54"/>
    <p:sldId id="772" r:id="rId55"/>
    <p:sldId id="773" r:id="rId56"/>
    <p:sldId id="774" r:id="rId57"/>
    <p:sldId id="775" r:id="rId58"/>
    <p:sldId id="776" r:id="rId59"/>
    <p:sldId id="777" r:id="rId60"/>
    <p:sldId id="778" r:id="rId61"/>
    <p:sldId id="592" r:id="rId62"/>
    <p:sldId id="673" r:id="rId63"/>
    <p:sldId id="779" r:id="rId64"/>
    <p:sldId id="780" r:id="rId65"/>
    <p:sldId id="678" r:id="rId66"/>
    <p:sldId id="781" r:id="rId67"/>
    <p:sldId id="782" r:id="rId68"/>
    <p:sldId id="783" r:id="rId69"/>
    <p:sldId id="784" r:id="rId70"/>
    <p:sldId id="785" r:id="rId71"/>
    <p:sldId id="786" r:id="rId72"/>
    <p:sldId id="683" r:id="rId73"/>
    <p:sldId id="787" r:id="rId74"/>
    <p:sldId id="788" r:id="rId75"/>
    <p:sldId id="789" r:id="rId76"/>
    <p:sldId id="688" r:id="rId77"/>
    <p:sldId id="691" r:id="rId78"/>
    <p:sldId id="790" r:id="rId79"/>
    <p:sldId id="791" r:id="rId80"/>
    <p:sldId id="792" r:id="rId81"/>
    <p:sldId id="594" r:id="rId82"/>
    <p:sldId id="793" r:id="rId83"/>
    <p:sldId id="794" r:id="rId84"/>
    <p:sldId id="795" r:id="rId85"/>
    <p:sldId id="796" r:id="rId86"/>
    <p:sldId id="703" r:id="rId87"/>
    <p:sldId id="704" r:id="rId88"/>
    <p:sldId id="705" r:id="rId89"/>
    <p:sldId id="797" r:id="rId90"/>
    <p:sldId id="798" r:id="rId91"/>
    <p:sldId id="799" r:id="rId92"/>
    <p:sldId id="595" r:id="rId93"/>
    <p:sldId id="800" r:id="rId94"/>
    <p:sldId id="801" r:id="rId95"/>
    <p:sldId id="802" r:id="rId96"/>
    <p:sldId id="709" r:id="rId97"/>
    <p:sldId id="803" r:id="rId98"/>
    <p:sldId id="804" r:id="rId99"/>
    <p:sldId id="805" r:id="rId100"/>
    <p:sldId id="806" r:id="rId101"/>
    <p:sldId id="807" r:id="rId102"/>
    <p:sldId id="808" r:id="rId103"/>
    <p:sldId id="711" r:id="rId104"/>
    <p:sldId id="809" r:id="rId105"/>
    <p:sldId id="810" r:id="rId106"/>
    <p:sldId id="713" r:id="rId107"/>
    <p:sldId id="714" r:id="rId108"/>
    <p:sldId id="811" r:id="rId109"/>
    <p:sldId id="812" r:id="rId110"/>
    <p:sldId id="813" r:id="rId111"/>
    <p:sldId id="715" r:id="rId112"/>
    <p:sldId id="814" r:id="rId113"/>
    <p:sldId id="815" r:id="rId114"/>
    <p:sldId id="816" r:id="rId115"/>
    <p:sldId id="817" r:id="rId116"/>
    <p:sldId id="818" r:id="rId117"/>
    <p:sldId id="819" r:id="rId118"/>
    <p:sldId id="820" r:id="rId119"/>
    <p:sldId id="821" r:id="rId120"/>
    <p:sldId id="822" r:id="rId121"/>
    <p:sldId id="823" r:id="rId122"/>
    <p:sldId id="824" r:id="rId123"/>
    <p:sldId id="825" r:id="rId124"/>
    <p:sldId id="826" r:id="rId125"/>
    <p:sldId id="827" r:id="rId126"/>
    <p:sldId id="828" r:id="rId127"/>
    <p:sldId id="829" r:id="rId128"/>
    <p:sldId id="830" r:id="rId129"/>
    <p:sldId id="831" r:id="rId130"/>
    <p:sldId id="832" r:id="rId131"/>
    <p:sldId id="833" r:id="rId132"/>
    <p:sldId id="834" r:id="rId133"/>
    <p:sldId id="617" r:id="rId134"/>
    <p:sldId id="835" r:id="rId135"/>
    <p:sldId id="836" r:id="rId136"/>
    <p:sldId id="724" r:id="rId137"/>
    <p:sldId id="837" r:id="rId138"/>
    <p:sldId id="838" r:id="rId139"/>
    <p:sldId id="839" r:id="rId140"/>
    <p:sldId id="725" r:id="rId141"/>
    <p:sldId id="840" r:id="rId142"/>
    <p:sldId id="726" r:id="rId143"/>
    <p:sldId id="727" r:id="rId144"/>
    <p:sldId id="729" r:id="rId145"/>
    <p:sldId id="841" r:id="rId146"/>
    <p:sldId id="842" r:id="rId147"/>
    <p:sldId id="843" r:id="rId148"/>
    <p:sldId id="735" r:id="rId149"/>
    <p:sldId id="844" r:id="rId150"/>
    <p:sldId id="845" r:id="rId1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CB8"/>
    <a:srgbClr val="AFA6C5"/>
    <a:srgbClr val="B4D7D1"/>
    <a:srgbClr val="26ADAE"/>
    <a:srgbClr val="C022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872" autoAdjust="0"/>
  </p:normalViewPr>
  <p:slideViewPr>
    <p:cSldViewPr snapToGrid="0" snapToObjects="1">
      <p:cViewPr varScale="1">
        <p:scale>
          <a:sx n="124" d="100"/>
          <a:sy n="124" d="100"/>
        </p:scale>
        <p:origin x="-153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printerSettings" Target="printerSettings/printerSettings1.bin"/><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153" Type="http://schemas.openxmlformats.org/officeDocument/2006/relationships/presProps" Target="presProps.xml"/><Relationship Id="rId154" Type="http://schemas.openxmlformats.org/officeDocument/2006/relationships/viewProps" Target="viewProps.xml"/><Relationship Id="rId155" Type="http://schemas.openxmlformats.org/officeDocument/2006/relationships/theme" Target="theme/theme1.xml"/><Relationship Id="rId156"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5" Type="http://schemas.openxmlformats.org/officeDocument/2006/relationships/slideMaster" Target="slideMasters/slideMaster5.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40" Type="http://schemas.openxmlformats.org/officeDocument/2006/relationships/slide" Target="slides/slide135.xml"/><Relationship Id="rId141" Type="http://schemas.openxmlformats.org/officeDocument/2006/relationships/slide" Target="slides/slide1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txBox="1">
            <a:spLocks/>
          </p:cNvSpPr>
          <p:nvPr userDrawn="1"/>
        </p:nvSpPr>
        <p:spPr>
          <a:xfrm>
            <a:off x="200853" y="4004352"/>
            <a:ext cx="8229600" cy="762000"/>
          </a:xfrm>
          <a:prstGeom prst="rect">
            <a:avLst/>
          </a:prstGeom>
        </p:spPr>
        <p:txBody>
          <a:bodyPr vert="horz" lIns="91440" tIns="45720" rIns="91440" bIns="45720" rtlCol="0" anchor="ctr">
            <a:normAutofit fontScale="925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Lucida Sans"/>
                <a:ea typeface="+mj-ea"/>
                <a:cs typeface="+mj-cs"/>
              </a:rPr>
              <a:t>Chapter 7 – Arrays and Array Lists</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64" y="0"/>
            <a:ext cx="9135036" cy="1133142"/>
          </a:xfrm>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1133142"/>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Graphics</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1"/>
            <a:ext cx="9135036" cy="1317591"/>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AFA6C5"/>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vl1pPr>
          </a:lstStyle>
          <a:p>
            <a:r>
              <a:rPr lang="en-US" dirty="0" smtClean="0"/>
              <a:t>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baseline="0"/>
            </a:lvl1pPr>
          </a:lstStyle>
          <a:p>
            <a:r>
              <a:rPr lang="en-US" b="1" dirty="0" smtClean="0"/>
              <a:t>Implementing a Test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B4D7D1"/>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vl1pPr>
          </a:lstStyle>
          <a:p>
            <a:r>
              <a:rPr lang="en-US" b="1" dirty="0" smtClean="0"/>
              <a:t>Syntax 1.1 Java Program</a:t>
            </a:r>
            <a:endParaRPr lang="en-US" b="1" dirty="0"/>
          </a:p>
        </p:txBody>
      </p:sp>
      <p:sp>
        <p:nvSpPr>
          <p:cNvPr id="5" name="Line 3"/>
          <p:cNvSpPr>
            <a:spLocks noChangeShapeType="1"/>
          </p:cNvSpPr>
          <p:nvPr userDrawn="1"/>
        </p:nvSpPr>
        <p:spPr bwMode="auto">
          <a:xfrm>
            <a:off x="0" y="762000"/>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1103932"/>
          </a:xfrm>
        </p:spPr>
        <p:txBody>
          <a:bodyPr/>
          <a:lstStyle/>
          <a:p>
            <a:r>
              <a:rPr lang="en-US" dirty="0" smtClean="0"/>
              <a:t>Click to edit Master title style</a:t>
            </a:r>
            <a:endParaRPr lang="en-US" dirty="0"/>
          </a:p>
        </p:txBody>
      </p:sp>
      <p:sp>
        <p:nvSpPr>
          <p:cNvPr id="3" name="Line 3"/>
          <p:cNvSpPr>
            <a:spLocks noChangeShapeType="1"/>
          </p:cNvSpPr>
          <p:nvPr userDrawn="1"/>
        </p:nvSpPr>
        <p:spPr bwMode="auto">
          <a:xfrm>
            <a:off x="8964" y="1103931"/>
            <a:ext cx="9144000" cy="0"/>
          </a:xfrm>
          <a:prstGeom prst="line">
            <a:avLst/>
          </a:prstGeom>
          <a:noFill/>
          <a:ln w="76200">
            <a:solidFill>
              <a:srgbClr val="26ADAE"/>
            </a:solidFill>
            <a:round/>
            <a:headEnd/>
            <a:tailEnd/>
          </a:ln>
        </p:spPr>
        <p:txBody>
          <a:bodyPr>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theme" Target="../theme/theme5.xml"/><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722264"/>
            <a:ext cx="9144000" cy="0"/>
          </a:xfrm>
          <a:prstGeom prst="line">
            <a:avLst/>
          </a:prstGeom>
          <a:noFill/>
          <a:ln w="76200">
            <a:solidFill>
              <a:srgbClr val="FFE06A"/>
            </a:solidFill>
            <a:round/>
            <a:headEnd/>
            <a:tailEnd/>
          </a:ln>
        </p:spPr>
        <p:txBody>
          <a:bodyPr>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322187" y="0"/>
            <a:ext cx="3274577" cy="4093221"/>
          </a:xfrm>
          <a:prstGeom prst="rect">
            <a:avLst/>
          </a:prstGeom>
        </p:spPr>
      </p:pic>
      <p:sp>
        <p:nvSpPr>
          <p:cNvPr id="14"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15"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3" r:id="rId1"/>
    <p:sldLayoutId id="2147483671"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1220307"/>
            <a:ext cx="8677836" cy="4893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1060848"/>
            <a:ext cx="9144000" cy="0"/>
          </a:xfrm>
          <a:prstGeom prst="line">
            <a:avLst/>
          </a:prstGeom>
          <a:noFill/>
          <a:ln w="76200">
            <a:solidFill>
              <a:srgbClr val="FFE06A"/>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Lst>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14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Line 3"/>
          <p:cNvSpPr>
            <a:spLocks noChangeShapeType="1"/>
          </p:cNvSpPr>
          <p:nvPr userDrawn="1"/>
        </p:nvSpPr>
        <p:spPr bwMode="auto">
          <a:xfrm>
            <a:off x="0" y="762000"/>
            <a:ext cx="9144000" cy="0"/>
          </a:xfrm>
          <a:prstGeom prst="line">
            <a:avLst/>
          </a:prstGeom>
          <a:noFill/>
          <a:ln w="76200">
            <a:solidFill>
              <a:srgbClr val="C02254"/>
            </a:solidFill>
            <a:round/>
            <a:headEnd/>
            <a:tailEnd/>
          </a:ln>
        </p:spPr>
        <p:txBody>
          <a:bodyPr>
            <a:prstTxWarp prst="textNoShape">
              <a:avLst/>
            </a:prstTxWarp>
          </a:bodyPr>
          <a:lstStyle/>
          <a:p>
            <a:endParaRPr lang="en-US"/>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65" r:id="rId1"/>
    <p:sldLayoutId id="2147483677" r:id="rId2"/>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64" y="0"/>
            <a:ext cx="9135036" cy="762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964" y="958813"/>
            <a:ext cx="8677836" cy="515517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txBox="1">
            <a:spLocks/>
          </p:cNvSpPr>
          <p:nvPr userDrawn="1"/>
        </p:nvSpPr>
        <p:spPr>
          <a:xfrm>
            <a:off x="0" y="6435250"/>
            <a:ext cx="3906278" cy="424961"/>
          </a:xfrm>
          <a:prstGeom prst="rect">
            <a:avLst/>
          </a:prstGeom>
        </p:spPr>
        <p:txBody>
          <a:bodyPr vert="horz" lIns="91440" tIns="45720" rIns="91440" bIns="45720" rtlCol="0" anchor="ctr">
            <a:normAutofit/>
          </a:bodyPr>
          <a:lstStyle/>
          <a:p>
            <a:r>
              <a:rPr lang="en-US" sz="1200" dirty="0" smtClean="0"/>
              <a:t>Copyright © 2014 by John Wiley &amp; Sons.  All rights reserved.</a:t>
            </a:r>
          </a:p>
        </p:txBody>
      </p:sp>
      <p:sp>
        <p:nvSpPr>
          <p:cNvPr id="9" name="Title 1"/>
          <p:cNvSpPr txBox="1">
            <a:spLocks/>
          </p:cNvSpPr>
          <p:nvPr userDrawn="1"/>
        </p:nvSpPr>
        <p:spPr>
          <a:xfrm>
            <a:off x="5237722" y="6435250"/>
            <a:ext cx="3906278" cy="424961"/>
          </a:xfrm>
          <a:prstGeom prst="rect">
            <a:avLst/>
          </a:prstGeom>
        </p:spPr>
        <p:txBody>
          <a:bodyPr vert="horz" lIns="91440" tIns="45720" rIns="91440" bIns="45720" rtlCol="0" anchor="ctr">
            <a:normAutofit/>
          </a:bodyPr>
          <a:lstStyle/>
          <a:p>
            <a:pPr algn="r"/>
            <a:fld id="{99C3A85B-E06E-2F4C-9735-6BAF3E9D20FC}" type="slidenum">
              <a:rPr lang="en-US" sz="1200" smtClean="0"/>
              <a:pPr algn="r"/>
              <a:t>‹#›</a:t>
            </a:fld>
            <a:endParaRPr lang="en-US" sz="1200" dirty="0" smtClean="0"/>
          </a:p>
        </p:txBody>
      </p:sp>
    </p:spTree>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8" r:id="rId4"/>
    <p:sldLayoutId id="2147483674" r:id="rId5"/>
    <p:sldLayoutId id="2147483675" r:id="rId6"/>
  </p:sldLayoutIdLst>
  <p:timing>
    <p:tnLst>
      <p:par>
        <p:cTn xmlns:p14="http://schemas.microsoft.com/office/powerpoint/2010/main" id="1" dur="indefinite" restart="never" nodeType="tmRoot"/>
      </p:par>
    </p:tnLst>
  </p:timing>
  <p:txStyles>
    <p:titleStyle>
      <a:lvl1pPr algn="l" defTabSz="457200" rtl="0" eaLnBrk="1" latinLnBrk="0" hangingPunct="1">
        <a:spcBef>
          <a:spcPct val="0"/>
        </a:spcBef>
        <a:buNone/>
        <a:defRPr sz="3600" kern="1200">
          <a:solidFill>
            <a:schemeClr val="tx1"/>
          </a:solidFill>
          <a:latin typeface="Lucida Sans"/>
          <a:ea typeface="+mj-ea"/>
          <a:cs typeface="+mj-cs"/>
        </a:defRPr>
      </a:lvl1pPr>
    </p:titleStyle>
    <p:bodyStyle>
      <a:lvl1pPr marL="342900" indent="-342900" algn="l" defTabSz="457200" rtl="0" eaLnBrk="1" latinLnBrk="0" hangingPunct="1">
        <a:spcBef>
          <a:spcPct val="20000"/>
        </a:spcBef>
        <a:buFont typeface="Wingdings" charset="2"/>
        <a:buChar char="§"/>
        <a:defRPr sz="2400" kern="1200">
          <a:solidFill>
            <a:schemeClr val="tx1"/>
          </a:solidFill>
          <a:latin typeface="Lucida Sans"/>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Lucida Sans"/>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Lucida Sans"/>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Lucida Sans"/>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Medals.java"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Medals.java" TargetMode="External"/><Relationship Id="rId3" Type="http://schemas.openxmlformats.org/officeDocument/2006/relationships/image" Target="../media/image4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jpe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58.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7%5CLargestInArrayList.jav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7%5CLargestInArrayList.java"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7%5CLargestInArrayList.java"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code%5Csection_8%5CScoreTester.java"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LargestInArray.java"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LargestInArray.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3%5CLargestInArray.java"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1" Type="http://schemas.openxmlformats.org/officeDocument/2006/relationships/slideLayout" Target="../slideLayouts/slideLayout5.xml"/><Relationship Id="rId2" Type="http://schemas.openxmlformats.org/officeDocument/2006/relationships/image" Target="../media/image31.jpeg"/></Relationships>
</file>

<file path=ppt/slides/_rels/slide78.xml.rels><?xml version="1.0" encoding="UTF-8" standalone="yes"?>
<Relationships xmlns="http://schemas.openxmlformats.org/package/2006/relationships"><Relationship Id="rId3" Type="http://schemas.openxmlformats.org/officeDocument/2006/relationships/image" Target="../media/image35.jpeg"/><Relationship Id="rId4" Type="http://schemas.openxmlformats.org/officeDocument/2006/relationships/image" Target="../media/image36.jpeg"/><Relationship Id="rId1" Type="http://schemas.openxmlformats.org/officeDocument/2006/relationships/slideLayout" Target="../slideLayouts/slideLayout5.xml"/><Relationship Id="rId2" Type="http://schemas.openxmlformats.org/officeDocument/2006/relationships/image" Target="../media/image34.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7.jpeg"/><Relationship Id="rId3" Type="http://schemas.openxmlformats.org/officeDocument/2006/relationships/image" Target="../media/image3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9.jpeg"/><Relationship Id="rId3" Type="http://schemas.openxmlformats.org/officeDocument/2006/relationships/image" Target="../media/image40.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code%5Csection_6%5CMedals.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Arrays</a:t>
            </a:r>
            <a:endParaRPr lang="en-US" dirty="0"/>
          </a:p>
        </p:txBody>
      </p:sp>
      <p:pic>
        <p:nvPicPr>
          <p:cNvPr id="5" name="Picture 4" descr="declaring_arrays.png"/>
          <p:cNvPicPr>
            <a:picLocks noChangeAspect="1"/>
          </p:cNvPicPr>
          <p:nvPr/>
        </p:nvPicPr>
        <p:blipFill>
          <a:blip r:embed="rId2"/>
          <a:stretch>
            <a:fillRect/>
          </a:stretch>
        </p:blipFill>
        <p:spPr>
          <a:xfrm>
            <a:off x="0" y="923428"/>
            <a:ext cx="9144000" cy="421935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section_6/</a:t>
            </a:r>
            <a:r>
              <a:rPr lang="en-US" dirty="0" smtClean="0">
                <a:hlinkClick r:id="rId2" action="ppaction://hlinkfile"/>
              </a:rPr>
              <a:t>Medals.java</a:t>
            </a:r>
            <a:endParaRPr lang="en-US" dirty="0"/>
          </a:p>
        </p:txBody>
      </p:sp>
      <p:sp>
        <p:nvSpPr>
          <p:cNvPr id="3" name="Content Placeholder 2"/>
          <p:cNvSpPr>
            <a:spLocks noGrp="1"/>
          </p:cNvSpPr>
          <p:nvPr>
            <p:ph idx="4294967295"/>
          </p:nvPr>
        </p:nvSpPr>
        <p:spPr>
          <a:xfrm>
            <a:off x="9525" y="762000"/>
            <a:ext cx="9134475" cy="4154983"/>
          </a:xfrm>
        </p:spPr>
        <p:txBody>
          <a:bodyPr wrap="square">
            <a:spAutoFit/>
          </a:bodyPr>
          <a:lstStyle/>
          <a:p>
            <a:pPr>
              <a:spcBef>
                <a:spcPts val="0"/>
              </a:spcBef>
              <a:buNone/>
            </a:pPr>
            <a:r>
              <a:rPr lang="en-US" sz="1200" b="1" dirty="0" smtClean="0">
                <a:solidFill>
                  <a:srgbClr val="0073FF"/>
                </a:solidFill>
                <a:latin typeface="Courier"/>
                <a:ea typeface="Courier"/>
                <a:cs typeface="Courier"/>
              </a:rPr>
              <a:t> 33  </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System.out.println</a:t>
            </a:r>
            <a:r>
              <a:rPr lang="en-US" sz="1200" dirty="0" smtClean="0">
                <a:solidFill>
                  <a:srgbClr val="000000"/>
                </a:solidFill>
                <a:latin typeface="Courier"/>
                <a:ea typeface="Courier"/>
                <a:cs typeface="Courier"/>
              </a:rPr>
              <a:t>(</a:t>
            </a:r>
            <a:r>
              <a:rPr lang="en-US" sz="1200" dirty="0" smtClean="0">
                <a:solidFill>
                  <a:srgbClr val="32E598"/>
                </a:solidFill>
                <a:latin typeface="Courier"/>
                <a:ea typeface="Courier"/>
                <a:cs typeface="Courier"/>
              </a:rPr>
              <a:t>"        Country    Gold  Silver  Bronze   Total"</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34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35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Print countries, counts, and row totals</a:t>
            </a:r>
          </a:p>
          <a:p>
            <a:pPr>
              <a:spcBef>
                <a:spcPts val="0"/>
              </a:spcBef>
              <a:buNone/>
            </a:pPr>
            <a:r>
              <a:rPr lang="en-US" sz="1200" b="1" dirty="0" smtClean="0">
                <a:solidFill>
                  <a:srgbClr val="0073FF"/>
                </a:solidFill>
                <a:latin typeface="Courier"/>
                <a:ea typeface="Courier"/>
                <a:cs typeface="Courier"/>
              </a:rPr>
              <a:t> 36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 &lt; COUNTRIES; </a:t>
            </a:r>
            <a:r>
              <a:rPr lang="en-US" sz="1200" dirty="0" err="1" smtClean="0">
                <a:solidFill>
                  <a:srgbClr val="000000"/>
                </a:solidFill>
                <a:latin typeface="Courier"/>
                <a:ea typeface="Courier"/>
                <a:cs typeface="Courier"/>
              </a:rPr>
              <a:t>i</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37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38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Process the </a:t>
            </a:r>
            <a:r>
              <a:rPr lang="en-US" sz="1200" dirty="0" err="1" smtClean="0">
                <a:solidFill>
                  <a:srgbClr val="0073FF"/>
                </a:solidFill>
                <a:latin typeface="Times"/>
                <a:ea typeface="Times"/>
                <a:cs typeface="Times"/>
              </a:rPr>
              <a:t>ith</a:t>
            </a:r>
            <a:r>
              <a:rPr lang="en-US" sz="1200" dirty="0" smtClean="0">
                <a:solidFill>
                  <a:srgbClr val="0073FF"/>
                </a:solidFill>
                <a:latin typeface="Times"/>
                <a:ea typeface="Times"/>
                <a:cs typeface="Times"/>
              </a:rPr>
              <a:t> row</a:t>
            </a:r>
          </a:p>
          <a:p>
            <a:pPr>
              <a:spcBef>
                <a:spcPts val="0"/>
              </a:spcBef>
              <a:buNone/>
            </a:pPr>
            <a:r>
              <a:rPr lang="en-US" sz="1200" b="1" dirty="0" smtClean="0">
                <a:solidFill>
                  <a:srgbClr val="0073FF"/>
                </a:solidFill>
                <a:latin typeface="Courier"/>
                <a:ea typeface="Courier"/>
                <a:cs typeface="Courier"/>
              </a:rPr>
              <a:t> 39  </a:t>
            </a:r>
            <a:r>
              <a:rPr lang="en-US" sz="1200" dirty="0" smtClean="0">
                <a:solidFill>
                  <a:srgbClr val="000000"/>
                </a:solidFill>
                <a:latin typeface="Courier"/>
                <a:ea typeface="Courier"/>
                <a:cs typeface="Courier"/>
              </a:rPr>
              <a:t>         System.out.printf(</a:t>
            </a:r>
            <a:r>
              <a:rPr lang="en-US" sz="1200" dirty="0" smtClean="0">
                <a:solidFill>
                  <a:srgbClr val="32E598"/>
                </a:solidFill>
                <a:latin typeface="Courier"/>
                <a:ea typeface="Courier"/>
                <a:cs typeface="Courier"/>
              </a:rPr>
              <a:t>"%15s"</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countries[i</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40  </a:t>
            </a:r>
          </a:p>
          <a:p>
            <a:pPr>
              <a:spcBef>
                <a:spcPts val="0"/>
              </a:spcBef>
              <a:buNone/>
            </a:pPr>
            <a:r>
              <a:rPr lang="en-US" sz="1200" b="1" dirty="0" smtClean="0">
                <a:solidFill>
                  <a:srgbClr val="0073FF"/>
                </a:solidFill>
                <a:latin typeface="Courier"/>
                <a:ea typeface="Courier"/>
                <a:cs typeface="Courier"/>
              </a:rPr>
              <a:t> 41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total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42  </a:t>
            </a:r>
          </a:p>
          <a:p>
            <a:pPr>
              <a:spcBef>
                <a:spcPts val="0"/>
              </a:spcBef>
              <a:buNone/>
            </a:pPr>
            <a:r>
              <a:rPr lang="en-US" sz="1200" b="1" dirty="0" smtClean="0">
                <a:solidFill>
                  <a:srgbClr val="0073FF"/>
                </a:solidFill>
                <a:latin typeface="Courier"/>
                <a:ea typeface="Courier"/>
                <a:cs typeface="Courier"/>
              </a:rPr>
              <a:t> 43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Print each row element and update the row total</a:t>
            </a:r>
          </a:p>
          <a:p>
            <a:pPr>
              <a:spcBef>
                <a:spcPts val="0"/>
              </a:spcBef>
              <a:buNone/>
            </a:pPr>
            <a:r>
              <a:rPr lang="en-US" sz="1200" b="1" dirty="0" smtClean="0">
                <a:solidFill>
                  <a:srgbClr val="0073FF"/>
                </a:solidFill>
                <a:latin typeface="Courier"/>
                <a:ea typeface="Courier"/>
                <a:cs typeface="Courier"/>
              </a:rPr>
              <a:t> 44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for</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 &lt; MEDALS; </a:t>
            </a:r>
            <a:r>
              <a:rPr lang="en-US" sz="1200" dirty="0" err="1" smtClean="0">
                <a:solidFill>
                  <a:srgbClr val="000000"/>
                </a:solidFill>
                <a:latin typeface="Courier"/>
                <a:ea typeface="Courier"/>
                <a:cs typeface="Courier"/>
              </a:rPr>
              <a:t>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45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46  </a:t>
            </a:r>
            <a:r>
              <a:rPr lang="en-US" sz="1200" dirty="0" smtClean="0">
                <a:solidFill>
                  <a:srgbClr val="000000"/>
                </a:solidFill>
                <a:latin typeface="Courier"/>
                <a:ea typeface="Courier"/>
                <a:cs typeface="Courier"/>
              </a:rPr>
              <a:t>            System.out.printf(</a:t>
            </a:r>
            <a:r>
              <a:rPr lang="en-US" sz="1200" dirty="0" smtClean="0">
                <a:solidFill>
                  <a:srgbClr val="32E598"/>
                </a:solidFill>
                <a:latin typeface="Courier"/>
                <a:ea typeface="Courier"/>
                <a:cs typeface="Courier"/>
              </a:rPr>
              <a:t>"%8d"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counts[i][j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47  </a:t>
            </a:r>
            <a:r>
              <a:rPr lang="en-US" sz="1200" dirty="0" smtClean="0">
                <a:solidFill>
                  <a:srgbClr val="000000"/>
                </a:solidFill>
                <a:latin typeface="Courier"/>
                <a:ea typeface="Courier"/>
                <a:cs typeface="Courier"/>
              </a:rPr>
              <a:t>            total = total + </a:t>
            </a:r>
            <a:r>
              <a:rPr lang="en-US" sz="1200" dirty="0" err="1" smtClean="0">
                <a:solidFill>
                  <a:srgbClr val="000000"/>
                </a:solidFill>
                <a:latin typeface="Courier"/>
                <a:ea typeface="Courier"/>
                <a:cs typeface="Courier"/>
              </a:rPr>
              <a:t>counts[i][j</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48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49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50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 Display the row total and print a new line</a:t>
            </a:r>
          </a:p>
          <a:p>
            <a:pPr>
              <a:spcBef>
                <a:spcPts val="0"/>
              </a:spcBef>
              <a:buNone/>
            </a:pPr>
            <a:r>
              <a:rPr lang="en-US" sz="1200" b="1" dirty="0" smtClean="0">
                <a:solidFill>
                  <a:srgbClr val="0073FF"/>
                </a:solidFill>
                <a:latin typeface="Courier"/>
                <a:ea typeface="Courier"/>
                <a:cs typeface="Courier"/>
              </a:rPr>
              <a:t> 51  </a:t>
            </a:r>
            <a:r>
              <a:rPr lang="en-US" sz="1200" dirty="0" smtClean="0">
                <a:solidFill>
                  <a:srgbClr val="000000"/>
                </a:solidFill>
                <a:latin typeface="Courier"/>
                <a:ea typeface="Courier"/>
                <a:cs typeface="Courier"/>
              </a:rPr>
              <a:t>         System.out.printf(</a:t>
            </a:r>
            <a:r>
              <a:rPr lang="en-US" sz="1200" dirty="0" smtClean="0">
                <a:solidFill>
                  <a:srgbClr val="32E598"/>
                </a:solidFill>
                <a:latin typeface="Courier"/>
                <a:ea typeface="Courier"/>
                <a:cs typeface="Courier"/>
              </a:rPr>
              <a:t>"%8d\n"</a:t>
            </a:r>
            <a:r>
              <a:rPr lang="en-US" sz="1200" dirty="0" smtClean="0">
                <a:solidFill>
                  <a:srgbClr val="000000"/>
                </a:solidFill>
                <a:latin typeface="Courier"/>
                <a:ea typeface="Courier"/>
                <a:cs typeface="Courier"/>
              </a:rPr>
              <a:t>, total);</a:t>
            </a:r>
          </a:p>
          <a:p>
            <a:pPr>
              <a:spcBef>
                <a:spcPts val="0"/>
              </a:spcBef>
              <a:buNone/>
            </a:pPr>
            <a:r>
              <a:rPr lang="en-US" sz="1200" b="1" dirty="0" smtClean="0">
                <a:solidFill>
                  <a:srgbClr val="0073FF"/>
                </a:solidFill>
                <a:latin typeface="Courier"/>
                <a:ea typeface="Courier"/>
                <a:cs typeface="Courier"/>
              </a:rPr>
              <a:t> 52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54  </a:t>
            </a:r>
            <a:r>
              <a:rPr lang="en-US" sz="1200" dirty="0" smtClean="0">
                <a:solidFill>
                  <a:srgbClr val="000000"/>
                </a:solidFill>
                <a:latin typeface="Courier"/>
                <a:ea typeface="Courier"/>
                <a:cs typeface="Courier"/>
              </a:rPr>
              <a:t>}</a:t>
            </a:r>
            <a:endParaRPr lang="en-US" sz="12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section_6/</a:t>
            </a:r>
            <a:r>
              <a:rPr lang="en-US" dirty="0" smtClean="0">
                <a:hlinkClick r:id="rId2" action="ppaction://hlinkfile"/>
              </a:rPr>
              <a:t>Medals.java</a:t>
            </a:r>
            <a:endParaRPr lang="en-US" dirty="0"/>
          </a:p>
        </p:txBody>
      </p:sp>
      <p:sp>
        <p:nvSpPr>
          <p:cNvPr id="5" name="Content Placeholder 2"/>
          <p:cNvSpPr txBox="1">
            <a:spLocks/>
          </p:cNvSpPr>
          <p:nvPr/>
        </p:nvSpPr>
        <p:spPr>
          <a:xfrm>
            <a:off x="261479" y="1033525"/>
            <a:ext cx="8882521" cy="437886"/>
          </a:xfrm>
          <a:prstGeom prst="rect">
            <a:avLst/>
          </a:prstGeom>
        </p:spPr>
        <p:txBody>
          <a:bodyPr vert="horz" lIns="91440" tIns="45720" rIns="91440" bIns="45720" rtlCol="0">
            <a:normAutofit lnSpcReduction="10000"/>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p:txBody>
      </p:sp>
      <p:pic>
        <p:nvPicPr>
          <p:cNvPr id="6" name="Picture 5"/>
          <p:cNvPicPr>
            <a:picLocks noChangeAspect="1"/>
          </p:cNvPicPr>
          <p:nvPr/>
        </p:nvPicPr>
        <p:blipFill>
          <a:blip r:embed="rId3"/>
          <a:stretch>
            <a:fillRect/>
          </a:stretch>
        </p:blipFill>
        <p:spPr>
          <a:xfrm>
            <a:off x="261478" y="1471411"/>
            <a:ext cx="8703533" cy="301139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7.30</a:t>
            </a:r>
            <a:endParaRPr lang="en-US" dirty="0"/>
          </a:p>
        </p:txBody>
      </p:sp>
      <p:sp>
        <p:nvSpPr>
          <p:cNvPr id="8" name="Content Placeholder 5"/>
          <p:cNvSpPr>
            <a:spLocks noGrp="1"/>
          </p:cNvSpPr>
          <p:nvPr>
            <p:ph idx="4294967295"/>
          </p:nvPr>
        </p:nvSpPr>
        <p:spPr>
          <a:xfrm>
            <a:off x="599372" y="1775708"/>
            <a:ext cx="8535664" cy="1187894"/>
          </a:xfrm>
        </p:spPr>
        <p:txBody>
          <a:bodyPr>
            <a:normAutofit lnSpcReduction="10000"/>
          </a:bodyPr>
          <a:lstStyle/>
          <a:p>
            <a:pPr>
              <a:buNone/>
            </a:pPr>
            <a:r>
              <a:rPr lang="en-US" b="1" dirty="0" smtClean="0"/>
              <a:t>Answer:</a:t>
            </a:r>
            <a:r>
              <a:rPr lang="en-US" dirty="0" smtClean="0"/>
              <a:t> You get the total number of gold, silver, and bronze medals in the competition. In our example, there are four of each.</a:t>
            </a:r>
            <a:endParaRPr lang="en-US" dirty="0"/>
          </a:p>
        </p:txBody>
      </p:sp>
      <p:sp>
        <p:nvSpPr>
          <p:cNvPr id="9" name="Content Placeholder 5"/>
          <p:cNvSpPr>
            <a:spLocks noGrp="1"/>
          </p:cNvSpPr>
          <p:nvPr>
            <p:ph idx="4294967295"/>
          </p:nvPr>
        </p:nvSpPr>
        <p:spPr>
          <a:xfrm>
            <a:off x="0" y="958815"/>
            <a:ext cx="9135036" cy="816893"/>
          </a:xfrm>
        </p:spPr>
        <p:txBody>
          <a:bodyPr>
            <a:normAutofit lnSpcReduction="10000"/>
          </a:bodyPr>
          <a:lstStyle/>
          <a:p>
            <a:pPr>
              <a:buNone/>
            </a:pPr>
            <a:r>
              <a:rPr lang="en-US" dirty="0" smtClean="0"/>
              <a:t>What results do you get if you total the columns in our sample data?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7.31</a:t>
            </a:r>
            <a:endParaRPr lang="en-US" dirty="0"/>
          </a:p>
        </p:txBody>
      </p:sp>
      <p:sp>
        <p:nvSpPr>
          <p:cNvPr id="9" name="Content Placeholder 5"/>
          <p:cNvSpPr>
            <a:spLocks noGrp="1"/>
          </p:cNvSpPr>
          <p:nvPr>
            <p:ph idx="4294967295"/>
          </p:nvPr>
        </p:nvSpPr>
        <p:spPr>
          <a:xfrm>
            <a:off x="0" y="958815"/>
            <a:ext cx="9135036" cy="4769156"/>
          </a:xfrm>
        </p:spPr>
        <p:txBody>
          <a:bodyPr/>
          <a:lstStyle/>
          <a:p>
            <a:pPr>
              <a:buNone/>
            </a:pPr>
            <a:r>
              <a:rPr lang="en-US" dirty="0" smtClean="0"/>
              <a:t>Consider an 8 × 8 array for a board game:</a:t>
            </a:r>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board = new int[8][8];</a:t>
            </a:r>
          </a:p>
          <a:p>
            <a:pPr lvl="1">
              <a:buNone/>
            </a:pPr>
            <a:r>
              <a:rPr lang="en-US" dirty="0" smtClean="0"/>
              <a:t>Using two nested loops, initialize the board so that zeros and ones alternate, as on a checkerboard:</a:t>
            </a:r>
            <a:br>
              <a:rPr lang="en-US" dirty="0" smtClean="0"/>
            </a:br>
            <a:r>
              <a:rPr lang="en-US" sz="2000" dirty="0" smtClean="0">
                <a:solidFill>
                  <a:srgbClr val="6E8080"/>
                </a:solidFill>
                <a:latin typeface="Lucida Sans Typewriter"/>
                <a:ea typeface="Courier New" charset="0"/>
                <a:cs typeface="Courier New" charset="0"/>
              </a:rPr>
              <a:t>0 1 0 1 0 1 0 1</a:t>
            </a:r>
            <a:br>
              <a:rPr lang="en-US" sz="2000" dirty="0" smtClean="0">
                <a:solidFill>
                  <a:srgbClr val="6E8080"/>
                </a:solidFill>
                <a:latin typeface="Lucida Sans Typewriter"/>
                <a:ea typeface="Courier New" charset="0"/>
                <a:cs typeface="Courier New" charset="0"/>
              </a:rPr>
            </a:br>
            <a:r>
              <a:rPr lang="en-US" sz="2000" dirty="0" smtClean="0">
                <a:solidFill>
                  <a:srgbClr val="6E8080"/>
                </a:solidFill>
                <a:latin typeface="Lucida Sans Typewriter"/>
                <a:ea typeface="Courier New" charset="0"/>
                <a:cs typeface="Courier New" charset="0"/>
              </a:rPr>
              <a:t>1 0 1 0 1 0 1 0</a:t>
            </a:r>
            <a:br>
              <a:rPr lang="en-US" sz="2000" dirty="0" smtClean="0">
                <a:solidFill>
                  <a:srgbClr val="6E8080"/>
                </a:solidFill>
                <a:latin typeface="Lucida Sans Typewriter"/>
                <a:ea typeface="Courier New" charset="0"/>
                <a:cs typeface="Courier New" charset="0"/>
              </a:rPr>
            </a:br>
            <a:r>
              <a:rPr lang="en-US" sz="2000" dirty="0" smtClean="0">
                <a:solidFill>
                  <a:srgbClr val="6E8080"/>
                </a:solidFill>
                <a:latin typeface="Lucida Sans Typewriter"/>
                <a:ea typeface="Courier New" charset="0"/>
                <a:cs typeface="Courier New" charset="0"/>
              </a:rPr>
              <a:t>0 1 0 1 0 1 0 1</a:t>
            </a:r>
            <a:br>
              <a:rPr lang="en-US" sz="2000" dirty="0" smtClean="0">
                <a:solidFill>
                  <a:srgbClr val="6E8080"/>
                </a:solidFill>
                <a:latin typeface="Lucida Sans Typewriter"/>
                <a:ea typeface="Courier New" charset="0"/>
                <a:cs typeface="Courier New" charset="0"/>
              </a:rPr>
            </a:br>
            <a:r>
              <a:rPr lang="en-US" sz="2000" dirty="0" smtClean="0">
                <a:solidFill>
                  <a:srgbClr val="6E8080"/>
                </a:solidFill>
                <a:latin typeface="Lucida Sans Typewriter"/>
                <a:ea typeface="Courier New" charset="0"/>
                <a:cs typeface="Courier New" charset="0"/>
              </a:rPr>
              <a:t>. . .</a:t>
            </a:r>
            <a:br>
              <a:rPr lang="en-US" sz="2000" dirty="0" smtClean="0">
                <a:solidFill>
                  <a:srgbClr val="6E8080"/>
                </a:solidFill>
                <a:latin typeface="Lucida Sans Typewriter"/>
                <a:ea typeface="Courier New" charset="0"/>
                <a:cs typeface="Courier New" charset="0"/>
              </a:rPr>
            </a:br>
            <a:r>
              <a:rPr lang="en-US" sz="2000" dirty="0" smtClean="0">
                <a:solidFill>
                  <a:srgbClr val="6E8080"/>
                </a:solidFill>
                <a:latin typeface="Lucida Sans Typewriter"/>
                <a:ea typeface="Courier New" charset="0"/>
                <a:cs typeface="Courier New" charset="0"/>
              </a:rPr>
              <a:t>1 0 1 0 1 0 1 0</a:t>
            </a:r>
            <a:r>
              <a:rPr lang="en-US" dirty="0" smtClean="0"/>
              <a:t/>
            </a:r>
            <a:br>
              <a:rPr lang="en-US" dirty="0" smtClean="0"/>
            </a:br>
            <a:r>
              <a:rPr lang="en-US" dirty="0" smtClean="0"/>
              <a:t/>
            </a:r>
            <a:br>
              <a:rPr lang="en-US" dirty="0" smtClean="0"/>
            </a:br>
            <a:r>
              <a:rPr lang="en-US" dirty="0" smtClean="0"/>
              <a:t>Hint: Check </a:t>
            </a:r>
            <a:r>
              <a:rPr lang="en-US" sz="2400" dirty="0" smtClean="0"/>
              <a:t>whether </a:t>
            </a:r>
            <a:r>
              <a:rPr lang="en-US" sz="2400" dirty="0" err="1" smtClean="0">
                <a:solidFill>
                  <a:srgbClr val="6E8080"/>
                </a:solidFill>
                <a:latin typeface="Lucida Sans Typewriter"/>
                <a:ea typeface="Courier New" charset="0"/>
                <a:cs typeface="Courier New" charset="0"/>
              </a:rPr>
              <a:t>i</a:t>
            </a:r>
            <a:r>
              <a:rPr lang="en-US" sz="2400" dirty="0" smtClean="0">
                <a:solidFill>
                  <a:srgbClr val="6E8080"/>
                </a:solidFill>
                <a:latin typeface="Lucida Sans Typewriter"/>
                <a:ea typeface="Courier New" charset="0"/>
                <a:cs typeface="Courier New" charset="0"/>
              </a:rPr>
              <a:t> + </a:t>
            </a:r>
            <a:r>
              <a:rPr lang="en-US" sz="2400" dirty="0" err="1" smtClean="0">
                <a:solidFill>
                  <a:srgbClr val="6E8080"/>
                </a:solidFill>
                <a:latin typeface="Lucida Sans Typewriter"/>
                <a:ea typeface="Courier New" charset="0"/>
                <a:cs typeface="Courier New" charset="0"/>
              </a:rPr>
              <a:t>j</a:t>
            </a:r>
            <a:r>
              <a:rPr lang="en-US" sz="2400" dirty="0" smtClean="0"/>
              <a:t> </a:t>
            </a:r>
            <a:r>
              <a:rPr lang="en-US" dirty="0" smtClean="0"/>
              <a:t>is even.</a:t>
            </a:r>
            <a:endParaRPr lang="en-US" dirty="0"/>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7.31</a:t>
            </a:r>
            <a:endParaRPr lang="en-US" dirty="0"/>
          </a:p>
        </p:txBody>
      </p:sp>
      <p:sp>
        <p:nvSpPr>
          <p:cNvPr id="8" name="Content Placeholder 5"/>
          <p:cNvSpPr>
            <a:spLocks noGrp="1"/>
          </p:cNvSpPr>
          <p:nvPr>
            <p:ph idx="4294967295"/>
          </p:nvPr>
        </p:nvSpPr>
        <p:spPr>
          <a:xfrm>
            <a:off x="599372" y="1038519"/>
            <a:ext cx="8535664" cy="3805351"/>
          </a:xfrm>
        </p:spPr>
        <p:txBody>
          <a:bodyPr/>
          <a:lstStyle/>
          <a:p>
            <a:pPr>
              <a:buNone/>
            </a:pPr>
            <a:r>
              <a:rPr lang="en-US" b="1" dirty="0" smtClean="0"/>
              <a:t>Answer:</a:t>
            </a:r>
            <a:endParaRPr lang="en-US" dirty="0" smtClean="0"/>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8;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&lt; 8;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board[i][j</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j</a:t>
            </a:r>
            <a:r>
              <a:rPr lang="en-US" sz="2000" dirty="0" smtClean="0">
                <a:solidFill>
                  <a:srgbClr val="6E8080"/>
                </a:solidFill>
                <a:latin typeface="Lucida Sans Typewriter"/>
                <a:ea typeface="Courier New" charset="0"/>
                <a:cs typeface="Courier New" charset="0"/>
              </a:rPr>
              <a:t>) % 2;</a:t>
            </a:r>
          </a:p>
          <a:p>
            <a:pPr lvl="1">
              <a:buNone/>
            </a:pPr>
            <a:r>
              <a:rPr lang="en-US" sz="2000" dirty="0" smtClean="0">
                <a:solidFill>
                  <a:srgbClr val="6E8080"/>
                </a:solidFill>
                <a:latin typeface="Lucida Sans Typewriter"/>
                <a:ea typeface="Courier New" charset="0"/>
                <a:cs typeface="Courier New" charset="0"/>
              </a:rPr>
              <a:t>   }</a:t>
            </a:r>
          </a:p>
          <a:p>
            <a:pPr lvl="1">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7.32</a:t>
            </a:r>
            <a:endParaRPr lang="en-US" dirty="0"/>
          </a:p>
        </p:txBody>
      </p:sp>
      <p:sp>
        <p:nvSpPr>
          <p:cNvPr id="8" name="Content Placeholder 5"/>
          <p:cNvSpPr>
            <a:spLocks noGrp="1"/>
          </p:cNvSpPr>
          <p:nvPr>
            <p:ph idx="4294967295"/>
          </p:nvPr>
        </p:nvSpPr>
        <p:spPr>
          <a:xfrm>
            <a:off x="599372" y="2748162"/>
            <a:ext cx="8535664" cy="1187894"/>
          </a:xfrm>
        </p:spPr>
        <p:txBody>
          <a:bodyPr/>
          <a:lstStyle/>
          <a:p>
            <a:pPr>
              <a:buNone/>
            </a:pPr>
            <a:r>
              <a:rPr lang="en-US" b="1" dirty="0" smtClean="0"/>
              <a:t>Answer:</a:t>
            </a:r>
            <a:endParaRPr lang="en-US" dirty="0" smtClean="0"/>
          </a:p>
          <a:p>
            <a:pPr lvl="1">
              <a:buNone/>
            </a:pPr>
            <a:r>
              <a:rPr lang="en-US" sz="2000" dirty="0" smtClean="0">
                <a:solidFill>
                  <a:srgbClr val="6E8080"/>
                </a:solidFill>
                <a:latin typeface="Lucida Sans Typewriter"/>
                <a:ea typeface="Courier New" charset="0"/>
                <a:cs typeface="Courier New" charset="0"/>
              </a:rPr>
              <a:t>String[][] board = new String[3][3];</a:t>
            </a:r>
          </a:p>
        </p:txBody>
      </p:sp>
      <p:sp>
        <p:nvSpPr>
          <p:cNvPr id="9" name="Content Placeholder 5"/>
          <p:cNvSpPr>
            <a:spLocks noGrp="1"/>
          </p:cNvSpPr>
          <p:nvPr>
            <p:ph idx="4294967295"/>
          </p:nvPr>
        </p:nvSpPr>
        <p:spPr>
          <a:xfrm>
            <a:off x="0" y="958815"/>
            <a:ext cx="9135036" cy="1195400"/>
          </a:xfrm>
        </p:spPr>
        <p:txBody>
          <a:bodyPr/>
          <a:lstStyle/>
          <a:p>
            <a:pPr>
              <a:buNone/>
            </a:pPr>
            <a:r>
              <a:rPr lang="en-US" dirty="0" smtClean="0"/>
              <a:t>Declare a two-dimensional array for representing a tic-tac-toe board. The board has three rows and columns and contains strings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a:t>
            </a:r>
            <a:r>
              <a:rPr lang="en-US" dirty="0" smtClean="0"/>
              <a:t>,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o</a:t>
            </a:r>
            <a:r>
              <a:rPr lang="en-US" dirty="0" smtClean="0">
                <a:solidFill>
                  <a:srgbClr val="6E8080"/>
                </a:solidFill>
                <a:latin typeface="Lucida Sans Typewriter"/>
                <a:ea typeface="Courier New" charset="0"/>
                <a:cs typeface="Courier New" charset="0"/>
              </a:rPr>
              <a:t>"</a:t>
            </a:r>
            <a:r>
              <a:rPr lang="en-US" dirty="0" smtClean="0"/>
              <a:t>, and </a:t>
            </a:r>
            <a:r>
              <a:rPr lang="en-US" dirty="0" smtClean="0">
                <a:solidFill>
                  <a:srgbClr val="6E8080"/>
                </a:solidFill>
                <a:latin typeface="Lucida Sans Typewriter"/>
                <a:ea typeface="Courier New" charset="0"/>
                <a:cs typeface="Courier New" charset="0"/>
              </a:rPr>
              <a:t>" "</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7.33</a:t>
            </a:r>
            <a:endParaRPr lang="en-US" dirty="0"/>
          </a:p>
        </p:txBody>
      </p:sp>
      <p:sp>
        <p:nvSpPr>
          <p:cNvPr id="8" name="Content Placeholder 5"/>
          <p:cNvSpPr>
            <a:spLocks noGrp="1"/>
          </p:cNvSpPr>
          <p:nvPr>
            <p:ph idx="4294967295"/>
          </p:nvPr>
        </p:nvSpPr>
        <p:spPr>
          <a:xfrm>
            <a:off x="599372" y="2154215"/>
            <a:ext cx="8535664" cy="1187894"/>
          </a:xfrm>
        </p:spPr>
        <p:txBody>
          <a:bodyPr/>
          <a:lstStyle/>
          <a:p>
            <a:pPr>
              <a:buNone/>
            </a:pPr>
            <a:r>
              <a:rPr lang="en-US" b="1" dirty="0" smtClean="0"/>
              <a:t>Answer:</a:t>
            </a:r>
            <a:endParaRPr lang="en-US" dirty="0" smtClean="0"/>
          </a:p>
          <a:p>
            <a:pPr lvl="1">
              <a:buNone/>
            </a:pPr>
            <a:r>
              <a:rPr lang="en-US" sz="2000" dirty="0" smtClean="0">
                <a:solidFill>
                  <a:srgbClr val="6E8080"/>
                </a:solidFill>
                <a:latin typeface="Lucida Sans Typewriter"/>
                <a:ea typeface="Courier New" charset="0"/>
                <a:cs typeface="Courier New" charset="0"/>
              </a:rPr>
              <a:t>board[0][2] =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0" y="958815"/>
            <a:ext cx="9135036" cy="1195400"/>
          </a:xfrm>
        </p:spPr>
        <p:txBody>
          <a:bodyPr>
            <a:normAutofit fontScale="92500"/>
          </a:bodyPr>
          <a:lstStyle/>
          <a:p>
            <a:pPr>
              <a:buNone/>
            </a:pPr>
            <a:r>
              <a:rPr lang="en-US" dirty="0" smtClean="0"/>
              <a:t>Write an assignment statement to place an </a:t>
            </a:r>
            <a:r>
              <a:rPr lang="en-US" dirty="0" smtClean="0">
                <a:solidFill>
                  <a:srgbClr val="6E8080"/>
                </a:solidFill>
                <a:latin typeface="Lucida Sans Typewriter"/>
                <a:ea typeface="Courier New" charset="0"/>
                <a:cs typeface="Courier New" charset="0"/>
              </a:rPr>
              <a:t>"</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a:t>
            </a:r>
            <a:r>
              <a:rPr lang="en-US" dirty="0" smtClean="0"/>
              <a:t> in the upper-right corner of the tic-tac-toe board in Self Check 32.</a:t>
            </a:r>
            <a:endParaRPr lang="en-US" sz="2000" dirty="0" smtClean="0">
              <a:solidFill>
                <a:srgbClr val="6E8080"/>
              </a:solidFill>
              <a:latin typeface="Lucida Sans Typewriter"/>
              <a:ea typeface="Courier New" charset="0"/>
              <a:cs typeface="Courier New" charset="0"/>
            </a:endParaRPr>
          </a:p>
          <a:p>
            <a:pPr>
              <a:buNone/>
            </a:pPr>
            <a:r>
              <a:rPr lang="en-US" dirty="0" smtClean="0"/>
              <a:t> </a:t>
            </a:r>
          </a:p>
          <a:p>
            <a:pPr>
              <a:buNone/>
            </a:pP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7.34</a:t>
            </a:r>
            <a:endParaRPr lang="en-US" dirty="0"/>
          </a:p>
        </p:txBody>
      </p:sp>
      <p:sp>
        <p:nvSpPr>
          <p:cNvPr id="8" name="Content Placeholder 5"/>
          <p:cNvSpPr>
            <a:spLocks noGrp="1"/>
          </p:cNvSpPr>
          <p:nvPr>
            <p:ph idx="4294967295"/>
          </p:nvPr>
        </p:nvSpPr>
        <p:spPr>
          <a:xfrm>
            <a:off x="599372" y="2509060"/>
            <a:ext cx="8535664" cy="1474376"/>
          </a:xfrm>
        </p:spPr>
        <p:txBody>
          <a:bodyPr/>
          <a:lstStyle/>
          <a:p>
            <a:pPr>
              <a:buNone/>
            </a:pPr>
            <a:r>
              <a:rPr lang="en-US" b="1" dirty="0" smtClean="0"/>
              <a:t>Answer:</a:t>
            </a:r>
            <a:r>
              <a:rPr lang="en-US" dirty="0" smtClean="0"/>
              <a:t> </a:t>
            </a:r>
            <a:r>
              <a:rPr lang="en-US" dirty="0" smtClean="0">
                <a:solidFill>
                  <a:srgbClr val="6E8080"/>
                </a:solidFill>
                <a:latin typeface="Lucida Sans Typewriter"/>
                <a:ea typeface="Courier New" charset="0"/>
                <a:cs typeface="Courier New" charset="0"/>
              </a:rPr>
              <a:t>board[0][0], board[1][1], board[2][2]</a:t>
            </a:r>
            <a:endParaRPr lang="en-US" dirty="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0" y="958816"/>
            <a:ext cx="9135036" cy="1232756"/>
          </a:xfrm>
        </p:spPr>
        <p:txBody>
          <a:bodyPr/>
          <a:lstStyle/>
          <a:p>
            <a:pPr>
              <a:buNone/>
            </a:pPr>
            <a:r>
              <a:rPr lang="en-US" dirty="0" smtClean="0"/>
              <a:t>Which elements are on the diagonal joining the upper-left and the lower-right corners of the tic-tac-toe board in Self Check 32?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Lists</a:t>
            </a:r>
            <a:endParaRPr lang="en-US" dirty="0"/>
          </a:p>
        </p:txBody>
      </p:sp>
      <p:sp>
        <p:nvSpPr>
          <p:cNvPr id="3" name="Content Placeholder 2"/>
          <p:cNvSpPr>
            <a:spLocks noGrp="1"/>
          </p:cNvSpPr>
          <p:nvPr>
            <p:ph idx="1"/>
          </p:nvPr>
        </p:nvSpPr>
        <p:spPr>
          <a:xfrm>
            <a:off x="0" y="1008621"/>
            <a:ext cx="9135036" cy="2926246"/>
          </a:xfrm>
        </p:spPr>
        <p:txBody>
          <a:bodyPr/>
          <a:lstStyle/>
          <a:p>
            <a:r>
              <a:rPr lang="en-US" dirty="0" smtClean="0"/>
              <a:t>An array list stores a sequence of values whose size can change.</a:t>
            </a:r>
          </a:p>
          <a:p>
            <a:r>
              <a:rPr lang="en-US" dirty="0" smtClean="0"/>
              <a:t>An array list can grow and shrink as needed.</a:t>
            </a:r>
          </a:p>
          <a:p>
            <a:r>
              <a:rPr lang="en-US" dirty="0" err="1" smtClean="0">
                <a:solidFill>
                  <a:srgbClr val="6E8080"/>
                </a:solidFill>
                <a:latin typeface="Lucida Sans Typewriter"/>
                <a:ea typeface="Courier New" charset="0"/>
                <a:cs typeface="Courier New" charset="0"/>
              </a:rPr>
              <a:t>ArrayList</a:t>
            </a:r>
            <a:r>
              <a:rPr lang="en-US" dirty="0" smtClean="0"/>
              <a:t> class supplies methods for many common tasks, such as inserting and removing elements.</a:t>
            </a:r>
          </a:p>
          <a:p>
            <a:r>
              <a:rPr lang="en-US" dirty="0" smtClean="0"/>
              <a:t>An array list expands to hold as many elements as needed.</a:t>
            </a:r>
            <a:endParaRPr lang="en-US" dirty="0" smtClean="0">
              <a:solidFill>
                <a:srgbClr val="6E8080"/>
              </a:solidFill>
              <a:latin typeface="Lucida Sans Typewriter"/>
              <a:ea typeface="Courier New" charset="0"/>
              <a:cs typeface="Courier New" charset="0"/>
            </a:endParaRPr>
          </a:p>
        </p:txBody>
      </p:sp>
      <p:pic>
        <p:nvPicPr>
          <p:cNvPr id="5" name="Picture 4" descr="expansion_ladder.jpg"/>
          <p:cNvPicPr>
            <a:picLocks noChangeAspect="1"/>
          </p:cNvPicPr>
          <p:nvPr/>
        </p:nvPicPr>
        <p:blipFill>
          <a:blip r:embed="rId2"/>
          <a:stretch>
            <a:fillRect/>
          </a:stretch>
        </p:blipFill>
        <p:spPr>
          <a:xfrm>
            <a:off x="1942419" y="3580121"/>
            <a:ext cx="1662793" cy="268668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dirty="0" smtClean="0">
                <a:solidFill>
                  <a:srgbClr val="26ADAE"/>
                </a:solidFill>
              </a:rPr>
              <a:t>Syntax 7.4 </a:t>
            </a:r>
            <a:r>
              <a:rPr lang="en-US" dirty="0" smtClean="0"/>
              <a:t>Array Lists</a:t>
            </a:r>
            <a:endParaRPr lang="en-US" dirty="0"/>
          </a:p>
        </p:txBody>
      </p:sp>
      <p:pic>
        <p:nvPicPr>
          <p:cNvPr id="5" name="Picture 4" descr="syntax7.4_arraylist.png"/>
          <p:cNvPicPr>
            <a:picLocks noChangeAspect="1"/>
          </p:cNvPicPr>
          <p:nvPr/>
        </p:nvPicPr>
        <p:blipFill>
          <a:blip r:embed="rId2"/>
          <a:stretch>
            <a:fillRect/>
          </a:stretch>
        </p:blipFill>
        <p:spPr>
          <a:xfrm>
            <a:off x="0" y="955504"/>
            <a:ext cx="9144000" cy="452361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References</a:t>
            </a:r>
            <a:endParaRPr lang="en-US" dirty="0"/>
          </a:p>
        </p:txBody>
      </p:sp>
      <p:sp>
        <p:nvSpPr>
          <p:cNvPr id="3" name="Content Placeholder 2"/>
          <p:cNvSpPr>
            <a:spLocks noGrp="1"/>
          </p:cNvSpPr>
          <p:nvPr>
            <p:ph idx="4294967295"/>
          </p:nvPr>
        </p:nvSpPr>
        <p:spPr>
          <a:xfrm>
            <a:off x="9525" y="927099"/>
            <a:ext cx="9134475" cy="4518406"/>
          </a:xfrm>
        </p:spPr>
        <p:txBody>
          <a:bodyPr/>
          <a:lstStyle/>
          <a:p>
            <a:r>
              <a:rPr lang="en-US" dirty="0" smtClean="0"/>
              <a:t>An array reference specifies the location of an array.</a:t>
            </a:r>
          </a:p>
          <a:p>
            <a:r>
              <a:rPr lang="en-US" dirty="0" smtClean="0"/>
              <a:t>Copying the reference yields a second reference to the same array.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and Using Array Lists</a:t>
            </a:r>
            <a:endParaRPr lang="en-US" dirty="0"/>
          </a:p>
        </p:txBody>
      </p:sp>
      <p:sp>
        <p:nvSpPr>
          <p:cNvPr id="3" name="Content Placeholder 2"/>
          <p:cNvSpPr>
            <a:spLocks noGrp="1"/>
          </p:cNvSpPr>
          <p:nvPr>
            <p:ph idx="1"/>
          </p:nvPr>
        </p:nvSpPr>
        <p:spPr>
          <a:xfrm>
            <a:off x="0" y="1008621"/>
            <a:ext cx="9135036" cy="2926246"/>
          </a:xfrm>
        </p:spPr>
        <p:txBody>
          <a:bodyPr>
            <a:normAutofit lnSpcReduction="10000"/>
          </a:bodyPr>
          <a:lstStyle/>
          <a:p>
            <a:r>
              <a:rPr lang="en-US" dirty="0" smtClean="0"/>
              <a:t>To declare an array list of strings</a:t>
            </a:r>
          </a:p>
          <a:p>
            <a:pPr lvl="1">
              <a:buNone/>
            </a:pP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names = new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a:t>
            </a:r>
          </a:p>
          <a:p>
            <a:r>
              <a:rPr lang="en-US" dirty="0" smtClean="0"/>
              <a:t>To use an array list</a:t>
            </a:r>
          </a:p>
          <a:p>
            <a:pPr lvl="1">
              <a:buNone/>
            </a:pPr>
            <a:r>
              <a:rPr lang="en-US" dirty="0" smtClean="0">
                <a:solidFill>
                  <a:srgbClr val="6E8080"/>
                </a:solidFill>
                <a:latin typeface="Lucida Sans Typewriter"/>
                <a:ea typeface="Courier New" charset="0"/>
                <a:cs typeface="Courier New" charset="0"/>
              </a:rPr>
              <a:t>import </a:t>
            </a:r>
            <a:r>
              <a:rPr lang="en-US" dirty="0" err="1" smtClean="0">
                <a:solidFill>
                  <a:srgbClr val="6E8080"/>
                </a:solidFill>
                <a:latin typeface="Lucida Sans Typewriter"/>
                <a:ea typeface="Courier New" charset="0"/>
                <a:cs typeface="Courier New" charset="0"/>
              </a:rPr>
              <a:t>java.util.ArrayList</a:t>
            </a:r>
            <a:r>
              <a:rPr lang="en-US" dirty="0" smtClean="0">
                <a:solidFill>
                  <a:srgbClr val="6E8080"/>
                </a:solidFill>
                <a:latin typeface="Lucida Sans Typewriter"/>
                <a:ea typeface="Courier New" charset="0"/>
                <a:cs typeface="Courier New" charset="0"/>
              </a:rPr>
              <a:t>;</a:t>
            </a:r>
          </a:p>
          <a:p>
            <a:r>
              <a:rPr lang="en-US" dirty="0" err="1" smtClean="0">
                <a:solidFill>
                  <a:srgbClr val="6E8080"/>
                </a:solidFill>
                <a:latin typeface="Lucida Sans Typewriter"/>
                <a:ea typeface="Courier New" charset="0"/>
                <a:cs typeface="Courier New" charset="0"/>
              </a:rPr>
              <a:t>ArrayList</a:t>
            </a:r>
            <a:r>
              <a:rPr lang="en-US" dirty="0" smtClean="0"/>
              <a:t> is a </a:t>
            </a:r>
            <a:r>
              <a:rPr lang="en-US" b="1" dirty="0" smtClean="0"/>
              <a:t>generic class</a:t>
            </a:r>
            <a:endParaRPr lang="en-US" dirty="0" smtClean="0"/>
          </a:p>
          <a:p>
            <a:r>
              <a:rPr lang="en-US" dirty="0" smtClean="0"/>
              <a:t>Angle brackets denote a </a:t>
            </a:r>
            <a:r>
              <a:rPr lang="en-US" b="1" dirty="0" smtClean="0"/>
              <a:t>type parameter</a:t>
            </a:r>
            <a:r>
              <a:rPr lang="en-US" dirty="0" smtClean="0"/>
              <a:t> </a:t>
            </a:r>
          </a:p>
          <a:p>
            <a:pPr lvl="1"/>
            <a:r>
              <a:rPr lang="en-US" dirty="0" smtClean="0"/>
              <a:t>Replace </a:t>
            </a:r>
            <a:r>
              <a:rPr lang="en-US" dirty="0" smtClean="0">
                <a:solidFill>
                  <a:srgbClr val="6E8080"/>
                </a:solidFill>
                <a:latin typeface="Lucida Sans Typewriter"/>
                <a:ea typeface="Courier New" charset="0"/>
                <a:cs typeface="Courier New" charset="0"/>
              </a:rPr>
              <a:t>String</a:t>
            </a:r>
            <a:r>
              <a:rPr lang="en-US" dirty="0" smtClean="0"/>
              <a:t> with any other class to get a different array list type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and Using Array Lists</a:t>
            </a:r>
            <a:endParaRPr lang="en-US" dirty="0"/>
          </a:p>
        </p:txBody>
      </p:sp>
      <p:sp>
        <p:nvSpPr>
          <p:cNvPr id="3" name="Content Placeholder 2"/>
          <p:cNvSpPr>
            <a:spLocks noGrp="1"/>
          </p:cNvSpPr>
          <p:nvPr>
            <p:ph idx="1"/>
          </p:nvPr>
        </p:nvSpPr>
        <p:spPr>
          <a:xfrm>
            <a:off x="0" y="1008621"/>
            <a:ext cx="9135036" cy="2926246"/>
          </a:xfrm>
        </p:spPr>
        <p:txBody>
          <a:bodyPr>
            <a:normAutofit fontScale="70000" lnSpcReduction="20000"/>
          </a:bodyPr>
          <a:lstStyle/>
          <a:p>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a:t>
            </a:r>
            <a:r>
              <a:rPr lang="en-US" dirty="0" smtClean="0"/>
              <a:t>is first constructed, it has size </a:t>
            </a:r>
            <a:r>
              <a:rPr lang="en-US" dirty="0" smtClean="0"/>
              <a:t>0</a:t>
            </a:r>
            <a:endParaRPr lang="en-US" dirty="0" smtClean="0"/>
          </a:p>
          <a:p>
            <a:pPr>
              <a:spcBef>
                <a:spcPts val="960"/>
              </a:spcBef>
            </a:pPr>
            <a:r>
              <a:rPr lang="en-US" dirty="0" smtClean="0"/>
              <a:t>Use the add method to add an object to the end of the array list:</a:t>
            </a:r>
          </a:p>
          <a:p>
            <a:pPr lvl="1">
              <a:buNone/>
            </a:pPr>
            <a:r>
              <a:rPr lang="en-US" sz="1900" dirty="0" err="1" smtClean="0">
                <a:solidFill>
                  <a:srgbClr val="6E8080"/>
                </a:solidFill>
                <a:latin typeface="Lucida Sans Typewriter"/>
                <a:ea typeface="Courier New" charset="0"/>
                <a:cs typeface="Courier New" charset="0"/>
              </a:rPr>
              <a:t>names.add("Emily</a:t>
            </a:r>
            <a:r>
              <a:rPr lang="en-US" sz="1900" dirty="0" smtClean="0">
                <a:solidFill>
                  <a:srgbClr val="6E8080"/>
                </a:solidFill>
                <a:latin typeface="Lucida Sans Typewriter"/>
                <a:ea typeface="Courier New" charset="0"/>
                <a:cs typeface="Courier New" charset="0"/>
              </a:rPr>
              <a:t>"); // Now names has size 1 and element "Emily”</a:t>
            </a:r>
          </a:p>
          <a:p>
            <a:pPr lvl="1">
              <a:buNone/>
            </a:pPr>
            <a:r>
              <a:rPr lang="en-US" sz="1900" dirty="0" err="1" smtClean="0">
                <a:solidFill>
                  <a:srgbClr val="6E8080"/>
                </a:solidFill>
                <a:latin typeface="Lucida Sans Typewriter"/>
                <a:ea typeface="Courier New" charset="0"/>
                <a:cs typeface="Courier New" charset="0"/>
              </a:rPr>
              <a:t>names.add("Bob</a:t>
            </a:r>
            <a:r>
              <a:rPr lang="en-US" sz="1900" dirty="0" smtClean="0">
                <a:solidFill>
                  <a:srgbClr val="6E8080"/>
                </a:solidFill>
                <a:latin typeface="Lucida Sans Typewriter"/>
                <a:ea typeface="Courier New" charset="0"/>
                <a:cs typeface="Courier New" charset="0"/>
              </a:rPr>
              <a:t>"); // Now names has size 2 and elements "Emily", "Bob”</a:t>
            </a:r>
          </a:p>
          <a:p>
            <a:pPr lvl="1">
              <a:buNone/>
            </a:pPr>
            <a:r>
              <a:rPr lang="en-US" sz="1900" dirty="0" err="1" smtClean="0">
                <a:solidFill>
                  <a:srgbClr val="6E8080"/>
                </a:solidFill>
                <a:latin typeface="Lucida Sans Typewriter"/>
                <a:ea typeface="Courier New" charset="0"/>
                <a:cs typeface="Courier New" charset="0"/>
              </a:rPr>
              <a:t>names.add("Cindy</a:t>
            </a:r>
            <a:r>
              <a:rPr lang="en-US" sz="1900" dirty="0" smtClean="0">
                <a:solidFill>
                  <a:srgbClr val="6E8080"/>
                </a:solidFill>
                <a:latin typeface="Lucida Sans Typewriter"/>
                <a:ea typeface="Courier New" charset="0"/>
                <a:cs typeface="Courier New" charset="0"/>
              </a:rPr>
              <a:t>"); // names has size 3 and elements "Emily", "Bob",</a:t>
            </a:r>
          </a:p>
          <a:p>
            <a:pPr lvl="1">
              <a:buNone/>
            </a:pPr>
            <a:r>
              <a:rPr lang="en-US" sz="1900" dirty="0" smtClean="0">
                <a:solidFill>
                  <a:srgbClr val="6E8080"/>
                </a:solidFill>
                <a:latin typeface="Lucida Sans Typewriter"/>
                <a:ea typeface="Courier New" charset="0"/>
                <a:cs typeface="Courier New" charset="0"/>
              </a:rPr>
              <a:t>                    // and "Cindy”</a:t>
            </a:r>
          </a:p>
          <a:p>
            <a:pPr>
              <a:spcBef>
                <a:spcPts val="960"/>
              </a:spcBef>
            </a:pPr>
            <a:r>
              <a:rPr lang="en-US" dirty="0" smtClean="0"/>
              <a:t>The </a:t>
            </a:r>
            <a:r>
              <a:rPr lang="en-US" dirty="0" smtClean="0">
                <a:solidFill>
                  <a:srgbClr val="6E8080"/>
                </a:solidFill>
                <a:latin typeface="Lucida Sans Typewriter"/>
                <a:ea typeface="Courier New" charset="0"/>
                <a:cs typeface="Courier New" charset="0"/>
              </a:rPr>
              <a:t>size </a:t>
            </a:r>
            <a:r>
              <a:rPr lang="en-US" dirty="0" smtClean="0"/>
              <a:t>method gives the current size of the array list. </a:t>
            </a:r>
          </a:p>
          <a:p>
            <a:pPr lvl="1"/>
            <a:r>
              <a:rPr lang="en-US" dirty="0" smtClean="0"/>
              <a:t>Size is now 3</a:t>
            </a:r>
          </a:p>
          <a:p>
            <a:pPr marL="0" indent="0">
              <a:buNone/>
            </a:pPr>
            <a:endParaRPr lang="en-US" b="1" dirty="0" smtClean="0"/>
          </a:p>
          <a:p>
            <a:endParaRPr lang="en-US" b="1" dirty="0" smtClean="0"/>
          </a:p>
          <a:p>
            <a:pPr>
              <a:buNone/>
            </a:pPr>
            <a:r>
              <a:rPr lang="en-US" b="1" dirty="0" smtClean="0"/>
              <a:t>Figure 17</a:t>
            </a:r>
            <a:r>
              <a:rPr lang="en-US" dirty="0" smtClean="0"/>
              <a:t> Adding an Array List Element with add </a:t>
            </a:r>
            <a:endParaRPr lang="en-US" dirty="0"/>
          </a:p>
        </p:txBody>
      </p:sp>
      <p:pic>
        <p:nvPicPr>
          <p:cNvPr id="4" name="Picture 3" descr="adding_element_to_arraylist.png"/>
          <p:cNvPicPr>
            <a:picLocks noChangeAspect="1"/>
          </p:cNvPicPr>
          <p:nvPr/>
        </p:nvPicPr>
        <p:blipFill>
          <a:blip r:embed="rId2"/>
          <a:stretch>
            <a:fillRect/>
          </a:stretch>
        </p:blipFill>
        <p:spPr>
          <a:xfrm>
            <a:off x="8964" y="4258621"/>
            <a:ext cx="9144000" cy="177553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and Using Array Lists</a:t>
            </a:r>
            <a:endParaRPr lang="en-US" dirty="0"/>
          </a:p>
        </p:txBody>
      </p:sp>
      <p:sp>
        <p:nvSpPr>
          <p:cNvPr id="3" name="Content Placeholder 2"/>
          <p:cNvSpPr>
            <a:spLocks noGrp="1"/>
          </p:cNvSpPr>
          <p:nvPr>
            <p:ph idx="1"/>
          </p:nvPr>
        </p:nvSpPr>
        <p:spPr>
          <a:xfrm>
            <a:off x="0" y="1008621"/>
            <a:ext cx="9135036" cy="4545020"/>
          </a:xfrm>
        </p:spPr>
        <p:txBody>
          <a:bodyPr>
            <a:normAutofit lnSpcReduction="10000"/>
          </a:bodyPr>
          <a:lstStyle/>
          <a:p>
            <a:r>
              <a:rPr lang="en-US" dirty="0" smtClean="0"/>
              <a:t>To obtain an array list element, use the </a:t>
            </a:r>
            <a:r>
              <a:rPr lang="en-US" dirty="0" smtClean="0">
                <a:solidFill>
                  <a:srgbClr val="6E8080"/>
                </a:solidFill>
                <a:latin typeface="Lucida Sans Typewriter"/>
                <a:ea typeface="Courier New" charset="0"/>
                <a:cs typeface="Courier New" charset="0"/>
              </a:rPr>
              <a:t>get</a:t>
            </a:r>
            <a:r>
              <a:rPr lang="en-US" dirty="0" smtClean="0"/>
              <a:t> method </a:t>
            </a:r>
          </a:p>
          <a:p>
            <a:pPr lvl="1"/>
            <a:r>
              <a:rPr lang="en-US" dirty="0" smtClean="0"/>
              <a:t>Index starts at 0 </a:t>
            </a:r>
          </a:p>
          <a:p>
            <a:r>
              <a:rPr lang="en-US" dirty="0" smtClean="0"/>
              <a:t>To retrieve the name with index 2:</a:t>
            </a:r>
          </a:p>
          <a:p>
            <a:pPr lvl="1">
              <a:buNone/>
            </a:pPr>
            <a:r>
              <a:rPr lang="en-US" dirty="0" smtClean="0">
                <a:solidFill>
                  <a:srgbClr val="6E8080"/>
                </a:solidFill>
                <a:latin typeface="Lucida Sans Typewriter"/>
                <a:ea typeface="Courier New" charset="0"/>
                <a:cs typeface="Courier New" charset="0"/>
              </a:rPr>
              <a:t>String name = names.get(2); // Gets the third element</a:t>
            </a:r>
          </a:p>
          <a:p>
            <a:pPr lvl="1">
              <a:buNone/>
            </a:pPr>
            <a:r>
              <a:rPr lang="en-US" dirty="0" smtClean="0">
                <a:solidFill>
                  <a:srgbClr val="6E8080"/>
                </a:solidFill>
                <a:latin typeface="Lucida Sans Typewriter"/>
                <a:ea typeface="Courier New" charset="0"/>
                <a:cs typeface="Courier New" charset="0"/>
              </a:rPr>
              <a:t>                            // of the array list </a:t>
            </a:r>
          </a:p>
          <a:p>
            <a:r>
              <a:rPr lang="en-US" dirty="0" smtClean="0"/>
              <a:t>The last valid index is </a:t>
            </a:r>
            <a:r>
              <a:rPr lang="en-US" dirty="0" err="1" smtClean="0">
                <a:solidFill>
                  <a:srgbClr val="6E8080"/>
                </a:solidFill>
                <a:latin typeface="Lucida Sans Typewriter"/>
                <a:ea typeface="Courier New" charset="0"/>
                <a:cs typeface="Courier New" charset="0"/>
              </a:rPr>
              <a:t>names.size</a:t>
            </a:r>
            <a:r>
              <a:rPr lang="en-US" dirty="0" smtClean="0">
                <a:solidFill>
                  <a:srgbClr val="6E8080"/>
                </a:solidFill>
                <a:latin typeface="Lucida Sans Typewriter"/>
                <a:ea typeface="Courier New" charset="0"/>
                <a:cs typeface="Courier New" charset="0"/>
              </a:rPr>
              <a:t>() - 1</a:t>
            </a:r>
            <a:r>
              <a:rPr lang="en-US" dirty="0" smtClean="0"/>
              <a:t> </a:t>
            </a:r>
          </a:p>
          <a:p>
            <a:pPr lvl="1"/>
            <a:r>
              <a:rPr lang="en-US" dirty="0" smtClean="0"/>
              <a:t>A common bounds error:</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names.size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name = </a:t>
            </a:r>
            <a:r>
              <a:rPr lang="en-US" dirty="0" err="1" smtClean="0">
                <a:solidFill>
                  <a:srgbClr val="6E8080"/>
                </a:solidFill>
                <a:latin typeface="Lucida Sans Typewriter"/>
                <a:ea typeface="Courier New" charset="0"/>
                <a:cs typeface="Courier New" charset="0"/>
              </a:rPr>
              <a:t>names.get(i</a:t>
            </a:r>
            <a:r>
              <a:rPr lang="en-US" dirty="0" smtClean="0">
                <a:solidFill>
                  <a:srgbClr val="6E8080"/>
                </a:solidFill>
                <a:latin typeface="Lucida Sans Typewriter"/>
                <a:ea typeface="Courier New" charset="0"/>
                <a:cs typeface="Courier New" charset="0"/>
              </a:rPr>
              <a:t>); // Error </a:t>
            </a:r>
          </a:p>
          <a:p>
            <a:r>
              <a:rPr lang="en-US" dirty="0" smtClean="0"/>
              <a:t>To set an array list element to a new value, use the </a:t>
            </a:r>
            <a:r>
              <a:rPr lang="en-US" dirty="0" smtClean="0">
                <a:solidFill>
                  <a:srgbClr val="6E8080"/>
                </a:solidFill>
                <a:latin typeface="Lucida Sans Typewriter"/>
                <a:ea typeface="Courier New" charset="0"/>
                <a:cs typeface="Courier New" charset="0"/>
              </a:rPr>
              <a:t>set</a:t>
            </a:r>
            <a:r>
              <a:rPr lang="en-US" dirty="0" smtClean="0"/>
              <a:t> method:</a:t>
            </a:r>
          </a:p>
          <a:p>
            <a:pPr lvl="1">
              <a:buNone/>
            </a:pPr>
            <a:r>
              <a:rPr lang="en-US" dirty="0" smtClean="0">
                <a:solidFill>
                  <a:srgbClr val="6E8080"/>
                </a:solidFill>
                <a:latin typeface="Lucida Sans Typewriter"/>
                <a:ea typeface="Courier New" charset="0"/>
                <a:cs typeface="Courier New" charset="0"/>
              </a:rPr>
              <a:t>names.set(2, "Carolyn");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and Using Array Lists</a:t>
            </a:r>
            <a:endParaRPr lang="en-US" dirty="0"/>
          </a:p>
        </p:txBody>
      </p:sp>
      <p:sp>
        <p:nvSpPr>
          <p:cNvPr id="3" name="Content Placeholder 2"/>
          <p:cNvSpPr>
            <a:spLocks noGrp="1"/>
          </p:cNvSpPr>
          <p:nvPr>
            <p:ph idx="1"/>
          </p:nvPr>
        </p:nvSpPr>
        <p:spPr>
          <a:xfrm>
            <a:off x="0" y="1008621"/>
            <a:ext cx="9135036" cy="4545020"/>
          </a:xfrm>
        </p:spPr>
        <p:txBody>
          <a:bodyPr/>
          <a:lstStyle/>
          <a:p>
            <a:r>
              <a:rPr lang="en-US" dirty="0" smtClean="0"/>
              <a:t>An array list has methods for adding and removing elements in the middle.</a:t>
            </a:r>
          </a:p>
          <a:p>
            <a:endParaRPr lang="en-US" dirty="0" smtClean="0"/>
          </a:p>
          <a:p>
            <a:endParaRPr lang="en-US" dirty="0" smtClean="0"/>
          </a:p>
          <a:p>
            <a:endParaRPr lang="en-US" dirty="0" smtClean="0"/>
          </a:p>
          <a:p>
            <a:pPr>
              <a:buNone/>
            </a:pPr>
            <a:endParaRPr lang="en-US" dirty="0" smtClean="0"/>
          </a:p>
          <a:p>
            <a:r>
              <a:rPr lang="en-US" dirty="0" smtClean="0"/>
              <a:t>This statement adds a new element at position 1 and moves all elements with index 1 or larger by one position.</a:t>
            </a:r>
          </a:p>
          <a:p>
            <a:pPr lvl="1">
              <a:buNone/>
            </a:pPr>
            <a:r>
              <a:rPr lang="en-US" dirty="0" smtClean="0">
                <a:solidFill>
                  <a:srgbClr val="6E8080"/>
                </a:solidFill>
                <a:latin typeface="Lucida Sans Typewriter"/>
                <a:ea typeface="Courier New" charset="0"/>
                <a:cs typeface="Courier New" charset="0"/>
              </a:rPr>
              <a:t>names.add(1, "Ann"); </a:t>
            </a:r>
          </a:p>
        </p:txBody>
      </p:sp>
      <p:pic>
        <p:nvPicPr>
          <p:cNvPr id="4" name="Picture 3" descr="insert_remove.jpg"/>
          <p:cNvPicPr>
            <a:picLocks noChangeAspect="1"/>
          </p:cNvPicPr>
          <p:nvPr/>
        </p:nvPicPr>
        <p:blipFill>
          <a:blip r:embed="rId2"/>
          <a:stretch>
            <a:fillRect/>
          </a:stretch>
        </p:blipFill>
        <p:spPr>
          <a:xfrm>
            <a:off x="476640" y="1781174"/>
            <a:ext cx="1790700" cy="16478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and Using Array Lists</a:t>
            </a:r>
            <a:endParaRPr lang="en-US" dirty="0"/>
          </a:p>
        </p:txBody>
      </p:sp>
      <p:sp>
        <p:nvSpPr>
          <p:cNvPr id="3" name="Content Placeholder 2"/>
          <p:cNvSpPr>
            <a:spLocks noGrp="1"/>
          </p:cNvSpPr>
          <p:nvPr>
            <p:ph idx="1"/>
          </p:nvPr>
        </p:nvSpPr>
        <p:spPr>
          <a:xfrm>
            <a:off x="0" y="1008621"/>
            <a:ext cx="9135036" cy="4545020"/>
          </a:xfrm>
        </p:spPr>
        <p:txBody>
          <a:bodyPr/>
          <a:lstStyle/>
          <a:p>
            <a:r>
              <a:rPr lang="en-US" dirty="0" smtClean="0"/>
              <a:t>The </a:t>
            </a:r>
            <a:r>
              <a:rPr lang="en-US" dirty="0" smtClean="0">
                <a:solidFill>
                  <a:srgbClr val="6E8080"/>
                </a:solidFill>
                <a:latin typeface="Lucida Sans Typewriter"/>
                <a:ea typeface="Courier New" charset="0"/>
                <a:cs typeface="Courier New" charset="0"/>
              </a:rPr>
              <a:t>remove </a:t>
            </a:r>
            <a:r>
              <a:rPr lang="en-US" dirty="0" smtClean="0"/>
              <a:t>method,</a:t>
            </a:r>
          </a:p>
          <a:p>
            <a:pPr lvl="1"/>
            <a:r>
              <a:rPr lang="en-US" dirty="0" smtClean="0"/>
              <a:t>removes the element at a given position</a:t>
            </a:r>
          </a:p>
          <a:p>
            <a:pPr lvl="1"/>
            <a:r>
              <a:rPr lang="en-US" dirty="0" smtClean="0"/>
              <a:t>moves all elements after the removed element down by one position</a:t>
            </a:r>
          </a:p>
          <a:p>
            <a:pPr lvl="1"/>
            <a:r>
              <a:rPr lang="en-US" dirty="0" smtClean="0"/>
              <a:t>and reduces the size of the array list by 1.</a:t>
            </a:r>
          </a:p>
          <a:p>
            <a:pPr lvl="1">
              <a:buNone/>
            </a:pPr>
            <a:r>
              <a:rPr lang="en-US" dirty="0" smtClean="0">
                <a:solidFill>
                  <a:srgbClr val="6E8080"/>
                </a:solidFill>
                <a:latin typeface="Lucida Sans Typewriter"/>
                <a:ea typeface="Courier New" charset="0"/>
                <a:cs typeface="Courier New" charset="0"/>
              </a:rPr>
              <a:t>names.remove(1);</a:t>
            </a:r>
            <a:r>
              <a:rPr lang="en-US" dirty="0" smtClean="0"/>
              <a:t> </a:t>
            </a:r>
          </a:p>
          <a:p>
            <a:r>
              <a:rPr lang="en-US" dirty="0" smtClean="0"/>
              <a:t>To print an array list:</a:t>
            </a:r>
          </a:p>
          <a:p>
            <a:pPr lvl="1">
              <a:buNone/>
            </a:pPr>
            <a:r>
              <a:rPr lang="en-US" dirty="0" err="1" smtClean="0">
                <a:solidFill>
                  <a:srgbClr val="6E8080"/>
                </a:solidFill>
                <a:latin typeface="Lucida Sans Typewriter"/>
                <a:ea typeface="Courier New" charset="0"/>
                <a:cs typeface="Courier New" charset="0"/>
              </a:rPr>
              <a:t>System.out.println(names</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Prints [Emily, Bob, Carolyn]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Declaring and Using Array Lists</a:t>
            </a:r>
            <a:endParaRPr lang="en-US" dirty="0"/>
          </a:p>
        </p:txBody>
      </p:sp>
      <p:sp>
        <p:nvSpPr>
          <p:cNvPr id="3" name="Content Placeholder 2"/>
          <p:cNvSpPr>
            <a:spLocks noGrp="1"/>
          </p:cNvSpPr>
          <p:nvPr>
            <p:ph idx="1"/>
          </p:nvPr>
        </p:nvSpPr>
        <p:spPr>
          <a:xfrm>
            <a:off x="0" y="5615902"/>
            <a:ext cx="9135036" cy="821839"/>
          </a:xfrm>
        </p:spPr>
        <p:txBody>
          <a:bodyPr>
            <a:normAutofit lnSpcReduction="10000"/>
          </a:bodyPr>
          <a:lstStyle/>
          <a:p>
            <a:pPr>
              <a:buNone/>
            </a:pPr>
            <a:r>
              <a:rPr lang="en-US" b="1" dirty="0" smtClean="0"/>
              <a:t>Figure 18</a:t>
            </a:r>
            <a:r>
              <a:rPr lang="en-US" dirty="0" smtClean="0"/>
              <a:t> Adding and Removing Elements in the Middle of an Array List</a:t>
            </a:r>
            <a:endParaRPr lang="en-US" dirty="0" smtClean="0">
              <a:solidFill>
                <a:srgbClr val="6E8080"/>
              </a:solidFill>
              <a:latin typeface="Lucida Sans Typewriter"/>
              <a:ea typeface="Courier New" charset="0"/>
              <a:cs typeface="Courier New" charset="0"/>
            </a:endParaRPr>
          </a:p>
        </p:txBody>
      </p:sp>
      <p:pic>
        <p:nvPicPr>
          <p:cNvPr id="4" name="Picture 3" descr="inserting_elements.png"/>
          <p:cNvPicPr>
            <a:picLocks noChangeAspect="1"/>
          </p:cNvPicPr>
          <p:nvPr/>
        </p:nvPicPr>
        <p:blipFill>
          <a:blip r:embed="rId2"/>
          <a:stretch>
            <a:fillRect/>
          </a:stretch>
        </p:blipFill>
        <p:spPr>
          <a:xfrm>
            <a:off x="722181" y="940633"/>
            <a:ext cx="7284072" cy="470812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37357"/>
            <a:ext cx="9135036" cy="1021073"/>
          </a:xfrm>
        </p:spPr>
        <p:txBody>
          <a:bodyPr>
            <a:noAutofit/>
          </a:bodyPr>
          <a:lstStyle/>
          <a:p>
            <a:r>
              <a:rPr lang="en-US" b="1" dirty="0" smtClean="0"/>
              <a:t>Using the Enhanced </a:t>
            </a:r>
            <a:r>
              <a:rPr lang="en-US" b="1" dirty="0" smtClean="0">
                <a:solidFill>
                  <a:srgbClr val="6E8080"/>
                </a:solidFill>
                <a:latin typeface="Lucida Sans Typewriter"/>
                <a:ea typeface="Courier New" charset="0"/>
                <a:cs typeface="Courier New" charset="0"/>
              </a:rPr>
              <a:t>for</a:t>
            </a:r>
            <a:r>
              <a:rPr lang="en-US" b="1" dirty="0" smtClean="0"/>
              <a:t> Loop with Array Lists</a:t>
            </a:r>
            <a:endParaRPr lang="en-US" b="1" dirty="0"/>
          </a:p>
        </p:txBody>
      </p:sp>
      <p:sp>
        <p:nvSpPr>
          <p:cNvPr id="3" name="Content Placeholder 2"/>
          <p:cNvSpPr>
            <a:spLocks noGrp="1"/>
          </p:cNvSpPr>
          <p:nvPr>
            <p:ph idx="4294967295"/>
          </p:nvPr>
        </p:nvSpPr>
        <p:spPr>
          <a:xfrm>
            <a:off x="0" y="1270000"/>
            <a:ext cx="9134475" cy="5043220"/>
          </a:xfrm>
        </p:spPr>
        <p:txBody>
          <a:bodyPr/>
          <a:lstStyle/>
          <a:p>
            <a:r>
              <a:rPr lang="en-US" dirty="0" smtClean="0"/>
              <a:t>You can use the enhanced </a:t>
            </a:r>
            <a:r>
              <a:rPr lang="en-US" dirty="0" smtClean="0">
                <a:solidFill>
                  <a:srgbClr val="6E8080"/>
                </a:solidFill>
                <a:latin typeface="Lucida Sans Typewriter"/>
                <a:ea typeface="Courier New" charset="0"/>
                <a:cs typeface="Courier New" charset="0"/>
              </a:rPr>
              <a:t>for</a:t>
            </a:r>
            <a:r>
              <a:rPr lang="en-US" dirty="0" smtClean="0"/>
              <a:t> loop to visit all the elements of an array list</a:t>
            </a:r>
          </a:p>
          <a:p>
            <a:pPr lvl="1">
              <a:buNone/>
            </a:pP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names = . . . ;</a:t>
            </a:r>
          </a:p>
          <a:p>
            <a:pPr lvl="1">
              <a:buNone/>
            </a:pPr>
            <a:r>
              <a:rPr lang="en-US" dirty="0" smtClean="0">
                <a:solidFill>
                  <a:srgbClr val="6E8080"/>
                </a:solidFill>
                <a:latin typeface="Lucida Sans Typewriter"/>
                <a:ea typeface="Courier New" charset="0"/>
                <a:cs typeface="Courier New" charset="0"/>
              </a:rPr>
              <a:t>for (String name : names)</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System.out.println(name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r>
              <a:rPr lang="en-US" dirty="0" smtClean="0"/>
              <a:t>This is equivalent to:</a:t>
            </a:r>
          </a:p>
          <a:p>
            <a:pPr lvl="1">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names.size</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String name = </a:t>
            </a:r>
            <a:r>
              <a:rPr lang="en-US" dirty="0" err="1" smtClean="0">
                <a:solidFill>
                  <a:srgbClr val="6E8080"/>
                </a:solidFill>
                <a:latin typeface="Lucida Sans Typewriter"/>
                <a:ea typeface="Courier New" charset="0"/>
                <a:cs typeface="Courier New" charset="0"/>
              </a:rPr>
              <a:t>names.get(i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System.out.println(name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Copying Array Lists</a:t>
            </a:r>
            <a:endParaRPr lang="en-US" dirty="0"/>
          </a:p>
        </p:txBody>
      </p:sp>
      <p:sp>
        <p:nvSpPr>
          <p:cNvPr id="3" name="Content Placeholder 2"/>
          <p:cNvSpPr>
            <a:spLocks noGrp="1"/>
          </p:cNvSpPr>
          <p:nvPr>
            <p:ph idx="1"/>
          </p:nvPr>
        </p:nvSpPr>
        <p:spPr>
          <a:xfrm>
            <a:off x="0" y="1008620"/>
            <a:ext cx="9135036" cy="5341955"/>
          </a:xfrm>
        </p:spPr>
        <p:txBody>
          <a:bodyPr/>
          <a:lstStyle/>
          <a:p>
            <a:r>
              <a:rPr lang="en-US" dirty="0" smtClean="0"/>
              <a:t>Copying an array list reference yields two references to the same array list.</a:t>
            </a:r>
          </a:p>
          <a:p>
            <a:r>
              <a:rPr lang="en-US" dirty="0" smtClean="0"/>
              <a:t>After the code below is executed</a:t>
            </a:r>
          </a:p>
          <a:p>
            <a:pPr lvl="1"/>
            <a:r>
              <a:rPr lang="en-US" dirty="0" smtClean="0"/>
              <a:t>Both </a:t>
            </a:r>
            <a:r>
              <a:rPr lang="en-US" dirty="0" smtClean="0">
                <a:solidFill>
                  <a:srgbClr val="6E8080"/>
                </a:solidFill>
                <a:latin typeface="Lucida Sans Typewriter"/>
                <a:ea typeface="Courier New" charset="0"/>
                <a:cs typeface="Courier New" charset="0"/>
              </a:rPr>
              <a:t>names</a:t>
            </a:r>
            <a:r>
              <a:rPr lang="en-US" dirty="0" smtClean="0"/>
              <a:t> and </a:t>
            </a:r>
            <a:r>
              <a:rPr lang="en-US" dirty="0" smtClean="0">
                <a:solidFill>
                  <a:srgbClr val="6E8080"/>
                </a:solidFill>
                <a:latin typeface="Lucida Sans Typewriter"/>
                <a:ea typeface="Courier New" charset="0"/>
                <a:cs typeface="Courier New" charset="0"/>
              </a:rPr>
              <a:t>friends</a:t>
            </a:r>
            <a:r>
              <a:rPr lang="en-US" dirty="0" smtClean="0"/>
              <a:t> reference the same array list to which the string </a:t>
            </a:r>
            <a:r>
              <a:rPr lang="en-US" dirty="0" smtClean="0">
                <a:solidFill>
                  <a:srgbClr val="6E8080"/>
                </a:solidFill>
                <a:latin typeface="Lucida Sans Typewriter"/>
                <a:ea typeface="Courier New" charset="0"/>
                <a:cs typeface="Courier New" charset="0"/>
              </a:rPr>
              <a:t>"Harry" </a:t>
            </a:r>
            <a:r>
              <a:rPr lang="en-US" dirty="0" smtClean="0"/>
              <a:t>was added.</a:t>
            </a:r>
          </a:p>
          <a:p>
            <a:pPr lvl="1">
              <a:buNone/>
            </a:pP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friends = names;</a:t>
            </a:r>
          </a:p>
          <a:p>
            <a:pPr lvl="1">
              <a:buNone/>
            </a:pPr>
            <a:r>
              <a:rPr lang="en-US" dirty="0" err="1" smtClean="0">
                <a:solidFill>
                  <a:srgbClr val="6E8080"/>
                </a:solidFill>
                <a:latin typeface="Lucida Sans Typewriter"/>
                <a:ea typeface="Courier New" charset="0"/>
                <a:cs typeface="Courier New" charset="0"/>
              </a:rPr>
              <a:t>friends.add("Harry</a:t>
            </a:r>
            <a:r>
              <a:rPr lang="en-US" dirty="0" smtClean="0">
                <a:solidFill>
                  <a:srgbClr val="6E8080"/>
                </a:solidFill>
                <a:latin typeface="Lucida Sans Typewriter"/>
                <a:ea typeface="Courier New" charset="0"/>
                <a:cs typeface="Courier New" charset="0"/>
              </a:rPr>
              <a:t>"); </a:t>
            </a:r>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pPr>
              <a:buNone/>
            </a:pPr>
            <a:r>
              <a:rPr lang="en-US" b="1" dirty="0" smtClean="0"/>
              <a:t>Figure 19</a:t>
            </a:r>
            <a:r>
              <a:rPr lang="en-US" dirty="0" smtClean="0"/>
              <a:t> Copying an Array List Reference</a:t>
            </a:r>
            <a:endParaRPr lang="en-US" dirty="0"/>
          </a:p>
        </p:txBody>
      </p:sp>
      <p:pic>
        <p:nvPicPr>
          <p:cNvPr id="4" name="Picture 3" descr="copying_arraylist_reference.png"/>
          <p:cNvPicPr>
            <a:picLocks noChangeAspect="1"/>
          </p:cNvPicPr>
          <p:nvPr/>
        </p:nvPicPr>
        <p:blipFill>
          <a:blip r:embed="rId2"/>
          <a:stretch>
            <a:fillRect/>
          </a:stretch>
        </p:blipFill>
        <p:spPr>
          <a:xfrm>
            <a:off x="444589" y="3755825"/>
            <a:ext cx="5216679" cy="206091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Copying Array Lists</a:t>
            </a:r>
            <a:endParaRPr lang="en-US" dirty="0"/>
          </a:p>
        </p:txBody>
      </p:sp>
      <p:sp>
        <p:nvSpPr>
          <p:cNvPr id="3" name="Content Placeholder 2"/>
          <p:cNvSpPr>
            <a:spLocks noGrp="1"/>
          </p:cNvSpPr>
          <p:nvPr>
            <p:ph idx="1"/>
          </p:nvPr>
        </p:nvSpPr>
        <p:spPr>
          <a:xfrm>
            <a:off x="0" y="1008620"/>
            <a:ext cx="9135036" cy="5341955"/>
          </a:xfrm>
        </p:spPr>
        <p:txBody>
          <a:bodyPr/>
          <a:lstStyle/>
          <a:p>
            <a:r>
              <a:rPr lang="en-US" dirty="0" smtClean="0"/>
              <a:t>To make a copy of an array list, construct the copy and pass the original list into the constructor:</a:t>
            </a:r>
          </a:p>
          <a:p>
            <a:pPr lvl="1">
              <a:buNone/>
            </a:pP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a:t>
            </a:r>
            <a:r>
              <a:rPr lang="en-US" dirty="0" err="1" smtClean="0">
                <a:solidFill>
                  <a:srgbClr val="6E8080"/>
                </a:solidFill>
                <a:latin typeface="Lucida Sans Typewriter"/>
                <a:ea typeface="Courier New" charset="0"/>
                <a:cs typeface="Courier New" charset="0"/>
              </a:rPr>
              <a:t>newNames</a:t>
            </a: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new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&lt;String&gt;(names);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With Array Lists</a:t>
            </a:r>
            <a:endParaRPr lang="en-US" dirty="0"/>
          </a:p>
        </p:txBody>
      </p:sp>
      <p:pic>
        <p:nvPicPr>
          <p:cNvPr id="5" name="Picture 4"/>
          <p:cNvPicPr>
            <a:picLocks noChangeAspect="1"/>
          </p:cNvPicPr>
          <p:nvPr/>
        </p:nvPicPr>
        <p:blipFill>
          <a:blip r:embed="rId2"/>
          <a:stretch>
            <a:fillRect/>
          </a:stretch>
        </p:blipFill>
        <p:spPr>
          <a:xfrm>
            <a:off x="946306" y="945239"/>
            <a:ext cx="7326120" cy="545738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 References</a:t>
            </a:r>
            <a:endParaRPr lang="en-US" dirty="0"/>
          </a:p>
        </p:txBody>
      </p:sp>
      <p:sp>
        <p:nvSpPr>
          <p:cNvPr id="3" name="Content Placeholder 2"/>
          <p:cNvSpPr>
            <a:spLocks noGrp="1"/>
          </p:cNvSpPr>
          <p:nvPr>
            <p:ph idx="4294967295"/>
          </p:nvPr>
        </p:nvSpPr>
        <p:spPr>
          <a:xfrm>
            <a:off x="9525" y="927099"/>
            <a:ext cx="9134475" cy="4518406"/>
          </a:xfrm>
        </p:spPr>
        <p:txBody>
          <a:bodyPr>
            <a:normAutofit fontScale="92500" lnSpcReduction="10000"/>
          </a:bodyPr>
          <a:lstStyle/>
          <a:p>
            <a:r>
              <a:rPr lang="en-US" dirty="0" smtClean="0"/>
              <a:t>When you copy an array variable into another, both variables refer to the same array</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scores = { 10, 9, 7, 4, 5 };</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values = scores; // Copying array reference</a:t>
            </a:r>
          </a:p>
          <a:p>
            <a:r>
              <a:rPr lang="en-US" dirty="0" smtClean="0"/>
              <a:t>You can modify the array through either of the variables:</a:t>
            </a:r>
          </a:p>
          <a:p>
            <a:pPr lvl="1">
              <a:spcBef>
                <a:spcPts val="0"/>
              </a:spcBef>
              <a:buNone/>
            </a:pPr>
            <a:r>
              <a:rPr lang="en-US" dirty="0" smtClean="0">
                <a:solidFill>
                  <a:srgbClr val="6E8080"/>
                </a:solidFill>
                <a:latin typeface="Lucida Sans Typewriter"/>
                <a:ea typeface="Courier New" charset="0"/>
                <a:cs typeface="Courier New" charset="0"/>
              </a:rPr>
              <a:t>scores[3] = 10;</a:t>
            </a:r>
          </a:p>
          <a:p>
            <a:pPr lvl="1">
              <a:spcBef>
                <a:spcPts val="0"/>
              </a:spcBef>
              <a:buNone/>
            </a:pPr>
            <a:r>
              <a:rPr lang="en-US" dirty="0" smtClean="0">
                <a:solidFill>
                  <a:srgbClr val="6E8080"/>
                </a:solidFill>
                <a:latin typeface="Lucida Sans Typewriter"/>
                <a:ea typeface="Courier New" charset="0"/>
                <a:cs typeface="Courier New" charset="0"/>
              </a:rPr>
              <a:t>System.out.println(values[3]); // Prints 10</a:t>
            </a:r>
            <a:r>
              <a:rPr lang="en-US" dirty="0" smtClean="0"/>
              <a:t> </a:t>
            </a:r>
          </a:p>
          <a:p>
            <a:endParaRPr lang="en-US" b="1" dirty="0" smtClean="0"/>
          </a:p>
          <a:p>
            <a:endParaRPr lang="en-US" sz="2000" dirty="0" smtClean="0">
              <a:solidFill>
                <a:srgbClr val="6E8080"/>
              </a:solidFill>
              <a:latin typeface="Lucida Sans Typewriter"/>
              <a:ea typeface="Courier New" charset="0"/>
              <a:cs typeface="Courier New" charset="0"/>
            </a:endParaRPr>
          </a:p>
          <a:p>
            <a:pPr>
              <a:buNone/>
            </a:pPr>
            <a:endParaRPr lang="en-US" b="1" dirty="0" smtClean="0"/>
          </a:p>
          <a:p>
            <a:pPr>
              <a:buNone/>
            </a:pPr>
            <a:endParaRPr lang="en-US" b="1" dirty="0" smtClean="0"/>
          </a:p>
          <a:p>
            <a:pPr>
              <a:buNone/>
            </a:pPr>
            <a:endParaRPr lang="en-US" b="1" dirty="0" smtClean="0"/>
          </a:p>
          <a:p>
            <a:pPr>
              <a:buNone/>
            </a:pPr>
            <a:r>
              <a:rPr lang="en-US" b="1" dirty="0" smtClean="0"/>
              <a:t>Figure 2</a:t>
            </a:r>
            <a:r>
              <a:rPr lang="en-US" dirty="0" smtClean="0"/>
              <a:t> Two Array Variables Referencing the Same Array </a:t>
            </a:r>
            <a:endParaRPr lang="en-US" dirty="0"/>
          </a:p>
        </p:txBody>
      </p:sp>
      <p:pic>
        <p:nvPicPr>
          <p:cNvPr id="5" name="Picture 4" descr="two_array_references.png"/>
          <p:cNvPicPr>
            <a:picLocks noChangeAspect="1"/>
          </p:cNvPicPr>
          <p:nvPr/>
        </p:nvPicPr>
        <p:blipFill>
          <a:blip r:embed="rId2"/>
          <a:stretch>
            <a:fillRect/>
          </a:stretch>
        </p:blipFill>
        <p:spPr>
          <a:xfrm>
            <a:off x="380049" y="3429000"/>
            <a:ext cx="3817285" cy="2144951"/>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Wrapper Classes</a:t>
            </a:r>
            <a:endParaRPr lang="en-US" dirty="0"/>
          </a:p>
        </p:txBody>
      </p:sp>
      <p:sp>
        <p:nvSpPr>
          <p:cNvPr id="3" name="Content Placeholder 2"/>
          <p:cNvSpPr>
            <a:spLocks noGrp="1"/>
          </p:cNvSpPr>
          <p:nvPr>
            <p:ph idx="1"/>
          </p:nvPr>
        </p:nvSpPr>
        <p:spPr>
          <a:xfrm>
            <a:off x="0" y="1008620"/>
            <a:ext cx="9135036" cy="5341955"/>
          </a:xfrm>
        </p:spPr>
        <p:txBody>
          <a:bodyPr/>
          <a:lstStyle/>
          <a:p>
            <a:r>
              <a:rPr lang="en-US" dirty="0" smtClean="0"/>
              <a:t>You cannot directly insert primitive type values into array lists.</a:t>
            </a:r>
          </a:p>
          <a:p>
            <a:r>
              <a:rPr lang="en-US" dirty="0" smtClean="0"/>
              <a:t>Like truffles that must be in a wrapper to be sold, a number must be placed in a wrapper to be stored in an array list.</a:t>
            </a:r>
            <a:br>
              <a:rPr lang="en-US" dirty="0" smtClean="0"/>
            </a:br>
            <a:r>
              <a:rPr lang="en-US" dirty="0" smtClean="0"/>
              <a:t/>
            </a:r>
            <a:br>
              <a:rPr lang="en-US" dirty="0" smtClean="0"/>
            </a:br>
            <a:endParaRPr lang="en-US" dirty="0" smtClean="0"/>
          </a:p>
          <a:p>
            <a:endParaRPr lang="en-US" dirty="0" smtClean="0"/>
          </a:p>
          <a:p>
            <a:r>
              <a:rPr lang="en-US" dirty="0" smtClean="0"/>
              <a:t>Use the matching wrapper class.</a:t>
            </a:r>
            <a:endParaRPr lang="en-US" dirty="0"/>
          </a:p>
        </p:txBody>
      </p:sp>
      <p:pic>
        <p:nvPicPr>
          <p:cNvPr id="4" name="Picture 3" descr="wrapper_classes.png"/>
          <p:cNvPicPr>
            <a:picLocks noChangeAspect="1"/>
          </p:cNvPicPr>
          <p:nvPr/>
        </p:nvPicPr>
        <p:blipFill>
          <a:blip r:embed="rId2"/>
          <a:stretch>
            <a:fillRect/>
          </a:stretch>
        </p:blipFill>
        <p:spPr>
          <a:xfrm>
            <a:off x="5858452" y="2866431"/>
            <a:ext cx="2648839" cy="3090311"/>
          </a:xfrm>
          <a:prstGeom prst="rect">
            <a:avLst/>
          </a:prstGeom>
        </p:spPr>
      </p:pic>
      <p:pic>
        <p:nvPicPr>
          <p:cNvPr id="5" name="Picture 4" descr="truffles.jpg"/>
          <p:cNvPicPr>
            <a:picLocks noChangeAspect="1"/>
          </p:cNvPicPr>
          <p:nvPr/>
        </p:nvPicPr>
        <p:blipFill>
          <a:blip r:embed="rId3"/>
          <a:stretch>
            <a:fillRect/>
          </a:stretch>
        </p:blipFill>
        <p:spPr>
          <a:xfrm>
            <a:off x="2207588" y="2866431"/>
            <a:ext cx="923925" cy="13049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Wrapper Classes</a:t>
            </a:r>
            <a:endParaRPr lang="en-US" dirty="0"/>
          </a:p>
        </p:txBody>
      </p:sp>
      <p:sp>
        <p:nvSpPr>
          <p:cNvPr id="3" name="Content Placeholder 2"/>
          <p:cNvSpPr>
            <a:spLocks noGrp="1"/>
          </p:cNvSpPr>
          <p:nvPr>
            <p:ph idx="1"/>
          </p:nvPr>
        </p:nvSpPr>
        <p:spPr>
          <a:xfrm>
            <a:off x="0" y="1008620"/>
            <a:ext cx="9135036" cy="5341955"/>
          </a:xfrm>
        </p:spPr>
        <p:txBody>
          <a:bodyPr>
            <a:normAutofit lnSpcReduction="10000"/>
          </a:bodyPr>
          <a:lstStyle/>
          <a:p>
            <a:r>
              <a:rPr lang="en-US" dirty="0" smtClean="0"/>
              <a:t>To collect double values in an array list, you use an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&lt;Double&gt;</a:t>
            </a:r>
            <a:r>
              <a:rPr lang="en-US" dirty="0" smtClean="0"/>
              <a:t>.</a:t>
            </a:r>
          </a:p>
          <a:p>
            <a:r>
              <a:rPr lang="en-US" dirty="0" smtClean="0"/>
              <a:t>If you assign a </a:t>
            </a:r>
            <a:r>
              <a:rPr lang="en-US" dirty="0" smtClean="0">
                <a:solidFill>
                  <a:srgbClr val="6E8080"/>
                </a:solidFill>
                <a:latin typeface="Lucida Sans Typewriter"/>
                <a:ea typeface="Courier New" charset="0"/>
                <a:cs typeface="Courier New" charset="0"/>
              </a:rPr>
              <a:t>double</a:t>
            </a:r>
            <a:r>
              <a:rPr lang="en-US" dirty="0" smtClean="0"/>
              <a:t> value to a </a:t>
            </a:r>
            <a:r>
              <a:rPr lang="en-US" dirty="0" smtClean="0">
                <a:solidFill>
                  <a:srgbClr val="6E8080"/>
                </a:solidFill>
                <a:latin typeface="Lucida Sans Typewriter"/>
                <a:ea typeface="Courier New" charset="0"/>
                <a:cs typeface="Courier New" charset="0"/>
              </a:rPr>
              <a:t>Double</a:t>
            </a:r>
            <a:r>
              <a:rPr lang="en-US" dirty="0" smtClean="0"/>
              <a:t> variable, the number is automatically “put into a box”</a:t>
            </a:r>
          </a:p>
          <a:p>
            <a:r>
              <a:rPr lang="en-US" dirty="0" smtClean="0"/>
              <a:t>Called </a:t>
            </a:r>
            <a:r>
              <a:rPr lang="en-US" b="1" dirty="0" smtClean="0"/>
              <a:t>auto-boxing:</a:t>
            </a:r>
            <a:endParaRPr lang="en-US" dirty="0" smtClean="0"/>
          </a:p>
          <a:p>
            <a:pPr lvl="1"/>
            <a:r>
              <a:rPr lang="en-US" dirty="0" smtClean="0"/>
              <a:t>Automatic conversion between primitive types and the corresponding wrapper classes:</a:t>
            </a:r>
          </a:p>
          <a:p>
            <a:pPr lvl="1">
              <a:buNone/>
            </a:pPr>
            <a:r>
              <a:rPr lang="en-US" dirty="0" smtClean="0">
                <a:solidFill>
                  <a:srgbClr val="6E8080"/>
                </a:solidFill>
                <a:latin typeface="Lucida Sans Typewriter"/>
                <a:ea typeface="Courier New" charset="0"/>
                <a:cs typeface="Courier New" charset="0"/>
              </a:rPr>
              <a:t>Double wrapper = 29.95;</a:t>
            </a:r>
          </a:p>
          <a:p>
            <a:pPr lvl="1"/>
            <a:r>
              <a:rPr lang="en-US" dirty="0" smtClean="0"/>
              <a:t>Wrapper values are automatically “unboxed” to primitive types</a:t>
            </a:r>
          </a:p>
          <a:p>
            <a:pPr lvl="1">
              <a:buNone/>
            </a:pPr>
            <a:r>
              <a:rPr lang="en-US" dirty="0" smtClean="0">
                <a:solidFill>
                  <a:srgbClr val="6E8080"/>
                </a:solidFill>
                <a:latin typeface="Lucida Sans Typewriter"/>
                <a:ea typeface="Courier New" charset="0"/>
                <a:cs typeface="Courier New" charset="0"/>
              </a:rPr>
              <a:t>double </a:t>
            </a:r>
            <a:r>
              <a:rPr lang="en-US" dirty="0" err="1" smtClean="0">
                <a:solidFill>
                  <a:srgbClr val="6E8080"/>
                </a:solidFill>
                <a:latin typeface="Lucida Sans Typewriter"/>
                <a:ea typeface="Courier New" charset="0"/>
                <a:cs typeface="Courier New" charset="0"/>
              </a:rPr>
              <a:t>x</a:t>
            </a:r>
            <a:r>
              <a:rPr lang="en-US" dirty="0" smtClean="0">
                <a:solidFill>
                  <a:srgbClr val="6E8080"/>
                </a:solidFill>
                <a:latin typeface="Lucida Sans Typewriter"/>
                <a:ea typeface="Courier New" charset="0"/>
                <a:cs typeface="Courier New" charset="0"/>
              </a:rPr>
              <a:t> = wrapper; </a:t>
            </a:r>
          </a:p>
          <a:p>
            <a:pPr>
              <a:buNone/>
            </a:pPr>
            <a:endParaRPr lang="en-US" b="1" dirty="0" smtClean="0"/>
          </a:p>
          <a:p>
            <a:pPr>
              <a:buNone/>
            </a:pPr>
            <a:endParaRPr lang="en-US" b="1" dirty="0" smtClean="0"/>
          </a:p>
          <a:p>
            <a:pPr>
              <a:buNone/>
            </a:pPr>
            <a:endParaRPr lang="en-US" b="1" dirty="0" smtClean="0"/>
          </a:p>
          <a:p>
            <a:pPr>
              <a:buNone/>
            </a:pPr>
            <a:r>
              <a:rPr lang="en-US" b="1" dirty="0" smtClean="0"/>
              <a:t>Figure 20</a:t>
            </a:r>
            <a:r>
              <a:rPr lang="en-US" dirty="0" smtClean="0"/>
              <a:t> A Wrapper Class Variable </a:t>
            </a:r>
            <a:endParaRPr lang="en-US" dirty="0"/>
          </a:p>
        </p:txBody>
      </p:sp>
      <p:pic>
        <p:nvPicPr>
          <p:cNvPr id="6" name="Picture 5" descr="wrapper_class_variable.png"/>
          <p:cNvPicPr>
            <a:picLocks noChangeAspect="1"/>
          </p:cNvPicPr>
          <p:nvPr/>
        </p:nvPicPr>
        <p:blipFill>
          <a:blip r:embed="rId2"/>
          <a:stretch>
            <a:fillRect/>
          </a:stretch>
        </p:blipFill>
        <p:spPr>
          <a:xfrm>
            <a:off x="4213273" y="4216933"/>
            <a:ext cx="3533365" cy="127235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37357"/>
            <a:ext cx="9135036" cy="1021073"/>
          </a:xfrm>
        </p:spPr>
        <p:txBody>
          <a:bodyPr>
            <a:noAutofit/>
          </a:bodyPr>
          <a:lstStyle/>
          <a:p>
            <a:r>
              <a:rPr lang="en-US" b="1" dirty="0" smtClean="0"/>
              <a:t>Using Array Algorithms with Array Lists</a:t>
            </a:r>
            <a:endParaRPr lang="en-US" b="1" dirty="0"/>
          </a:p>
        </p:txBody>
      </p:sp>
      <p:sp>
        <p:nvSpPr>
          <p:cNvPr id="3" name="Content Placeholder 2"/>
          <p:cNvSpPr>
            <a:spLocks noGrp="1"/>
          </p:cNvSpPr>
          <p:nvPr>
            <p:ph idx="4294967295"/>
          </p:nvPr>
        </p:nvSpPr>
        <p:spPr>
          <a:xfrm>
            <a:off x="0" y="1008620"/>
            <a:ext cx="9134475" cy="5043220"/>
          </a:xfrm>
        </p:spPr>
        <p:txBody>
          <a:bodyPr/>
          <a:lstStyle/>
          <a:p>
            <a:r>
              <a:rPr lang="en-US" dirty="0" smtClean="0"/>
              <a:t>The array algorithms can be converted to array lists simply by using the array list methods instead of the array syntax.</a:t>
            </a:r>
          </a:p>
          <a:p>
            <a:r>
              <a:rPr lang="en-US" dirty="0" smtClean="0"/>
              <a:t>Code to find the largest element in an </a:t>
            </a:r>
            <a:r>
              <a:rPr lang="en-US" b="1" dirty="0" smtClean="0"/>
              <a:t>array</a:t>
            </a:r>
            <a:r>
              <a:rPr lang="en-US" dirty="0" smtClean="0"/>
              <a:t>:</a:t>
            </a:r>
          </a:p>
          <a:p>
            <a:pPr lvl="1">
              <a:spcBef>
                <a:spcPts val="0"/>
              </a:spcBef>
              <a:buNone/>
            </a:pPr>
            <a:r>
              <a:rPr lang="en-US" sz="1600" dirty="0" smtClean="0">
                <a:solidFill>
                  <a:srgbClr val="6E8080"/>
                </a:solidFill>
                <a:latin typeface="Lucida Sans Typewriter"/>
                <a:ea typeface="Courier New" charset="0"/>
                <a:cs typeface="Courier New" charset="0"/>
              </a:rPr>
              <a:t>double largest = values[0];</a:t>
            </a:r>
          </a:p>
          <a:p>
            <a:pPr lvl="1">
              <a:spcBef>
                <a:spcPts val="0"/>
              </a:spcBef>
              <a:buNone/>
            </a:pPr>
            <a:r>
              <a:rPr lang="en-US" sz="1600" dirty="0" smtClean="0">
                <a:solidFill>
                  <a:srgbClr val="6E8080"/>
                </a:solidFill>
                <a:latin typeface="Lucida Sans Typewriter"/>
                <a:ea typeface="Courier New" charset="0"/>
                <a:cs typeface="Courier New" charset="0"/>
              </a:rPr>
              <a:t>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1;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a:t>
            </a:r>
            <a:r>
              <a:rPr lang="en-US" sz="1600" dirty="0" err="1" smtClean="0">
                <a:solidFill>
                  <a:srgbClr val="6E8080"/>
                </a:solidFill>
                <a:latin typeface="Lucida Sans Typewriter"/>
                <a:ea typeface="Courier New" charset="0"/>
                <a:cs typeface="Courier New" charset="0"/>
              </a:rPr>
              <a:t>values.length</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values[i</a:t>
            </a:r>
            <a:r>
              <a:rPr lang="en-US" sz="1600" dirty="0" smtClean="0">
                <a:solidFill>
                  <a:srgbClr val="6E8080"/>
                </a:solidFill>
                <a:latin typeface="Lucida Sans Typewriter"/>
                <a:ea typeface="Courier New" charset="0"/>
                <a:cs typeface="Courier New" charset="0"/>
              </a:rPr>
              <a:t>] &gt; largest) { largest = </a:t>
            </a:r>
            <a:r>
              <a:rPr lang="en-US" sz="1600" dirty="0" err="1" smtClean="0">
                <a:solidFill>
                  <a:srgbClr val="6E8080"/>
                </a:solidFill>
                <a:latin typeface="Lucida Sans Typewriter"/>
                <a:ea typeface="Courier New" charset="0"/>
                <a:cs typeface="Courier New" charset="0"/>
              </a:rPr>
              <a:t>values[i</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p>
          <a:p>
            <a:r>
              <a:rPr lang="en-US" dirty="0" smtClean="0"/>
              <a:t>Code to find the largest element in an </a:t>
            </a:r>
            <a:r>
              <a:rPr lang="en-US" b="1" dirty="0" smtClean="0"/>
              <a:t>array list</a:t>
            </a:r>
            <a:r>
              <a:rPr lang="en-US" dirty="0" smtClean="0"/>
              <a:t>:</a:t>
            </a:r>
          </a:p>
          <a:p>
            <a:pPr lvl="1">
              <a:spcBef>
                <a:spcPts val="0"/>
              </a:spcBef>
              <a:buNone/>
            </a:pPr>
            <a:r>
              <a:rPr lang="en-US" sz="1600" dirty="0" smtClean="0">
                <a:solidFill>
                  <a:srgbClr val="6E8080"/>
                </a:solidFill>
                <a:latin typeface="Lucida Sans Typewriter"/>
                <a:ea typeface="Courier New" charset="0"/>
                <a:cs typeface="Courier New" charset="0"/>
              </a:rPr>
              <a:t>double largest = values.get(0);</a:t>
            </a:r>
          </a:p>
          <a:p>
            <a:pPr lvl="1">
              <a:spcBef>
                <a:spcPts val="0"/>
              </a:spcBef>
              <a:buNone/>
            </a:pPr>
            <a:r>
              <a:rPr lang="en-US" sz="1600" dirty="0" smtClean="0">
                <a:solidFill>
                  <a:srgbClr val="6E8080"/>
                </a:solidFill>
                <a:latin typeface="Lucida Sans Typewriter"/>
                <a:ea typeface="Courier New" charset="0"/>
                <a:cs typeface="Courier New" charset="0"/>
              </a:rPr>
              <a:t>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1;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a:t>
            </a:r>
            <a:r>
              <a:rPr lang="en-US" sz="1600" dirty="0" err="1" smtClean="0">
                <a:solidFill>
                  <a:srgbClr val="6E8080"/>
                </a:solidFill>
                <a:latin typeface="Lucida Sans Typewriter"/>
                <a:ea typeface="Courier New" charset="0"/>
                <a:cs typeface="Courier New" charset="0"/>
              </a:rPr>
              <a:t>values.size</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values.get(i</a:t>
            </a:r>
            <a:r>
              <a:rPr lang="en-US" sz="1600" dirty="0" smtClean="0">
                <a:solidFill>
                  <a:srgbClr val="6E8080"/>
                </a:solidFill>
                <a:latin typeface="Lucida Sans Typewriter"/>
                <a:ea typeface="Courier New" charset="0"/>
                <a:cs typeface="Courier New" charset="0"/>
              </a:rPr>
              <a:t>) &gt; largest) { largest = </a:t>
            </a:r>
            <a:r>
              <a:rPr lang="en-US" sz="1600" dirty="0" err="1" smtClean="0">
                <a:solidFill>
                  <a:srgbClr val="6E8080"/>
                </a:solidFill>
                <a:latin typeface="Lucida Sans Typewriter"/>
                <a:ea typeface="Courier New" charset="0"/>
                <a:cs typeface="Courier New" charset="0"/>
              </a:rPr>
              <a:t>values.get(i</a:t>
            </a: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Storing Input Values in an Array List</a:t>
            </a:r>
            <a:endParaRPr lang="en-US" dirty="0"/>
          </a:p>
        </p:txBody>
      </p:sp>
      <p:sp>
        <p:nvSpPr>
          <p:cNvPr id="3" name="Content Placeholder 2"/>
          <p:cNvSpPr>
            <a:spLocks noGrp="1"/>
          </p:cNvSpPr>
          <p:nvPr>
            <p:ph idx="1"/>
          </p:nvPr>
        </p:nvSpPr>
        <p:spPr>
          <a:xfrm>
            <a:off x="0" y="1008620"/>
            <a:ext cx="9135036" cy="5341955"/>
          </a:xfrm>
        </p:spPr>
        <p:txBody>
          <a:bodyPr/>
          <a:lstStyle/>
          <a:p>
            <a:r>
              <a:rPr lang="en-US" dirty="0" smtClean="0"/>
              <a:t>To collect an unknown number of inputs, array lists are much easier to use than arrays.</a:t>
            </a:r>
          </a:p>
          <a:p>
            <a:r>
              <a:rPr lang="en-US" dirty="0" smtClean="0"/>
              <a:t>Simply read the inputs and add them to an array list:</a:t>
            </a:r>
          </a:p>
          <a:p>
            <a:pPr lvl="1">
              <a:buNone/>
            </a:pP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&lt;Double&gt; inputs = new </a:t>
            </a: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&lt;Double&gt;();</a:t>
            </a:r>
          </a:p>
          <a:p>
            <a:pPr lvl="1">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in.hasNextDouble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inputs.add(in.nextDouble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Matches</a:t>
            </a:r>
            <a:endParaRPr lang="en-US" dirty="0"/>
          </a:p>
        </p:txBody>
      </p:sp>
      <p:sp>
        <p:nvSpPr>
          <p:cNvPr id="3" name="Content Placeholder 2"/>
          <p:cNvSpPr>
            <a:spLocks noGrp="1"/>
          </p:cNvSpPr>
          <p:nvPr>
            <p:ph idx="1"/>
          </p:nvPr>
        </p:nvSpPr>
        <p:spPr>
          <a:xfrm>
            <a:off x="0" y="1008620"/>
            <a:ext cx="9135036" cy="5341955"/>
          </a:xfrm>
        </p:spPr>
        <p:txBody>
          <a:bodyPr/>
          <a:lstStyle/>
          <a:p>
            <a:r>
              <a:rPr lang="en-US" dirty="0" smtClean="0"/>
              <a:t>To remove elements from an array list, call the </a:t>
            </a:r>
            <a:r>
              <a:rPr lang="en-US" dirty="0" err="1" smtClean="0">
                <a:solidFill>
                  <a:srgbClr val="6E8080"/>
                </a:solidFill>
                <a:latin typeface="Lucida Sans Typewriter"/>
                <a:ea typeface="Courier New" charset="0"/>
                <a:cs typeface="Courier New" charset="0"/>
              </a:rPr>
              <a:t>remove</a:t>
            </a:r>
            <a:r>
              <a:rPr lang="en-US" dirty="0" smtClean="0">
                <a:solidFill>
                  <a:srgbClr val="6E8080"/>
                </a:solidFill>
                <a:latin typeface="Lucida Sans Typewriter"/>
                <a:ea typeface="Courier New" charset="0"/>
                <a:cs typeface="Courier New" charset="0"/>
              </a:rPr>
              <a:t> </a:t>
            </a:r>
            <a:r>
              <a:rPr lang="en-US" dirty="0" smtClean="0"/>
              <a:t>method.</a:t>
            </a:r>
          </a:p>
          <a:p>
            <a:r>
              <a:rPr lang="en-US" dirty="0" smtClean="0"/>
              <a:t>Error: skips the element after the moved element</a:t>
            </a:r>
          </a:p>
          <a:p>
            <a:pPr lvl="1">
              <a:spcBef>
                <a:spcPts val="0"/>
              </a:spcBef>
              <a:buNone/>
            </a:pPr>
            <a:r>
              <a:rPr lang="en-US" dirty="0" err="1" smtClean="0">
                <a:solidFill>
                  <a:srgbClr val="6E8080"/>
                </a:solidFill>
                <a:latin typeface="Lucida Sans Typewriter"/>
                <a:ea typeface="Courier New" charset="0"/>
                <a:cs typeface="Courier New" charset="0"/>
              </a:rPr>
              <a:t>ArrayList</a:t>
            </a:r>
            <a:r>
              <a:rPr lang="en-US" dirty="0" smtClean="0">
                <a:solidFill>
                  <a:srgbClr val="6E8080"/>
                </a:solidFill>
                <a:latin typeface="Lucida Sans Typewriter"/>
                <a:ea typeface="Courier New" charset="0"/>
                <a:cs typeface="Courier New" charset="0"/>
              </a:rPr>
              <a:t>&lt;String&gt; words = ...;</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words.size</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String word = </a:t>
            </a:r>
            <a:r>
              <a:rPr lang="en-US" dirty="0" err="1" smtClean="0">
                <a:solidFill>
                  <a:srgbClr val="6E8080"/>
                </a:solidFill>
                <a:latin typeface="Lucida Sans Typewriter"/>
                <a:ea typeface="Courier New" charset="0"/>
                <a:cs typeface="Courier New" charset="0"/>
              </a:rPr>
              <a:t>words.get(i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word.length</a:t>
            </a:r>
            <a:r>
              <a:rPr lang="en-US" dirty="0" smtClean="0">
                <a:solidFill>
                  <a:srgbClr val="6E8080"/>
                </a:solidFill>
                <a:latin typeface="Lucida Sans Typewriter"/>
                <a:ea typeface="Courier New" charset="0"/>
                <a:cs typeface="Courier New" charset="0"/>
              </a:rPr>
              <a:t>() &lt; 4)</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i="1" dirty="0" smtClean="0">
                <a:solidFill>
                  <a:srgbClr val="6E8080"/>
                </a:solidFill>
                <a:latin typeface="Lucida Sans Typewriter"/>
                <a:ea typeface="Courier New" charset="0"/>
                <a:cs typeface="Courier New" charset="0"/>
              </a:rPr>
              <a:t>Remove the element at index </a:t>
            </a:r>
            <a:r>
              <a:rPr lang="en-US" i="1" dirty="0" err="1" smtClean="0">
                <a:solidFill>
                  <a:srgbClr val="6E8080"/>
                </a:solidFill>
                <a:latin typeface="Lucida Sans Typewriter"/>
                <a:ea typeface="Courier New" charset="0"/>
                <a:cs typeface="Courier New" charset="0"/>
              </a:rPr>
              <a:t>i</a:t>
            </a:r>
            <a:r>
              <a:rPr lang="en-US" i="1"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Concrete example</a:t>
            </a:r>
            <a:br>
              <a:rPr lang="en-US" dirty="0" smtClean="0"/>
            </a:br>
            <a:endParaRPr lang="en-US" dirty="0" smtClean="0"/>
          </a:p>
          <a:p>
            <a:endParaRPr lang="en-US" dirty="0" smtClean="0"/>
          </a:p>
        </p:txBody>
      </p:sp>
      <p:pic>
        <p:nvPicPr>
          <p:cNvPr id="4" name="Picture 3" descr="short_words.png"/>
          <p:cNvPicPr>
            <a:picLocks noChangeAspect="1"/>
          </p:cNvPicPr>
          <p:nvPr/>
        </p:nvPicPr>
        <p:blipFill>
          <a:blip r:embed="rId2"/>
          <a:stretch>
            <a:fillRect/>
          </a:stretch>
        </p:blipFill>
        <p:spPr>
          <a:xfrm>
            <a:off x="3225971" y="4825511"/>
            <a:ext cx="3439144" cy="1674489"/>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Matches</a:t>
            </a:r>
            <a:endParaRPr lang="en-US" dirty="0"/>
          </a:p>
        </p:txBody>
      </p:sp>
      <p:sp>
        <p:nvSpPr>
          <p:cNvPr id="3" name="Content Placeholder 2"/>
          <p:cNvSpPr>
            <a:spLocks noGrp="1"/>
          </p:cNvSpPr>
          <p:nvPr>
            <p:ph idx="1"/>
          </p:nvPr>
        </p:nvSpPr>
        <p:spPr>
          <a:xfrm>
            <a:off x="0" y="1008620"/>
            <a:ext cx="9135036" cy="5341955"/>
          </a:xfrm>
        </p:spPr>
        <p:txBody>
          <a:bodyPr/>
          <a:lstStyle/>
          <a:p>
            <a:r>
              <a:rPr lang="en-US" dirty="0" smtClean="0"/>
              <a:t>Should not increment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a:t>
            </a:r>
            <a:r>
              <a:rPr lang="en-US" dirty="0" smtClean="0"/>
              <a:t>when an element is removed</a:t>
            </a:r>
          </a:p>
          <a:p>
            <a:r>
              <a:rPr lang="en-US" dirty="0" err="1" smtClean="0"/>
              <a:t>Pseudocode</a:t>
            </a:r>
            <a:endParaRPr lang="en-US" dirty="0" smtClean="0"/>
          </a:p>
          <a:p>
            <a:pPr lvl="1">
              <a:buNone/>
            </a:pPr>
            <a:r>
              <a:rPr lang="en-US" dirty="0" smtClean="0">
                <a:latin typeface="Comic Sans MS"/>
                <a:cs typeface="Comic Sans MS"/>
              </a:rPr>
              <a:t>If the element at index </a:t>
            </a:r>
            <a:r>
              <a:rPr lang="en-US" dirty="0" err="1" smtClean="0">
                <a:latin typeface="Comic Sans MS"/>
                <a:cs typeface="Comic Sans MS"/>
              </a:rPr>
              <a:t>i</a:t>
            </a:r>
            <a:r>
              <a:rPr lang="en-US" dirty="0" smtClean="0">
                <a:latin typeface="Comic Sans MS"/>
                <a:cs typeface="Comic Sans MS"/>
              </a:rPr>
              <a:t> matches the condition</a:t>
            </a:r>
          </a:p>
          <a:p>
            <a:pPr lvl="1">
              <a:buNone/>
            </a:pPr>
            <a:r>
              <a:rPr lang="en-US" dirty="0" smtClean="0">
                <a:latin typeface="Comic Sans MS"/>
                <a:cs typeface="Comic Sans MS"/>
              </a:rPr>
              <a:t>   Remove the element.</a:t>
            </a:r>
          </a:p>
          <a:p>
            <a:pPr lvl="1">
              <a:buNone/>
            </a:pPr>
            <a:r>
              <a:rPr lang="en-US" dirty="0" smtClean="0">
                <a:latin typeface="Comic Sans MS"/>
                <a:cs typeface="Comic Sans MS"/>
              </a:rPr>
              <a:t>Else</a:t>
            </a:r>
          </a:p>
          <a:p>
            <a:pPr lvl="1">
              <a:buNone/>
            </a:pPr>
            <a:r>
              <a:rPr lang="en-US" dirty="0" smtClean="0">
                <a:latin typeface="Comic Sans MS"/>
                <a:cs typeface="Comic Sans MS"/>
              </a:rPr>
              <a:t>   Increment </a:t>
            </a:r>
            <a:r>
              <a:rPr lang="en-US" dirty="0" err="1" smtClean="0">
                <a:latin typeface="Comic Sans MS"/>
                <a:cs typeface="Comic Sans MS"/>
              </a:rPr>
              <a:t>i</a:t>
            </a:r>
            <a:r>
              <a:rPr lang="en-US" dirty="0" smtClean="0">
                <a:latin typeface="Comic Sans MS"/>
                <a:cs typeface="Comic Sans MS"/>
              </a:rPr>
              <a:t>.</a:t>
            </a:r>
          </a:p>
          <a:p>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Matches</a:t>
            </a:r>
            <a:endParaRPr lang="en-US" dirty="0"/>
          </a:p>
        </p:txBody>
      </p:sp>
      <p:sp>
        <p:nvSpPr>
          <p:cNvPr id="3" name="Content Placeholder 2"/>
          <p:cNvSpPr>
            <a:spLocks noGrp="1"/>
          </p:cNvSpPr>
          <p:nvPr>
            <p:ph idx="1"/>
          </p:nvPr>
        </p:nvSpPr>
        <p:spPr>
          <a:xfrm>
            <a:off x="0" y="1008620"/>
            <a:ext cx="9135036" cy="5341955"/>
          </a:xfrm>
        </p:spPr>
        <p:txBody>
          <a:bodyPr/>
          <a:lstStyle/>
          <a:p>
            <a:r>
              <a:rPr lang="en-US" dirty="0" smtClean="0"/>
              <a:t>Use a </a:t>
            </a:r>
            <a:r>
              <a:rPr lang="en-US" dirty="0" smtClean="0">
                <a:solidFill>
                  <a:srgbClr val="6E8080"/>
                </a:solidFill>
                <a:latin typeface="Lucida Sans Typewriter"/>
                <a:ea typeface="Courier New" charset="0"/>
                <a:cs typeface="Courier New" charset="0"/>
              </a:rPr>
              <a:t>while</a:t>
            </a:r>
            <a:r>
              <a:rPr lang="en-US" dirty="0" smtClean="0"/>
              <a:t> loop, not a </a:t>
            </a:r>
            <a:r>
              <a:rPr lang="en-US" dirty="0" smtClean="0">
                <a:solidFill>
                  <a:srgbClr val="6E8080"/>
                </a:solidFill>
                <a:latin typeface="Lucida Sans Typewriter"/>
                <a:ea typeface="Courier New" charset="0"/>
                <a:cs typeface="Courier New" charset="0"/>
              </a:rPr>
              <a:t>for</a:t>
            </a:r>
            <a:r>
              <a:rPr lang="en-US" dirty="0" smtClean="0"/>
              <a:t> loop</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a:t>
            </a:r>
          </a:p>
          <a:p>
            <a:pPr lvl="1">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words.size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String word = </a:t>
            </a:r>
            <a:r>
              <a:rPr lang="en-US" dirty="0" err="1" smtClean="0">
                <a:solidFill>
                  <a:srgbClr val="6E8080"/>
                </a:solidFill>
                <a:latin typeface="Lucida Sans Typewriter"/>
                <a:ea typeface="Courier New" charset="0"/>
                <a:cs typeface="Courier New" charset="0"/>
              </a:rPr>
              <a:t>words.get(i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word.length</a:t>
            </a:r>
            <a:r>
              <a:rPr lang="en-US" dirty="0" smtClean="0">
                <a:solidFill>
                  <a:srgbClr val="6E8080"/>
                </a:solidFill>
                <a:latin typeface="Lucida Sans Typewriter"/>
                <a:ea typeface="Courier New" charset="0"/>
                <a:cs typeface="Courier New" charset="0"/>
              </a:rPr>
              <a:t>() &lt; 4) { </a:t>
            </a:r>
            <a:r>
              <a:rPr lang="en-US" dirty="0" err="1" smtClean="0">
                <a:solidFill>
                  <a:srgbClr val="6E8080"/>
                </a:solidFill>
                <a:latin typeface="Lucida Sans Typewriter"/>
                <a:ea typeface="Courier New" charset="0"/>
                <a:cs typeface="Courier New" charset="0"/>
              </a:rPr>
              <a:t>words.remove(i</a:t>
            </a: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else {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62261"/>
            <a:ext cx="9135036" cy="1008063"/>
          </a:xfrm>
        </p:spPr>
        <p:txBody>
          <a:bodyPr>
            <a:normAutofit fontScale="90000"/>
          </a:bodyPr>
          <a:lstStyle/>
          <a:p>
            <a:r>
              <a:rPr lang="en-US" b="1" dirty="0" smtClean="0"/>
              <a:t>Choosing Between Array Lists and Arrays</a:t>
            </a:r>
            <a:endParaRPr lang="en-US" b="1" dirty="0"/>
          </a:p>
        </p:txBody>
      </p:sp>
      <p:sp>
        <p:nvSpPr>
          <p:cNvPr id="3" name="Content Placeholder 2"/>
          <p:cNvSpPr>
            <a:spLocks noGrp="1"/>
          </p:cNvSpPr>
          <p:nvPr>
            <p:ph idx="4294967295"/>
          </p:nvPr>
        </p:nvSpPr>
        <p:spPr>
          <a:xfrm>
            <a:off x="0" y="1307472"/>
            <a:ext cx="9134475" cy="5341937"/>
          </a:xfrm>
        </p:spPr>
        <p:txBody>
          <a:bodyPr/>
          <a:lstStyle/>
          <a:p>
            <a:r>
              <a:rPr lang="en-US" dirty="0" smtClean="0"/>
              <a:t>For most programming tasks, array lists are easier to use than arrays </a:t>
            </a:r>
          </a:p>
          <a:p>
            <a:pPr lvl="1"/>
            <a:r>
              <a:rPr lang="en-US" dirty="0" smtClean="0"/>
              <a:t>Array lists can grow and shrink.</a:t>
            </a:r>
          </a:p>
          <a:p>
            <a:pPr lvl="1"/>
            <a:r>
              <a:rPr lang="en-US" dirty="0" smtClean="0"/>
              <a:t>Arrays have a nicer syntax.</a:t>
            </a:r>
          </a:p>
          <a:p>
            <a:r>
              <a:rPr lang="en-US" dirty="0" smtClean="0"/>
              <a:t>Recommendations </a:t>
            </a:r>
          </a:p>
          <a:p>
            <a:pPr lvl="1"/>
            <a:r>
              <a:rPr lang="en-US" dirty="0" smtClean="0"/>
              <a:t>If the size of a collection never changes, use an array.</a:t>
            </a:r>
          </a:p>
          <a:p>
            <a:pPr lvl="1"/>
            <a:r>
              <a:rPr lang="en-US" dirty="0" smtClean="0"/>
              <a:t>If you collect a long sequence of primitive type values and you are concerned about efficiency, use an array.</a:t>
            </a:r>
          </a:p>
          <a:p>
            <a:pPr lvl="1"/>
            <a:r>
              <a:rPr lang="en-US" dirty="0" smtClean="0"/>
              <a:t>Otherwise, use an array list.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62261"/>
            <a:ext cx="9135036" cy="1008063"/>
          </a:xfrm>
        </p:spPr>
        <p:txBody>
          <a:bodyPr>
            <a:normAutofit fontScale="90000"/>
          </a:bodyPr>
          <a:lstStyle/>
          <a:p>
            <a:r>
              <a:rPr lang="en-US" b="1" dirty="0" smtClean="0"/>
              <a:t>Choosing Between Array Lists and Arrays</a:t>
            </a:r>
            <a:endParaRPr lang="en-US" b="1" dirty="0"/>
          </a:p>
        </p:txBody>
      </p:sp>
      <p:pic>
        <p:nvPicPr>
          <p:cNvPr id="4" name="Picture 3" descr="comparison.png"/>
          <p:cNvPicPr>
            <a:picLocks noChangeAspect="1"/>
          </p:cNvPicPr>
          <p:nvPr/>
        </p:nvPicPr>
        <p:blipFill>
          <a:blip r:embed="rId2"/>
          <a:stretch>
            <a:fillRect/>
          </a:stretch>
        </p:blipFill>
        <p:spPr>
          <a:xfrm>
            <a:off x="946086" y="1168439"/>
            <a:ext cx="7251827" cy="452112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section_7/</a:t>
            </a:r>
            <a:r>
              <a:rPr lang="en-US" dirty="0" smtClean="0">
                <a:hlinkClick r:id="rId2" action="ppaction://hlinkfile"/>
              </a:rPr>
              <a:t>LargestInArrayList.java</a:t>
            </a:r>
            <a:endParaRPr lang="en-US" dirty="0"/>
          </a:p>
        </p:txBody>
      </p:sp>
      <p:sp>
        <p:nvSpPr>
          <p:cNvPr id="3" name="Content Placeholder 2"/>
          <p:cNvSpPr>
            <a:spLocks noGrp="1"/>
          </p:cNvSpPr>
          <p:nvPr>
            <p:ph idx="4294967295"/>
          </p:nvPr>
        </p:nvSpPr>
        <p:spPr>
          <a:xfrm>
            <a:off x="9525" y="744146"/>
            <a:ext cx="9134475" cy="4616648"/>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java.util.ArrayList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  </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reads a sequence of values and prints them, marking the largest value.</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LargestInArrayList</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ArrayList</a:t>
            </a:r>
            <a:r>
              <a:rPr lang="en-US" sz="1400" dirty="0" smtClean="0">
                <a:solidFill>
                  <a:srgbClr val="000000"/>
                </a:solidFill>
                <a:latin typeface="Courier"/>
                <a:ea typeface="Courier"/>
                <a:cs typeface="Courier"/>
              </a:rPr>
              <a:t>&lt;Double&gt; values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ArrayList</a:t>
            </a:r>
            <a:r>
              <a:rPr lang="en-US" sz="1400" dirty="0" smtClean="0">
                <a:solidFill>
                  <a:srgbClr val="000000"/>
                </a:solidFill>
                <a:latin typeface="Courier"/>
                <a:ea typeface="Courier"/>
                <a:cs typeface="Courier"/>
              </a:rPr>
              <a:t>&lt;Double&gt;();</a:t>
            </a:r>
          </a:p>
          <a:p>
            <a:pPr>
              <a:spcBef>
                <a:spcPts val="0"/>
              </a:spcBef>
              <a:buNone/>
            </a:pPr>
            <a:r>
              <a:rPr lang="en-US" sz="1400" b="1" dirty="0" smtClean="0">
                <a:solidFill>
                  <a:srgbClr val="0073FF"/>
                </a:solidFill>
                <a:latin typeface="Courier"/>
                <a:ea typeface="Courier"/>
                <a:cs typeface="Courier"/>
              </a:rPr>
              <a:t> 12  </a:t>
            </a:r>
          </a:p>
          <a:p>
            <a:pPr>
              <a:spcBef>
                <a:spcPts val="0"/>
              </a:spcBef>
              <a:buNone/>
            </a:pPr>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Read inputs</a:t>
            </a:r>
          </a:p>
          <a:p>
            <a:pPr>
              <a:spcBef>
                <a:spcPts val="0"/>
              </a:spcBef>
              <a:buNone/>
            </a:pPr>
            <a:r>
              <a:rPr lang="en-US" sz="1400" b="1" dirty="0" smtClean="0">
                <a:solidFill>
                  <a:srgbClr val="0073FF"/>
                </a:solidFill>
                <a:latin typeface="Courier"/>
                <a:ea typeface="Courier"/>
                <a:cs typeface="Courier"/>
              </a:rPr>
              <a:t> 14  </a:t>
            </a:r>
          </a:p>
          <a:p>
            <a:pPr>
              <a:spcBef>
                <a:spcPts val="0"/>
              </a:spcBef>
              <a:buNone/>
            </a:pPr>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"Please</a:t>
            </a:r>
            <a:r>
              <a:rPr lang="en-US" sz="1400" dirty="0" smtClean="0">
                <a:solidFill>
                  <a:srgbClr val="32E598"/>
                </a:solidFill>
                <a:latin typeface="Courier"/>
                <a:ea typeface="Courier"/>
                <a:cs typeface="Courier"/>
              </a:rPr>
              <a:t> enter values, Q to quit:"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while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in.hasNextDouble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values.add(in.nextDouble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21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Arrays with Methods</a:t>
            </a:r>
            <a:endParaRPr lang="en-US" dirty="0"/>
          </a:p>
        </p:txBody>
      </p:sp>
      <p:sp>
        <p:nvSpPr>
          <p:cNvPr id="3" name="Content Placeholder 2"/>
          <p:cNvSpPr>
            <a:spLocks noGrp="1"/>
          </p:cNvSpPr>
          <p:nvPr>
            <p:ph idx="4294967295"/>
          </p:nvPr>
        </p:nvSpPr>
        <p:spPr>
          <a:xfrm>
            <a:off x="9525" y="927099"/>
            <a:ext cx="9134475" cy="4518406"/>
          </a:xfrm>
        </p:spPr>
        <p:txBody>
          <a:bodyPr>
            <a:normAutofit lnSpcReduction="10000"/>
          </a:bodyPr>
          <a:lstStyle/>
          <a:p>
            <a:r>
              <a:rPr lang="en-US" dirty="0" smtClean="0"/>
              <a:t>Arrays can occur as method arguments and return values. </a:t>
            </a:r>
          </a:p>
          <a:p>
            <a:r>
              <a:rPr lang="en-US" dirty="0" smtClean="0"/>
              <a:t>An array as a method argument</a:t>
            </a:r>
          </a:p>
          <a:p>
            <a:pPr lvl="1">
              <a:spcBef>
                <a:spcPts val="0"/>
              </a:spcBef>
              <a:buNone/>
            </a:pPr>
            <a:r>
              <a:rPr lang="en-US" dirty="0" smtClean="0">
                <a:solidFill>
                  <a:srgbClr val="6E8080"/>
                </a:solidFill>
                <a:latin typeface="Lucida Sans Typewriter"/>
                <a:ea typeface="Courier New" charset="0"/>
                <a:cs typeface="Courier New" charset="0"/>
              </a:rPr>
              <a:t>public void </a:t>
            </a:r>
            <a:r>
              <a:rPr lang="en-US" dirty="0" err="1" smtClean="0">
                <a:solidFill>
                  <a:srgbClr val="6E8080"/>
                </a:solidFill>
                <a:latin typeface="Lucida Sans Typewriter"/>
                <a:ea typeface="Courier New" charset="0"/>
                <a:cs typeface="Courier New" charset="0"/>
              </a:rPr>
              <a:t>addScores(int</a:t>
            </a:r>
            <a:r>
              <a:rPr lang="en-US" dirty="0" smtClean="0">
                <a:solidFill>
                  <a:srgbClr val="6E8080"/>
                </a:solidFill>
                <a:latin typeface="Lucida Sans Typewriter"/>
                <a:ea typeface="Courier New" charset="0"/>
                <a:cs typeface="Courier New" charset="0"/>
              </a:rPr>
              <a:t>[] values)</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totalScore</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totalScore</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To call this method</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scores = { 10, 9, 7, 10 }; </a:t>
            </a:r>
          </a:p>
          <a:p>
            <a:pPr lvl="1">
              <a:spcBef>
                <a:spcPts val="0"/>
              </a:spcBef>
              <a:buNone/>
            </a:pPr>
            <a:r>
              <a:rPr lang="en-US" dirty="0" err="1" smtClean="0">
                <a:solidFill>
                  <a:srgbClr val="6E8080"/>
                </a:solidFill>
                <a:latin typeface="Lucida Sans Typewriter"/>
                <a:ea typeface="Courier New" charset="0"/>
                <a:cs typeface="Courier New" charset="0"/>
              </a:rPr>
              <a:t>fred.addScores(scores</a:t>
            </a:r>
            <a:r>
              <a:rPr lang="en-US" dirty="0" smtClean="0">
                <a:solidFill>
                  <a:srgbClr val="6E8080"/>
                </a:solidFill>
                <a:latin typeface="Lucida Sans Typewriter"/>
                <a:ea typeface="Courier New" charset="0"/>
                <a:cs typeface="Courier New" charset="0"/>
              </a:rPr>
              <a:t>); </a:t>
            </a:r>
          </a:p>
          <a:p>
            <a:r>
              <a:rPr lang="en-US" dirty="0" smtClean="0"/>
              <a:t>A method with an array return value</a:t>
            </a:r>
          </a:p>
          <a:p>
            <a:pPr lvl="1">
              <a:buNone/>
            </a:pPr>
            <a:r>
              <a:rPr lang="en-US" dirty="0" smtClean="0">
                <a:solidFill>
                  <a:srgbClr val="6E8080"/>
                </a:solidFill>
                <a:latin typeface="Lucida Sans Typewriter"/>
                <a:ea typeface="Courier New" charset="0"/>
                <a:cs typeface="Courier New" charset="0"/>
              </a:rPr>
              <a:t>public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getScores</a:t>
            </a: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section_7/</a:t>
            </a:r>
            <a:r>
              <a:rPr lang="en-US" dirty="0" smtClean="0">
                <a:hlinkClick r:id="rId2" action="ppaction://hlinkfile"/>
              </a:rPr>
              <a:t>LargestInArrayList.java</a:t>
            </a:r>
            <a:endParaRPr lang="en-US" dirty="0"/>
          </a:p>
        </p:txBody>
      </p:sp>
      <p:sp>
        <p:nvSpPr>
          <p:cNvPr id="3" name="Content Placeholder 2"/>
          <p:cNvSpPr>
            <a:spLocks noGrp="1"/>
          </p:cNvSpPr>
          <p:nvPr>
            <p:ph idx="4294967295"/>
          </p:nvPr>
        </p:nvSpPr>
        <p:spPr>
          <a:xfrm>
            <a:off x="9525" y="744146"/>
            <a:ext cx="9134475" cy="5262978"/>
          </a:xfrm>
        </p:spPr>
        <p:txBody>
          <a:bodyPr wrap="square">
            <a:spAutoFit/>
          </a:bodyPr>
          <a:lstStyle/>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Find the largest value</a:t>
            </a:r>
          </a:p>
          <a:p>
            <a:pPr>
              <a:spcBef>
                <a:spcPts val="0"/>
              </a:spcBef>
              <a:buNone/>
            </a:pPr>
            <a:r>
              <a:rPr lang="en-US" sz="1400" b="1" dirty="0" smtClean="0">
                <a:solidFill>
                  <a:srgbClr val="0073FF"/>
                </a:solidFill>
                <a:latin typeface="Courier"/>
                <a:ea typeface="Courier"/>
                <a:cs typeface="Courier"/>
              </a:rPr>
              <a:t> 23  </a:t>
            </a:r>
          </a:p>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largest = values.get(</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values.size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values.get(i</a:t>
            </a:r>
            <a:r>
              <a:rPr lang="en-US" sz="1400" dirty="0" smtClean="0">
                <a:solidFill>
                  <a:srgbClr val="000000"/>
                </a:solidFill>
                <a:latin typeface="Courier"/>
                <a:ea typeface="Courier"/>
                <a:cs typeface="Courier"/>
              </a:rPr>
              <a:t>) &gt; largest)</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largest = </a:t>
            </a:r>
            <a:r>
              <a:rPr lang="en-US" sz="1400" dirty="0" err="1" smtClean="0">
                <a:solidFill>
                  <a:srgbClr val="000000"/>
                </a:solidFill>
                <a:latin typeface="Courier"/>
                <a:ea typeface="Courier"/>
                <a:cs typeface="Courier"/>
              </a:rPr>
              <a:t>values.get(i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32  </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Print all values, marking the largest</a:t>
            </a:r>
          </a:p>
          <a:p>
            <a:pPr>
              <a:spcBef>
                <a:spcPts val="0"/>
              </a:spcBef>
              <a:buNone/>
            </a:pPr>
            <a:r>
              <a:rPr lang="en-US" sz="1400" b="1" dirty="0" smtClean="0">
                <a:solidFill>
                  <a:srgbClr val="0073FF"/>
                </a:solidFill>
                <a:latin typeface="Courier"/>
                <a:ea typeface="Courier"/>
                <a:cs typeface="Courier"/>
              </a:rPr>
              <a:t> 34  </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element : values)</a:t>
            </a:r>
          </a:p>
          <a:p>
            <a:pPr>
              <a:spcBef>
                <a:spcPts val="0"/>
              </a:spcBef>
              <a:buNone/>
            </a:pPr>
            <a:r>
              <a:rPr lang="en-US" sz="1400" b="1" dirty="0" smtClean="0">
                <a:solidFill>
                  <a:srgbClr val="0073FF"/>
                </a:solidFill>
                <a:latin typeface="Courier"/>
                <a:ea typeface="Courier"/>
                <a:cs typeface="Courier"/>
              </a:rPr>
              <a:t> 36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System.out.print(element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(element == largest) </a:t>
            </a:r>
          </a:p>
          <a:p>
            <a:pPr>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smtClean="0">
                <a:solidFill>
                  <a:srgbClr val="000000"/>
                </a:solidFill>
                <a:latin typeface="Courier"/>
                <a:ea typeface="Courier"/>
                <a:cs typeface="Courier"/>
              </a:rPr>
              <a:t>(</a:t>
            </a:r>
            <a:r>
              <a:rPr lang="en-US" sz="1400" dirty="0" smtClean="0">
                <a:solidFill>
                  <a:srgbClr val="32E598"/>
                </a:solidFill>
                <a:latin typeface="Courier"/>
                <a:ea typeface="Courier"/>
                <a:cs typeface="Courier"/>
              </a:rPr>
              <a:t>" &lt;== largest value"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44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45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section_7/</a:t>
            </a:r>
            <a:r>
              <a:rPr lang="en-US" dirty="0" smtClean="0">
                <a:hlinkClick r:id="rId2" action="ppaction://hlinkfile"/>
              </a:rPr>
              <a:t>LargestInArrayList.java</a:t>
            </a:r>
            <a:endParaRPr lang="en-US" dirty="0"/>
          </a:p>
        </p:txBody>
      </p:sp>
      <p:sp>
        <p:nvSpPr>
          <p:cNvPr id="5" name="Content Placeholder 2"/>
          <p:cNvSpPr txBox="1">
            <a:spLocks/>
          </p:cNvSpPr>
          <p:nvPr/>
        </p:nvSpPr>
        <p:spPr>
          <a:xfrm>
            <a:off x="261479" y="762000"/>
            <a:ext cx="8882521" cy="3648469"/>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p>
          <a:p>
            <a:r>
              <a:rPr lang="en-US" sz="2000" dirty="0" smtClean="0">
                <a:solidFill>
                  <a:srgbClr val="6E8080"/>
                </a:solidFill>
                <a:latin typeface="Lucida Sans Typewriter"/>
                <a:ea typeface="Courier New" charset="0"/>
                <a:cs typeface="Courier New" charset="0"/>
              </a:rPr>
              <a:t>Please enter values, Q to quit:</a:t>
            </a:r>
          </a:p>
          <a:p>
            <a:r>
              <a:rPr lang="en-US" sz="2000" dirty="0" smtClean="0">
                <a:solidFill>
                  <a:srgbClr val="006CB8"/>
                </a:solidFill>
                <a:latin typeface="Lucida Sans Typewriter"/>
                <a:ea typeface="Courier New" charset="0"/>
                <a:cs typeface="Courier New" charset="0"/>
              </a:rPr>
              <a:t>35 80 115 44.5 Q</a:t>
            </a:r>
          </a:p>
          <a:p>
            <a:r>
              <a:rPr lang="en-US" sz="2000" dirty="0" smtClean="0">
                <a:solidFill>
                  <a:srgbClr val="6E8080"/>
                </a:solidFill>
                <a:latin typeface="Lucida Sans Typewriter"/>
                <a:ea typeface="Courier New" charset="0"/>
                <a:cs typeface="Courier New" charset="0"/>
              </a:rPr>
              <a:t>35</a:t>
            </a:r>
          </a:p>
          <a:p>
            <a:r>
              <a:rPr lang="en-US" sz="2000" dirty="0" smtClean="0">
                <a:solidFill>
                  <a:srgbClr val="6E8080"/>
                </a:solidFill>
                <a:latin typeface="Lucida Sans Typewriter"/>
                <a:ea typeface="Courier New" charset="0"/>
                <a:cs typeface="Courier New" charset="0"/>
              </a:rPr>
              <a:t>80</a:t>
            </a:r>
          </a:p>
          <a:p>
            <a:r>
              <a:rPr lang="en-US" sz="2000" dirty="0" smtClean="0">
                <a:solidFill>
                  <a:srgbClr val="6E8080"/>
                </a:solidFill>
                <a:latin typeface="Lucida Sans Typewriter"/>
                <a:ea typeface="Courier New" charset="0"/>
                <a:cs typeface="Courier New" charset="0"/>
              </a:rPr>
              <a:t>115 &lt;== largest value</a:t>
            </a:r>
          </a:p>
          <a:p>
            <a:r>
              <a:rPr lang="en-US" sz="2000" dirty="0" smtClean="0">
                <a:solidFill>
                  <a:srgbClr val="6E8080"/>
                </a:solidFill>
                <a:latin typeface="Lucida Sans Typewriter"/>
                <a:ea typeface="Courier New" charset="0"/>
                <a:cs typeface="Courier New" charset="0"/>
              </a:rPr>
              <a:t>44.5</a:t>
            </a:r>
          </a:p>
        </p:txBody>
      </p:sp>
    </p:spTree>
  </p:cSld>
  <p:clrMapOvr>
    <a:masterClrMapping/>
  </p:clrMapOvr>
  <p:timing>
    <p:tnLst>
      <p:par>
        <p:cTn xmlns:p14="http://schemas.microsoft.com/office/powerpoint/2010/mai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7.35</a:t>
            </a:r>
            <a:endParaRPr lang="en-US" dirty="0"/>
          </a:p>
        </p:txBody>
      </p:sp>
      <p:sp>
        <p:nvSpPr>
          <p:cNvPr id="8" name="Content Placeholder 5"/>
          <p:cNvSpPr>
            <a:spLocks noGrp="1"/>
          </p:cNvSpPr>
          <p:nvPr>
            <p:ph idx="4294967295"/>
          </p:nvPr>
        </p:nvSpPr>
        <p:spPr>
          <a:xfrm>
            <a:off x="608336" y="1793102"/>
            <a:ext cx="8535664" cy="3103547"/>
          </a:xfrm>
        </p:spPr>
        <p:txBody>
          <a:bodyPr/>
          <a:lstStyle/>
          <a:p>
            <a:pPr>
              <a:buNone/>
            </a:pPr>
            <a:r>
              <a:rPr lang="en-US" b="1" dirty="0" smtClean="0"/>
              <a:t>Answer:</a:t>
            </a:r>
            <a:endParaRPr lang="en-US" dirty="0" smtClean="0"/>
          </a:p>
          <a:p>
            <a:pPr lvl="1">
              <a:buNone/>
            </a:pPr>
            <a:r>
              <a:rPr lang="en-US" sz="2000" dirty="0" err="1" smtClean="0">
                <a:solidFill>
                  <a:srgbClr val="6E8080"/>
                </a:solidFill>
                <a:latin typeface="Lucida Sans Typewriter"/>
                <a:ea typeface="Courier New" charset="0"/>
                <a:cs typeface="Courier New" charset="0"/>
              </a:rPr>
              <a:t>ArrayList</a:t>
            </a:r>
            <a:r>
              <a:rPr lang="en-US" sz="2000" dirty="0" smtClean="0">
                <a:solidFill>
                  <a:srgbClr val="6E8080"/>
                </a:solidFill>
                <a:latin typeface="Lucida Sans Typewriter"/>
                <a:ea typeface="Courier New" charset="0"/>
                <a:cs typeface="Courier New" charset="0"/>
              </a:rPr>
              <a:t>&lt;Integer&gt; primes =</a:t>
            </a:r>
          </a:p>
          <a:p>
            <a:pPr lvl="1">
              <a:buNone/>
            </a:pPr>
            <a:r>
              <a:rPr lang="en-US" sz="2000" dirty="0" smtClean="0">
                <a:solidFill>
                  <a:srgbClr val="6E8080"/>
                </a:solidFill>
                <a:latin typeface="Lucida Sans Typewriter"/>
                <a:ea typeface="Courier New" charset="0"/>
                <a:cs typeface="Courier New" charset="0"/>
              </a:rPr>
              <a:t>   new </a:t>
            </a:r>
            <a:r>
              <a:rPr lang="en-US" sz="2000" dirty="0" err="1" smtClean="0">
                <a:solidFill>
                  <a:srgbClr val="6E8080"/>
                </a:solidFill>
                <a:latin typeface="Lucida Sans Typewriter"/>
                <a:ea typeface="Courier New" charset="0"/>
                <a:cs typeface="Courier New" charset="0"/>
              </a:rPr>
              <a:t>ArrayList</a:t>
            </a:r>
            <a:r>
              <a:rPr lang="en-US" sz="2000" dirty="0" smtClean="0">
                <a:solidFill>
                  <a:srgbClr val="6E8080"/>
                </a:solidFill>
                <a:latin typeface="Lucida Sans Typewriter"/>
                <a:ea typeface="Courier New" charset="0"/>
                <a:cs typeface="Courier New" charset="0"/>
              </a:rPr>
              <a:t>&lt;Integer&gt;();</a:t>
            </a:r>
          </a:p>
          <a:p>
            <a:pPr lvl="1">
              <a:buNone/>
            </a:pPr>
            <a:r>
              <a:rPr lang="en-US" sz="2000" dirty="0" smtClean="0">
                <a:solidFill>
                  <a:srgbClr val="6E8080"/>
                </a:solidFill>
                <a:latin typeface="Lucida Sans Typewriter"/>
                <a:ea typeface="Courier New" charset="0"/>
                <a:cs typeface="Courier New" charset="0"/>
              </a:rPr>
              <a:t>primes.add(2);</a:t>
            </a:r>
          </a:p>
          <a:p>
            <a:pPr lvl="1">
              <a:buNone/>
            </a:pPr>
            <a:r>
              <a:rPr lang="en-US" sz="2000" dirty="0" smtClean="0">
                <a:solidFill>
                  <a:srgbClr val="6E8080"/>
                </a:solidFill>
                <a:latin typeface="Lucida Sans Typewriter"/>
                <a:ea typeface="Courier New" charset="0"/>
                <a:cs typeface="Courier New" charset="0"/>
              </a:rPr>
              <a:t>primes.add(3);</a:t>
            </a:r>
          </a:p>
          <a:p>
            <a:pPr lvl="1">
              <a:buNone/>
            </a:pPr>
            <a:r>
              <a:rPr lang="en-US" sz="2000" dirty="0" smtClean="0">
                <a:solidFill>
                  <a:srgbClr val="6E8080"/>
                </a:solidFill>
                <a:latin typeface="Lucida Sans Typewriter"/>
                <a:ea typeface="Courier New" charset="0"/>
                <a:cs typeface="Courier New" charset="0"/>
              </a:rPr>
              <a:t>primes.add(5);</a:t>
            </a:r>
          </a:p>
          <a:p>
            <a:pPr lvl="1">
              <a:buNone/>
            </a:pPr>
            <a:r>
              <a:rPr lang="en-US" sz="2000" dirty="0" smtClean="0">
                <a:solidFill>
                  <a:srgbClr val="6E8080"/>
                </a:solidFill>
                <a:latin typeface="Lucida Sans Typewriter"/>
                <a:ea typeface="Courier New" charset="0"/>
                <a:cs typeface="Courier New" charset="0"/>
              </a:rPr>
              <a:t>primes.add(7);</a:t>
            </a:r>
          </a:p>
          <a:p>
            <a:pPr lvl="1">
              <a:buNone/>
            </a:pPr>
            <a:r>
              <a:rPr lang="en-US" sz="2000" dirty="0" smtClean="0">
                <a:solidFill>
                  <a:srgbClr val="6E8080"/>
                </a:solidFill>
                <a:latin typeface="Lucida Sans Typewriter"/>
                <a:ea typeface="Courier New" charset="0"/>
                <a:cs typeface="Courier New" charset="0"/>
              </a:rPr>
              <a:t>primes.add(11);</a:t>
            </a:r>
            <a:endParaRPr lang="en-US" dirty="0"/>
          </a:p>
        </p:txBody>
      </p:sp>
      <p:sp>
        <p:nvSpPr>
          <p:cNvPr id="9" name="Content Placeholder 5"/>
          <p:cNvSpPr>
            <a:spLocks noGrp="1"/>
          </p:cNvSpPr>
          <p:nvPr>
            <p:ph idx="4294967295"/>
          </p:nvPr>
        </p:nvSpPr>
        <p:spPr>
          <a:xfrm>
            <a:off x="0" y="958814"/>
            <a:ext cx="9135036" cy="834289"/>
          </a:xfrm>
        </p:spPr>
        <p:txBody>
          <a:bodyPr/>
          <a:lstStyle/>
          <a:p>
            <a:pPr>
              <a:buNone/>
            </a:pPr>
            <a:r>
              <a:rPr lang="en-US" dirty="0" smtClean="0"/>
              <a:t>Declare an array list </a:t>
            </a:r>
            <a:r>
              <a:rPr lang="en-US" dirty="0" smtClean="0">
                <a:solidFill>
                  <a:srgbClr val="6E8080"/>
                </a:solidFill>
                <a:latin typeface="Lucida Sans Typewriter"/>
                <a:ea typeface="Courier New" charset="0"/>
                <a:cs typeface="Courier New" charset="0"/>
              </a:rPr>
              <a:t>primes</a:t>
            </a:r>
            <a:r>
              <a:rPr lang="en-US" dirty="0" smtClean="0"/>
              <a:t> of integers that contains the first five prime numbers (2, 3, 5, 7, and 11).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7.36</a:t>
            </a:r>
            <a:endParaRPr lang="en-US" dirty="0"/>
          </a:p>
        </p:txBody>
      </p:sp>
      <p:sp>
        <p:nvSpPr>
          <p:cNvPr id="8" name="Content Placeholder 5"/>
          <p:cNvSpPr>
            <a:spLocks noGrp="1"/>
          </p:cNvSpPr>
          <p:nvPr>
            <p:ph idx="4294967295"/>
          </p:nvPr>
        </p:nvSpPr>
        <p:spPr>
          <a:xfrm>
            <a:off x="599372" y="2936993"/>
            <a:ext cx="8535664" cy="1856053"/>
          </a:xfrm>
        </p:spPr>
        <p:txBody>
          <a:bodyPr>
            <a:normAutofit lnSpcReduction="10000"/>
          </a:bodyPr>
          <a:lstStyle/>
          <a:p>
            <a:pPr>
              <a:buNone/>
            </a:pPr>
            <a:r>
              <a:rPr lang="en-US" b="1" dirty="0" smtClean="0"/>
              <a:t>Answer:</a:t>
            </a:r>
            <a:endParaRPr lang="en-US" dirty="0" smtClean="0"/>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primes.size</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&gt;=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System.out.println(primes.get(i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0" y="958814"/>
            <a:ext cx="9135036" cy="1220305"/>
          </a:xfrm>
        </p:spPr>
        <p:txBody>
          <a:bodyPr/>
          <a:lstStyle/>
          <a:p>
            <a:pPr>
              <a:buNone/>
            </a:pPr>
            <a:r>
              <a:rPr lang="en-US" dirty="0" smtClean="0"/>
              <a:t>Given the array list </a:t>
            </a:r>
            <a:r>
              <a:rPr lang="en-US" dirty="0" smtClean="0">
                <a:solidFill>
                  <a:srgbClr val="6E8080"/>
                </a:solidFill>
                <a:latin typeface="Lucida Sans Typewriter"/>
                <a:ea typeface="Courier New" charset="0"/>
                <a:cs typeface="Courier New" charset="0"/>
              </a:rPr>
              <a:t>primes</a:t>
            </a:r>
            <a:r>
              <a:rPr lang="en-US" dirty="0" smtClean="0"/>
              <a:t> declared in Self Check 35, write a loop to print its elements in reverse order, starting with the last element.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7.37</a:t>
            </a:r>
            <a:endParaRPr lang="en-US" dirty="0"/>
          </a:p>
        </p:txBody>
      </p:sp>
      <p:sp>
        <p:nvSpPr>
          <p:cNvPr id="8" name="Content Placeholder 5"/>
          <p:cNvSpPr>
            <a:spLocks noGrp="1"/>
          </p:cNvSpPr>
          <p:nvPr>
            <p:ph idx="4294967295"/>
          </p:nvPr>
        </p:nvSpPr>
        <p:spPr>
          <a:xfrm>
            <a:off x="425249" y="4266835"/>
            <a:ext cx="8535664" cy="896552"/>
          </a:xfrm>
        </p:spPr>
        <p:txBody>
          <a:bodyPr/>
          <a:lstStyle/>
          <a:p>
            <a:pPr>
              <a:buNone/>
            </a:pPr>
            <a:r>
              <a:rPr lang="en-US" b="1" dirty="0" smtClean="0"/>
              <a:t>Answer:</a:t>
            </a:r>
            <a:r>
              <a:rPr lang="en-US" dirty="0" smtClean="0"/>
              <a:t> </a:t>
            </a:r>
            <a:r>
              <a:rPr lang="en-US" dirty="0" smtClean="0">
                <a:solidFill>
                  <a:srgbClr val="6E8080"/>
                </a:solidFill>
                <a:latin typeface="Lucida Sans Typewriter"/>
                <a:ea typeface="Courier New" charset="0"/>
                <a:cs typeface="Courier New" charset="0"/>
              </a:rPr>
              <a:t>"Ann", "Cal"</a:t>
            </a:r>
            <a:r>
              <a:rPr lang="en-US" dirty="0" smtClean="0"/>
              <a:t> </a:t>
            </a:r>
            <a:endParaRPr lang="en-US" dirty="0"/>
          </a:p>
        </p:txBody>
      </p:sp>
      <p:sp>
        <p:nvSpPr>
          <p:cNvPr id="9" name="Content Placeholder 5"/>
          <p:cNvSpPr>
            <a:spLocks noGrp="1"/>
          </p:cNvSpPr>
          <p:nvPr>
            <p:ph idx="4294967295"/>
          </p:nvPr>
        </p:nvSpPr>
        <p:spPr>
          <a:xfrm>
            <a:off x="0" y="958814"/>
            <a:ext cx="9135036" cy="2664750"/>
          </a:xfrm>
        </p:spPr>
        <p:txBody>
          <a:bodyPr/>
          <a:lstStyle/>
          <a:p>
            <a:pPr>
              <a:buNone/>
            </a:pPr>
            <a:r>
              <a:rPr lang="en-US" dirty="0" smtClean="0"/>
              <a:t>What does the array list </a:t>
            </a:r>
            <a:r>
              <a:rPr lang="en-US" dirty="0" smtClean="0">
                <a:solidFill>
                  <a:srgbClr val="6E8080"/>
                </a:solidFill>
                <a:latin typeface="Lucida Sans Typewriter"/>
                <a:ea typeface="Courier New" charset="0"/>
                <a:cs typeface="Courier New" charset="0"/>
              </a:rPr>
              <a:t>names</a:t>
            </a:r>
            <a:r>
              <a:rPr lang="en-US" dirty="0" smtClean="0"/>
              <a:t> contain after the following statements?</a:t>
            </a:r>
          </a:p>
          <a:p>
            <a:pPr lvl="1">
              <a:buNone/>
            </a:pPr>
            <a:r>
              <a:rPr lang="en-US" sz="2000" dirty="0" err="1" smtClean="0">
                <a:solidFill>
                  <a:srgbClr val="6E8080"/>
                </a:solidFill>
                <a:latin typeface="Lucida Sans Typewriter"/>
                <a:ea typeface="Courier New" charset="0"/>
                <a:cs typeface="Courier New" charset="0"/>
              </a:rPr>
              <a:t>ArrayList</a:t>
            </a:r>
            <a:r>
              <a:rPr lang="en-US" sz="2000" dirty="0" smtClean="0">
                <a:solidFill>
                  <a:srgbClr val="6E8080"/>
                </a:solidFill>
                <a:latin typeface="Lucida Sans Typewriter"/>
                <a:ea typeface="Courier New" charset="0"/>
                <a:cs typeface="Courier New" charset="0"/>
              </a:rPr>
              <a:t>&lt;String&gt; names = new </a:t>
            </a:r>
            <a:r>
              <a:rPr lang="en-US" sz="2000" dirty="0" err="1" smtClean="0">
                <a:solidFill>
                  <a:srgbClr val="6E8080"/>
                </a:solidFill>
                <a:latin typeface="Lucida Sans Typewriter"/>
                <a:ea typeface="Courier New" charset="0"/>
                <a:cs typeface="Courier New" charset="0"/>
              </a:rPr>
              <a:t>ArrayList</a:t>
            </a:r>
            <a:r>
              <a:rPr lang="en-US" sz="2000" dirty="0" smtClean="0">
                <a:solidFill>
                  <a:srgbClr val="6E8080"/>
                </a:solidFill>
                <a:latin typeface="Lucida Sans Typewriter"/>
                <a:ea typeface="Courier New" charset="0"/>
                <a:cs typeface="Courier New" charset="0"/>
              </a:rPr>
              <a:t>&lt;String&gt;;</a:t>
            </a:r>
          </a:p>
          <a:p>
            <a:pPr lvl="1">
              <a:buNone/>
            </a:pPr>
            <a:r>
              <a:rPr lang="en-US" sz="2000" dirty="0" err="1" smtClean="0">
                <a:solidFill>
                  <a:srgbClr val="6E8080"/>
                </a:solidFill>
                <a:latin typeface="Lucida Sans Typewriter"/>
                <a:ea typeface="Courier New" charset="0"/>
                <a:cs typeface="Courier New" charset="0"/>
              </a:rPr>
              <a:t>names.add("Bob</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names.add(0, "Ann");</a:t>
            </a:r>
          </a:p>
          <a:p>
            <a:pPr lvl="1">
              <a:buNone/>
            </a:pPr>
            <a:r>
              <a:rPr lang="en-US" sz="2000" dirty="0" smtClean="0">
                <a:solidFill>
                  <a:srgbClr val="6E8080"/>
                </a:solidFill>
                <a:latin typeface="Lucida Sans Typewriter"/>
                <a:ea typeface="Courier New" charset="0"/>
                <a:cs typeface="Courier New" charset="0"/>
              </a:rPr>
              <a:t>names.remove(1);</a:t>
            </a:r>
          </a:p>
          <a:p>
            <a:pPr lvl="1">
              <a:buNone/>
            </a:pPr>
            <a:r>
              <a:rPr lang="en-US" sz="2000" dirty="0" err="1" smtClean="0">
                <a:solidFill>
                  <a:srgbClr val="6E8080"/>
                </a:solidFill>
                <a:latin typeface="Lucida Sans Typewriter"/>
                <a:ea typeface="Courier New" charset="0"/>
                <a:cs typeface="Courier New" charset="0"/>
              </a:rPr>
              <a:t>names.add("Cal</a:t>
            </a: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7.38</a:t>
            </a:r>
            <a:endParaRPr lang="en-US" dirty="0"/>
          </a:p>
        </p:txBody>
      </p:sp>
      <p:sp>
        <p:nvSpPr>
          <p:cNvPr id="8" name="Content Placeholder 5"/>
          <p:cNvSpPr>
            <a:spLocks noGrp="1"/>
          </p:cNvSpPr>
          <p:nvPr>
            <p:ph idx="4294967295"/>
          </p:nvPr>
        </p:nvSpPr>
        <p:spPr>
          <a:xfrm>
            <a:off x="394522" y="3109885"/>
            <a:ext cx="8535664" cy="896552"/>
          </a:xfrm>
        </p:spPr>
        <p:txBody>
          <a:bodyPr/>
          <a:lstStyle/>
          <a:p>
            <a:pPr>
              <a:buNone/>
            </a:pPr>
            <a:r>
              <a:rPr lang="en-US" b="1" dirty="0" smtClean="0"/>
              <a:t>Answer:</a:t>
            </a:r>
            <a:r>
              <a:rPr lang="en-US" dirty="0" smtClean="0"/>
              <a:t> The </a:t>
            </a:r>
            <a:r>
              <a:rPr lang="en-US" dirty="0" smtClean="0">
                <a:solidFill>
                  <a:srgbClr val="6E8080"/>
                </a:solidFill>
                <a:latin typeface="Lucida Sans Typewriter"/>
                <a:ea typeface="Courier New" charset="0"/>
                <a:cs typeface="Courier New" charset="0"/>
              </a:rPr>
              <a:t>names</a:t>
            </a:r>
            <a:r>
              <a:rPr lang="en-US" dirty="0" smtClean="0"/>
              <a:t> variable has not been initialized.</a:t>
            </a:r>
            <a:endParaRPr lang="en-US" dirty="0"/>
          </a:p>
        </p:txBody>
      </p:sp>
      <p:sp>
        <p:nvSpPr>
          <p:cNvPr id="9" name="Content Placeholder 5"/>
          <p:cNvSpPr>
            <a:spLocks noGrp="1"/>
          </p:cNvSpPr>
          <p:nvPr>
            <p:ph idx="4294967295"/>
          </p:nvPr>
        </p:nvSpPr>
        <p:spPr>
          <a:xfrm>
            <a:off x="0" y="958814"/>
            <a:ext cx="9135036" cy="1207853"/>
          </a:xfrm>
        </p:spPr>
        <p:txBody>
          <a:bodyPr/>
          <a:lstStyle/>
          <a:p>
            <a:pPr>
              <a:buNone/>
            </a:pPr>
            <a:r>
              <a:rPr lang="en-US" dirty="0" smtClean="0"/>
              <a:t>What is wrong with this code snippet?</a:t>
            </a:r>
          </a:p>
          <a:p>
            <a:pPr lvl="1">
              <a:buNone/>
            </a:pPr>
            <a:r>
              <a:rPr lang="en-US" sz="2000" dirty="0" err="1" smtClean="0">
                <a:solidFill>
                  <a:srgbClr val="6E8080"/>
                </a:solidFill>
                <a:latin typeface="Lucida Sans Typewriter"/>
                <a:ea typeface="Courier New" charset="0"/>
                <a:cs typeface="Courier New" charset="0"/>
              </a:rPr>
              <a:t>ArrayList</a:t>
            </a:r>
            <a:r>
              <a:rPr lang="en-US" sz="2000" dirty="0" smtClean="0">
                <a:solidFill>
                  <a:srgbClr val="6E8080"/>
                </a:solidFill>
                <a:latin typeface="Lucida Sans Typewriter"/>
                <a:ea typeface="Courier New" charset="0"/>
                <a:cs typeface="Courier New" charset="0"/>
              </a:rPr>
              <a:t>&lt;String&gt; names;</a:t>
            </a:r>
          </a:p>
          <a:p>
            <a:pPr lvl="1">
              <a:buNone/>
            </a:pPr>
            <a:r>
              <a:rPr lang="en-US" sz="2000" dirty="0" err="1" smtClean="0">
                <a:solidFill>
                  <a:srgbClr val="6E8080"/>
                </a:solidFill>
                <a:latin typeface="Lucida Sans Typewriter"/>
                <a:ea typeface="Courier New" charset="0"/>
                <a:cs typeface="Courier New" charset="0"/>
              </a:rPr>
              <a:t>names.add(Bob</a:t>
            </a: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7.39</a:t>
            </a:r>
            <a:endParaRPr lang="en-US" dirty="0"/>
          </a:p>
        </p:txBody>
      </p:sp>
      <p:sp>
        <p:nvSpPr>
          <p:cNvPr id="9" name="Content Placeholder 5"/>
          <p:cNvSpPr>
            <a:spLocks noGrp="1"/>
          </p:cNvSpPr>
          <p:nvPr>
            <p:ph idx="4294967295"/>
          </p:nvPr>
        </p:nvSpPr>
        <p:spPr>
          <a:xfrm>
            <a:off x="0" y="958814"/>
            <a:ext cx="9135036" cy="4832386"/>
          </a:xfrm>
        </p:spPr>
        <p:txBody>
          <a:bodyPr>
            <a:normAutofit fontScale="92500" lnSpcReduction="10000"/>
          </a:bodyPr>
          <a:lstStyle/>
          <a:p>
            <a:pPr>
              <a:buNone/>
            </a:pPr>
            <a:r>
              <a:rPr lang="en-US" dirty="0" smtClean="0"/>
              <a:t>Consider this method that appends the elements of one array list to another:</a:t>
            </a:r>
          </a:p>
          <a:p>
            <a:pPr lvl="1">
              <a:spcBef>
                <a:spcPts val="0"/>
              </a:spcBef>
              <a:buNone/>
            </a:pPr>
            <a:r>
              <a:rPr lang="en-US" sz="1600" dirty="0" smtClean="0">
                <a:solidFill>
                  <a:srgbClr val="6E8080"/>
                </a:solidFill>
                <a:latin typeface="Lucida Sans Typewriter"/>
                <a:ea typeface="Courier New" charset="0"/>
                <a:cs typeface="Courier New" charset="0"/>
              </a:rPr>
              <a:t>public void </a:t>
            </a:r>
            <a:r>
              <a:rPr lang="en-US" sz="1600" dirty="0" err="1" smtClean="0">
                <a:solidFill>
                  <a:srgbClr val="6E8080"/>
                </a:solidFill>
                <a:latin typeface="Lucida Sans Typewriter"/>
                <a:ea typeface="Courier New" charset="0"/>
                <a:cs typeface="Courier New" charset="0"/>
              </a:rPr>
              <a:t>append(ArrayList</a:t>
            </a:r>
            <a:r>
              <a:rPr lang="en-US" sz="1600" dirty="0" smtClean="0">
                <a:solidFill>
                  <a:srgbClr val="6E8080"/>
                </a:solidFill>
                <a:latin typeface="Lucida Sans Typewriter"/>
                <a:ea typeface="Courier New" charset="0"/>
                <a:cs typeface="Courier New" charset="0"/>
              </a:rPr>
              <a:t>&lt;String&gt; target,</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ArrayList</a:t>
            </a:r>
            <a:r>
              <a:rPr lang="en-US" sz="1600" dirty="0" smtClean="0">
                <a:solidFill>
                  <a:srgbClr val="6E8080"/>
                </a:solidFill>
                <a:latin typeface="Lucida Sans Typewriter"/>
                <a:ea typeface="Courier New" charset="0"/>
                <a:cs typeface="Courier New" charset="0"/>
              </a:rPr>
              <a:t>&lt;String&gt; source)</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0;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a:t>
            </a:r>
            <a:r>
              <a:rPr lang="en-US" sz="1600" dirty="0" err="1" smtClean="0">
                <a:solidFill>
                  <a:srgbClr val="6E8080"/>
                </a:solidFill>
                <a:latin typeface="Lucida Sans Typewriter"/>
                <a:ea typeface="Courier New" charset="0"/>
                <a:cs typeface="Courier New" charset="0"/>
              </a:rPr>
              <a:t>source.size</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target.add(source.get(i</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p>
          <a:p>
            <a:pPr>
              <a:buNone/>
            </a:pPr>
            <a:r>
              <a:rPr lang="en-US" dirty="0" smtClean="0"/>
              <a:t>What are the contents of </a:t>
            </a:r>
            <a:r>
              <a:rPr lang="en-US" dirty="0" smtClean="0">
                <a:solidFill>
                  <a:srgbClr val="6E8080"/>
                </a:solidFill>
                <a:latin typeface="Lucida Sans Typewriter"/>
                <a:ea typeface="Courier New" charset="0"/>
                <a:cs typeface="Courier New" charset="0"/>
              </a:rPr>
              <a:t>names1</a:t>
            </a:r>
            <a:r>
              <a:rPr lang="en-US" dirty="0" smtClean="0"/>
              <a:t> and </a:t>
            </a:r>
            <a:r>
              <a:rPr lang="en-US" dirty="0" smtClean="0">
                <a:solidFill>
                  <a:srgbClr val="6E8080"/>
                </a:solidFill>
                <a:latin typeface="Lucida Sans Typewriter"/>
                <a:ea typeface="Courier New" charset="0"/>
                <a:cs typeface="Courier New" charset="0"/>
              </a:rPr>
              <a:t>names2</a:t>
            </a:r>
            <a:r>
              <a:rPr lang="en-US" dirty="0" smtClean="0"/>
              <a:t> after these statements?</a:t>
            </a:r>
          </a:p>
          <a:p>
            <a:pPr lvl="1">
              <a:spcBef>
                <a:spcPts val="0"/>
              </a:spcBef>
              <a:buNone/>
            </a:pPr>
            <a:r>
              <a:rPr lang="en-US" sz="1600" dirty="0" err="1" smtClean="0">
                <a:solidFill>
                  <a:srgbClr val="6E8080"/>
                </a:solidFill>
                <a:latin typeface="Lucida Sans Typewriter"/>
                <a:ea typeface="Courier New" charset="0"/>
                <a:cs typeface="Courier New" charset="0"/>
              </a:rPr>
              <a:t>ArrayList</a:t>
            </a:r>
            <a:r>
              <a:rPr lang="en-US" sz="1600" dirty="0" smtClean="0">
                <a:solidFill>
                  <a:srgbClr val="6E8080"/>
                </a:solidFill>
                <a:latin typeface="Lucida Sans Typewriter"/>
                <a:ea typeface="Courier New" charset="0"/>
                <a:cs typeface="Courier New" charset="0"/>
              </a:rPr>
              <a:t>&lt;String&gt; names1 = new </a:t>
            </a:r>
            <a:r>
              <a:rPr lang="en-US" sz="1600" dirty="0" err="1" smtClean="0">
                <a:solidFill>
                  <a:srgbClr val="6E8080"/>
                </a:solidFill>
                <a:latin typeface="Lucida Sans Typewriter"/>
                <a:ea typeface="Courier New" charset="0"/>
                <a:cs typeface="Courier New" charset="0"/>
              </a:rPr>
              <a:t>ArrayList</a:t>
            </a:r>
            <a:r>
              <a:rPr lang="en-US" sz="1600" dirty="0" smtClean="0">
                <a:solidFill>
                  <a:srgbClr val="6E8080"/>
                </a:solidFill>
                <a:latin typeface="Lucida Sans Typewriter"/>
                <a:ea typeface="Courier New" charset="0"/>
                <a:cs typeface="Courier New" charset="0"/>
              </a:rPr>
              <a:t>&lt;String&gt;();</a:t>
            </a:r>
          </a:p>
          <a:p>
            <a:pPr lvl="1">
              <a:spcBef>
                <a:spcPts val="0"/>
              </a:spcBef>
              <a:buNone/>
            </a:pPr>
            <a:r>
              <a:rPr lang="en-US" sz="1600" dirty="0" smtClean="0">
                <a:solidFill>
                  <a:srgbClr val="6E8080"/>
                </a:solidFill>
                <a:latin typeface="Lucida Sans Typewriter"/>
                <a:ea typeface="Courier New" charset="0"/>
                <a:cs typeface="Courier New" charset="0"/>
              </a:rPr>
              <a:t>names1.add("Emily");</a:t>
            </a:r>
          </a:p>
          <a:p>
            <a:pPr lvl="1">
              <a:spcBef>
                <a:spcPts val="0"/>
              </a:spcBef>
              <a:buNone/>
            </a:pPr>
            <a:r>
              <a:rPr lang="en-US" sz="1600" dirty="0" smtClean="0">
                <a:solidFill>
                  <a:srgbClr val="6E8080"/>
                </a:solidFill>
                <a:latin typeface="Lucida Sans Typewriter"/>
                <a:ea typeface="Courier New" charset="0"/>
                <a:cs typeface="Courier New" charset="0"/>
              </a:rPr>
              <a:t>names1.add("Bob");</a:t>
            </a:r>
          </a:p>
          <a:p>
            <a:pPr lvl="1">
              <a:spcBef>
                <a:spcPts val="0"/>
              </a:spcBef>
              <a:buNone/>
            </a:pPr>
            <a:r>
              <a:rPr lang="en-US" sz="1600" dirty="0" smtClean="0">
                <a:solidFill>
                  <a:srgbClr val="6E8080"/>
                </a:solidFill>
                <a:latin typeface="Lucida Sans Typewriter"/>
                <a:ea typeface="Courier New" charset="0"/>
                <a:cs typeface="Courier New" charset="0"/>
              </a:rPr>
              <a:t>names1.add("Cindy");</a:t>
            </a:r>
          </a:p>
          <a:p>
            <a:pPr lvl="1">
              <a:spcBef>
                <a:spcPts val="0"/>
              </a:spcBef>
              <a:buNone/>
            </a:pPr>
            <a:r>
              <a:rPr lang="en-US" sz="1600" dirty="0" err="1" smtClean="0">
                <a:solidFill>
                  <a:srgbClr val="6E8080"/>
                </a:solidFill>
                <a:latin typeface="Lucida Sans Typewriter"/>
                <a:ea typeface="Courier New" charset="0"/>
                <a:cs typeface="Courier New" charset="0"/>
              </a:rPr>
              <a:t>ArrayList</a:t>
            </a:r>
            <a:r>
              <a:rPr lang="en-US" sz="1600" dirty="0" smtClean="0">
                <a:solidFill>
                  <a:srgbClr val="6E8080"/>
                </a:solidFill>
                <a:latin typeface="Lucida Sans Typewriter"/>
                <a:ea typeface="Courier New" charset="0"/>
                <a:cs typeface="Courier New" charset="0"/>
              </a:rPr>
              <a:t>&lt;String&gt; names2 = new </a:t>
            </a:r>
            <a:r>
              <a:rPr lang="en-US" sz="1600" dirty="0" err="1" smtClean="0">
                <a:solidFill>
                  <a:srgbClr val="6E8080"/>
                </a:solidFill>
                <a:latin typeface="Lucida Sans Typewriter"/>
                <a:ea typeface="Courier New" charset="0"/>
                <a:cs typeface="Courier New" charset="0"/>
              </a:rPr>
              <a:t>ArrayList</a:t>
            </a:r>
            <a:r>
              <a:rPr lang="en-US" sz="1600" dirty="0" smtClean="0">
                <a:solidFill>
                  <a:srgbClr val="6E8080"/>
                </a:solidFill>
                <a:latin typeface="Lucida Sans Typewriter"/>
                <a:ea typeface="Courier New" charset="0"/>
                <a:cs typeface="Courier New" charset="0"/>
              </a:rPr>
              <a:t>&lt;String&gt;();</a:t>
            </a:r>
          </a:p>
          <a:p>
            <a:pPr lvl="1">
              <a:spcBef>
                <a:spcPts val="0"/>
              </a:spcBef>
              <a:buNone/>
            </a:pPr>
            <a:r>
              <a:rPr lang="en-US" sz="1600" dirty="0" smtClean="0">
                <a:solidFill>
                  <a:srgbClr val="6E8080"/>
                </a:solidFill>
                <a:latin typeface="Lucida Sans Typewriter"/>
                <a:ea typeface="Courier New" charset="0"/>
                <a:cs typeface="Courier New" charset="0"/>
              </a:rPr>
              <a:t>names2.add("Dave");</a:t>
            </a:r>
          </a:p>
          <a:p>
            <a:pPr lvl="1">
              <a:spcBef>
                <a:spcPts val="0"/>
              </a:spcBef>
              <a:buNone/>
            </a:pPr>
            <a:r>
              <a:rPr lang="en-US" sz="1600" dirty="0" smtClean="0">
                <a:solidFill>
                  <a:srgbClr val="6E8080"/>
                </a:solidFill>
                <a:latin typeface="Lucida Sans Typewriter"/>
                <a:ea typeface="Courier New" charset="0"/>
                <a:cs typeface="Courier New" charset="0"/>
              </a:rPr>
              <a:t>append(names1, names2);</a:t>
            </a:r>
            <a:r>
              <a:rPr lang="en-US" sz="1600" dirty="0" smtClean="0"/>
              <a:t> </a:t>
            </a:r>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7.39</a:t>
            </a:r>
            <a:endParaRPr lang="en-US" dirty="0"/>
          </a:p>
        </p:txBody>
      </p:sp>
      <p:sp>
        <p:nvSpPr>
          <p:cNvPr id="8" name="Content Placeholder 5"/>
          <p:cNvSpPr>
            <a:spLocks noGrp="1"/>
          </p:cNvSpPr>
          <p:nvPr>
            <p:ph idx="4294967295"/>
          </p:nvPr>
        </p:nvSpPr>
        <p:spPr>
          <a:xfrm>
            <a:off x="608336" y="983717"/>
            <a:ext cx="8535664" cy="796935"/>
          </a:xfrm>
        </p:spPr>
        <p:txBody>
          <a:bodyPr>
            <a:normAutofit lnSpcReduction="10000"/>
          </a:bodyPr>
          <a:lstStyle/>
          <a:p>
            <a:pPr>
              <a:buNone/>
            </a:pPr>
            <a:r>
              <a:rPr lang="en-US" b="1" dirty="0" smtClean="0"/>
              <a:t>Answer:</a:t>
            </a:r>
            <a:r>
              <a:rPr lang="en-US" dirty="0" smtClean="0"/>
              <a:t> </a:t>
            </a:r>
            <a:r>
              <a:rPr lang="en-US" dirty="0" smtClean="0">
                <a:solidFill>
                  <a:srgbClr val="6E8080"/>
                </a:solidFill>
                <a:latin typeface="Lucida Sans Typewriter"/>
                <a:ea typeface="Courier New" charset="0"/>
                <a:cs typeface="Courier New" charset="0"/>
              </a:rPr>
              <a:t>names1</a:t>
            </a:r>
            <a:r>
              <a:rPr lang="en-US" dirty="0" smtClean="0"/>
              <a:t> contains </a:t>
            </a:r>
            <a:r>
              <a:rPr lang="en-US" dirty="0" smtClean="0">
                <a:solidFill>
                  <a:srgbClr val="6E8080"/>
                </a:solidFill>
                <a:latin typeface="Lucida Sans Typewriter"/>
                <a:ea typeface="Courier New" charset="0"/>
                <a:cs typeface="Courier New" charset="0"/>
              </a:rPr>
              <a:t>"Emily", "Bob", "Cindy", "Dave"</a:t>
            </a:r>
            <a:r>
              <a:rPr lang="en-US" dirty="0" smtClean="0"/>
              <a:t>; </a:t>
            </a:r>
            <a:r>
              <a:rPr lang="en-US" dirty="0" smtClean="0">
                <a:solidFill>
                  <a:srgbClr val="6E8080"/>
                </a:solidFill>
                <a:latin typeface="Lucida Sans Typewriter"/>
                <a:ea typeface="Courier New" charset="0"/>
                <a:cs typeface="Courier New" charset="0"/>
              </a:rPr>
              <a:t>names2</a:t>
            </a:r>
            <a:r>
              <a:rPr lang="en-US" dirty="0" smtClean="0"/>
              <a:t> contains "</a:t>
            </a:r>
            <a:r>
              <a:rPr lang="en-US" dirty="0" smtClean="0">
                <a:solidFill>
                  <a:srgbClr val="6E8080"/>
                </a:solidFill>
                <a:latin typeface="Lucida Sans Typewriter"/>
                <a:ea typeface="Courier New" charset="0"/>
                <a:cs typeface="Courier New" charset="0"/>
              </a:rPr>
              <a:t>Dave</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7.40</a:t>
            </a:r>
            <a:endParaRPr lang="en-US" dirty="0"/>
          </a:p>
        </p:txBody>
      </p:sp>
      <p:sp>
        <p:nvSpPr>
          <p:cNvPr id="8" name="Content Placeholder 5"/>
          <p:cNvSpPr>
            <a:spLocks noGrp="1"/>
          </p:cNvSpPr>
          <p:nvPr>
            <p:ph idx="4294967295"/>
          </p:nvPr>
        </p:nvSpPr>
        <p:spPr>
          <a:xfrm>
            <a:off x="599372" y="2663637"/>
            <a:ext cx="8535664" cy="2253832"/>
          </a:xfrm>
        </p:spPr>
        <p:txBody>
          <a:bodyPr>
            <a:normAutofit lnSpcReduction="10000"/>
          </a:bodyPr>
          <a:lstStyle/>
          <a:p>
            <a:pPr>
              <a:buNone/>
            </a:pPr>
            <a:r>
              <a:rPr lang="en-US" b="1" dirty="0" smtClean="0"/>
              <a:t>Answer:</a:t>
            </a:r>
            <a:r>
              <a:rPr lang="en-US" dirty="0" smtClean="0"/>
              <a:t> Because the number of weekdays doesn’t change, there is no disadvantage to using an array, and it is easier to initialize:</a:t>
            </a:r>
          </a:p>
          <a:p>
            <a:pPr lvl="1">
              <a:buNone/>
            </a:pPr>
            <a:r>
              <a:rPr lang="en-US" sz="2000" dirty="0" smtClean="0">
                <a:solidFill>
                  <a:srgbClr val="6E8080"/>
                </a:solidFill>
                <a:latin typeface="Lucida Sans Typewriter"/>
                <a:ea typeface="Courier New" charset="0"/>
                <a:cs typeface="Courier New" charset="0"/>
              </a:rPr>
              <a:t>String[] </a:t>
            </a:r>
            <a:r>
              <a:rPr lang="en-US" sz="2000" dirty="0" err="1" smtClean="0">
                <a:solidFill>
                  <a:srgbClr val="6E8080"/>
                </a:solidFill>
                <a:latin typeface="Lucida Sans Typewriter"/>
                <a:ea typeface="Courier New" charset="0"/>
                <a:cs typeface="Courier New" charset="0"/>
              </a:rPr>
              <a:t>weekdayNames</a:t>
            </a:r>
            <a:r>
              <a:rPr lang="en-US" sz="2000" dirty="0" smtClean="0">
                <a:solidFill>
                  <a:srgbClr val="6E8080"/>
                </a:solidFill>
                <a:latin typeface="Lucida Sans Typewriter"/>
                <a:ea typeface="Courier New" charset="0"/>
                <a:cs typeface="Courier New" charset="0"/>
              </a:rPr>
              <a:t> = { "Monday", "Tuesday",</a:t>
            </a:r>
          </a:p>
          <a:p>
            <a:pPr lvl="1">
              <a:buNone/>
            </a:pPr>
            <a:r>
              <a:rPr lang="en-US" sz="2000" dirty="0" smtClean="0">
                <a:solidFill>
                  <a:srgbClr val="6E8080"/>
                </a:solidFill>
                <a:latin typeface="Lucida Sans Typewriter"/>
                <a:ea typeface="Courier New" charset="0"/>
                <a:cs typeface="Courier New" charset="0"/>
              </a:rPr>
              <a:t>   "Wednesday", "Thursday", “Friday”, "Saturday",</a:t>
            </a:r>
          </a:p>
          <a:p>
            <a:pPr lvl="1">
              <a:buNone/>
            </a:pPr>
            <a:r>
              <a:rPr lang="en-US" sz="2000" dirty="0" smtClean="0">
                <a:solidFill>
                  <a:srgbClr val="6E8080"/>
                </a:solidFill>
                <a:latin typeface="Lucida Sans Typewriter"/>
                <a:ea typeface="Courier New" charset="0"/>
                <a:cs typeface="Courier New" charset="0"/>
              </a:rPr>
              <a:t>   "Sunday" };  </a:t>
            </a:r>
          </a:p>
        </p:txBody>
      </p:sp>
      <p:sp>
        <p:nvSpPr>
          <p:cNvPr id="9" name="Content Placeholder 5"/>
          <p:cNvSpPr>
            <a:spLocks noGrp="1"/>
          </p:cNvSpPr>
          <p:nvPr>
            <p:ph idx="4294967295"/>
          </p:nvPr>
        </p:nvSpPr>
        <p:spPr>
          <a:xfrm>
            <a:off x="0" y="958814"/>
            <a:ext cx="9135036" cy="834291"/>
          </a:xfrm>
        </p:spPr>
        <p:txBody>
          <a:bodyPr/>
          <a:lstStyle/>
          <a:p>
            <a:pPr>
              <a:buNone/>
            </a:pPr>
            <a:r>
              <a:rPr lang="en-US" dirty="0" smtClean="0"/>
              <a:t>Suppose you want to store the names of the weekdays. Should you use an array list or an array of seven strings?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7.41</a:t>
            </a:r>
            <a:endParaRPr lang="en-US" dirty="0"/>
          </a:p>
        </p:txBody>
      </p:sp>
      <p:sp>
        <p:nvSpPr>
          <p:cNvPr id="8" name="Content Placeholder 5"/>
          <p:cNvSpPr>
            <a:spLocks noGrp="1"/>
          </p:cNvSpPr>
          <p:nvPr>
            <p:ph idx="4294967295"/>
          </p:nvPr>
        </p:nvSpPr>
        <p:spPr>
          <a:xfrm>
            <a:off x="599372" y="2851533"/>
            <a:ext cx="8535664" cy="2739464"/>
          </a:xfrm>
        </p:spPr>
        <p:txBody>
          <a:bodyPr/>
          <a:lstStyle/>
          <a:p>
            <a:pPr>
              <a:buNone/>
            </a:pPr>
            <a:r>
              <a:rPr lang="en-US" b="1" dirty="0" smtClean="0"/>
              <a:t>Answer:</a:t>
            </a:r>
            <a:r>
              <a:rPr lang="en-US" dirty="0" smtClean="0"/>
              <a:t> Reading inputs into an array list is much easier. </a:t>
            </a:r>
            <a:endParaRPr lang="en-US" dirty="0"/>
          </a:p>
        </p:txBody>
      </p:sp>
      <p:sp>
        <p:nvSpPr>
          <p:cNvPr id="9" name="Content Placeholder 5"/>
          <p:cNvSpPr>
            <a:spLocks noGrp="1"/>
          </p:cNvSpPr>
          <p:nvPr>
            <p:ph idx="4294967295"/>
          </p:nvPr>
        </p:nvSpPr>
        <p:spPr>
          <a:xfrm>
            <a:off x="0" y="958814"/>
            <a:ext cx="9135036" cy="1892719"/>
          </a:xfrm>
        </p:spPr>
        <p:txBody>
          <a:bodyPr>
            <a:normAutofit lnSpcReduction="10000"/>
          </a:bodyPr>
          <a:lstStyle/>
          <a:p>
            <a:pPr>
              <a:buNone/>
            </a:pPr>
            <a:r>
              <a:rPr lang="en-US" dirty="0" smtClean="0"/>
              <a:t>The </a:t>
            </a:r>
            <a:r>
              <a:rPr lang="en-US" dirty="0" smtClean="0">
                <a:solidFill>
                  <a:srgbClr val="6E8080"/>
                </a:solidFill>
                <a:latin typeface="Lucida Sans Typewriter"/>
                <a:ea typeface="Courier New" charset="0"/>
                <a:cs typeface="Courier New" charset="0"/>
              </a:rPr>
              <a:t>ch07/section_7 </a:t>
            </a:r>
            <a:r>
              <a:rPr lang="en-US" dirty="0" smtClean="0"/>
              <a:t>directory of your source code contains an alternate implementation of the problem solution in How To 7.1 on page 334. Compare the array and array list implementations. What is the primary advantage of the latter?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Partially Filled Arrays</a:t>
            </a:r>
            <a:endParaRPr lang="en-US" dirty="0"/>
          </a:p>
        </p:txBody>
      </p:sp>
      <p:sp>
        <p:nvSpPr>
          <p:cNvPr id="3" name="Content Placeholder 2"/>
          <p:cNvSpPr>
            <a:spLocks noGrp="1"/>
          </p:cNvSpPr>
          <p:nvPr>
            <p:ph idx="4294967295"/>
          </p:nvPr>
        </p:nvSpPr>
        <p:spPr>
          <a:xfrm>
            <a:off x="9525" y="927099"/>
            <a:ext cx="9134475" cy="4518406"/>
          </a:xfrm>
        </p:spPr>
        <p:txBody>
          <a:bodyPr/>
          <a:lstStyle/>
          <a:p>
            <a:r>
              <a:rPr lang="en-US" dirty="0" smtClean="0"/>
              <a:t>Array length = maximum number of elements in array. </a:t>
            </a:r>
          </a:p>
          <a:p>
            <a:r>
              <a:rPr lang="en-US" dirty="0" smtClean="0"/>
              <a:t>Usually, array is partially filled </a:t>
            </a:r>
          </a:p>
          <a:p>
            <a:r>
              <a:rPr lang="en-US" dirty="0" smtClean="0"/>
              <a:t>Define an array larger than you will need</a:t>
            </a:r>
          </a:p>
          <a:p>
            <a:pPr lvl="1">
              <a:spcBef>
                <a:spcPts val="0"/>
              </a:spcBef>
              <a:buNone/>
            </a:pPr>
            <a:r>
              <a:rPr lang="en-US" dirty="0" smtClean="0">
                <a:solidFill>
                  <a:srgbClr val="6E8080"/>
                </a:solidFill>
                <a:latin typeface="Lucida Sans Typewriter"/>
                <a:ea typeface="Courier New" charset="0"/>
                <a:cs typeface="Courier New" charset="0"/>
              </a:rPr>
              <a:t>final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LENGTH = 100;</a:t>
            </a:r>
          </a:p>
          <a:p>
            <a:pPr lvl="1">
              <a:spcBef>
                <a:spcPts val="0"/>
              </a:spcBef>
              <a:buNone/>
            </a:pPr>
            <a:r>
              <a:rPr lang="en-US" dirty="0" smtClean="0">
                <a:solidFill>
                  <a:srgbClr val="6E8080"/>
                </a:solidFill>
                <a:latin typeface="Lucida Sans Typewriter"/>
                <a:ea typeface="Courier New" charset="0"/>
                <a:cs typeface="Courier New" charset="0"/>
              </a:rPr>
              <a:t>double[] values = new </a:t>
            </a:r>
            <a:r>
              <a:rPr lang="en-US" dirty="0" err="1" smtClean="0">
                <a:solidFill>
                  <a:srgbClr val="6E8080"/>
                </a:solidFill>
                <a:latin typeface="Lucida Sans Typewriter"/>
                <a:ea typeface="Courier New" charset="0"/>
                <a:cs typeface="Courier New" charset="0"/>
              </a:rPr>
              <a:t>double[LENGTH</a:t>
            </a:r>
            <a:r>
              <a:rPr lang="en-US" dirty="0" smtClean="0">
                <a:solidFill>
                  <a:srgbClr val="6E8080"/>
                </a:solidFill>
                <a:latin typeface="Lucida Sans Typewriter"/>
                <a:ea typeface="Courier New" charset="0"/>
                <a:cs typeface="Courier New" charset="0"/>
              </a:rPr>
              <a:t>]; </a:t>
            </a:r>
          </a:p>
          <a:p>
            <a:r>
              <a:rPr lang="en-US" dirty="0" smtClean="0"/>
              <a:t>Use companion variable to keep track of current size: call it </a:t>
            </a:r>
            <a:r>
              <a:rPr lang="en-US" dirty="0" err="1" smtClean="0">
                <a:solidFill>
                  <a:srgbClr val="6E8080"/>
                </a:solidFill>
                <a:latin typeface="Lucida Sans Typewriter"/>
                <a:ea typeface="Courier New" charset="0"/>
                <a:cs typeface="Courier New" charset="0"/>
              </a:rPr>
              <a:t>currentSize</a:t>
            </a:r>
            <a:r>
              <a:rPr lang="en-US" dirty="0" smtClean="0"/>
              <a: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Regression Testing</a:t>
            </a:r>
            <a:endParaRPr lang="en-US" dirty="0"/>
          </a:p>
        </p:txBody>
      </p:sp>
      <p:sp>
        <p:nvSpPr>
          <p:cNvPr id="3" name="Content Placeholder 2"/>
          <p:cNvSpPr>
            <a:spLocks noGrp="1"/>
          </p:cNvSpPr>
          <p:nvPr>
            <p:ph idx="4294967295"/>
          </p:nvPr>
        </p:nvSpPr>
        <p:spPr>
          <a:xfrm>
            <a:off x="0" y="998538"/>
            <a:ext cx="9134475" cy="4966023"/>
          </a:xfrm>
        </p:spPr>
        <p:txBody>
          <a:bodyPr/>
          <a:lstStyle/>
          <a:p>
            <a:r>
              <a:rPr lang="en-US" b="1" dirty="0" smtClean="0"/>
              <a:t>Test suite:</a:t>
            </a:r>
            <a:r>
              <a:rPr lang="en-US" dirty="0" smtClean="0"/>
              <a:t> a set of tests for repeated testing </a:t>
            </a:r>
          </a:p>
          <a:p>
            <a:r>
              <a:rPr lang="en-US" b="1" dirty="0" smtClean="0"/>
              <a:t>Cycling:</a:t>
            </a:r>
            <a:r>
              <a:rPr lang="en-US" dirty="0" smtClean="0"/>
              <a:t> bug that is fixed but reappears in later versions </a:t>
            </a:r>
          </a:p>
          <a:p>
            <a:r>
              <a:rPr lang="en-US" b="1" dirty="0" smtClean="0"/>
              <a:t>Regression testing:</a:t>
            </a:r>
            <a:r>
              <a:rPr lang="en-US" dirty="0" smtClean="0"/>
              <a:t> involves repeating previously run tests to ensure that known failures of prior versions do not appear in new versions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Regression Testing – Two Approaches</a:t>
            </a:r>
            <a:endParaRPr lang="en-US" sz="3200" dirty="0"/>
          </a:p>
        </p:txBody>
      </p:sp>
      <p:sp>
        <p:nvSpPr>
          <p:cNvPr id="3" name="Content Placeholder 2"/>
          <p:cNvSpPr>
            <a:spLocks noGrp="1"/>
          </p:cNvSpPr>
          <p:nvPr>
            <p:ph idx="4294967295"/>
          </p:nvPr>
        </p:nvSpPr>
        <p:spPr>
          <a:xfrm>
            <a:off x="0" y="998538"/>
            <a:ext cx="9134475" cy="4966023"/>
          </a:xfrm>
        </p:spPr>
        <p:txBody>
          <a:bodyPr>
            <a:normAutofit fontScale="92500"/>
          </a:bodyPr>
          <a:lstStyle/>
          <a:p>
            <a:r>
              <a:rPr lang="en-US" dirty="0" smtClean="0"/>
              <a:t>Organize a suite of test with multiple tester classes: </a:t>
            </a:r>
            <a:r>
              <a:rPr lang="en-US" dirty="0" smtClean="0">
                <a:solidFill>
                  <a:srgbClr val="6E8080"/>
                </a:solidFill>
                <a:latin typeface="Lucida Sans Typewriter"/>
                <a:ea typeface="Courier New" charset="0"/>
                <a:cs typeface="Courier New" charset="0"/>
              </a:rPr>
              <a:t>ScoreTester1</a:t>
            </a:r>
            <a:r>
              <a:rPr lang="en-US" dirty="0" smtClean="0"/>
              <a:t>, </a:t>
            </a:r>
            <a:r>
              <a:rPr lang="en-US" dirty="0" smtClean="0">
                <a:solidFill>
                  <a:srgbClr val="6E8080"/>
                </a:solidFill>
                <a:latin typeface="Lucida Sans Typewriter"/>
                <a:ea typeface="Courier New" charset="0"/>
                <a:cs typeface="Courier New" charset="0"/>
              </a:rPr>
              <a:t>ScoreTester2</a:t>
            </a:r>
            <a:r>
              <a:rPr lang="en-US" dirty="0" smtClean="0"/>
              <a:t>, …</a:t>
            </a:r>
          </a:p>
          <a:p>
            <a:pPr lvl="1">
              <a:spcBef>
                <a:spcPts val="0"/>
              </a:spcBef>
              <a:buNone/>
            </a:pPr>
            <a:r>
              <a:rPr lang="en-US" sz="2000" dirty="0" smtClean="0">
                <a:solidFill>
                  <a:srgbClr val="6E8080"/>
                </a:solidFill>
                <a:latin typeface="Lucida Sans Typewriter"/>
                <a:ea typeface="Courier New" charset="0"/>
                <a:cs typeface="Courier New" charset="0"/>
              </a:rPr>
              <a:t>public class ScoreTester1</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public static void </a:t>
            </a:r>
            <a:r>
              <a:rPr lang="en-US" sz="2000" dirty="0" err="1" smtClean="0">
                <a:solidFill>
                  <a:srgbClr val="6E8080"/>
                </a:solidFill>
                <a:latin typeface="Lucida Sans Typewriter"/>
                <a:ea typeface="Courier New" charset="0"/>
                <a:cs typeface="Courier New" charset="0"/>
              </a:rPr>
              <a:t>main(String</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args</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Student </a:t>
            </a:r>
            <a:r>
              <a:rPr lang="en-US" sz="2000" dirty="0" err="1" smtClean="0">
                <a:solidFill>
                  <a:srgbClr val="6E8080"/>
                </a:solidFill>
                <a:latin typeface="Lucida Sans Typewriter"/>
                <a:ea typeface="Courier New" charset="0"/>
                <a:cs typeface="Courier New" charset="0"/>
              </a:rPr>
              <a:t>fred</a:t>
            </a:r>
            <a:r>
              <a:rPr lang="en-US" sz="2000" dirty="0" smtClean="0">
                <a:solidFill>
                  <a:srgbClr val="6E8080"/>
                </a:solidFill>
                <a:latin typeface="Lucida Sans Typewriter"/>
                <a:ea typeface="Courier New" charset="0"/>
                <a:cs typeface="Courier New" charset="0"/>
              </a:rPr>
              <a:t> = new Student(100);</a:t>
            </a:r>
          </a:p>
          <a:p>
            <a:pPr lvl="1">
              <a:spcBef>
                <a:spcPts val="0"/>
              </a:spcBef>
              <a:buNone/>
            </a:pPr>
            <a:r>
              <a:rPr lang="en-US" sz="2000" dirty="0" smtClean="0">
                <a:solidFill>
                  <a:srgbClr val="6E8080"/>
                </a:solidFill>
                <a:latin typeface="Lucida Sans Typewriter"/>
                <a:ea typeface="Courier New" charset="0"/>
                <a:cs typeface="Courier New" charset="0"/>
              </a:rPr>
              <a:t>      fred.addScore(10);</a:t>
            </a:r>
          </a:p>
          <a:p>
            <a:pPr lvl="1">
              <a:spcBef>
                <a:spcPts val="0"/>
              </a:spcBef>
              <a:buNone/>
            </a:pPr>
            <a:r>
              <a:rPr lang="en-US" sz="2000" dirty="0" smtClean="0">
                <a:solidFill>
                  <a:srgbClr val="6E8080"/>
                </a:solidFill>
                <a:latin typeface="Lucida Sans Typewriter"/>
                <a:ea typeface="Courier New" charset="0"/>
                <a:cs typeface="Courier New" charset="0"/>
              </a:rPr>
              <a:t>      fred.addScore(20);</a:t>
            </a:r>
          </a:p>
          <a:p>
            <a:pPr lvl="1">
              <a:spcBef>
                <a:spcPts val="0"/>
              </a:spcBef>
              <a:buNone/>
            </a:pPr>
            <a:r>
              <a:rPr lang="en-US" sz="2000" dirty="0" smtClean="0">
                <a:solidFill>
                  <a:srgbClr val="6E8080"/>
                </a:solidFill>
                <a:latin typeface="Lucida Sans Typewriter"/>
                <a:ea typeface="Courier New" charset="0"/>
                <a:cs typeface="Courier New" charset="0"/>
              </a:rPr>
              <a:t>      fred.addScore(5);</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System.out.println("Final</a:t>
            </a:r>
            <a:r>
              <a:rPr lang="en-US" sz="2000" dirty="0" smtClean="0">
                <a:solidFill>
                  <a:srgbClr val="6E8080"/>
                </a:solidFill>
                <a:latin typeface="Lucida Sans Typewriter"/>
                <a:ea typeface="Courier New" charset="0"/>
                <a:cs typeface="Courier New" charset="0"/>
              </a:rPr>
              <a:t> score: " + </a:t>
            </a:r>
            <a:r>
              <a:rPr lang="en-US" sz="2000" dirty="0" err="1" smtClean="0">
                <a:solidFill>
                  <a:srgbClr val="6E8080"/>
                </a:solidFill>
                <a:latin typeface="Lucida Sans Typewriter"/>
                <a:ea typeface="Courier New" charset="0"/>
                <a:cs typeface="Courier New" charset="0"/>
              </a:rPr>
              <a:t>fred.finalScore</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System.out.println("Expected</a:t>
            </a:r>
            <a:r>
              <a:rPr lang="en-US" sz="2000" dirty="0" smtClean="0">
                <a:solidFill>
                  <a:srgbClr val="6E8080"/>
                </a:solidFill>
                <a:latin typeface="Lucida Sans Typewriter"/>
                <a:ea typeface="Courier New" charset="0"/>
                <a:cs typeface="Courier New" charset="0"/>
              </a:rPr>
              <a:t>: 30");</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a:t>
            </a:r>
          </a:p>
          <a:p>
            <a:r>
              <a:rPr lang="en-US" dirty="0" smtClean="0"/>
              <a:t>Provide a generic tester, and feed it inputs from multiple files.</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section_8/</a:t>
            </a:r>
            <a:r>
              <a:rPr lang="en-US" sz="3200" dirty="0" smtClean="0">
                <a:hlinkClick r:id="rId2" action="ppaction://hlinkfile"/>
              </a:rPr>
              <a:t>ScoreTester.java</a:t>
            </a:r>
            <a:endParaRPr lang="en-US" sz="3200" dirty="0"/>
          </a:p>
        </p:txBody>
      </p:sp>
      <p:sp>
        <p:nvSpPr>
          <p:cNvPr id="3" name="Content Placeholder 2"/>
          <p:cNvSpPr>
            <a:spLocks noGrp="1"/>
          </p:cNvSpPr>
          <p:nvPr>
            <p:ph idx="4294967295"/>
          </p:nvPr>
        </p:nvSpPr>
        <p:spPr>
          <a:xfrm>
            <a:off x="0" y="762000"/>
            <a:ext cx="9134475" cy="508167"/>
          </a:xfrm>
        </p:spPr>
        <p:txBody>
          <a:bodyPr/>
          <a:lstStyle/>
          <a:p>
            <a:pPr>
              <a:buNone/>
            </a:pPr>
            <a:r>
              <a:rPr lang="en-US" dirty="0" smtClean="0"/>
              <a:t>generic tester</a:t>
            </a:r>
            <a:endParaRPr lang="en-US" dirty="0"/>
          </a:p>
        </p:txBody>
      </p:sp>
      <p:sp>
        <p:nvSpPr>
          <p:cNvPr id="5" name="Content Placeholder 2"/>
          <p:cNvSpPr txBox="1">
            <a:spLocks/>
          </p:cNvSpPr>
          <p:nvPr/>
        </p:nvSpPr>
        <p:spPr>
          <a:xfrm>
            <a:off x="9525" y="1506705"/>
            <a:ext cx="9134475" cy="4616648"/>
          </a:xfrm>
          <a:prstGeom prst="rect">
            <a:avLst/>
          </a:prstGeom>
        </p:spPr>
        <p:txBody>
          <a:bodyPr vert="horz" wrap="square" lIns="91440" tIns="45720" rIns="91440" bIns="45720" rtlCol="0">
            <a:spAutoFit/>
          </a:bodyPr>
          <a:lstStyle/>
          <a:p>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2  </a:t>
            </a:r>
          </a:p>
          <a:p>
            <a:r>
              <a:rPr lang="en-US" sz="1400" b="1" dirty="0" smtClean="0">
                <a:solidFill>
                  <a:srgbClr val="0073FF"/>
                </a:solidFill>
                <a:latin typeface="Courier"/>
                <a:ea typeface="Courier"/>
                <a:cs typeface="Courier"/>
              </a:rPr>
              <a:t>  3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ScoreTester</a:t>
            </a:r>
            <a:endParaRPr lang="en-US" sz="1400" dirty="0" smtClean="0">
              <a:solidFill>
                <a:srgbClr val="000000"/>
              </a:solidFill>
              <a:latin typeface="Courier"/>
              <a:ea typeface="Courier"/>
              <a:cs typeface="Courier"/>
            </a:endParaRPr>
          </a:p>
          <a:p>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6  </a:t>
            </a:r>
            <a:r>
              <a:rPr lang="en-US" sz="1400" dirty="0" smtClean="0">
                <a:solidFill>
                  <a:srgbClr val="000000"/>
                </a:solidFill>
                <a:latin typeface="Courier"/>
                <a:ea typeface="Courier"/>
                <a:cs typeface="Courier"/>
              </a:rPr>
              <a:t>   {</a:t>
            </a:r>
          </a:p>
          <a:p>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expected = </a:t>
            </a:r>
            <a:r>
              <a:rPr lang="en-US" sz="1400" dirty="0" err="1" smtClean="0">
                <a:solidFill>
                  <a:srgbClr val="000000"/>
                </a:solidFill>
                <a:latin typeface="Courier"/>
                <a:ea typeface="Courier"/>
                <a:cs typeface="Courier"/>
              </a:rPr>
              <a:t>in.nextDouble</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Student </a:t>
            </a:r>
            <a:r>
              <a:rPr lang="en-US" sz="1400" dirty="0" err="1" smtClean="0">
                <a:solidFill>
                  <a:srgbClr val="000000"/>
                </a:solidFill>
                <a:latin typeface="Courier"/>
                <a:ea typeface="Courier"/>
                <a:cs typeface="Courier"/>
              </a:rPr>
              <a:t>fred</a:t>
            </a:r>
            <a:r>
              <a:rPr lang="en-US" sz="1400" dirty="0" smtClean="0">
                <a:solidFill>
                  <a:srgbClr val="000000"/>
                </a:solidFill>
                <a:latin typeface="Courier"/>
                <a:ea typeface="Courier"/>
                <a:cs typeface="Courier"/>
              </a:rPr>
              <a:t>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Student(</a:t>
            </a:r>
            <a:r>
              <a:rPr lang="en-US" sz="1400" dirty="0" smtClean="0">
                <a:solidFill>
                  <a:srgbClr val="66FF19"/>
                </a:solidFill>
                <a:latin typeface="Courier"/>
                <a:ea typeface="Courier"/>
                <a:cs typeface="Courier"/>
              </a:rPr>
              <a:t>100</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while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in.hasNextDouble</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  </a:t>
            </a:r>
          </a:p>
          <a:p>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fred.addScore(in.nextDouble</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13  </a:t>
            </a:r>
            <a:r>
              <a:rPr lang="en-US" sz="1400" dirty="0" smtClean="0">
                <a:solidFill>
                  <a:srgbClr val="000000"/>
                </a:solidFill>
                <a:latin typeface="Courier"/>
                <a:ea typeface="Courier"/>
                <a:cs typeface="Courier"/>
              </a:rPr>
              <a:t>         {</a:t>
            </a:r>
          </a:p>
          <a:p>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"Too</a:t>
            </a:r>
            <a:r>
              <a:rPr lang="en-US" sz="1400" dirty="0" smtClean="0">
                <a:solidFill>
                  <a:srgbClr val="32E598"/>
                </a:solidFill>
                <a:latin typeface="Courier"/>
                <a:ea typeface="Courier"/>
                <a:cs typeface="Courier"/>
              </a:rPr>
              <a:t> many scores."</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15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return</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p>
          <a:p>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a:t>
            </a:r>
          </a:p>
          <a:p>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"Final</a:t>
            </a:r>
            <a:r>
              <a:rPr lang="en-US" sz="1400" dirty="0" smtClean="0">
                <a:solidFill>
                  <a:srgbClr val="32E598"/>
                </a:solidFill>
                <a:latin typeface="Courier"/>
                <a:ea typeface="Courier"/>
                <a:cs typeface="Courier"/>
              </a:rPr>
              <a:t> score: "</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fred.finalScore</a:t>
            </a:r>
            <a:r>
              <a:rPr lang="en-US" sz="1400" dirty="0" smtClean="0">
                <a:solidFill>
                  <a:srgbClr val="000000"/>
                </a:solidFill>
                <a:latin typeface="Courier"/>
                <a:ea typeface="Courier"/>
                <a:cs typeface="Courier"/>
              </a:rPr>
              <a:t>());</a:t>
            </a:r>
          </a:p>
          <a:p>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"Expected</a:t>
            </a:r>
            <a:r>
              <a:rPr lang="en-US" sz="1400" dirty="0" smtClean="0">
                <a:solidFill>
                  <a:srgbClr val="32E598"/>
                </a:solidFill>
                <a:latin typeface="Courier"/>
                <a:ea typeface="Courier"/>
                <a:cs typeface="Courier"/>
              </a:rPr>
              <a:t>: "</a:t>
            </a:r>
            <a:r>
              <a:rPr lang="en-US" sz="1400" dirty="0" smtClean="0">
                <a:solidFill>
                  <a:srgbClr val="000000"/>
                </a:solidFill>
                <a:latin typeface="Courier"/>
                <a:ea typeface="Courier"/>
                <a:cs typeface="Courier"/>
              </a:rPr>
              <a:t> + expected);</a:t>
            </a:r>
          </a:p>
          <a:p>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p>
          <a:p>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a:t>
            </a:r>
            <a:endParaRPr kumimoji="0" lang="en-US" sz="1400" b="1" i="0" u="none" strike="noStrike" kern="1200" cap="none" spc="0" normalizeH="0" baseline="0" noProof="0" dirty="0" smtClean="0">
              <a:ln>
                <a:noFill/>
              </a:ln>
              <a:solidFill>
                <a:srgbClr val="0073FF"/>
              </a:solidFill>
              <a:effectLst/>
              <a:uLnTx/>
              <a:uFillTx/>
              <a:latin typeface="Courier"/>
              <a:ea typeface="Courier"/>
              <a:cs typeface="Courier"/>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Input and Output Redirection </a:t>
            </a:r>
            <a:endParaRPr lang="en-US" dirty="0"/>
          </a:p>
        </p:txBody>
      </p:sp>
      <p:sp>
        <p:nvSpPr>
          <p:cNvPr id="3" name="Content Placeholder 2"/>
          <p:cNvSpPr>
            <a:spLocks noGrp="1"/>
          </p:cNvSpPr>
          <p:nvPr>
            <p:ph idx="1"/>
          </p:nvPr>
        </p:nvSpPr>
        <p:spPr>
          <a:xfrm>
            <a:off x="0" y="1008620"/>
            <a:ext cx="9135036" cy="5341955"/>
          </a:xfrm>
        </p:spPr>
        <p:txBody>
          <a:bodyPr/>
          <a:lstStyle/>
          <a:p>
            <a:r>
              <a:rPr lang="en-US" b="1" dirty="0" smtClean="0">
                <a:solidFill>
                  <a:srgbClr val="6E8080"/>
                </a:solidFill>
                <a:latin typeface="Lucida Sans Typewriter"/>
                <a:ea typeface="Courier New" charset="0"/>
                <a:cs typeface="Courier New" charset="0"/>
              </a:rPr>
              <a:t>Section_8/input1.</a:t>
            </a:r>
            <a:r>
              <a:rPr lang="en-US" b="1" smtClean="0">
                <a:solidFill>
                  <a:srgbClr val="6E8080"/>
                </a:solidFill>
                <a:latin typeface="Lucida Sans Typewriter"/>
                <a:ea typeface="Courier New" charset="0"/>
                <a:cs typeface="Courier New" charset="0"/>
              </a:rPr>
              <a:t>txt </a:t>
            </a:r>
            <a:r>
              <a:rPr lang="en-US" smtClean="0"/>
              <a:t>contains:</a:t>
            </a:r>
            <a:endParaRPr lang="en-US" b="1" smtClean="0">
              <a:solidFill>
                <a:srgbClr val="6E8080"/>
              </a:solidFill>
              <a:latin typeface="Lucida Sans Typewriter"/>
              <a:ea typeface="Courier New" charset="0"/>
              <a:cs typeface="Courier New" charset="0"/>
            </a:endParaRPr>
          </a:p>
          <a:p>
            <a:pPr lvl="1">
              <a:spcBef>
                <a:spcPts val="0"/>
              </a:spcBef>
              <a:buNone/>
            </a:pPr>
            <a:r>
              <a:rPr lang="en-US" dirty="0" smtClean="0">
                <a:solidFill>
                  <a:srgbClr val="6E8080"/>
                </a:solidFill>
                <a:latin typeface="Lucida Sans Typewriter"/>
                <a:ea typeface="Courier New" charset="0"/>
                <a:cs typeface="Courier New" charset="0"/>
              </a:rPr>
              <a:t>30</a:t>
            </a:r>
          </a:p>
          <a:p>
            <a:pPr lvl="1">
              <a:spcBef>
                <a:spcPts val="0"/>
              </a:spcBef>
              <a:buNone/>
            </a:pPr>
            <a:r>
              <a:rPr lang="en-US" dirty="0" smtClean="0">
                <a:solidFill>
                  <a:srgbClr val="6E8080"/>
                </a:solidFill>
                <a:latin typeface="Lucida Sans Typewriter"/>
                <a:ea typeface="Courier New" charset="0"/>
                <a:cs typeface="Courier New" charset="0"/>
              </a:rPr>
              <a:t>10</a:t>
            </a:r>
          </a:p>
          <a:p>
            <a:pPr lvl="1">
              <a:spcBef>
                <a:spcPts val="0"/>
              </a:spcBef>
              <a:buNone/>
            </a:pPr>
            <a:r>
              <a:rPr lang="en-US" dirty="0" smtClean="0">
                <a:solidFill>
                  <a:srgbClr val="6E8080"/>
                </a:solidFill>
                <a:latin typeface="Lucida Sans Typewriter"/>
                <a:ea typeface="Courier New" charset="0"/>
                <a:cs typeface="Courier New" charset="0"/>
              </a:rPr>
              <a:t>20</a:t>
            </a:r>
          </a:p>
          <a:p>
            <a:pPr lvl="1">
              <a:spcBef>
                <a:spcPts val="0"/>
              </a:spcBef>
              <a:buNone/>
            </a:pPr>
            <a:r>
              <a:rPr lang="en-US" dirty="0" smtClean="0">
                <a:solidFill>
                  <a:srgbClr val="6E8080"/>
                </a:solidFill>
                <a:latin typeface="Lucida Sans Typewriter"/>
                <a:ea typeface="Courier New" charset="0"/>
                <a:cs typeface="Courier New" charset="0"/>
              </a:rPr>
              <a:t>5</a:t>
            </a:r>
          </a:p>
          <a:p>
            <a:r>
              <a:rPr lang="en-US" dirty="0" smtClean="0"/>
              <a:t>Type the following command into a shell window </a:t>
            </a:r>
          </a:p>
          <a:p>
            <a:pPr lvl="1"/>
            <a:r>
              <a:rPr lang="en-US" dirty="0" smtClean="0"/>
              <a:t>Input redirection </a:t>
            </a:r>
          </a:p>
          <a:p>
            <a:pPr lvl="1">
              <a:buNone/>
            </a:pPr>
            <a:r>
              <a:rPr lang="en-US" dirty="0" smtClean="0">
                <a:solidFill>
                  <a:srgbClr val="6E8080"/>
                </a:solidFill>
                <a:latin typeface="Lucida Sans Typewriter"/>
                <a:ea typeface="Courier New" charset="0"/>
                <a:cs typeface="Courier New" charset="0"/>
              </a:rPr>
              <a:t>java </a:t>
            </a:r>
            <a:r>
              <a:rPr lang="en-US" dirty="0" err="1" smtClean="0">
                <a:solidFill>
                  <a:srgbClr val="6E8080"/>
                </a:solidFill>
                <a:latin typeface="Lucida Sans Typewriter"/>
                <a:ea typeface="Courier New" charset="0"/>
                <a:cs typeface="Courier New" charset="0"/>
              </a:rPr>
              <a:t>ScoreTester</a:t>
            </a:r>
            <a:r>
              <a:rPr lang="en-US" dirty="0" smtClean="0">
                <a:solidFill>
                  <a:srgbClr val="6E8080"/>
                </a:solidFill>
                <a:latin typeface="Lucida Sans Typewriter"/>
                <a:ea typeface="Courier New" charset="0"/>
                <a:cs typeface="Courier New" charset="0"/>
              </a:rPr>
              <a:t> &lt; input1.txt </a:t>
            </a:r>
          </a:p>
          <a:p>
            <a:r>
              <a:rPr lang="en-US" dirty="0" smtClean="0"/>
              <a:t>Program Run:</a:t>
            </a:r>
          </a:p>
          <a:p>
            <a:pPr lvl="1">
              <a:buNone/>
            </a:pPr>
            <a:r>
              <a:rPr lang="en-US" dirty="0" smtClean="0">
                <a:solidFill>
                  <a:srgbClr val="6E8080"/>
                </a:solidFill>
                <a:latin typeface="Lucida Sans Typewriter"/>
                <a:ea typeface="Courier New" charset="0"/>
                <a:cs typeface="Courier New" charset="0"/>
              </a:rPr>
              <a:t>Final score: 30</a:t>
            </a:r>
          </a:p>
          <a:p>
            <a:pPr lvl="1">
              <a:buNone/>
            </a:pPr>
            <a:r>
              <a:rPr lang="en-US" dirty="0" smtClean="0">
                <a:solidFill>
                  <a:srgbClr val="6E8080"/>
                </a:solidFill>
                <a:latin typeface="Lucida Sans Typewriter"/>
                <a:ea typeface="Courier New" charset="0"/>
                <a:cs typeface="Courier New" charset="0"/>
              </a:rPr>
              <a:t>Expected: 30 </a:t>
            </a:r>
          </a:p>
          <a:p>
            <a:r>
              <a:rPr lang="en-US" dirty="0" smtClean="0"/>
              <a:t>Output redirection:</a:t>
            </a:r>
          </a:p>
          <a:p>
            <a:pPr lvl="1">
              <a:buNone/>
            </a:pPr>
            <a:r>
              <a:rPr lang="en-US" dirty="0" smtClean="0">
                <a:solidFill>
                  <a:srgbClr val="6E8080"/>
                </a:solidFill>
                <a:latin typeface="Lucida Sans Typewriter"/>
                <a:ea typeface="Courier New" charset="0"/>
                <a:cs typeface="Courier New" charset="0"/>
              </a:rPr>
              <a:t>java </a:t>
            </a:r>
            <a:r>
              <a:rPr lang="en-US" dirty="0" err="1" smtClean="0">
                <a:solidFill>
                  <a:srgbClr val="6E8080"/>
                </a:solidFill>
                <a:latin typeface="Lucida Sans Typewriter"/>
                <a:ea typeface="Courier New" charset="0"/>
                <a:cs typeface="Courier New" charset="0"/>
              </a:rPr>
              <a:t>ScoreTester</a:t>
            </a:r>
            <a:r>
              <a:rPr lang="en-US" dirty="0" smtClean="0">
                <a:solidFill>
                  <a:srgbClr val="6E8080"/>
                </a:solidFill>
                <a:latin typeface="Lucida Sans Typewriter"/>
                <a:ea typeface="Courier New" charset="0"/>
                <a:cs typeface="Courier New" charset="0"/>
              </a:rPr>
              <a:t> &lt; input1.txt &gt; output1.txt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7.42</a:t>
            </a:r>
            <a:endParaRPr lang="en-US" dirty="0"/>
          </a:p>
        </p:txBody>
      </p:sp>
      <p:sp>
        <p:nvSpPr>
          <p:cNvPr id="8" name="Content Placeholder 5"/>
          <p:cNvSpPr>
            <a:spLocks noGrp="1"/>
          </p:cNvSpPr>
          <p:nvPr>
            <p:ph idx="4294967295"/>
          </p:nvPr>
        </p:nvSpPr>
        <p:spPr>
          <a:xfrm>
            <a:off x="466219" y="2774529"/>
            <a:ext cx="8535664" cy="896552"/>
          </a:xfrm>
        </p:spPr>
        <p:txBody>
          <a:bodyPr/>
          <a:lstStyle/>
          <a:p>
            <a:pPr>
              <a:buNone/>
            </a:pPr>
            <a:r>
              <a:rPr lang="en-US" b="1" dirty="0" smtClean="0"/>
              <a:t>Answer:</a:t>
            </a:r>
            <a:r>
              <a:rPr lang="en-US" dirty="0" smtClean="0"/>
              <a:t> It is possible to introduce errors when modifying code. </a:t>
            </a:r>
            <a:endParaRPr lang="en-US" dirty="0"/>
          </a:p>
        </p:txBody>
      </p:sp>
      <p:sp>
        <p:nvSpPr>
          <p:cNvPr id="9" name="Content Placeholder 5"/>
          <p:cNvSpPr>
            <a:spLocks noGrp="1"/>
          </p:cNvSpPr>
          <p:nvPr>
            <p:ph idx="4294967295"/>
          </p:nvPr>
        </p:nvSpPr>
        <p:spPr>
          <a:xfrm>
            <a:off x="0" y="958815"/>
            <a:ext cx="9135036" cy="1170496"/>
          </a:xfrm>
        </p:spPr>
        <p:txBody>
          <a:bodyPr>
            <a:normAutofit lnSpcReduction="10000"/>
          </a:bodyPr>
          <a:lstStyle/>
          <a:p>
            <a:pPr>
              <a:buNone/>
            </a:pPr>
            <a:r>
              <a:rPr lang="en-US" dirty="0" smtClean="0"/>
              <a:t>Suppose you modified the code for a method. Why do you want to repeat tests that already passed with the previous version of the code?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7.43</a:t>
            </a:r>
            <a:endParaRPr lang="en-US" dirty="0"/>
          </a:p>
        </p:txBody>
      </p:sp>
      <p:sp>
        <p:nvSpPr>
          <p:cNvPr id="8" name="Content Placeholder 5"/>
          <p:cNvSpPr>
            <a:spLocks noGrp="1"/>
          </p:cNvSpPr>
          <p:nvPr>
            <p:ph idx="4294967295"/>
          </p:nvPr>
        </p:nvSpPr>
        <p:spPr>
          <a:xfrm>
            <a:off x="435492" y="2440532"/>
            <a:ext cx="8535664" cy="896552"/>
          </a:xfrm>
        </p:spPr>
        <p:txBody>
          <a:bodyPr/>
          <a:lstStyle/>
          <a:p>
            <a:pPr>
              <a:buNone/>
            </a:pPr>
            <a:r>
              <a:rPr lang="en-US" b="1" dirty="0" smtClean="0"/>
              <a:t>Answer:</a:t>
            </a:r>
            <a:r>
              <a:rPr lang="en-US" dirty="0" smtClean="0"/>
              <a:t> Add a test case to the test suite that verifies that the error is fixed. </a:t>
            </a:r>
            <a:endParaRPr lang="en-US" dirty="0"/>
          </a:p>
        </p:txBody>
      </p:sp>
      <p:sp>
        <p:nvSpPr>
          <p:cNvPr id="9" name="Content Placeholder 5"/>
          <p:cNvSpPr>
            <a:spLocks noGrp="1"/>
          </p:cNvSpPr>
          <p:nvPr>
            <p:ph idx="4294967295"/>
          </p:nvPr>
        </p:nvSpPr>
        <p:spPr>
          <a:xfrm>
            <a:off x="0" y="958815"/>
            <a:ext cx="9135036" cy="846741"/>
          </a:xfrm>
        </p:spPr>
        <p:txBody>
          <a:bodyPr/>
          <a:lstStyle/>
          <a:p>
            <a:pPr>
              <a:buNone/>
            </a:pPr>
            <a:r>
              <a:rPr lang="en-US" dirty="0" smtClean="0"/>
              <a:t>Suppose a customer of your program finds an error. What action should you take beyond fixing the error?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7.44</a:t>
            </a:r>
            <a:endParaRPr lang="en-US" dirty="0"/>
          </a:p>
        </p:txBody>
      </p:sp>
      <p:sp>
        <p:nvSpPr>
          <p:cNvPr id="8" name="Content Placeholder 5"/>
          <p:cNvSpPr>
            <a:spLocks noGrp="1"/>
          </p:cNvSpPr>
          <p:nvPr>
            <p:ph idx="4294967295"/>
          </p:nvPr>
        </p:nvSpPr>
        <p:spPr>
          <a:xfrm>
            <a:off x="466219" y="2512224"/>
            <a:ext cx="8535664" cy="896552"/>
          </a:xfrm>
        </p:spPr>
        <p:txBody>
          <a:bodyPr/>
          <a:lstStyle/>
          <a:p>
            <a:pPr>
              <a:buNone/>
            </a:pPr>
            <a:r>
              <a:rPr lang="en-US" b="1" dirty="0" smtClean="0"/>
              <a:t>Answer:</a:t>
            </a:r>
            <a:r>
              <a:rPr lang="en-US" dirty="0" smtClean="0"/>
              <a:t> There is no human user who would see the prompts because input is provided from a file. </a:t>
            </a:r>
            <a:endParaRPr lang="en-US" dirty="0"/>
          </a:p>
        </p:txBody>
      </p:sp>
      <p:sp>
        <p:nvSpPr>
          <p:cNvPr id="9" name="Content Placeholder 5"/>
          <p:cNvSpPr>
            <a:spLocks noGrp="1"/>
          </p:cNvSpPr>
          <p:nvPr>
            <p:ph idx="4294967295"/>
          </p:nvPr>
        </p:nvSpPr>
        <p:spPr>
          <a:xfrm>
            <a:off x="0" y="958815"/>
            <a:ext cx="9135036" cy="846741"/>
          </a:xfrm>
        </p:spPr>
        <p:txBody>
          <a:bodyPr/>
          <a:lstStyle/>
          <a:p>
            <a:pPr>
              <a:buNone/>
            </a:pPr>
            <a:r>
              <a:rPr lang="en-US" dirty="0" smtClean="0"/>
              <a:t>Why doesn't the </a:t>
            </a:r>
            <a:r>
              <a:rPr lang="en-US" dirty="0" err="1" smtClean="0">
                <a:solidFill>
                  <a:srgbClr val="6E8080"/>
                </a:solidFill>
                <a:latin typeface="Lucida Sans Typewriter"/>
                <a:ea typeface="Courier New" charset="0"/>
                <a:cs typeface="Courier New" charset="0"/>
              </a:rPr>
              <a:t>ScoreTester</a:t>
            </a:r>
            <a:r>
              <a:rPr lang="en-US" dirty="0" smtClean="0"/>
              <a:t> program contain prompts for the inputs?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Partially Filled Arrays</a:t>
            </a:r>
            <a:endParaRPr lang="en-US" dirty="0"/>
          </a:p>
        </p:txBody>
      </p:sp>
      <p:sp>
        <p:nvSpPr>
          <p:cNvPr id="3" name="Content Placeholder 2"/>
          <p:cNvSpPr>
            <a:spLocks noGrp="1"/>
          </p:cNvSpPr>
          <p:nvPr>
            <p:ph idx="4294967295"/>
          </p:nvPr>
        </p:nvSpPr>
        <p:spPr>
          <a:xfrm>
            <a:off x="9525" y="927099"/>
            <a:ext cx="9134475" cy="5164118"/>
          </a:xfrm>
        </p:spPr>
        <p:txBody>
          <a:bodyPr/>
          <a:lstStyle/>
          <a:p>
            <a:r>
              <a:rPr lang="en-US" dirty="0" smtClean="0"/>
              <a:t>A loop to fill the array</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 = 0;</a:t>
            </a:r>
          </a:p>
          <a:p>
            <a:pPr lvl="1">
              <a:spcBef>
                <a:spcPts val="0"/>
              </a:spcBef>
              <a:buNone/>
            </a:pPr>
            <a:r>
              <a:rPr lang="en-US" dirty="0" smtClean="0">
                <a:solidFill>
                  <a:srgbClr val="6E8080"/>
                </a:solidFill>
                <a:latin typeface="Lucida Sans Typewriter"/>
                <a:ea typeface="Courier New" charset="0"/>
                <a:cs typeface="Courier New" charset="0"/>
              </a:rPr>
              <a:t>Scanner in = new </a:t>
            </a:r>
            <a:r>
              <a:rPr lang="en-US" dirty="0" err="1" smtClean="0">
                <a:solidFill>
                  <a:srgbClr val="6E8080"/>
                </a:solidFill>
                <a:latin typeface="Lucida Sans Typewriter"/>
                <a:ea typeface="Courier New" charset="0"/>
                <a:cs typeface="Courier New" charset="0"/>
              </a:rPr>
              <a:t>Scanner(System.in</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while (</a:t>
            </a:r>
            <a:r>
              <a:rPr lang="en-US" dirty="0" err="1" smtClean="0">
                <a:solidFill>
                  <a:srgbClr val="6E8080"/>
                </a:solidFill>
                <a:latin typeface="Lucida Sans Typewriter"/>
                <a:ea typeface="Courier New" charset="0"/>
                <a:cs typeface="Courier New" charset="0"/>
              </a:rPr>
              <a:t>in.hasNextDouble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values[currentSize</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in.nextDouble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At the end of the loop, </a:t>
            </a:r>
            <a:r>
              <a:rPr lang="en-US" dirty="0" err="1" smtClean="0">
                <a:solidFill>
                  <a:srgbClr val="6E8080"/>
                </a:solidFill>
                <a:latin typeface="Lucida Sans Typewriter"/>
                <a:ea typeface="Courier New" charset="0"/>
                <a:cs typeface="Courier New" charset="0"/>
              </a:rPr>
              <a:t>currentSize</a:t>
            </a:r>
            <a:r>
              <a:rPr lang="en-US" dirty="0" smtClean="0"/>
              <a:t> contains the actual number of elements in the array.</a:t>
            </a:r>
          </a:p>
          <a:p>
            <a:r>
              <a:rPr lang="en-US" dirty="0" smtClean="0"/>
              <a:t>Note: Stop accepting inputs when </a:t>
            </a:r>
            <a:r>
              <a:rPr lang="en-US" dirty="0" err="1" smtClean="0">
                <a:solidFill>
                  <a:srgbClr val="6E8080"/>
                </a:solidFill>
                <a:latin typeface="Lucida Sans Typewriter"/>
                <a:ea typeface="Courier New" charset="0"/>
                <a:cs typeface="Courier New" charset="0"/>
              </a:rPr>
              <a:t>currentSize</a:t>
            </a:r>
            <a:r>
              <a:rPr lang="en-US" dirty="0" smtClean="0"/>
              <a:t> reaches the array length.</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Partially Filled Arrays</a:t>
            </a:r>
            <a:endParaRPr lang="en-US" dirty="0"/>
          </a:p>
        </p:txBody>
      </p:sp>
      <p:pic>
        <p:nvPicPr>
          <p:cNvPr id="4" name="Picture 3" descr="partially-filled.png"/>
          <p:cNvPicPr>
            <a:picLocks noChangeAspect="1"/>
          </p:cNvPicPr>
          <p:nvPr/>
        </p:nvPicPr>
        <p:blipFill>
          <a:blip r:embed="rId2"/>
          <a:stretch>
            <a:fillRect/>
          </a:stretch>
        </p:blipFill>
        <p:spPr>
          <a:xfrm>
            <a:off x="1132856" y="1007536"/>
            <a:ext cx="6878287" cy="327169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Partially Filled Arrays</a:t>
            </a:r>
            <a:endParaRPr lang="en-US" dirty="0"/>
          </a:p>
        </p:txBody>
      </p:sp>
      <p:sp>
        <p:nvSpPr>
          <p:cNvPr id="3" name="Content Placeholder 2"/>
          <p:cNvSpPr>
            <a:spLocks noGrp="1"/>
          </p:cNvSpPr>
          <p:nvPr>
            <p:ph idx="4294967295"/>
          </p:nvPr>
        </p:nvSpPr>
        <p:spPr>
          <a:xfrm>
            <a:off x="9525" y="927099"/>
            <a:ext cx="9134475" cy="3011744"/>
          </a:xfrm>
        </p:spPr>
        <p:txBody>
          <a:bodyPr/>
          <a:lstStyle/>
          <a:p>
            <a:r>
              <a:rPr lang="en-US" dirty="0" smtClean="0"/>
              <a:t>To process the gathered array elements, use the companion variable, not the array length:</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006CB8"/>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System.out.println(values[i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With a partially filled array, you need to remember how many elements are filled.</a:t>
            </a:r>
            <a:endParaRPr lang="en-US" dirty="0"/>
          </a:p>
        </p:txBody>
      </p:sp>
      <p:pic>
        <p:nvPicPr>
          <p:cNvPr id="4" name="Picture 3" descr="graduated_cylinder.jpg"/>
          <p:cNvPicPr>
            <a:picLocks noChangeAspect="1"/>
          </p:cNvPicPr>
          <p:nvPr/>
        </p:nvPicPr>
        <p:blipFill>
          <a:blip r:embed="rId2"/>
          <a:stretch>
            <a:fillRect/>
          </a:stretch>
        </p:blipFill>
        <p:spPr>
          <a:xfrm>
            <a:off x="848831" y="3938843"/>
            <a:ext cx="1182624" cy="1840992"/>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a:t>
            </a:r>
            <a:endParaRPr lang="en-US" dirty="0"/>
          </a:p>
        </p:txBody>
      </p:sp>
      <p:sp>
        <p:nvSpPr>
          <p:cNvPr id="8" name="Content Placeholder 5"/>
          <p:cNvSpPr>
            <a:spLocks noGrp="1"/>
          </p:cNvSpPr>
          <p:nvPr>
            <p:ph idx="4294967295"/>
          </p:nvPr>
        </p:nvSpPr>
        <p:spPr>
          <a:xfrm>
            <a:off x="446973" y="1840279"/>
            <a:ext cx="8239827" cy="1829517"/>
          </a:xfrm>
        </p:spPr>
        <p:txBody>
          <a:bodyPr/>
          <a:lstStyle/>
          <a:p>
            <a:pPr>
              <a:buNone/>
            </a:pPr>
            <a:r>
              <a:rPr lang="en-US" b="1" dirty="0" smtClean="0"/>
              <a:t>Answer:</a:t>
            </a:r>
            <a:endParaRPr lang="en-US" dirty="0" smtClean="0"/>
          </a:p>
          <a:p>
            <a:pPr>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primes = { 2, 3, 5, 7, 11 }; </a:t>
            </a:r>
          </a:p>
        </p:txBody>
      </p:sp>
      <p:sp>
        <p:nvSpPr>
          <p:cNvPr id="7" name="Content Placeholder 5"/>
          <p:cNvSpPr>
            <a:spLocks noGrp="1"/>
          </p:cNvSpPr>
          <p:nvPr>
            <p:ph idx="4294967295"/>
          </p:nvPr>
        </p:nvSpPr>
        <p:spPr>
          <a:xfrm>
            <a:off x="8964" y="958814"/>
            <a:ext cx="8677836" cy="881465"/>
          </a:xfrm>
        </p:spPr>
        <p:txBody>
          <a:bodyPr/>
          <a:lstStyle/>
          <a:p>
            <a:pPr>
              <a:buNone/>
            </a:pPr>
            <a:r>
              <a:rPr lang="en-US" dirty="0" smtClean="0"/>
              <a:t>Declare an array of integers containing the first five prime numbers.</a:t>
            </a:r>
            <a:endParaRPr lang="en-US" sz="1800" dirty="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a:t>
            </a:r>
            <a:endParaRPr lang="en-US" dirty="0"/>
          </a:p>
        </p:txBody>
      </p:sp>
      <p:sp>
        <p:nvSpPr>
          <p:cNvPr id="8" name="Content Placeholder 5"/>
          <p:cNvSpPr>
            <a:spLocks noGrp="1"/>
          </p:cNvSpPr>
          <p:nvPr>
            <p:ph idx="4294967295"/>
          </p:nvPr>
        </p:nvSpPr>
        <p:spPr>
          <a:xfrm>
            <a:off x="375275" y="4484793"/>
            <a:ext cx="8239827" cy="531802"/>
          </a:xfrm>
        </p:spPr>
        <p:txBody>
          <a:bodyPr/>
          <a:lstStyle/>
          <a:p>
            <a:pPr>
              <a:buNone/>
            </a:pPr>
            <a:r>
              <a:rPr lang="en-US" b="1" dirty="0" smtClean="0"/>
              <a:t>Answer:</a:t>
            </a:r>
            <a:r>
              <a:rPr lang="en-US" dirty="0" smtClean="0"/>
              <a:t> 2, 3, 5, 3, 2 </a:t>
            </a:r>
            <a:endParaRPr lang="en-US" dirty="0"/>
          </a:p>
        </p:txBody>
      </p:sp>
      <p:sp>
        <p:nvSpPr>
          <p:cNvPr id="9" name="Content Placeholder 5"/>
          <p:cNvSpPr>
            <a:spLocks noGrp="1"/>
          </p:cNvSpPr>
          <p:nvPr>
            <p:ph idx="4294967295"/>
          </p:nvPr>
        </p:nvSpPr>
        <p:spPr>
          <a:xfrm>
            <a:off x="8964" y="958814"/>
            <a:ext cx="8677836" cy="3076358"/>
          </a:xfrm>
        </p:spPr>
        <p:txBody>
          <a:bodyPr>
            <a:normAutofit/>
          </a:bodyPr>
          <a:lstStyle/>
          <a:p>
            <a:pPr>
              <a:buNone/>
            </a:pPr>
            <a:r>
              <a:rPr lang="en-US" dirty="0" smtClean="0"/>
              <a:t>Assume the array </a:t>
            </a:r>
            <a:r>
              <a:rPr lang="en-US" dirty="0" smtClean="0">
                <a:solidFill>
                  <a:srgbClr val="6E8080"/>
                </a:solidFill>
                <a:latin typeface="Lucida Sans Typewriter"/>
                <a:ea typeface="Courier New" charset="0"/>
                <a:cs typeface="Courier New" charset="0"/>
              </a:rPr>
              <a:t>primes</a:t>
            </a:r>
            <a:r>
              <a:rPr lang="en-US" dirty="0" smtClean="0"/>
              <a:t> has been initialized as described in Self Check 1. What does it contain after executing the following loop?</a:t>
            </a:r>
          </a:p>
          <a:p>
            <a:pPr lvl="1">
              <a:spcBef>
                <a:spcPts val="0"/>
              </a:spcBef>
              <a:buNone/>
            </a:pPr>
            <a:r>
              <a:rPr lang="en-US" sz="2000" dirty="0" smtClean="0">
                <a:solidFill>
                  <a:srgbClr val="6E8080"/>
                </a:solidFill>
                <a:latin typeface="Lucida Sans Typewriter"/>
                <a:ea typeface="Courier New" charset="0"/>
                <a:cs typeface="Courier New" charset="0"/>
              </a:rPr>
              <a:t/>
            </a:r>
            <a:br>
              <a:rPr lang="en-US" sz="2000" dirty="0" smtClean="0">
                <a:solidFill>
                  <a:srgbClr val="6E8080"/>
                </a:solidFill>
                <a:latin typeface="Lucida Sans Typewriter"/>
                <a:ea typeface="Courier New" charset="0"/>
                <a:cs typeface="Courier New" charset="0"/>
              </a:rPr>
            </a:br>
            <a:r>
              <a:rPr lang="en-US" sz="2000" dirty="0" smtClean="0">
                <a:solidFill>
                  <a:srgbClr val="6E8080"/>
                </a:solidFill>
                <a:latin typeface="Lucida Sans Typewriter"/>
                <a:ea typeface="Courier New" charset="0"/>
                <a:cs typeface="Courier New" charset="0"/>
              </a:rPr>
              <a:t>for </a:t>
            </a:r>
            <a:r>
              <a:rPr lang="en-US" sz="2000" dirty="0" smtClean="0">
                <a:solidFill>
                  <a:srgbClr val="6E8080"/>
                </a:solidFill>
                <a:latin typeface="Lucida Sans Typewriter"/>
                <a:ea typeface="Courier New" charset="0"/>
                <a:cs typeface="Courier New" charset="0"/>
              </a:rPr>
              <a:t>(</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2;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primes[4 -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primes[i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Chapter Goals</a:t>
            </a:r>
            <a:endParaRPr lang="en-US" dirty="0"/>
          </a:p>
        </p:txBody>
      </p:sp>
      <p:sp>
        <p:nvSpPr>
          <p:cNvPr id="3" name="Content Placeholder 2"/>
          <p:cNvSpPr>
            <a:spLocks noGrp="1"/>
          </p:cNvSpPr>
          <p:nvPr>
            <p:ph idx="1"/>
          </p:nvPr>
        </p:nvSpPr>
        <p:spPr>
          <a:xfrm>
            <a:off x="174712" y="4003415"/>
            <a:ext cx="8229600" cy="2475229"/>
          </a:xfrm>
        </p:spPr>
        <p:txBody>
          <a:bodyPr>
            <a:noAutofit/>
          </a:bodyPr>
          <a:lstStyle/>
          <a:p>
            <a:r>
              <a:rPr lang="en-US" sz="2000" dirty="0" smtClean="0"/>
              <a:t>To collect elements using arrays and array lists </a:t>
            </a:r>
          </a:p>
          <a:p>
            <a:r>
              <a:rPr lang="en-US" sz="2000" dirty="0" smtClean="0"/>
              <a:t>To use the enhanced for loop for traversing arrays and array lists </a:t>
            </a:r>
          </a:p>
          <a:p>
            <a:r>
              <a:rPr lang="en-US" sz="2000" dirty="0" smtClean="0"/>
              <a:t>To learn common algorithms for processing arrays and array lists </a:t>
            </a:r>
          </a:p>
          <a:p>
            <a:r>
              <a:rPr lang="en-US" sz="2000" dirty="0" smtClean="0"/>
              <a:t>To work with two-dimensional arrays</a:t>
            </a:r>
          </a:p>
          <a:p>
            <a:r>
              <a:rPr lang="en-US" sz="2000" dirty="0" smtClean="0"/>
              <a:t>To understand the concept of regression testing </a:t>
            </a:r>
            <a:endParaRPr lang="en-US" sz="2000" dirty="0"/>
          </a:p>
        </p:txBody>
      </p:sp>
      <p:pic>
        <p:nvPicPr>
          <p:cNvPr id="5" name="Picture 4" descr="train_cars.jpg"/>
          <p:cNvPicPr>
            <a:picLocks noChangeAspect="1"/>
          </p:cNvPicPr>
          <p:nvPr/>
        </p:nvPicPr>
        <p:blipFill>
          <a:blip r:embed="rId2"/>
          <a:stretch>
            <a:fillRect/>
          </a:stretch>
        </p:blipFill>
        <p:spPr>
          <a:xfrm>
            <a:off x="304800" y="964940"/>
            <a:ext cx="4267200" cy="3038475"/>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7.3</a:t>
            </a:r>
            <a:endParaRPr lang="en-US" dirty="0"/>
          </a:p>
        </p:txBody>
      </p:sp>
      <p:sp>
        <p:nvSpPr>
          <p:cNvPr id="8" name="Content Placeholder 5"/>
          <p:cNvSpPr>
            <a:spLocks noGrp="1"/>
          </p:cNvSpPr>
          <p:nvPr>
            <p:ph idx="4294967295"/>
          </p:nvPr>
        </p:nvSpPr>
        <p:spPr>
          <a:xfrm>
            <a:off x="168876" y="3950672"/>
            <a:ext cx="8239827" cy="1996998"/>
          </a:xfrm>
        </p:spPr>
        <p:txBody>
          <a:bodyPr/>
          <a:lstStyle/>
          <a:p>
            <a:pPr>
              <a:buNone/>
            </a:pPr>
            <a:r>
              <a:rPr lang="en-US" b="1" dirty="0" smtClean="0"/>
              <a:t>Answer:</a:t>
            </a:r>
            <a:r>
              <a:rPr lang="en-US" dirty="0" smtClean="0"/>
              <a:t> 3, 4, 6, 8, 12 </a:t>
            </a:r>
            <a:endParaRPr lang="en-US" dirty="0"/>
          </a:p>
        </p:txBody>
      </p:sp>
      <p:sp>
        <p:nvSpPr>
          <p:cNvPr id="9" name="Content Placeholder 5"/>
          <p:cNvSpPr>
            <a:spLocks noGrp="1"/>
          </p:cNvSpPr>
          <p:nvPr>
            <p:ph idx="4294967295"/>
          </p:nvPr>
        </p:nvSpPr>
        <p:spPr>
          <a:xfrm>
            <a:off x="8964" y="958815"/>
            <a:ext cx="8677836" cy="2779352"/>
          </a:xfrm>
        </p:spPr>
        <p:txBody>
          <a:bodyPr>
            <a:normAutofit lnSpcReduction="10000"/>
          </a:bodyPr>
          <a:lstStyle/>
          <a:p>
            <a:r>
              <a:rPr lang="en-US" dirty="0" smtClean="0"/>
              <a:t>Assume the array </a:t>
            </a:r>
            <a:r>
              <a:rPr lang="en-US" dirty="0" smtClean="0">
                <a:solidFill>
                  <a:srgbClr val="6E8080"/>
                </a:solidFill>
                <a:latin typeface="Lucida Sans Typewriter"/>
                <a:ea typeface="Courier New" charset="0"/>
                <a:cs typeface="Courier New" charset="0"/>
              </a:rPr>
              <a:t>primes</a:t>
            </a:r>
            <a:r>
              <a:rPr lang="en-US" dirty="0" smtClean="0"/>
              <a:t> has been initialized as described in Self Check 1. What does it contain after executing the following loop</a:t>
            </a:r>
            <a:r>
              <a:rPr lang="en-US" dirty="0" smtClean="0"/>
              <a:t>?</a:t>
            </a:r>
          </a:p>
          <a:p>
            <a:pPr marL="0" indent="0">
              <a:buNone/>
            </a:pPr>
            <a:endParaRPr lang="en-US" dirty="0" smtClean="0"/>
          </a:p>
          <a:p>
            <a:pPr lvl="1">
              <a:spcBef>
                <a:spcPts val="0"/>
              </a:spcBef>
              <a:buNone/>
            </a:pPr>
            <a:r>
              <a:rPr lang="en-US" sz="2000" dirty="0" smtClean="0">
                <a:solidFill>
                  <a:srgbClr val="6E8080"/>
                </a:solidFill>
                <a:latin typeface="Lucida Sans Typewriter"/>
                <a:ea typeface="Courier New" charset="0"/>
                <a:cs typeface="Courier New" charset="0"/>
              </a:rPr>
              <a:t>for </a:t>
            </a:r>
            <a:r>
              <a:rPr lang="en-US" sz="2000" dirty="0" smtClean="0">
                <a:solidFill>
                  <a:srgbClr val="6E8080"/>
                </a:solidFill>
                <a:latin typeface="Lucida Sans Typewriter"/>
                <a:ea typeface="Courier New" charset="0"/>
                <a:cs typeface="Courier New" charset="0"/>
              </a:rPr>
              <a:t>(</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5;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primes[i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7.4</a:t>
            </a:r>
            <a:endParaRPr lang="en-US" dirty="0"/>
          </a:p>
        </p:txBody>
      </p:sp>
      <p:sp>
        <p:nvSpPr>
          <p:cNvPr id="8" name="Content Placeholder 5"/>
          <p:cNvSpPr>
            <a:spLocks noGrp="1"/>
          </p:cNvSpPr>
          <p:nvPr>
            <p:ph idx="4294967295"/>
          </p:nvPr>
        </p:nvSpPr>
        <p:spPr>
          <a:xfrm>
            <a:off x="298025" y="3734368"/>
            <a:ext cx="8239827" cy="1485138"/>
          </a:xfrm>
        </p:spPr>
        <p:txBody>
          <a:bodyPr>
            <a:normAutofit fontScale="92500" lnSpcReduction="10000"/>
          </a:bodyPr>
          <a:lstStyle/>
          <a:p>
            <a:pPr>
              <a:buNone/>
            </a:pPr>
            <a:r>
              <a:rPr lang="en-US" b="1" dirty="0" smtClean="0"/>
              <a:t>Answer:</a:t>
            </a:r>
            <a:r>
              <a:rPr lang="en-US" dirty="0" smtClean="0"/>
              <a:t> </a:t>
            </a:r>
          </a:p>
          <a:p>
            <a:pPr lvl="1">
              <a:spcBef>
                <a:spcPts val="0"/>
              </a:spcBef>
              <a:buNone/>
            </a:pPr>
            <a:r>
              <a:rPr lang="en-US" sz="2000" dirty="0" smtClean="0">
                <a:solidFill>
                  <a:srgbClr val="6E8080"/>
                </a:solidFill>
                <a:latin typeface="Lucida Sans Typewriter"/>
                <a:ea typeface="Courier New" charset="0"/>
                <a:cs typeface="Courier New" charset="0"/>
              </a:rPr>
              <a:t>values[0] = 10;</a:t>
            </a:r>
          </a:p>
          <a:p>
            <a:pPr lvl="1">
              <a:spcBef>
                <a:spcPts val="0"/>
              </a:spcBef>
              <a:buNone/>
            </a:pPr>
            <a:r>
              <a:rPr lang="en-US" sz="2000" dirty="0" smtClean="0">
                <a:solidFill>
                  <a:srgbClr val="6E8080"/>
                </a:solidFill>
                <a:latin typeface="Lucida Sans Typewriter"/>
                <a:ea typeface="Courier New" charset="0"/>
                <a:cs typeface="Courier New" charset="0"/>
              </a:rPr>
              <a:t>values[9] = 10;</a:t>
            </a:r>
          </a:p>
          <a:p>
            <a:pPr>
              <a:spcBef>
                <a:spcPts val="0"/>
              </a:spcBef>
              <a:buNone/>
            </a:pPr>
            <a:r>
              <a:rPr lang="en-US" dirty="0" smtClean="0"/>
              <a:t>or better:</a:t>
            </a:r>
          </a:p>
          <a:p>
            <a:pPr lvl="1">
              <a:spcBef>
                <a:spcPts val="0"/>
              </a:spcBef>
              <a:buNone/>
            </a:pPr>
            <a:r>
              <a:rPr lang="en-US" sz="2000" dirty="0" err="1" smtClean="0">
                <a:solidFill>
                  <a:srgbClr val="6E8080"/>
                </a:solidFill>
                <a:latin typeface="Lucida Sans Typewriter"/>
                <a:ea typeface="Courier New" charset="0"/>
                <a:cs typeface="Courier New" charset="0"/>
              </a:rPr>
              <a:t>values[values.length</a:t>
            </a:r>
            <a:r>
              <a:rPr lang="en-US" sz="2000" dirty="0" smtClean="0">
                <a:solidFill>
                  <a:srgbClr val="6E8080"/>
                </a:solidFill>
                <a:latin typeface="Lucida Sans Typewriter"/>
                <a:ea typeface="Courier New" charset="0"/>
                <a:cs typeface="Courier New" charset="0"/>
              </a:rPr>
              <a:t> - 1] = 10; </a:t>
            </a:r>
            <a:endParaRPr lang="en-US" sz="2000" dirty="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8964" y="958814"/>
            <a:ext cx="8677836" cy="2032985"/>
          </a:xfrm>
        </p:spPr>
        <p:txBody>
          <a:bodyPr/>
          <a:lstStyle/>
          <a:p>
            <a:pPr>
              <a:buNone/>
            </a:pPr>
            <a:r>
              <a:rPr lang="en-US" dirty="0" smtClean="0"/>
              <a:t>Given the declaration</a:t>
            </a:r>
          </a:p>
          <a:p>
            <a:pPr lvl="1">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values = new int[10];</a:t>
            </a:r>
          </a:p>
          <a:p>
            <a:pPr>
              <a:buNone/>
            </a:pPr>
            <a:r>
              <a:rPr lang="en-US" dirty="0" smtClean="0"/>
              <a:t>write statements to put the integer 10 into the elements of the array values with the lowest and the highest valid index.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7.5</a:t>
            </a:r>
            <a:endParaRPr lang="en-US" dirty="0"/>
          </a:p>
        </p:txBody>
      </p:sp>
      <p:sp>
        <p:nvSpPr>
          <p:cNvPr id="8" name="Content Placeholder 5"/>
          <p:cNvSpPr>
            <a:spLocks noGrp="1"/>
          </p:cNvSpPr>
          <p:nvPr>
            <p:ph idx="4294967295"/>
          </p:nvPr>
        </p:nvSpPr>
        <p:spPr>
          <a:xfrm>
            <a:off x="446973" y="1775708"/>
            <a:ext cx="8239827" cy="943507"/>
          </a:xfrm>
        </p:spPr>
        <p:txBody>
          <a:bodyPr>
            <a:normAutofit/>
          </a:bodyPr>
          <a:lstStyle/>
          <a:p>
            <a:pPr>
              <a:buNone/>
            </a:pPr>
            <a:r>
              <a:rPr lang="en-US" b="1" dirty="0" smtClean="0"/>
              <a:t>Answer:</a:t>
            </a:r>
            <a:r>
              <a:rPr lang="en-US" dirty="0" smtClean="0"/>
              <a:t> </a:t>
            </a:r>
          </a:p>
          <a:p>
            <a:pPr lvl="1">
              <a:buNone/>
            </a:pPr>
            <a:r>
              <a:rPr lang="en-US" sz="2000" dirty="0" smtClean="0">
                <a:solidFill>
                  <a:srgbClr val="6E8080"/>
                </a:solidFill>
                <a:latin typeface="Lucida Sans Typewriter"/>
                <a:ea typeface="Courier New" charset="0"/>
                <a:cs typeface="Courier New" charset="0"/>
              </a:rPr>
              <a:t>String[] words = new String[10];</a:t>
            </a:r>
          </a:p>
        </p:txBody>
      </p:sp>
      <p:sp>
        <p:nvSpPr>
          <p:cNvPr id="9" name="Content Placeholder 5"/>
          <p:cNvSpPr>
            <a:spLocks noGrp="1"/>
          </p:cNvSpPr>
          <p:nvPr>
            <p:ph idx="4294967295"/>
          </p:nvPr>
        </p:nvSpPr>
        <p:spPr>
          <a:xfrm>
            <a:off x="8964" y="958814"/>
            <a:ext cx="8677836" cy="816894"/>
          </a:xfrm>
        </p:spPr>
        <p:txBody>
          <a:bodyPr>
            <a:normAutofit lnSpcReduction="10000"/>
          </a:bodyPr>
          <a:lstStyle/>
          <a:p>
            <a:pPr>
              <a:buNone/>
            </a:pPr>
            <a:r>
              <a:rPr lang="en-US" dirty="0" smtClean="0"/>
              <a:t>Declare an array called </a:t>
            </a:r>
            <a:r>
              <a:rPr lang="en-US" dirty="0" smtClean="0">
                <a:solidFill>
                  <a:srgbClr val="6E8080"/>
                </a:solidFill>
                <a:latin typeface="Lucida Sans Typewriter"/>
                <a:ea typeface="Courier New" charset="0"/>
                <a:cs typeface="Courier New" charset="0"/>
              </a:rPr>
              <a:t>words</a:t>
            </a:r>
            <a:r>
              <a:rPr lang="en-US" dirty="0" smtClean="0"/>
              <a:t> that can hold ten elements of type </a:t>
            </a:r>
            <a:r>
              <a:rPr lang="en-US" dirty="0" smtClean="0">
                <a:solidFill>
                  <a:srgbClr val="6E8080"/>
                </a:solidFill>
                <a:latin typeface="Lucida Sans Typewriter"/>
                <a:ea typeface="Courier New" charset="0"/>
                <a:cs typeface="Courier New" charset="0"/>
              </a:rPr>
              <a:t>String</a:t>
            </a:r>
            <a:r>
              <a:rPr lang="en-US" dirty="0" smtClean="0"/>
              <a:t>.</a:t>
            </a:r>
            <a:endParaRPr lang="en-US"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7.6</a:t>
            </a:r>
            <a:endParaRPr lang="en-US" dirty="0"/>
          </a:p>
        </p:txBody>
      </p:sp>
      <p:sp>
        <p:nvSpPr>
          <p:cNvPr id="8" name="Content Placeholder 5"/>
          <p:cNvSpPr>
            <a:spLocks noGrp="1"/>
          </p:cNvSpPr>
          <p:nvPr>
            <p:ph idx="4294967295"/>
          </p:nvPr>
        </p:nvSpPr>
        <p:spPr>
          <a:xfrm>
            <a:off x="446973" y="1775708"/>
            <a:ext cx="8239827" cy="943507"/>
          </a:xfrm>
        </p:spPr>
        <p:txBody>
          <a:bodyPr>
            <a:normAutofit/>
          </a:bodyPr>
          <a:lstStyle/>
          <a:p>
            <a:pPr>
              <a:buNone/>
            </a:pPr>
            <a:r>
              <a:rPr lang="en-US" b="1" dirty="0" smtClean="0"/>
              <a:t>Answer:</a:t>
            </a:r>
            <a:r>
              <a:rPr lang="en-US" dirty="0" smtClean="0"/>
              <a:t> </a:t>
            </a:r>
          </a:p>
          <a:p>
            <a:pPr lvl="1">
              <a:buNone/>
            </a:pPr>
            <a:r>
              <a:rPr lang="en-US" sz="2000" dirty="0" smtClean="0">
                <a:solidFill>
                  <a:srgbClr val="6E8080"/>
                </a:solidFill>
                <a:latin typeface="Lucida Sans Typewriter"/>
                <a:ea typeface="Courier New" charset="0"/>
                <a:cs typeface="Courier New" charset="0"/>
              </a:rPr>
              <a:t>String[] words = { "Yes", "No" };</a:t>
            </a:r>
          </a:p>
        </p:txBody>
      </p:sp>
      <p:sp>
        <p:nvSpPr>
          <p:cNvPr id="9" name="Content Placeholder 5"/>
          <p:cNvSpPr>
            <a:spLocks noGrp="1"/>
          </p:cNvSpPr>
          <p:nvPr>
            <p:ph idx="4294967295"/>
          </p:nvPr>
        </p:nvSpPr>
        <p:spPr>
          <a:xfrm>
            <a:off x="8964" y="958814"/>
            <a:ext cx="8677836" cy="816894"/>
          </a:xfrm>
        </p:spPr>
        <p:txBody>
          <a:bodyPr>
            <a:normAutofit lnSpcReduction="10000"/>
          </a:bodyPr>
          <a:lstStyle/>
          <a:p>
            <a:r>
              <a:rPr lang="en-US" dirty="0" smtClean="0"/>
              <a:t>Declare an array containing two strings, </a:t>
            </a:r>
            <a:r>
              <a:rPr lang="en-US" dirty="0" smtClean="0">
                <a:solidFill>
                  <a:srgbClr val="6E8080"/>
                </a:solidFill>
                <a:latin typeface="Lucida Sans Typewriter"/>
                <a:ea typeface="Courier New" charset="0"/>
                <a:cs typeface="Courier New" charset="0"/>
              </a:rPr>
              <a:t>"Yes"</a:t>
            </a:r>
            <a:r>
              <a:rPr lang="en-US" dirty="0" smtClean="0"/>
              <a:t>, and </a:t>
            </a:r>
            <a:r>
              <a:rPr lang="en-US" dirty="0" smtClean="0">
                <a:solidFill>
                  <a:srgbClr val="6E8080"/>
                </a:solidFill>
                <a:latin typeface="Lucida Sans Typewriter"/>
                <a:ea typeface="Courier New" charset="0"/>
                <a:cs typeface="Courier New" charset="0"/>
              </a:rPr>
              <a:t>"No"</a:t>
            </a:r>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7.7</a:t>
            </a:r>
            <a:endParaRPr lang="en-US" dirty="0"/>
          </a:p>
        </p:txBody>
      </p:sp>
      <p:sp>
        <p:nvSpPr>
          <p:cNvPr id="8" name="Content Placeholder 5"/>
          <p:cNvSpPr>
            <a:spLocks noGrp="1"/>
          </p:cNvSpPr>
          <p:nvPr>
            <p:ph idx="4294967295"/>
          </p:nvPr>
        </p:nvSpPr>
        <p:spPr>
          <a:xfrm>
            <a:off x="446973" y="2496753"/>
            <a:ext cx="8239827" cy="2690467"/>
          </a:xfrm>
        </p:spPr>
        <p:txBody>
          <a:bodyPr>
            <a:normAutofit/>
          </a:bodyPr>
          <a:lstStyle/>
          <a:p>
            <a:pPr>
              <a:buNone/>
            </a:pPr>
            <a:r>
              <a:rPr lang="en-US" b="1" dirty="0" smtClean="0"/>
              <a:t>Answer:</a:t>
            </a:r>
            <a:r>
              <a:rPr lang="en-US" dirty="0" smtClean="0"/>
              <a:t> No. Because you don’t store the values, you need to print them when you read them. But you don’t know where to add the </a:t>
            </a:r>
            <a:r>
              <a:rPr lang="en-US" dirty="0" smtClean="0">
                <a:solidFill>
                  <a:srgbClr val="6E8080"/>
                </a:solidFill>
                <a:latin typeface="Lucida Sans Typewriter"/>
                <a:ea typeface="Courier New" charset="0"/>
                <a:cs typeface="Courier New" charset="0"/>
              </a:rPr>
              <a:t>&lt;=</a:t>
            </a:r>
            <a:r>
              <a:rPr lang="en-US" dirty="0" smtClean="0"/>
              <a:t> until you have seen all values. </a:t>
            </a:r>
            <a:endParaRPr lang="en-US" dirty="0"/>
          </a:p>
        </p:txBody>
      </p:sp>
      <p:sp>
        <p:nvSpPr>
          <p:cNvPr id="9" name="Content Placeholder 5"/>
          <p:cNvSpPr>
            <a:spLocks noGrp="1"/>
          </p:cNvSpPr>
          <p:nvPr>
            <p:ph idx="4294967295"/>
          </p:nvPr>
        </p:nvSpPr>
        <p:spPr>
          <a:xfrm>
            <a:off x="8964" y="958814"/>
            <a:ext cx="8677836" cy="816894"/>
          </a:xfrm>
        </p:spPr>
        <p:txBody>
          <a:bodyPr>
            <a:normAutofit fontScale="77500" lnSpcReduction="20000"/>
          </a:bodyPr>
          <a:lstStyle/>
          <a:p>
            <a:r>
              <a:rPr lang="en-US" dirty="0" smtClean="0"/>
              <a:t>Can you produce the output on page 312 without storing the inputs in an array, by using an algorithm similar to the algorithm for finding the maximum in Section 6.7.5?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7.8</a:t>
            </a:r>
            <a:endParaRPr lang="en-US" dirty="0"/>
          </a:p>
        </p:txBody>
      </p:sp>
      <p:sp>
        <p:nvSpPr>
          <p:cNvPr id="8" name="Content Placeholder 5"/>
          <p:cNvSpPr>
            <a:spLocks noGrp="1"/>
          </p:cNvSpPr>
          <p:nvPr>
            <p:ph idx="4294967295"/>
          </p:nvPr>
        </p:nvSpPr>
        <p:spPr>
          <a:xfrm>
            <a:off x="446973" y="2141612"/>
            <a:ext cx="8239827" cy="1980183"/>
          </a:xfrm>
        </p:spPr>
        <p:txBody>
          <a:bodyPr>
            <a:normAutofit/>
          </a:bodyPr>
          <a:lstStyle/>
          <a:p>
            <a:pPr>
              <a:buNone/>
            </a:pPr>
            <a:r>
              <a:rPr lang="en-US" b="1" dirty="0" smtClean="0"/>
              <a:t>Answer:</a:t>
            </a:r>
            <a:endParaRPr lang="en-US" dirty="0" smtClean="0"/>
          </a:p>
          <a:p>
            <a:pPr lvl="1">
              <a:spcBef>
                <a:spcPts val="0"/>
              </a:spcBef>
              <a:buNone/>
            </a:pPr>
            <a:r>
              <a:rPr lang="en-US" sz="1800" dirty="0" smtClean="0">
                <a:solidFill>
                  <a:srgbClr val="6E8080"/>
                </a:solidFill>
                <a:latin typeface="Lucida Sans Typewriter"/>
                <a:ea typeface="Courier New" charset="0"/>
                <a:cs typeface="Courier New" charset="0"/>
              </a:rPr>
              <a:t>public class Lottery</a:t>
            </a:r>
          </a:p>
          <a:p>
            <a:pPr lvl="1">
              <a:spcBef>
                <a:spcPts val="0"/>
              </a:spcBef>
              <a:buNone/>
            </a:pP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   public </a:t>
            </a: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getCombination(int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n</a:t>
            </a:r>
            <a:r>
              <a:rPr lang="en-US" sz="1800" dirty="0" smtClean="0">
                <a:solidFill>
                  <a:srgbClr val="6E8080"/>
                </a:solidFill>
                <a:latin typeface="Lucida Sans Typewriter"/>
                <a:ea typeface="Courier New" charset="0"/>
                <a:cs typeface="Courier New" charset="0"/>
              </a:rPr>
              <a:t>) { . . . }</a:t>
            </a:r>
          </a:p>
          <a:p>
            <a:pPr lvl="1">
              <a:spcBef>
                <a:spcPts val="0"/>
              </a:spcBef>
              <a:buNone/>
            </a:pPr>
            <a:r>
              <a:rPr lang="en-US" sz="1800" dirty="0" smtClean="0">
                <a:solidFill>
                  <a:srgbClr val="6E8080"/>
                </a:solidFill>
                <a:latin typeface="Lucida Sans Typewriter"/>
                <a:ea typeface="Courier New" charset="0"/>
                <a:cs typeface="Courier New" charset="0"/>
              </a:rPr>
              <a:t>   . . .</a:t>
            </a:r>
          </a:p>
          <a:p>
            <a:pPr lvl="1">
              <a:spcBef>
                <a:spcPts val="0"/>
              </a:spcBef>
              <a:buNone/>
            </a:pPr>
            <a:r>
              <a:rPr lang="en-US" sz="18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8964" y="958814"/>
            <a:ext cx="8677836" cy="1182798"/>
          </a:xfrm>
        </p:spPr>
        <p:txBody>
          <a:bodyPr>
            <a:normAutofit lnSpcReduction="10000"/>
          </a:bodyPr>
          <a:lstStyle/>
          <a:p>
            <a:r>
              <a:rPr lang="en-US" dirty="0" smtClean="0"/>
              <a:t>Declare a method of a class </a:t>
            </a:r>
            <a:r>
              <a:rPr lang="en-US" dirty="0" smtClean="0">
                <a:solidFill>
                  <a:srgbClr val="6E8080"/>
                </a:solidFill>
                <a:latin typeface="Lucida Sans Typewriter"/>
                <a:ea typeface="Courier New" charset="0"/>
                <a:cs typeface="Courier New" charset="0"/>
              </a:rPr>
              <a:t>Lottery</a:t>
            </a:r>
            <a:r>
              <a:rPr lang="en-US" dirty="0" smtClean="0"/>
              <a:t> that returns a combination of </a:t>
            </a:r>
            <a:r>
              <a:rPr lang="en-US" dirty="0" err="1" smtClean="0">
                <a:solidFill>
                  <a:srgbClr val="6E8080"/>
                </a:solidFill>
                <a:latin typeface="Lucida Sans Typewriter"/>
                <a:ea typeface="Courier New" charset="0"/>
                <a:cs typeface="Courier New" charset="0"/>
              </a:rPr>
              <a:t>n</a:t>
            </a:r>
            <a:r>
              <a:rPr lang="en-US" dirty="0" smtClean="0"/>
              <a:t> numbers. You don’t need to implement the method.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10762"/>
            <a:ext cx="9135036" cy="979330"/>
          </a:xfrm>
        </p:spPr>
        <p:txBody>
          <a:bodyPr>
            <a:normAutofit fontScale="90000"/>
          </a:bodyPr>
          <a:lstStyle/>
          <a:p>
            <a:r>
              <a:rPr lang="en-US" b="1" dirty="0" smtClean="0"/>
              <a:t>Make Parallel Arrays into Arrays of Objects</a:t>
            </a:r>
            <a:endParaRPr lang="en-US" b="1" dirty="0"/>
          </a:p>
        </p:txBody>
      </p:sp>
      <p:sp>
        <p:nvSpPr>
          <p:cNvPr id="3" name="Content Placeholder 2"/>
          <p:cNvSpPr>
            <a:spLocks noGrp="1"/>
          </p:cNvSpPr>
          <p:nvPr>
            <p:ph idx="4294967295"/>
          </p:nvPr>
        </p:nvSpPr>
        <p:spPr>
          <a:xfrm>
            <a:off x="9525" y="1192212"/>
            <a:ext cx="9134475" cy="5665788"/>
          </a:xfrm>
        </p:spPr>
        <p:txBody>
          <a:bodyPr/>
          <a:lstStyle/>
          <a:p>
            <a:r>
              <a:rPr lang="en-US" dirty="0" smtClean="0"/>
              <a:t>Don't do this</a:t>
            </a:r>
          </a:p>
          <a:p>
            <a:pPr lvl="1">
              <a:spcBef>
                <a:spcPts val="0"/>
              </a:spcBef>
              <a:buNone/>
            </a:pPr>
            <a:r>
              <a:rPr lang="en-US" sz="1800" dirty="0" err="1" smtClean="0">
                <a:solidFill>
                  <a:srgbClr val="6E8080"/>
                </a:solidFill>
                <a:latin typeface="Lucida Sans Typewriter"/>
                <a:ea typeface="Courier New" charset="0"/>
                <a:cs typeface="Courier New" charset="0"/>
              </a:rPr>
              <a:t>int</a:t>
            </a:r>
            <a:r>
              <a:rPr lang="en-US" sz="1800" dirty="0" smtClean="0">
                <a:solidFill>
                  <a:srgbClr val="6E8080"/>
                </a:solidFill>
                <a:latin typeface="Lucida Sans Typewriter"/>
                <a:ea typeface="Courier New" charset="0"/>
                <a:cs typeface="Courier New" charset="0"/>
              </a:rPr>
              <a:t>[] </a:t>
            </a:r>
            <a:r>
              <a:rPr lang="en-US" sz="1800" dirty="0" err="1" smtClean="0">
                <a:solidFill>
                  <a:srgbClr val="6E8080"/>
                </a:solidFill>
                <a:latin typeface="Lucida Sans Typewriter"/>
                <a:ea typeface="Courier New" charset="0"/>
                <a:cs typeface="Courier New" charset="0"/>
              </a:rPr>
              <a:t>accountNumbers</a:t>
            </a:r>
            <a:r>
              <a:rPr lang="en-US" sz="1800" dirty="0" smtClean="0">
                <a:solidFill>
                  <a:srgbClr val="6E8080"/>
                </a:solidFill>
                <a:latin typeface="Lucida Sans Typewriter"/>
                <a:ea typeface="Courier New" charset="0"/>
                <a:cs typeface="Courier New" charset="0"/>
              </a:rPr>
              <a:t>;</a:t>
            </a:r>
          </a:p>
          <a:p>
            <a:pPr lvl="1">
              <a:spcBef>
                <a:spcPts val="0"/>
              </a:spcBef>
              <a:buNone/>
            </a:pPr>
            <a:r>
              <a:rPr lang="en-US" sz="1800" dirty="0" smtClean="0">
                <a:solidFill>
                  <a:srgbClr val="6E8080"/>
                </a:solidFill>
                <a:latin typeface="Lucida Sans Typewriter"/>
                <a:ea typeface="Courier New" charset="0"/>
                <a:cs typeface="Courier New" charset="0"/>
              </a:rPr>
              <a:t>double[] balances;</a:t>
            </a:r>
          </a:p>
          <a:p>
            <a:r>
              <a:rPr lang="en-US" dirty="0" smtClean="0"/>
              <a:t>Don't use parallel </a:t>
            </a:r>
            <a:r>
              <a:rPr lang="en-US" dirty="0" smtClean="0"/>
              <a:t>arrays</a:t>
            </a:r>
          </a:p>
          <a:p>
            <a:pPr marL="0" indent="0">
              <a:buNone/>
            </a:pPr>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smtClean="0"/>
          </a:p>
          <a:p>
            <a:pPr>
              <a:buNone/>
            </a:pPr>
            <a:r>
              <a:rPr lang="en-US" b="1" dirty="0" smtClean="0"/>
              <a:t>Figure 4</a:t>
            </a:r>
            <a:endParaRPr lang="en-US" dirty="0"/>
          </a:p>
        </p:txBody>
      </p:sp>
      <p:pic>
        <p:nvPicPr>
          <p:cNvPr id="4" name="Picture 3" descr="parallel_arrays.png"/>
          <p:cNvPicPr>
            <a:picLocks noChangeAspect="1"/>
          </p:cNvPicPr>
          <p:nvPr/>
        </p:nvPicPr>
        <p:blipFill>
          <a:blip r:embed="rId2"/>
          <a:stretch>
            <a:fillRect/>
          </a:stretch>
        </p:blipFill>
        <p:spPr>
          <a:xfrm>
            <a:off x="160364" y="2925513"/>
            <a:ext cx="8433101" cy="2112433"/>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10762"/>
            <a:ext cx="9135036" cy="979330"/>
          </a:xfrm>
        </p:spPr>
        <p:txBody>
          <a:bodyPr>
            <a:normAutofit fontScale="90000"/>
          </a:bodyPr>
          <a:lstStyle/>
          <a:p>
            <a:r>
              <a:rPr lang="en-US" b="1" dirty="0" smtClean="0"/>
              <a:t>Make Parallel Arrays into Arrays of Objects</a:t>
            </a:r>
            <a:endParaRPr lang="en-US" b="1" dirty="0"/>
          </a:p>
        </p:txBody>
      </p:sp>
      <p:sp>
        <p:nvSpPr>
          <p:cNvPr id="3" name="Content Placeholder 2"/>
          <p:cNvSpPr>
            <a:spLocks noGrp="1"/>
          </p:cNvSpPr>
          <p:nvPr>
            <p:ph idx="4294967295"/>
          </p:nvPr>
        </p:nvSpPr>
        <p:spPr>
          <a:xfrm>
            <a:off x="9525" y="1192212"/>
            <a:ext cx="9134475" cy="5665788"/>
          </a:xfrm>
        </p:spPr>
        <p:txBody>
          <a:bodyPr/>
          <a:lstStyle/>
          <a:p>
            <a:pPr>
              <a:buNone/>
            </a:pPr>
            <a:r>
              <a:rPr lang="en-US" dirty="0" smtClean="0"/>
              <a:t>Avoid parallel arrays by changing them into arrays of objects:</a:t>
            </a:r>
          </a:p>
          <a:p>
            <a:pPr lvl="1">
              <a:buNone/>
            </a:pPr>
            <a:r>
              <a:rPr lang="en-US" sz="1800" dirty="0" err="1" smtClean="0">
                <a:solidFill>
                  <a:srgbClr val="6E8080"/>
                </a:solidFill>
                <a:latin typeface="Lucida Sans Typewriter"/>
                <a:ea typeface="Courier New" charset="0"/>
                <a:cs typeface="Courier New" charset="0"/>
              </a:rPr>
              <a:t>BankAccount</a:t>
            </a:r>
            <a:r>
              <a:rPr lang="en-US" sz="1800" dirty="0" smtClean="0">
                <a:solidFill>
                  <a:srgbClr val="6E8080"/>
                </a:solidFill>
                <a:latin typeface="Lucida Sans Typewriter"/>
                <a:ea typeface="Courier New" charset="0"/>
                <a:cs typeface="Courier New" charset="0"/>
              </a:rPr>
              <a:t>[] accounts;</a:t>
            </a:r>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b="1" dirty="0" smtClean="0"/>
              <a:t>Figure 5</a:t>
            </a:r>
            <a:endParaRPr lang="en-US" dirty="0"/>
          </a:p>
        </p:txBody>
      </p:sp>
      <p:pic>
        <p:nvPicPr>
          <p:cNvPr id="5" name="Picture 4" descr="parallel_arrays_into_objects.png"/>
          <p:cNvPicPr>
            <a:picLocks noChangeAspect="1"/>
          </p:cNvPicPr>
          <p:nvPr/>
        </p:nvPicPr>
        <p:blipFill>
          <a:blip r:embed="rId2"/>
          <a:stretch>
            <a:fillRect/>
          </a:stretch>
        </p:blipFill>
        <p:spPr>
          <a:xfrm>
            <a:off x="538250" y="2711789"/>
            <a:ext cx="7317754" cy="229598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Enhanced </a:t>
            </a:r>
            <a:r>
              <a:rPr lang="en-US" dirty="0" smtClean="0">
                <a:solidFill>
                  <a:srgbClr val="6E8080"/>
                </a:solidFill>
                <a:latin typeface="Lucida Sans Typewriter"/>
                <a:ea typeface="Courier New" charset="0"/>
                <a:cs typeface="Courier New" charset="0"/>
              </a:rPr>
              <a:t>for</a:t>
            </a:r>
            <a:r>
              <a:rPr lang="en-US" dirty="0" smtClean="0"/>
              <a:t> Loop</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You can use the enhanced for loop to visit all elements of an array.</a:t>
            </a:r>
          </a:p>
          <a:p>
            <a:r>
              <a:rPr lang="en-US" dirty="0" smtClean="0"/>
              <a:t>Totaling the elements in an array with the enhanced for loop</a:t>
            </a:r>
          </a:p>
          <a:p>
            <a:pPr lvl="1">
              <a:spcBef>
                <a:spcPts val="0"/>
              </a:spcBef>
              <a:buNone/>
            </a:pPr>
            <a:r>
              <a:rPr lang="en-US" dirty="0" smtClean="0">
                <a:solidFill>
                  <a:srgbClr val="6E8080"/>
                </a:solidFill>
                <a:latin typeface="Lucida Sans Typewriter"/>
                <a:ea typeface="Courier New" charset="0"/>
                <a:cs typeface="Courier New" charset="0"/>
              </a:rPr>
              <a:t>double[] values = . . .;</a:t>
            </a:r>
          </a:p>
          <a:p>
            <a:pPr lvl="1">
              <a:spcBef>
                <a:spcPts val="0"/>
              </a:spcBef>
              <a:buNone/>
            </a:pPr>
            <a:r>
              <a:rPr lang="en-US" dirty="0" smtClean="0">
                <a:solidFill>
                  <a:srgbClr val="6E8080"/>
                </a:solidFill>
                <a:latin typeface="Lucida Sans Typewriter"/>
                <a:ea typeface="Courier New" charset="0"/>
                <a:cs typeface="Courier New" charset="0"/>
              </a:rPr>
              <a:t>double total = 0;</a:t>
            </a:r>
          </a:p>
          <a:p>
            <a:pPr lvl="1">
              <a:spcBef>
                <a:spcPts val="0"/>
              </a:spcBef>
              <a:buNone/>
            </a:pPr>
            <a:r>
              <a:rPr lang="en-US" dirty="0" smtClean="0">
                <a:solidFill>
                  <a:srgbClr val="6E8080"/>
                </a:solidFill>
                <a:latin typeface="Lucida Sans Typewriter"/>
                <a:ea typeface="Courier New" charset="0"/>
                <a:cs typeface="Courier New" charset="0"/>
              </a:rPr>
              <a:t>for (double element : values)</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total = total + element;</a:t>
            </a:r>
          </a:p>
          <a:p>
            <a:pPr lvl="1">
              <a:spcBef>
                <a:spcPts val="0"/>
              </a:spcBef>
              <a:buNone/>
            </a:pPr>
            <a:r>
              <a:rPr lang="en-US" dirty="0" smtClean="0">
                <a:solidFill>
                  <a:srgbClr val="6E8080"/>
                </a:solidFill>
                <a:latin typeface="Lucida Sans Typewriter"/>
                <a:ea typeface="Courier New" charset="0"/>
                <a:cs typeface="Courier New" charset="0"/>
              </a:rPr>
              <a:t>} </a:t>
            </a:r>
          </a:p>
          <a:p>
            <a:r>
              <a:rPr lang="en-US" dirty="0" smtClean="0"/>
              <a:t>The loop body is executed for each element in the array </a:t>
            </a:r>
            <a:r>
              <a:rPr lang="en-US" dirty="0" smtClean="0">
                <a:solidFill>
                  <a:srgbClr val="6E8080"/>
                </a:solidFill>
                <a:latin typeface="Lucida Sans Typewriter"/>
                <a:ea typeface="Courier New" charset="0"/>
                <a:cs typeface="Courier New" charset="0"/>
              </a:rPr>
              <a:t>values</a:t>
            </a:r>
            <a:r>
              <a:rPr lang="en-US" dirty="0" smtClean="0"/>
              <a:t>.</a:t>
            </a:r>
          </a:p>
          <a:p>
            <a:r>
              <a:rPr lang="en-US" dirty="0" smtClean="0"/>
              <a:t>Read the loop as “for each element in </a:t>
            </a:r>
            <a:r>
              <a:rPr lang="en-US" dirty="0" smtClean="0">
                <a:solidFill>
                  <a:srgbClr val="6E8080"/>
                </a:solidFill>
                <a:latin typeface="Lucida Sans Typewriter"/>
                <a:ea typeface="Courier New" charset="0"/>
                <a:cs typeface="Courier New" charset="0"/>
              </a:rPr>
              <a:t>values</a:t>
            </a:r>
            <a:r>
              <a:rPr lang="en-US" dirty="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Enhanced </a:t>
            </a:r>
            <a:r>
              <a:rPr lang="en-US" dirty="0" smtClean="0">
                <a:solidFill>
                  <a:srgbClr val="6E8080"/>
                </a:solidFill>
                <a:latin typeface="Lucida Sans Typewriter"/>
                <a:ea typeface="Courier New" charset="0"/>
                <a:cs typeface="Courier New" charset="0"/>
              </a:rPr>
              <a:t>for</a:t>
            </a:r>
            <a:r>
              <a:rPr lang="en-US" dirty="0" smtClean="0"/>
              <a:t> Loop</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Traditional alternative:</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double element =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total = total + element;</a:t>
            </a:r>
          </a:p>
          <a:p>
            <a:pPr lvl="1">
              <a:spcBef>
                <a:spcPts val="0"/>
              </a:spcBef>
              <a:buNone/>
            </a:pP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a:t>
            </a:r>
            <a:endParaRPr lang="en-US" dirty="0"/>
          </a:p>
        </p:txBody>
      </p:sp>
      <p:sp>
        <p:nvSpPr>
          <p:cNvPr id="3" name="Content Placeholder 2"/>
          <p:cNvSpPr>
            <a:spLocks noGrp="1"/>
          </p:cNvSpPr>
          <p:nvPr>
            <p:ph idx="4294967295"/>
          </p:nvPr>
        </p:nvSpPr>
        <p:spPr>
          <a:xfrm>
            <a:off x="9525" y="927100"/>
            <a:ext cx="9134475" cy="1227115"/>
          </a:xfrm>
        </p:spPr>
        <p:txBody>
          <a:bodyPr>
            <a:normAutofit fontScale="55000" lnSpcReduction="20000"/>
          </a:bodyPr>
          <a:lstStyle/>
          <a:p>
            <a:r>
              <a:rPr lang="en-US" dirty="0" smtClean="0"/>
              <a:t>An array collects a sequence of values of the same type. </a:t>
            </a:r>
          </a:p>
          <a:p>
            <a:r>
              <a:rPr lang="en-US" dirty="0" smtClean="0"/>
              <a:t>Create an array that can hold ten values of type double:</a:t>
            </a:r>
          </a:p>
          <a:p>
            <a:pPr lvl="1">
              <a:buNone/>
            </a:pPr>
            <a:r>
              <a:rPr lang="en-US" dirty="0" smtClean="0">
                <a:solidFill>
                  <a:srgbClr val="6E8080"/>
                </a:solidFill>
                <a:latin typeface="Lucida Sans Typewriter"/>
                <a:ea typeface="Courier New" charset="0"/>
                <a:cs typeface="Courier New" charset="0"/>
              </a:rPr>
              <a:t>new double[10] </a:t>
            </a:r>
          </a:p>
          <a:p>
            <a:pPr lvl="1"/>
            <a:r>
              <a:rPr lang="en-US" dirty="0" smtClean="0"/>
              <a:t>The number of elements is the length of the array</a:t>
            </a:r>
          </a:p>
          <a:p>
            <a:pPr lvl="1"/>
            <a:r>
              <a:rPr lang="en-US" dirty="0" smtClean="0"/>
              <a:t>The </a:t>
            </a:r>
            <a:r>
              <a:rPr lang="en-US" dirty="0" smtClean="0">
                <a:solidFill>
                  <a:srgbClr val="6E8080"/>
                </a:solidFill>
                <a:latin typeface="Lucida Sans Typewriter"/>
                <a:ea typeface="Courier New" charset="0"/>
                <a:cs typeface="Courier New" charset="0"/>
              </a:rPr>
              <a:t>new</a:t>
            </a:r>
            <a:r>
              <a:rPr lang="en-US" dirty="0" smtClean="0"/>
              <a:t> operator constructs the array</a:t>
            </a:r>
          </a:p>
          <a:p>
            <a:r>
              <a:rPr lang="en-US" dirty="0" smtClean="0"/>
              <a:t>The type of an array variable is the type of the element to be stored, followed by </a:t>
            </a:r>
            <a:r>
              <a:rPr lang="en-US" dirty="0" smtClean="0">
                <a:solidFill>
                  <a:srgbClr val="6E8080"/>
                </a:solidFill>
                <a:latin typeface="Lucida Sans Typewriter"/>
                <a:ea typeface="Courier New" charset="0"/>
                <a:cs typeface="Courier New" charset="0"/>
              </a:rPr>
              <a:t>[]</a:t>
            </a:r>
            <a:r>
              <a:rPr lang="en-US" dirty="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Enhanced </a:t>
            </a:r>
            <a:r>
              <a:rPr lang="en-US" dirty="0" smtClean="0">
                <a:solidFill>
                  <a:srgbClr val="6E8080"/>
                </a:solidFill>
                <a:latin typeface="Lucida Sans Typewriter"/>
                <a:ea typeface="Courier New" charset="0"/>
                <a:cs typeface="Courier New" charset="0"/>
              </a:rPr>
              <a:t>for</a:t>
            </a:r>
            <a:r>
              <a:rPr lang="en-US" dirty="0" smtClean="0"/>
              <a:t> Loop</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Not suitable for all array algorithms.</a:t>
            </a:r>
          </a:p>
          <a:p>
            <a:r>
              <a:rPr lang="en-US" dirty="0" smtClean="0"/>
              <a:t>Does not allow you to modify the contents of an array.</a:t>
            </a:r>
          </a:p>
          <a:p>
            <a:r>
              <a:rPr lang="en-US" dirty="0" smtClean="0"/>
              <a:t>The following loop does not fill an array with zeros:</a:t>
            </a:r>
          </a:p>
          <a:p>
            <a:pPr lvl="1">
              <a:spcBef>
                <a:spcPts val="0"/>
              </a:spcBef>
              <a:buNone/>
            </a:pPr>
            <a:r>
              <a:rPr lang="en-US" dirty="0" smtClean="0">
                <a:solidFill>
                  <a:srgbClr val="6E8080"/>
                </a:solidFill>
                <a:latin typeface="Lucida Sans Typewriter"/>
                <a:ea typeface="Courier New" charset="0"/>
                <a:cs typeface="Courier New" charset="0"/>
              </a:rPr>
              <a:t>for (double element : values)</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element = 0;</a:t>
            </a:r>
          </a:p>
          <a:p>
            <a:pPr lvl="1">
              <a:spcBef>
                <a:spcPts val="0"/>
              </a:spcBef>
              <a:buNone/>
            </a:pPr>
            <a:r>
              <a:rPr lang="en-US" dirty="0" smtClean="0">
                <a:solidFill>
                  <a:srgbClr val="6E8080"/>
                </a:solidFill>
                <a:latin typeface="Lucida Sans Typewriter"/>
                <a:ea typeface="Courier New" charset="0"/>
                <a:cs typeface="Courier New" charset="0"/>
              </a:rPr>
              <a:t>   // ERROR: this assignment does not modify</a:t>
            </a:r>
          </a:p>
          <a:p>
            <a:pPr lvl="1">
              <a:spcBef>
                <a:spcPts val="0"/>
              </a:spcBef>
              <a:buNone/>
            </a:pPr>
            <a:r>
              <a:rPr lang="en-US" dirty="0" smtClean="0">
                <a:solidFill>
                  <a:srgbClr val="6E8080"/>
                </a:solidFill>
                <a:latin typeface="Lucida Sans Typewriter"/>
                <a:ea typeface="Courier New" charset="0"/>
                <a:cs typeface="Courier New" charset="0"/>
              </a:rPr>
              <a:t>   // array elements</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Use a basic </a:t>
            </a:r>
            <a:r>
              <a:rPr lang="en-US" dirty="0" smtClean="0">
                <a:solidFill>
                  <a:srgbClr val="6E8080"/>
                </a:solidFill>
                <a:latin typeface="Lucida Sans Typewriter"/>
                <a:ea typeface="Courier New" charset="0"/>
                <a:cs typeface="Courier New" charset="0"/>
              </a:rPr>
              <a:t>for</a:t>
            </a:r>
            <a:r>
              <a:rPr lang="en-US" dirty="0" smtClean="0"/>
              <a:t> loop instead:</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 = 0; // OK</a:t>
            </a:r>
          </a:p>
          <a:p>
            <a:pPr lvl="1">
              <a:spcBef>
                <a:spcPts val="0"/>
              </a:spcBef>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Enhanced </a:t>
            </a:r>
            <a:r>
              <a:rPr lang="en-US" dirty="0" smtClean="0">
                <a:solidFill>
                  <a:srgbClr val="6E8080"/>
                </a:solidFill>
                <a:latin typeface="Lucida Sans Typewriter"/>
                <a:ea typeface="Courier New" charset="0"/>
                <a:cs typeface="Courier New" charset="0"/>
              </a:rPr>
              <a:t>for</a:t>
            </a:r>
            <a:r>
              <a:rPr lang="en-US" dirty="0" smtClean="0"/>
              <a:t> Loop</a:t>
            </a:r>
            <a:endParaRPr lang="en-US" dirty="0"/>
          </a:p>
        </p:txBody>
      </p:sp>
      <p:sp>
        <p:nvSpPr>
          <p:cNvPr id="3" name="Content Placeholder 2"/>
          <p:cNvSpPr>
            <a:spLocks noGrp="1"/>
          </p:cNvSpPr>
          <p:nvPr>
            <p:ph idx="4294967295"/>
          </p:nvPr>
        </p:nvSpPr>
        <p:spPr>
          <a:xfrm>
            <a:off x="9525" y="921456"/>
            <a:ext cx="9134475" cy="5664807"/>
          </a:xfrm>
        </p:spPr>
        <p:txBody>
          <a:bodyPr/>
          <a:lstStyle/>
          <a:p>
            <a:r>
              <a:rPr lang="en-US" dirty="0" smtClean="0"/>
              <a:t>Use the enhanced </a:t>
            </a:r>
            <a:r>
              <a:rPr lang="en-US" dirty="0" smtClean="0">
                <a:solidFill>
                  <a:srgbClr val="6E8080"/>
                </a:solidFill>
                <a:latin typeface="Lucida Sans Typewriter"/>
                <a:ea typeface="Courier New" charset="0"/>
                <a:cs typeface="Courier New" charset="0"/>
              </a:rPr>
              <a:t>for</a:t>
            </a:r>
            <a:r>
              <a:rPr lang="en-US" dirty="0" smtClean="0"/>
              <a:t> loop if you do not need the index values in the loop body.</a:t>
            </a:r>
          </a:p>
          <a:p>
            <a:r>
              <a:rPr lang="en-US" dirty="0" smtClean="0"/>
              <a:t>The enhanced </a:t>
            </a:r>
            <a:r>
              <a:rPr lang="en-US" dirty="0" smtClean="0">
                <a:solidFill>
                  <a:srgbClr val="6E8080"/>
                </a:solidFill>
                <a:latin typeface="Lucida Sans Typewriter"/>
                <a:ea typeface="Courier New" charset="0"/>
                <a:cs typeface="Courier New" charset="0"/>
              </a:rPr>
              <a:t>for</a:t>
            </a:r>
            <a:r>
              <a:rPr lang="en-US" dirty="0" smtClean="0"/>
              <a:t> loop is a convenient mechanism for traversing all elements in a collection.</a:t>
            </a:r>
            <a:endParaRPr lang="en-US" dirty="0" smtClean="0">
              <a:solidFill>
                <a:srgbClr val="6E8080"/>
              </a:solidFill>
              <a:latin typeface="Lucida Sans Typewriter"/>
              <a:ea typeface="Courier New" charset="0"/>
              <a:cs typeface="Courier New" charset="0"/>
            </a:endParaRPr>
          </a:p>
        </p:txBody>
      </p:sp>
      <p:pic>
        <p:nvPicPr>
          <p:cNvPr id="4" name="Picture 3" descr="conveyer_belt_of_boxes.jpg"/>
          <p:cNvPicPr>
            <a:picLocks noChangeAspect="1"/>
          </p:cNvPicPr>
          <p:nvPr/>
        </p:nvPicPr>
        <p:blipFill>
          <a:blip r:embed="rId2"/>
          <a:stretch>
            <a:fillRect/>
          </a:stretch>
        </p:blipFill>
        <p:spPr>
          <a:xfrm>
            <a:off x="513555" y="2638726"/>
            <a:ext cx="1724025" cy="28289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solidFill>
                  <a:srgbClr val="26ADAE"/>
                </a:solidFill>
              </a:rPr>
              <a:t>Syntax 7.2 </a:t>
            </a:r>
            <a:r>
              <a:rPr lang="en-US" dirty="0" smtClean="0"/>
              <a:t>The Enhanced </a:t>
            </a:r>
            <a:r>
              <a:rPr lang="en-US" dirty="0" smtClean="0">
                <a:solidFill>
                  <a:srgbClr val="6E8080"/>
                </a:solidFill>
                <a:latin typeface="Lucida Sans Typewriter"/>
                <a:ea typeface="Courier New" charset="0"/>
                <a:cs typeface="Courier New" charset="0"/>
              </a:rPr>
              <a:t>for </a:t>
            </a:r>
            <a:r>
              <a:rPr lang="en-US" dirty="0" smtClean="0"/>
              <a:t>Loop</a:t>
            </a:r>
            <a:endParaRPr lang="en-US" dirty="0"/>
          </a:p>
        </p:txBody>
      </p:sp>
      <p:pic>
        <p:nvPicPr>
          <p:cNvPr id="5" name="Picture 4" descr="enhanced_for_syntax.png"/>
          <p:cNvPicPr>
            <a:picLocks noChangeAspect="1"/>
          </p:cNvPicPr>
          <p:nvPr/>
        </p:nvPicPr>
        <p:blipFill>
          <a:blip r:embed="rId2"/>
          <a:stretch>
            <a:fillRect/>
          </a:stretch>
        </p:blipFill>
        <p:spPr>
          <a:xfrm>
            <a:off x="810839" y="987999"/>
            <a:ext cx="7522322" cy="329745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7.9</a:t>
            </a:r>
            <a:endParaRPr lang="en-US" dirty="0"/>
          </a:p>
        </p:txBody>
      </p:sp>
      <p:sp>
        <p:nvSpPr>
          <p:cNvPr id="8" name="Content Placeholder 5"/>
          <p:cNvSpPr>
            <a:spLocks noGrp="1"/>
          </p:cNvSpPr>
          <p:nvPr>
            <p:ph idx="4294967295"/>
          </p:nvPr>
        </p:nvSpPr>
        <p:spPr>
          <a:xfrm>
            <a:off x="599372" y="2991799"/>
            <a:ext cx="8239827" cy="1140758"/>
          </a:xfrm>
        </p:spPr>
        <p:txBody>
          <a:bodyPr/>
          <a:lstStyle/>
          <a:p>
            <a:pPr>
              <a:buNone/>
            </a:pPr>
            <a:r>
              <a:rPr lang="en-US" b="1" dirty="0" smtClean="0"/>
              <a:t>Answer:</a:t>
            </a:r>
            <a:r>
              <a:rPr lang="en-US" dirty="0" smtClean="0"/>
              <a:t> It counts how many elements of values are zero.</a:t>
            </a:r>
            <a:endParaRPr lang="en-US" dirty="0"/>
          </a:p>
        </p:txBody>
      </p:sp>
      <p:sp>
        <p:nvSpPr>
          <p:cNvPr id="9" name="Content Placeholder 5"/>
          <p:cNvSpPr>
            <a:spLocks noGrp="1"/>
          </p:cNvSpPr>
          <p:nvPr>
            <p:ph idx="4294967295"/>
          </p:nvPr>
        </p:nvSpPr>
        <p:spPr>
          <a:xfrm>
            <a:off x="8964" y="958815"/>
            <a:ext cx="8677836" cy="2032984"/>
          </a:xfrm>
        </p:spPr>
        <p:txBody>
          <a:bodyPr/>
          <a:lstStyle/>
          <a:p>
            <a:pPr>
              <a:buNone/>
            </a:pPr>
            <a:r>
              <a:rPr lang="en-US" dirty="0" smtClean="0"/>
              <a:t>What does this enhanced </a:t>
            </a:r>
            <a:r>
              <a:rPr lang="en-US" dirty="0" smtClean="0">
                <a:solidFill>
                  <a:srgbClr val="6E8080"/>
                </a:solidFill>
                <a:latin typeface="Lucida Sans Typewriter"/>
                <a:ea typeface="Courier New" charset="0"/>
                <a:cs typeface="Courier New" charset="0"/>
              </a:rPr>
              <a:t>for</a:t>
            </a:r>
            <a:r>
              <a:rPr lang="en-US" dirty="0" smtClean="0"/>
              <a:t> loop do?</a:t>
            </a:r>
          </a:p>
          <a:p>
            <a:pPr lvl="1">
              <a:spcBef>
                <a:spcPts val="0"/>
              </a:spcBef>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counter = 0;</a:t>
            </a:r>
          </a:p>
          <a:p>
            <a:pPr lvl="1">
              <a:spcBef>
                <a:spcPts val="0"/>
              </a:spcBef>
              <a:buNone/>
            </a:pPr>
            <a:r>
              <a:rPr lang="en-US" sz="2000" dirty="0" smtClean="0">
                <a:solidFill>
                  <a:srgbClr val="6E8080"/>
                </a:solidFill>
                <a:latin typeface="Lucida Sans Typewriter"/>
                <a:ea typeface="Courier New" charset="0"/>
                <a:cs typeface="Courier New" charset="0"/>
              </a:rPr>
              <a:t>for (double element : values)</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(element == 0) { counter++; }</a:t>
            </a:r>
          </a:p>
          <a:p>
            <a:pPr lvl="1">
              <a:spcBef>
                <a:spcPts val="0"/>
              </a:spcBef>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7.10</a:t>
            </a:r>
            <a:endParaRPr lang="en-US" dirty="0"/>
          </a:p>
        </p:txBody>
      </p:sp>
      <p:sp>
        <p:nvSpPr>
          <p:cNvPr id="8" name="Content Placeholder 5"/>
          <p:cNvSpPr>
            <a:spLocks noGrp="1"/>
          </p:cNvSpPr>
          <p:nvPr>
            <p:ph idx="4294967295"/>
          </p:nvPr>
        </p:nvSpPr>
        <p:spPr>
          <a:xfrm>
            <a:off x="446973" y="1861803"/>
            <a:ext cx="8239827" cy="3217797"/>
          </a:xfrm>
        </p:spPr>
        <p:txBody>
          <a:bodyPr/>
          <a:lstStyle/>
          <a:p>
            <a:pPr>
              <a:buNone/>
            </a:pPr>
            <a:r>
              <a:rPr lang="en-US" b="1" dirty="0" smtClean="0"/>
              <a:t>Answer:</a:t>
            </a:r>
            <a:endParaRPr lang="en-US" dirty="0" smtClean="0"/>
          </a:p>
          <a:p>
            <a:pPr lvl="1">
              <a:buNone/>
            </a:pPr>
            <a:r>
              <a:rPr lang="en-US" sz="2000" dirty="0" smtClean="0">
                <a:solidFill>
                  <a:srgbClr val="6E8080"/>
                </a:solidFill>
                <a:latin typeface="Lucida Sans Typewriter"/>
                <a:ea typeface="Courier New" charset="0"/>
                <a:cs typeface="Courier New" charset="0"/>
              </a:rPr>
              <a:t>for (double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values)</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System.out.println(x</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p>
        </p:txBody>
      </p:sp>
      <p:sp>
        <p:nvSpPr>
          <p:cNvPr id="9" name="Content Placeholder 5"/>
          <p:cNvSpPr>
            <a:spLocks noGrp="1"/>
          </p:cNvSpPr>
          <p:nvPr>
            <p:ph idx="4294967295"/>
          </p:nvPr>
        </p:nvSpPr>
        <p:spPr>
          <a:xfrm>
            <a:off x="8964" y="958815"/>
            <a:ext cx="8677836" cy="902988"/>
          </a:xfrm>
        </p:spPr>
        <p:txBody>
          <a:bodyPr/>
          <a:lstStyle/>
          <a:p>
            <a:pPr>
              <a:buNone/>
            </a:pPr>
            <a:r>
              <a:rPr lang="en-US" dirty="0" smtClean="0"/>
              <a:t>Write an enhanced </a:t>
            </a:r>
            <a:r>
              <a:rPr lang="en-US" dirty="0" smtClean="0">
                <a:solidFill>
                  <a:srgbClr val="6E8080"/>
                </a:solidFill>
                <a:latin typeface="Lucida Sans Typewriter"/>
                <a:ea typeface="Courier New" charset="0"/>
                <a:cs typeface="Courier New" charset="0"/>
              </a:rPr>
              <a:t>for</a:t>
            </a:r>
            <a:r>
              <a:rPr lang="en-US" dirty="0" smtClean="0"/>
              <a:t> loop that prints all elements in the array </a:t>
            </a:r>
            <a:r>
              <a:rPr lang="en-US" dirty="0" smtClean="0">
                <a:solidFill>
                  <a:srgbClr val="6E8080"/>
                </a:solidFill>
                <a:latin typeface="Lucida Sans Typewriter"/>
                <a:ea typeface="Courier New" charset="0"/>
                <a:cs typeface="Courier New" charset="0"/>
              </a:rPr>
              <a:t>values</a:t>
            </a:r>
            <a:r>
              <a:rPr lang="en-US" dirty="0" smtClean="0"/>
              <a:t>. </a:t>
            </a:r>
            <a:endParaRPr lang="en-US" sz="2000" dirty="0" smtClean="0">
              <a:solidFill>
                <a:srgbClr val="6E8080"/>
              </a:solidFill>
              <a:latin typeface="Lucida Sans Typewriter"/>
              <a:ea typeface="Courier New" charset="0"/>
              <a:cs typeface="Courier New"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7.11</a:t>
            </a:r>
            <a:endParaRPr lang="en-US" dirty="0"/>
          </a:p>
        </p:txBody>
      </p:sp>
      <p:sp>
        <p:nvSpPr>
          <p:cNvPr id="8" name="Content Placeholder 5"/>
          <p:cNvSpPr>
            <a:spLocks noGrp="1"/>
          </p:cNvSpPr>
          <p:nvPr>
            <p:ph idx="4294967295"/>
          </p:nvPr>
        </p:nvSpPr>
        <p:spPr>
          <a:xfrm>
            <a:off x="599372" y="3239321"/>
            <a:ext cx="8239827" cy="3217797"/>
          </a:xfrm>
        </p:spPr>
        <p:txBody>
          <a:bodyPr/>
          <a:lstStyle/>
          <a:p>
            <a:pPr>
              <a:buNone/>
            </a:pPr>
            <a:r>
              <a:rPr lang="en-US" b="1" dirty="0" smtClean="0"/>
              <a:t>Answer:</a:t>
            </a:r>
            <a:r>
              <a:rPr lang="en-US" dirty="0" smtClean="0"/>
              <a:t> The loop writes a value into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a:t>
            </a:r>
            <a:r>
              <a:rPr lang="en-US" dirty="0" smtClean="0"/>
              <a:t>. The enhanced </a:t>
            </a:r>
            <a:r>
              <a:rPr lang="en-US" dirty="0" smtClean="0">
                <a:solidFill>
                  <a:srgbClr val="6E8080"/>
                </a:solidFill>
                <a:latin typeface="Lucida Sans Typewriter"/>
                <a:ea typeface="Courier New" charset="0"/>
                <a:cs typeface="Courier New" charset="0"/>
              </a:rPr>
              <a:t>for</a:t>
            </a:r>
            <a:r>
              <a:rPr lang="en-US" dirty="0" smtClean="0"/>
              <a:t> loop does not have the index variable </a:t>
            </a:r>
            <a:r>
              <a:rPr lang="en-US" dirty="0" err="1" smtClean="0">
                <a:solidFill>
                  <a:srgbClr val="6E8080"/>
                </a:solidFill>
                <a:latin typeface="Lucida Sans Typewriter"/>
                <a:ea typeface="Courier New" charset="0"/>
                <a:cs typeface="Courier New" charset="0"/>
              </a:rPr>
              <a:t>i</a:t>
            </a:r>
            <a:r>
              <a:rPr lang="en-US" dirty="0" smtClean="0"/>
              <a:t>. </a:t>
            </a:r>
            <a:endParaRPr lang="en-US" dirty="0"/>
          </a:p>
        </p:txBody>
      </p:sp>
      <p:sp>
        <p:nvSpPr>
          <p:cNvPr id="9" name="Content Placeholder 5"/>
          <p:cNvSpPr>
            <a:spLocks noGrp="1"/>
          </p:cNvSpPr>
          <p:nvPr>
            <p:ph idx="4294967295"/>
          </p:nvPr>
        </p:nvSpPr>
        <p:spPr>
          <a:xfrm>
            <a:off x="8964" y="958814"/>
            <a:ext cx="8677836" cy="2280507"/>
          </a:xfrm>
        </p:spPr>
        <p:txBody>
          <a:bodyPr>
            <a:normAutofit lnSpcReduction="10000"/>
          </a:bodyPr>
          <a:lstStyle/>
          <a:p>
            <a:pPr>
              <a:buNone/>
            </a:pPr>
            <a:r>
              <a:rPr lang="en-US" dirty="0" smtClean="0"/>
              <a:t>Why is the enhanced </a:t>
            </a:r>
            <a:r>
              <a:rPr lang="en-US" dirty="0" smtClean="0">
                <a:solidFill>
                  <a:srgbClr val="6E8080"/>
                </a:solidFill>
                <a:latin typeface="Lucida Sans Typewriter"/>
                <a:ea typeface="Courier New" charset="0"/>
                <a:cs typeface="Courier New" charset="0"/>
              </a:rPr>
              <a:t>for</a:t>
            </a:r>
            <a:r>
              <a:rPr lang="en-US" dirty="0" smtClean="0"/>
              <a:t> loop not an appropriate shortcut for the following basic </a:t>
            </a:r>
            <a:r>
              <a:rPr lang="en-US" dirty="0" smtClean="0">
                <a:solidFill>
                  <a:srgbClr val="6E8080"/>
                </a:solidFill>
                <a:latin typeface="Lucida Sans Typewriter"/>
                <a:ea typeface="Courier New" charset="0"/>
                <a:cs typeface="Courier New" charset="0"/>
              </a:rPr>
              <a:t>for</a:t>
            </a:r>
            <a:r>
              <a:rPr lang="en-US" dirty="0" smtClean="0"/>
              <a:t> loop?</a:t>
            </a:r>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values.length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values[i</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Common Array Algorithm: Filling</a:t>
            </a:r>
            <a:endParaRPr lang="en-US" dirty="0"/>
          </a:p>
        </p:txBody>
      </p:sp>
      <p:sp>
        <p:nvSpPr>
          <p:cNvPr id="3" name="Content Placeholder 2"/>
          <p:cNvSpPr>
            <a:spLocks noGrp="1"/>
          </p:cNvSpPr>
          <p:nvPr>
            <p:ph idx="4294967295"/>
          </p:nvPr>
        </p:nvSpPr>
        <p:spPr>
          <a:xfrm>
            <a:off x="9525" y="927101"/>
            <a:ext cx="9134475" cy="3582121"/>
          </a:xfrm>
        </p:spPr>
        <p:txBody>
          <a:bodyPr/>
          <a:lstStyle/>
          <a:p>
            <a:r>
              <a:rPr lang="en-US" dirty="0" smtClean="0"/>
              <a:t>Fill an array with squares (0, 1, 4, 9, 16, ...):</a:t>
            </a:r>
          </a:p>
          <a:p>
            <a:pPr lvl="1">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Maximum or Minimum</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Finding the maximum in an array</a:t>
            </a:r>
          </a:p>
          <a:p>
            <a:pPr lvl="1">
              <a:buNone/>
            </a:pPr>
            <a:r>
              <a:rPr lang="en-US" dirty="0" smtClean="0">
                <a:solidFill>
                  <a:srgbClr val="6E8080"/>
                </a:solidFill>
                <a:latin typeface="Lucida Sans Typewriter"/>
                <a:ea typeface="Courier New" charset="0"/>
                <a:cs typeface="Courier New" charset="0"/>
              </a:rPr>
              <a:t>double largest = values[0];</a:t>
            </a:r>
          </a:p>
          <a:p>
            <a:pPr lvl="1">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1;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 &gt; largest)</a:t>
            </a:r>
          </a:p>
          <a:p>
            <a:pPr lvl="1">
              <a:buNone/>
            </a:pP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largest =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a:t>
            </a:r>
          </a:p>
          <a:p>
            <a:r>
              <a:rPr lang="en-US" dirty="0" smtClean="0"/>
              <a:t>The loop starts at 1 because we initialize </a:t>
            </a:r>
            <a:r>
              <a:rPr lang="en-US" dirty="0" smtClean="0">
                <a:solidFill>
                  <a:srgbClr val="6E8080"/>
                </a:solidFill>
                <a:latin typeface="Lucida Sans Typewriter"/>
                <a:ea typeface="Courier New" charset="0"/>
                <a:cs typeface="Courier New" charset="0"/>
              </a:rPr>
              <a:t>largest</a:t>
            </a:r>
            <a:r>
              <a:rPr lang="en-US" dirty="0" smtClean="0"/>
              <a:t> with </a:t>
            </a:r>
            <a:r>
              <a:rPr lang="en-US" dirty="0" smtClean="0">
                <a:solidFill>
                  <a:srgbClr val="6E8080"/>
                </a:solidFill>
                <a:latin typeface="Lucida Sans Typewriter"/>
                <a:ea typeface="Courier New" charset="0"/>
                <a:cs typeface="Courier New" charset="0"/>
              </a:rPr>
              <a:t>values[0]</a:t>
            </a:r>
            <a:r>
              <a:rPr lang="en-US" dirty="0" smtClean="0"/>
              <a:t>.</a:t>
            </a:r>
            <a:endParaRPr lang="en-US" dirty="0"/>
          </a:p>
        </p:txBody>
      </p:sp>
      <p:pic>
        <p:nvPicPr>
          <p:cNvPr id="4" name="Picture 3" descr="line_of_children.jpg"/>
          <p:cNvPicPr>
            <a:picLocks noChangeAspect="1"/>
          </p:cNvPicPr>
          <p:nvPr/>
        </p:nvPicPr>
        <p:blipFill>
          <a:blip r:embed="rId2"/>
          <a:stretch>
            <a:fillRect/>
          </a:stretch>
        </p:blipFill>
        <p:spPr>
          <a:xfrm>
            <a:off x="2554699" y="5135860"/>
            <a:ext cx="1666875" cy="134302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Maximum or Minimum</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Finding the minimum: reverse the comparison.</a:t>
            </a:r>
          </a:p>
          <a:p>
            <a:r>
              <a:rPr lang="en-US" dirty="0" smtClean="0"/>
              <a:t>These algorithms require that the array contain at least one element.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Element Separators</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When you display the elements of an array, you usually want to separate them:</a:t>
            </a:r>
          </a:p>
          <a:p>
            <a:pPr lvl="1">
              <a:buNone/>
            </a:pPr>
            <a:r>
              <a:rPr lang="en-US" dirty="0" smtClean="0">
                <a:solidFill>
                  <a:srgbClr val="6E8080"/>
                </a:solidFill>
                <a:latin typeface="Lucida Sans Typewriter"/>
                <a:ea typeface="Courier New" charset="0"/>
                <a:cs typeface="Courier New" charset="0"/>
              </a:rPr>
              <a:t>Ann | Bob | Cindy</a:t>
            </a:r>
          </a:p>
          <a:p>
            <a:r>
              <a:rPr lang="en-US" dirty="0" smtClean="0"/>
              <a:t>Note that there is one fewer separator than there are elements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a:t>
            </a:r>
            <a:endParaRPr lang="en-US" dirty="0"/>
          </a:p>
        </p:txBody>
      </p:sp>
      <p:sp>
        <p:nvSpPr>
          <p:cNvPr id="3" name="Content Placeholder 2"/>
          <p:cNvSpPr>
            <a:spLocks noGrp="1"/>
          </p:cNvSpPr>
          <p:nvPr>
            <p:ph idx="4294967295"/>
          </p:nvPr>
        </p:nvSpPr>
        <p:spPr>
          <a:xfrm>
            <a:off x="9525" y="927100"/>
            <a:ext cx="9134475" cy="3646694"/>
          </a:xfrm>
        </p:spPr>
        <p:txBody>
          <a:bodyPr/>
          <a:lstStyle/>
          <a:p>
            <a:r>
              <a:rPr lang="en-US" dirty="0" smtClean="0"/>
              <a:t>To declare an array variable of type </a:t>
            </a:r>
            <a:r>
              <a:rPr lang="en-US" dirty="0" smtClean="0">
                <a:solidFill>
                  <a:srgbClr val="6E8080"/>
                </a:solidFill>
                <a:latin typeface="Lucida Sans Typewriter"/>
                <a:ea typeface="Courier New" charset="0"/>
                <a:cs typeface="Courier New" charset="0"/>
              </a:rPr>
              <a:t>double[]</a:t>
            </a:r>
            <a:r>
              <a:rPr lang="en-US" dirty="0" smtClean="0"/>
              <a:t> </a:t>
            </a:r>
          </a:p>
          <a:p>
            <a:pPr lvl="1">
              <a:buNone/>
            </a:pPr>
            <a:r>
              <a:rPr lang="en-US" dirty="0" smtClean="0">
                <a:solidFill>
                  <a:srgbClr val="6E8080"/>
                </a:solidFill>
                <a:latin typeface="Lucida Sans Typewriter"/>
                <a:ea typeface="Courier New" charset="0"/>
                <a:cs typeface="Courier New" charset="0"/>
              </a:rPr>
              <a:t>double[] values; </a:t>
            </a:r>
          </a:p>
          <a:p>
            <a:r>
              <a:rPr lang="en-US" dirty="0" smtClean="0"/>
              <a:t>To initialize the array variable with the array:</a:t>
            </a:r>
          </a:p>
          <a:p>
            <a:pPr lvl="1">
              <a:buNone/>
            </a:pPr>
            <a:r>
              <a:rPr lang="en-US" dirty="0" smtClean="0">
                <a:solidFill>
                  <a:srgbClr val="6E8080"/>
                </a:solidFill>
                <a:latin typeface="Lucida Sans Typewriter"/>
                <a:ea typeface="Courier New" charset="0"/>
                <a:cs typeface="Courier New" charset="0"/>
              </a:rPr>
              <a:t>double[] values = new double[10]; </a:t>
            </a:r>
          </a:p>
          <a:p>
            <a:r>
              <a:rPr lang="en-US" dirty="0" smtClean="0"/>
              <a:t>By default, each number in the array is 0</a:t>
            </a:r>
          </a:p>
          <a:p>
            <a:r>
              <a:rPr lang="en-US" dirty="0" smtClean="0"/>
              <a:t>You can specify the initial values when you create the array</a:t>
            </a:r>
          </a:p>
          <a:p>
            <a:pPr lvl="1">
              <a:buNone/>
            </a:pPr>
            <a:r>
              <a:rPr lang="en-US" dirty="0" smtClean="0">
                <a:solidFill>
                  <a:srgbClr val="6E8080"/>
                </a:solidFill>
                <a:latin typeface="Lucida Sans Typewriter"/>
                <a:ea typeface="Courier New" charset="0"/>
                <a:cs typeface="Courier New" charset="0"/>
              </a:rPr>
              <a:t>double[] </a:t>
            </a:r>
            <a:r>
              <a:rPr lang="en-US" dirty="0" err="1" smtClean="0">
                <a:solidFill>
                  <a:srgbClr val="6E8080"/>
                </a:solidFill>
                <a:latin typeface="Lucida Sans Typewriter"/>
                <a:ea typeface="Courier New" charset="0"/>
                <a:cs typeface="Courier New" charset="0"/>
              </a:rPr>
              <a:t>moreValues</a:t>
            </a: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 32, 54, 67.5, 29, 35, 80, 115, 44.5, 100, 65 };</a:t>
            </a:r>
          </a:p>
        </p:txBody>
      </p:sp>
      <p:pic>
        <p:nvPicPr>
          <p:cNvPr id="4" name="Picture 3" descr="one.png"/>
          <p:cNvPicPr>
            <a:picLocks noChangeAspect="1"/>
          </p:cNvPicPr>
          <p:nvPr/>
        </p:nvPicPr>
        <p:blipFill>
          <a:blip r:embed="rId2"/>
          <a:stretch>
            <a:fillRect/>
          </a:stretch>
        </p:blipFill>
        <p:spPr>
          <a:xfrm>
            <a:off x="3078045" y="1486413"/>
            <a:ext cx="203200" cy="203200"/>
          </a:xfrm>
          <a:prstGeom prst="rect">
            <a:avLst/>
          </a:prstGeom>
        </p:spPr>
      </p:pic>
      <p:pic>
        <p:nvPicPr>
          <p:cNvPr id="5" name="Picture 4" descr="two.png"/>
          <p:cNvPicPr>
            <a:picLocks noChangeAspect="1"/>
          </p:cNvPicPr>
          <p:nvPr/>
        </p:nvPicPr>
        <p:blipFill>
          <a:blip r:embed="rId3"/>
          <a:stretch>
            <a:fillRect/>
          </a:stretch>
        </p:blipFill>
        <p:spPr>
          <a:xfrm>
            <a:off x="5619256" y="2293553"/>
            <a:ext cx="203200" cy="203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Element Separators</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Print the separator before each element </a:t>
            </a:r>
            <a:r>
              <a:rPr lang="en-US" i="1" dirty="0" smtClean="0"/>
              <a:t>except the initial one</a:t>
            </a:r>
            <a:r>
              <a:rPr lang="en-US" dirty="0" smtClean="0"/>
              <a:t> (with index 0):</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names.size</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&gt; 0) { </a:t>
            </a:r>
            <a:r>
              <a:rPr lang="en-US" dirty="0" err="1" smtClean="0">
                <a:solidFill>
                  <a:srgbClr val="6E8080"/>
                </a:solidFill>
                <a:latin typeface="Lucida Sans Typewriter"/>
                <a:ea typeface="Courier New" charset="0"/>
                <a:cs typeface="Courier New" charset="0"/>
              </a:rPr>
              <a:t>System.out.print</a:t>
            </a:r>
            <a:r>
              <a:rPr lang="en-US" dirty="0" smtClean="0">
                <a:solidFill>
                  <a:srgbClr val="6E8080"/>
                </a:solidFill>
                <a:latin typeface="Lucida Sans Typewriter"/>
                <a:ea typeface="Courier New" charset="0"/>
                <a:cs typeface="Courier New" charset="0"/>
              </a:rPr>
              <a:t>(" | ");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System.out.print(names.value[i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To print five elements, you need four separators.</a:t>
            </a:r>
            <a:endParaRPr lang="en-US" dirty="0"/>
          </a:p>
        </p:txBody>
      </p:sp>
      <p:pic>
        <p:nvPicPr>
          <p:cNvPr id="4" name="Picture 3" descr="toe_separators.jpg"/>
          <p:cNvPicPr>
            <a:picLocks noChangeAspect="1"/>
          </p:cNvPicPr>
          <p:nvPr/>
        </p:nvPicPr>
        <p:blipFill>
          <a:blip r:embed="rId2"/>
          <a:stretch>
            <a:fillRect/>
          </a:stretch>
        </p:blipFill>
        <p:spPr>
          <a:xfrm>
            <a:off x="590317" y="4041989"/>
            <a:ext cx="2487727" cy="198240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Linear Search</a:t>
            </a:r>
            <a:endParaRPr lang="en-US" b="1" dirty="0"/>
          </a:p>
        </p:txBody>
      </p:sp>
      <p:sp>
        <p:nvSpPr>
          <p:cNvPr id="3" name="Content Placeholder 2"/>
          <p:cNvSpPr>
            <a:spLocks noGrp="1"/>
          </p:cNvSpPr>
          <p:nvPr>
            <p:ph idx="4294967295"/>
          </p:nvPr>
        </p:nvSpPr>
        <p:spPr>
          <a:xfrm>
            <a:off x="9525" y="1269900"/>
            <a:ext cx="9134475" cy="4229414"/>
          </a:xfrm>
        </p:spPr>
        <p:txBody>
          <a:bodyPr/>
          <a:lstStyle/>
          <a:p>
            <a:r>
              <a:rPr lang="en-US" dirty="0" smtClean="0"/>
              <a:t>To find the position of an element: </a:t>
            </a:r>
          </a:p>
          <a:p>
            <a:pPr lvl="1"/>
            <a:r>
              <a:rPr lang="en-US" dirty="0" smtClean="0"/>
              <a:t>Visit all elements until you have found a match or you have come to the end of the array</a:t>
            </a:r>
          </a:p>
          <a:p>
            <a:r>
              <a:rPr lang="en-US" dirty="0" smtClean="0"/>
              <a:t>Example: Find the first element that is equal to 100</a:t>
            </a:r>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searchedValue</a:t>
            </a:r>
            <a:r>
              <a:rPr lang="en-US" sz="1600" dirty="0" smtClean="0">
                <a:solidFill>
                  <a:srgbClr val="6E8080"/>
                </a:solidFill>
                <a:latin typeface="Lucida Sans Typewriter"/>
                <a:ea typeface="Courier New" charset="0"/>
                <a:cs typeface="Courier New" charset="0"/>
              </a:rPr>
              <a:t> = 100;</a:t>
            </a:r>
          </a:p>
          <a:p>
            <a:pPr lvl="1">
              <a:spcBef>
                <a:spcPts val="0"/>
              </a:spcBef>
              <a:buNone/>
            </a:pP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pos = 0;</a:t>
            </a:r>
          </a:p>
          <a:p>
            <a:pPr lvl="1">
              <a:spcBef>
                <a:spcPts val="0"/>
              </a:spcBef>
              <a:buNone/>
            </a:pPr>
            <a:r>
              <a:rPr lang="en-US" sz="1600" dirty="0" err="1" smtClean="0">
                <a:solidFill>
                  <a:srgbClr val="6E8080"/>
                </a:solidFill>
                <a:latin typeface="Lucida Sans Typewriter"/>
                <a:ea typeface="Courier New" charset="0"/>
                <a:cs typeface="Courier New" charset="0"/>
              </a:rPr>
              <a:t>boolean</a:t>
            </a:r>
            <a:r>
              <a:rPr lang="en-US" sz="1600" dirty="0" smtClean="0">
                <a:solidFill>
                  <a:srgbClr val="6E8080"/>
                </a:solidFill>
                <a:latin typeface="Lucida Sans Typewriter"/>
                <a:ea typeface="Courier New" charset="0"/>
                <a:cs typeface="Courier New" charset="0"/>
              </a:rPr>
              <a:t> found = false;</a:t>
            </a:r>
          </a:p>
          <a:p>
            <a:pPr lvl="1">
              <a:spcBef>
                <a:spcPts val="0"/>
              </a:spcBef>
              <a:buNone/>
            </a:pPr>
            <a:r>
              <a:rPr lang="en-US" sz="1600" dirty="0" smtClean="0">
                <a:solidFill>
                  <a:srgbClr val="6E8080"/>
                </a:solidFill>
                <a:latin typeface="Lucida Sans Typewriter"/>
                <a:ea typeface="Courier New" charset="0"/>
                <a:cs typeface="Courier New" charset="0"/>
              </a:rPr>
              <a:t>while (pos &lt; </a:t>
            </a:r>
            <a:r>
              <a:rPr lang="en-US" sz="1600" dirty="0" err="1" smtClean="0">
                <a:solidFill>
                  <a:srgbClr val="6E8080"/>
                </a:solidFill>
                <a:latin typeface="Lucida Sans Typewriter"/>
                <a:ea typeface="Courier New" charset="0"/>
                <a:cs typeface="Courier New" charset="0"/>
              </a:rPr>
              <a:t>values.length</a:t>
            </a:r>
            <a:r>
              <a:rPr lang="en-US" sz="1600" dirty="0" smtClean="0">
                <a:solidFill>
                  <a:srgbClr val="6E8080"/>
                </a:solidFill>
                <a:latin typeface="Lucida Sans Typewriter"/>
                <a:ea typeface="Courier New" charset="0"/>
                <a:cs typeface="Courier New" charset="0"/>
              </a:rPr>
              <a:t> &amp;&amp; !found)</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if (</a:t>
            </a:r>
            <a:r>
              <a:rPr lang="en-US" sz="1600" dirty="0" err="1" smtClean="0">
                <a:solidFill>
                  <a:srgbClr val="6E8080"/>
                </a:solidFill>
                <a:latin typeface="Lucida Sans Typewriter"/>
                <a:ea typeface="Courier New" charset="0"/>
                <a:cs typeface="Courier New" charset="0"/>
              </a:rPr>
              <a:t>values[pos</a:t>
            </a:r>
            <a:r>
              <a:rPr lang="en-US" sz="1600" dirty="0" smtClean="0">
                <a:solidFill>
                  <a:srgbClr val="6E8080"/>
                </a:solidFill>
                <a:latin typeface="Lucida Sans Typewriter"/>
                <a:ea typeface="Courier New" charset="0"/>
                <a:cs typeface="Courier New" charset="0"/>
              </a:rPr>
              <a:t>] == </a:t>
            </a:r>
            <a:r>
              <a:rPr lang="en-US" sz="1600" dirty="0" err="1" smtClean="0">
                <a:solidFill>
                  <a:srgbClr val="6E8080"/>
                </a:solidFill>
                <a:latin typeface="Lucida Sans Typewriter"/>
                <a:ea typeface="Courier New" charset="0"/>
                <a:cs typeface="Courier New" charset="0"/>
              </a:rPr>
              <a:t>searchedValue</a:t>
            </a:r>
            <a:r>
              <a:rPr lang="en-US" sz="1600" dirty="0" smtClean="0">
                <a:solidFill>
                  <a:srgbClr val="6E8080"/>
                </a:solidFill>
                <a:latin typeface="Lucida Sans Typewriter"/>
                <a:ea typeface="Courier New" charset="0"/>
                <a:cs typeface="Courier New" charset="0"/>
              </a:rPr>
              <a:t>) { found = true; }</a:t>
            </a:r>
          </a:p>
          <a:p>
            <a:pPr lvl="1">
              <a:spcBef>
                <a:spcPts val="0"/>
              </a:spcBef>
              <a:buNone/>
            </a:pPr>
            <a:r>
              <a:rPr lang="en-US" sz="1600" dirty="0" smtClean="0">
                <a:solidFill>
                  <a:srgbClr val="6E8080"/>
                </a:solidFill>
                <a:latin typeface="Lucida Sans Typewriter"/>
                <a:ea typeface="Courier New" charset="0"/>
                <a:cs typeface="Courier New" charset="0"/>
              </a:rPr>
              <a:t>   else { pos++; }</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if (found) { </a:t>
            </a:r>
            <a:r>
              <a:rPr lang="en-US" sz="1600" dirty="0" err="1" smtClean="0">
                <a:solidFill>
                  <a:srgbClr val="6E8080"/>
                </a:solidFill>
                <a:latin typeface="Lucida Sans Typewriter"/>
                <a:ea typeface="Courier New" charset="0"/>
                <a:cs typeface="Courier New" charset="0"/>
              </a:rPr>
              <a:t>System.out.println("Found</a:t>
            </a:r>
            <a:r>
              <a:rPr lang="en-US" sz="1600" dirty="0" smtClean="0">
                <a:solidFill>
                  <a:srgbClr val="6E8080"/>
                </a:solidFill>
                <a:latin typeface="Lucida Sans Typewriter"/>
                <a:ea typeface="Courier New" charset="0"/>
                <a:cs typeface="Courier New" charset="0"/>
              </a:rPr>
              <a:t> at position: " + pos); }</a:t>
            </a:r>
          </a:p>
          <a:p>
            <a:pPr lvl="1">
              <a:spcBef>
                <a:spcPts val="0"/>
              </a:spcBef>
              <a:buNone/>
            </a:pPr>
            <a:r>
              <a:rPr lang="en-US" sz="1600" dirty="0" smtClean="0">
                <a:solidFill>
                  <a:srgbClr val="6E8080"/>
                </a:solidFill>
                <a:latin typeface="Lucida Sans Typewriter"/>
                <a:ea typeface="Courier New" charset="0"/>
                <a:cs typeface="Courier New" charset="0"/>
              </a:rPr>
              <a:t>else { </a:t>
            </a:r>
            <a:r>
              <a:rPr lang="en-US" sz="1600" dirty="0" err="1" smtClean="0">
                <a:solidFill>
                  <a:srgbClr val="6E8080"/>
                </a:solidFill>
                <a:latin typeface="Lucida Sans Typewriter"/>
                <a:ea typeface="Courier New" charset="0"/>
                <a:cs typeface="Courier New" charset="0"/>
              </a:rPr>
              <a:t>System.out.println("Not</a:t>
            </a:r>
            <a:r>
              <a:rPr lang="en-US" sz="1600" dirty="0" smtClean="0">
                <a:solidFill>
                  <a:srgbClr val="6E8080"/>
                </a:solidFill>
                <a:latin typeface="Lucida Sans Typewriter"/>
                <a:ea typeface="Courier New" charset="0"/>
                <a:cs typeface="Courier New" charset="0"/>
              </a:rPr>
              <a:t> found"); }</a:t>
            </a: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Linear Search</a:t>
            </a:r>
            <a:endParaRPr lang="en-US" b="1" dirty="0"/>
          </a:p>
        </p:txBody>
      </p:sp>
      <p:sp>
        <p:nvSpPr>
          <p:cNvPr id="3" name="Content Placeholder 2"/>
          <p:cNvSpPr>
            <a:spLocks noGrp="1"/>
          </p:cNvSpPr>
          <p:nvPr>
            <p:ph idx="4294967295"/>
          </p:nvPr>
        </p:nvSpPr>
        <p:spPr>
          <a:xfrm>
            <a:off x="9525" y="1269900"/>
            <a:ext cx="9134475" cy="2241595"/>
          </a:xfrm>
        </p:spPr>
        <p:txBody>
          <a:bodyPr/>
          <a:lstStyle/>
          <a:p>
            <a:r>
              <a:rPr lang="en-US" dirty="0" smtClean="0"/>
              <a:t>This algorithm is called a </a:t>
            </a:r>
            <a:r>
              <a:rPr lang="en-US" b="1" dirty="0" smtClean="0"/>
              <a:t>linear search</a:t>
            </a:r>
            <a:r>
              <a:rPr lang="en-US" dirty="0" smtClean="0"/>
              <a:t>.</a:t>
            </a:r>
          </a:p>
          <a:p>
            <a:r>
              <a:rPr lang="en-US" dirty="0" smtClean="0"/>
              <a:t>A linear search inspects elements in sequence until a match is found.</a:t>
            </a:r>
          </a:p>
          <a:p>
            <a:r>
              <a:rPr lang="en-US" dirty="0" smtClean="0"/>
              <a:t>To search for a specific element, visit the elements and stop when you encounter the match.</a:t>
            </a:r>
            <a:endParaRPr lang="en-US" dirty="0" smtClean="0">
              <a:solidFill>
                <a:srgbClr val="6E8080"/>
              </a:solidFill>
              <a:latin typeface="Lucida Sans Typewriter"/>
              <a:ea typeface="Courier New" charset="0"/>
              <a:cs typeface="Courier New" charset="0"/>
            </a:endParaRPr>
          </a:p>
        </p:txBody>
      </p:sp>
      <p:pic>
        <p:nvPicPr>
          <p:cNvPr id="4" name="Picture 3" descr="searching_mail.jpg"/>
          <p:cNvPicPr>
            <a:picLocks noChangeAspect="1"/>
          </p:cNvPicPr>
          <p:nvPr/>
        </p:nvPicPr>
        <p:blipFill>
          <a:blip r:embed="rId2"/>
          <a:stretch>
            <a:fillRect/>
          </a:stretch>
        </p:blipFill>
        <p:spPr>
          <a:xfrm>
            <a:off x="426200" y="3428999"/>
            <a:ext cx="1861311" cy="1614106"/>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Removing an Element</a:t>
            </a:r>
            <a:endParaRPr lang="en-US" b="1" dirty="0"/>
          </a:p>
        </p:txBody>
      </p:sp>
      <p:sp>
        <p:nvSpPr>
          <p:cNvPr id="3" name="Content Placeholder 2"/>
          <p:cNvSpPr>
            <a:spLocks noGrp="1"/>
          </p:cNvSpPr>
          <p:nvPr>
            <p:ph idx="4294967295"/>
          </p:nvPr>
        </p:nvSpPr>
        <p:spPr>
          <a:xfrm>
            <a:off x="9525" y="1269900"/>
            <a:ext cx="9134475" cy="2889106"/>
          </a:xfrm>
        </p:spPr>
        <p:txBody>
          <a:bodyPr>
            <a:normAutofit lnSpcReduction="10000"/>
          </a:bodyPr>
          <a:lstStyle/>
          <a:p>
            <a:pPr>
              <a:buNone/>
            </a:pPr>
            <a:r>
              <a:rPr lang="en-US" dirty="0" smtClean="0"/>
              <a:t>Problem: To remove the element with index </a:t>
            </a:r>
            <a:r>
              <a:rPr lang="en-US" dirty="0" smtClean="0">
                <a:solidFill>
                  <a:srgbClr val="6E8080"/>
                </a:solidFill>
                <a:latin typeface="Lucida Sans Typewriter"/>
                <a:ea typeface="Courier New" charset="0"/>
                <a:cs typeface="Courier New" charset="0"/>
              </a:rPr>
              <a:t>pos</a:t>
            </a:r>
            <a:r>
              <a:rPr lang="en-US" dirty="0" smtClean="0"/>
              <a:t> from the array </a:t>
            </a:r>
            <a:r>
              <a:rPr lang="en-US" dirty="0" smtClean="0">
                <a:solidFill>
                  <a:srgbClr val="6E8080"/>
                </a:solidFill>
                <a:latin typeface="Lucida Sans Typewriter"/>
                <a:ea typeface="Courier New" charset="0"/>
                <a:cs typeface="Courier New" charset="0"/>
              </a:rPr>
              <a:t>values</a:t>
            </a:r>
            <a:r>
              <a:rPr lang="en-US" dirty="0" smtClean="0"/>
              <a:t> with number of elements </a:t>
            </a:r>
            <a:r>
              <a:rPr lang="en-US" dirty="0" err="1" smtClean="0">
                <a:solidFill>
                  <a:srgbClr val="6E8080"/>
                </a:solidFill>
                <a:latin typeface="Lucida Sans Typewriter"/>
                <a:ea typeface="Courier New" charset="0"/>
                <a:cs typeface="Courier New" charset="0"/>
              </a:rPr>
              <a:t>currentSize</a:t>
            </a:r>
            <a:r>
              <a:rPr lang="en-US" dirty="0" smtClean="0"/>
              <a:t>.</a:t>
            </a:r>
          </a:p>
          <a:p>
            <a:r>
              <a:rPr lang="en-US" dirty="0" smtClean="0"/>
              <a:t>Unordered </a:t>
            </a:r>
          </a:p>
          <a:p>
            <a:pPr marL="914400" lvl="1" indent="-457200">
              <a:buFont typeface="+mj-lt"/>
              <a:buAutoNum type="arabicPeriod"/>
            </a:pPr>
            <a:r>
              <a:rPr lang="en-US" dirty="0" smtClean="0"/>
              <a:t>Overwrite the element to be removed with the last element of the array.</a:t>
            </a:r>
          </a:p>
          <a:p>
            <a:pPr marL="914400" lvl="1" indent="-457200">
              <a:buFont typeface="+mj-lt"/>
              <a:buAutoNum type="arabicPeriod"/>
            </a:pPr>
            <a:r>
              <a:rPr lang="en-US" dirty="0" smtClean="0"/>
              <a:t>Decrement the </a:t>
            </a:r>
            <a:r>
              <a:rPr lang="en-US" dirty="0" err="1" smtClean="0">
                <a:solidFill>
                  <a:srgbClr val="6E8080"/>
                </a:solidFill>
                <a:latin typeface="Lucida Sans Typewriter"/>
                <a:ea typeface="Courier New" charset="0"/>
                <a:cs typeface="Courier New" charset="0"/>
              </a:rPr>
              <a:t>currentSize</a:t>
            </a:r>
            <a:r>
              <a:rPr lang="en-US" dirty="0" smtClean="0"/>
              <a:t> variable. </a:t>
            </a:r>
          </a:p>
          <a:p>
            <a:pPr lvl="1">
              <a:spcBef>
                <a:spcPts val="0"/>
              </a:spcBef>
              <a:buNone/>
            </a:pPr>
            <a:r>
              <a:rPr lang="en-US" dirty="0" err="1" smtClean="0">
                <a:solidFill>
                  <a:srgbClr val="6E8080"/>
                </a:solidFill>
                <a:latin typeface="Lucida Sans Typewriter"/>
                <a:ea typeface="Courier New" charset="0"/>
                <a:cs typeface="Courier New" charset="0"/>
              </a:rPr>
              <a:t>values[pos</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values[currentSize</a:t>
            </a:r>
            <a:r>
              <a:rPr lang="en-US" dirty="0" smtClean="0">
                <a:solidFill>
                  <a:srgbClr val="6E8080"/>
                </a:solidFill>
                <a:latin typeface="Lucida Sans Typewriter"/>
                <a:ea typeface="Courier New" charset="0"/>
                <a:cs typeface="Courier New" charset="0"/>
              </a:rPr>
              <a:t> - 1];</a:t>
            </a:r>
          </a:p>
          <a:p>
            <a:pPr lvl="1">
              <a:spcBef>
                <a:spcPts val="0"/>
              </a:spcBef>
              <a:buNone/>
            </a:pP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Removing an Element</a:t>
            </a:r>
            <a:endParaRPr lang="en-US" b="1" dirty="0"/>
          </a:p>
        </p:txBody>
      </p:sp>
      <p:sp>
        <p:nvSpPr>
          <p:cNvPr id="3" name="Content Placeholder 2"/>
          <p:cNvSpPr>
            <a:spLocks noGrp="1"/>
          </p:cNvSpPr>
          <p:nvPr>
            <p:ph idx="4294967295"/>
          </p:nvPr>
        </p:nvSpPr>
        <p:spPr>
          <a:xfrm>
            <a:off x="196296" y="3926491"/>
            <a:ext cx="9134475" cy="560560"/>
          </a:xfrm>
        </p:spPr>
        <p:txBody>
          <a:bodyPr/>
          <a:lstStyle/>
          <a:p>
            <a:pPr>
              <a:buNone/>
            </a:pPr>
            <a:r>
              <a:rPr lang="en-US" b="1" dirty="0" smtClean="0"/>
              <a:t>Figure 6</a:t>
            </a:r>
            <a:r>
              <a:rPr lang="en-US" dirty="0" smtClean="0"/>
              <a:t> Removing an Element in an Unordered Array</a:t>
            </a:r>
            <a:endParaRPr lang="en-US" dirty="0"/>
          </a:p>
        </p:txBody>
      </p:sp>
      <p:pic>
        <p:nvPicPr>
          <p:cNvPr id="6" name="Picture 5" descr="removing_element_unordered_array.png"/>
          <p:cNvPicPr>
            <a:picLocks noChangeAspect="1"/>
          </p:cNvPicPr>
          <p:nvPr/>
        </p:nvPicPr>
        <p:blipFill>
          <a:blip r:embed="rId2"/>
          <a:stretch>
            <a:fillRect/>
          </a:stretch>
        </p:blipFill>
        <p:spPr>
          <a:xfrm>
            <a:off x="196296" y="1324592"/>
            <a:ext cx="5319724" cy="260189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Removing an Element</a:t>
            </a:r>
            <a:endParaRPr lang="en-US" b="1" dirty="0"/>
          </a:p>
        </p:txBody>
      </p:sp>
      <p:sp>
        <p:nvSpPr>
          <p:cNvPr id="3" name="Content Placeholder 2"/>
          <p:cNvSpPr>
            <a:spLocks noGrp="1"/>
          </p:cNvSpPr>
          <p:nvPr>
            <p:ph idx="4294967295"/>
          </p:nvPr>
        </p:nvSpPr>
        <p:spPr>
          <a:xfrm>
            <a:off x="9525" y="1269900"/>
            <a:ext cx="9134475" cy="2889106"/>
          </a:xfrm>
        </p:spPr>
        <p:txBody>
          <a:bodyPr>
            <a:normAutofit fontScale="92500" lnSpcReduction="10000"/>
          </a:bodyPr>
          <a:lstStyle/>
          <a:p>
            <a:r>
              <a:rPr lang="en-US" dirty="0" smtClean="0"/>
              <a:t>Ordered array</a:t>
            </a:r>
          </a:p>
          <a:p>
            <a:pPr marL="914400" lvl="1" indent="-457200">
              <a:buFont typeface="+mj-lt"/>
              <a:buAutoNum type="arabicPeriod"/>
            </a:pPr>
            <a:r>
              <a:rPr lang="en-US" dirty="0" smtClean="0"/>
              <a:t>Move all elements following the element to be removed to a lower index.</a:t>
            </a:r>
          </a:p>
          <a:p>
            <a:pPr marL="914400" lvl="1" indent="-457200">
              <a:buFont typeface="+mj-lt"/>
              <a:buAutoNum type="arabicPeriod"/>
            </a:pPr>
            <a:r>
              <a:rPr lang="en-US" dirty="0" smtClean="0"/>
              <a:t>Decrement the variable holding the size of the array.</a:t>
            </a:r>
          </a:p>
          <a:p>
            <a:pPr marL="914400" lvl="1" indent="-457200">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pos + 1;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marL="914400" lvl="1" indent="-457200">
              <a:buNone/>
            </a:pPr>
            <a:r>
              <a:rPr lang="en-US" dirty="0" smtClean="0">
                <a:solidFill>
                  <a:srgbClr val="6E8080"/>
                </a:solidFill>
                <a:latin typeface="Lucida Sans Typewriter"/>
                <a:ea typeface="Courier New" charset="0"/>
                <a:cs typeface="Courier New" charset="0"/>
              </a:rPr>
              <a:t>{</a:t>
            </a:r>
          </a:p>
          <a:p>
            <a:pPr marL="914400" lvl="1" indent="-457200">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 - 1] =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a:t>
            </a:r>
          </a:p>
          <a:p>
            <a:pPr marL="914400" lvl="1" indent="-457200">
              <a:buNone/>
            </a:pPr>
            <a:r>
              <a:rPr lang="en-US" dirty="0" smtClean="0">
                <a:solidFill>
                  <a:srgbClr val="6E8080"/>
                </a:solidFill>
                <a:latin typeface="Lucida Sans Typewriter"/>
                <a:ea typeface="Courier New" charset="0"/>
                <a:cs typeface="Courier New" charset="0"/>
              </a:rPr>
              <a:t>}</a:t>
            </a:r>
          </a:p>
          <a:p>
            <a:pPr marL="914400" lvl="1" indent="-457200">
              <a:buNone/>
            </a:pP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Removing an Element</a:t>
            </a:r>
            <a:endParaRPr lang="en-US" b="1" dirty="0"/>
          </a:p>
        </p:txBody>
      </p:sp>
      <p:sp>
        <p:nvSpPr>
          <p:cNvPr id="3" name="Content Placeholder 2"/>
          <p:cNvSpPr>
            <a:spLocks noGrp="1"/>
          </p:cNvSpPr>
          <p:nvPr>
            <p:ph idx="4294967295"/>
          </p:nvPr>
        </p:nvSpPr>
        <p:spPr>
          <a:xfrm>
            <a:off x="196296" y="3926491"/>
            <a:ext cx="9134475" cy="560560"/>
          </a:xfrm>
        </p:spPr>
        <p:txBody>
          <a:bodyPr/>
          <a:lstStyle/>
          <a:p>
            <a:pPr>
              <a:buNone/>
            </a:pPr>
            <a:r>
              <a:rPr lang="en-US" b="1" dirty="0" smtClean="0"/>
              <a:t>Figure 7</a:t>
            </a:r>
            <a:r>
              <a:rPr lang="en-US" dirty="0" smtClean="0"/>
              <a:t> Removing an Element in an Ordered Array</a:t>
            </a:r>
            <a:endParaRPr lang="en-US" dirty="0"/>
          </a:p>
        </p:txBody>
      </p:sp>
      <p:pic>
        <p:nvPicPr>
          <p:cNvPr id="5" name="Picture 4" descr="removing_element_ordered_array.png"/>
          <p:cNvPicPr>
            <a:picLocks noChangeAspect="1"/>
          </p:cNvPicPr>
          <p:nvPr/>
        </p:nvPicPr>
        <p:blipFill>
          <a:blip r:embed="rId2"/>
          <a:stretch>
            <a:fillRect/>
          </a:stretch>
        </p:blipFill>
        <p:spPr>
          <a:xfrm>
            <a:off x="498686" y="1350353"/>
            <a:ext cx="4585525" cy="257613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Inserting an Element</a:t>
            </a:r>
            <a:endParaRPr lang="en-US" b="1" dirty="0"/>
          </a:p>
        </p:txBody>
      </p:sp>
      <p:sp>
        <p:nvSpPr>
          <p:cNvPr id="3" name="Content Placeholder 2"/>
          <p:cNvSpPr>
            <a:spLocks noGrp="1"/>
          </p:cNvSpPr>
          <p:nvPr>
            <p:ph idx="4294967295"/>
          </p:nvPr>
        </p:nvSpPr>
        <p:spPr>
          <a:xfrm>
            <a:off x="9525" y="1269900"/>
            <a:ext cx="9134475" cy="2889106"/>
          </a:xfrm>
        </p:spPr>
        <p:txBody>
          <a:bodyPr>
            <a:normAutofit lnSpcReduction="10000"/>
          </a:bodyPr>
          <a:lstStyle/>
          <a:p>
            <a:r>
              <a:rPr lang="en-US" dirty="0" smtClean="0"/>
              <a:t>If order does not matter</a:t>
            </a:r>
          </a:p>
          <a:p>
            <a:pPr marL="914400" lvl="1" indent="-457200">
              <a:buFont typeface="+mj-lt"/>
              <a:buAutoNum type="arabicPeriod"/>
            </a:pPr>
            <a:r>
              <a:rPr lang="en-US" dirty="0" smtClean="0"/>
              <a:t>Insert the new element at the end of the array.</a:t>
            </a:r>
          </a:p>
          <a:p>
            <a:pPr marL="914400" lvl="1" indent="-457200">
              <a:buFont typeface="+mj-lt"/>
              <a:buAutoNum type="arabicPeriod"/>
            </a:pPr>
            <a:r>
              <a:rPr lang="en-US" dirty="0" smtClean="0"/>
              <a:t>Increment the variable tracking the size of the array. </a:t>
            </a:r>
          </a:p>
          <a:p>
            <a:pPr lvl="1">
              <a:buNone/>
            </a:pPr>
            <a:r>
              <a:rPr lang="en-US" dirty="0" smtClean="0">
                <a:solidFill>
                  <a:srgbClr val="6E8080"/>
                </a:solidFill>
                <a:latin typeface="Lucida Sans Typewriter"/>
                <a:ea typeface="Courier New" charset="0"/>
                <a:cs typeface="Courier New" charset="0"/>
              </a:rPr>
              <a:t>if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values[currentSize</a:t>
            </a:r>
            <a:r>
              <a:rPr lang="en-US" dirty="0" smtClean="0">
                <a:solidFill>
                  <a:srgbClr val="6E8080"/>
                </a:solidFill>
                <a:latin typeface="Lucida Sans Typewriter"/>
                <a:ea typeface="Courier New" charset="0"/>
                <a:cs typeface="Courier New" charset="0"/>
              </a:rPr>
              <a:t> -1 ] = </a:t>
            </a:r>
            <a:r>
              <a:rPr lang="en-US" dirty="0" err="1" smtClean="0">
                <a:solidFill>
                  <a:srgbClr val="6E8080"/>
                </a:solidFill>
                <a:latin typeface="Lucida Sans Typewriter"/>
                <a:ea typeface="Courier New" charset="0"/>
                <a:cs typeface="Courier New" charset="0"/>
              </a:rPr>
              <a:t>newElement</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Inserting an Element</a:t>
            </a:r>
            <a:endParaRPr lang="en-US" b="1" dirty="0"/>
          </a:p>
        </p:txBody>
      </p:sp>
      <p:sp>
        <p:nvSpPr>
          <p:cNvPr id="3" name="Content Placeholder 2"/>
          <p:cNvSpPr>
            <a:spLocks noGrp="1"/>
          </p:cNvSpPr>
          <p:nvPr>
            <p:ph idx="4294967295"/>
          </p:nvPr>
        </p:nvSpPr>
        <p:spPr>
          <a:xfrm>
            <a:off x="196296" y="3926491"/>
            <a:ext cx="9134475" cy="560560"/>
          </a:xfrm>
        </p:spPr>
        <p:txBody>
          <a:bodyPr/>
          <a:lstStyle/>
          <a:p>
            <a:pPr>
              <a:buNone/>
            </a:pPr>
            <a:r>
              <a:rPr lang="en-US" b="1" dirty="0" smtClean="0"/>
              <a:t>Figure 8</a:t>
            </a:r>
            <a:r>
              <a:rPr lang="en-US" dirty="0" smtClean="0"/>
              <a:t> Inserting an Element in an Unordered Array</a:t>
            </a:r>
            <a:endParaRPr lang="en-US" dirty="0"/>
          </a:p>
        </p:txBody>
      </p:sp>
      <p:pic>
        <p:nvPicPr>
          <p:cNvPr id="6" name="Picture 5" descr="inserting_in_unordered_array.png"/>
          <p:cNvPicPr>
            <a:picLocks noChangeAspect="1"/>
          </p:cNvPicPr>
          <p:nvPr/>
        </p:nvPicPr>
        <p:blipFill>
          <a:blip r:embed="rId2"/>
          <a:stretch>
            <a:fillRect/>
          </a:stretch>
        </p:blipFill>
        <p:spPr>
          <a:xfrm>
            <a:off x="196296" y="1285950"/>
            <a:ext cx="5229559" cy="2640541"/>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Inserting an Element</a:t>
            </a:r>
            <a:endParaRPr lang="en-US" b="1" dirty="0"/>
          </a:p>
        </p:txBody>
      </p:sp>
      <p:sp>
        <p:nvSpPr>
          <p:cNvPr id="3" name="Content Placeholder 2"/>
          <p:cNvSpPr>
            <a:spLocks noGrp="1"/>
          </p:cNvSpPr>
          <p:nvPr>
            <p:ph idx="4294967295"/>
          </p:nvPr>
        </p:nvSpPr>
        <p:spPr>
          <a:xfrm>
            <a:off x="9525" y="1269900"/>
            <a:ext cx="9134475" cy="2889106"/>
          </a:xfrm>
        </p:spPr>
        <p:txBody>
          <a:bodyPr>
            <a:normAutofit fontScale="70000" lnSpcReduction="20000"/>
          </a:bodyPr>
          <a:lstStyle/>
          <a:p>
            <a:r>
              <a:rPr lang="en-US" dirty="0" smtClean="0"/>
              <a:t>If order matters Increment the variable tracking the size of the array.</a:t>
            </a:r>
          </a:p>
          <a:p>
            <a:pPr marL="914400" lvl="1" indent="-457200">
              <a:buFont typeface="+mj-lt"/>
              <a:buAutoNum type="arabicPeriod"/>
            </a:pPr>
            <a:r>
              <a:rPr lang="en-US" dirty="0" smtClean="0"/>
              <a:t>Move all elements after the insertion location to a higher index.</a:t>
            </a:r>
          </a:p>
          <a:p>
            <a:pPr marL="914400" lvl="1" indent="-457200">
              <a:buFont typeface="+mj-lt"/>
              <a:buAutoNum type="arabicPeriod"/>
            </a:pPr>
            <a:r>
              <a:rPr lang="en-US" dirty="0" smtClean="0"/>
              <a:t>Insert the element.</a:t>
            </a:r>
          </a:p>
          <a:p>
            <a:pPr lvl="1">
              <a:buNone/>
            </a:pPr>
            <a:r>
              <a:rPr lang="en-US" dirty="0" smtClean="0">
                <a:solidFill>
                  <a:srgbClr val="6E8080"/>
                </a:solidFill>
                <a:latin typeface="Lucida Sans Typewriter"/>
                <a:ea typeface="Courier New" charset="0"/>
                <a:cs typeface="Courier New" charset="0"/>
              </a:rPr>
              <a:t>if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currentSize</a:t>
            </a:r>
            <a:r>
              <a:rPr lang="en-US" dirty="0" smtClean="0">
                <a:solidFill>
                  <a:srgbClr val="6E8080"/>
                </a:solidFill>
                <a:latin typeface="Lucida Sans Typewriter"/>
                <a:ea typeface="Courier New" charset="0"/>
                <a:cs typeface="Courier New" charset="0"/>
              </a:rPr>
              <a:t> - 1;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&gt; pos;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 - 1];</a:t>
            </a:r>
          </a:p>
          <a:p>
            <a:pPr lvl="1">
              <a:buNone/>
            </a:pP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values[pos</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newElement</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a:t>
            </a:r>
            <a:endParaRPr lang="en-US" dirty="0"/>
          </a:p>
        </p:txBody>
      </p:sp>
      <p:sp>
        <p:nvSpPr>
          <p:cNvPr id="3" name="Content Placeholder 2"/>
          <p:cNvSpPr>
            <a:spLocks noGrp="1"/>
          </p:cNvSpPr>
          <p:nvPr>
            <p:ph idx="4294967295"/>
          </p:nvPr>
        </p:nvSpPr>
        <p:spPr>
          <a:xfrm>
            <a:off x="9525" y="927099"/>
            <a:ext cx="9134475" cy="4152501"/>
          </a:xfrm>
        </p:spPr>
        <p:txBody>
          <a:bodyPr/>
          <a:lstStyle/>
          <a:p>
            <a:r>
              <a:rPr lang="en-US" dirty="0" smtClean="0"/>
              <a:t>To access a value in an array, specify which “slot” you want to use </a:t>
            </a:r>
          </a:p>
          <a:p>
            <a:pPr lvl="1"/>
            <a:r>
              <a:rPr lang="en-US" dirty="0" smtClean="0"/>
              <a:t>use the </a:t>
            </a:r>
            <a:r>
              <a:rPr lang="en-US" dirty="0" smtClean="0">
                <a:solidFill>
                  <a:srgbClr val="6E8080"/>
                </a:solidFill>
                <a:latin typeface="Lucida Sans Typewriter"/>
                <a:ea typeface="Courier New" charset="0"/>
                <a:cs typeface="Courier New" charset="0"/>
              </a:rPr>
              <a:t>[]</a:t>
            </a:r>
            <a:r>
              <a:rPr lang="en-US" dirty="0" smtClean="0"/>
              <a:t> operator</a:t>
            </a:r>
          </a:p>
          <a:p>
            <a:pPr lvl="2">
              <a:buNone/>
            </a:pPr>
            <a:r>
              <a:rPr lang="en-US" sz="2000" dirty="0" smtClean="0">
                <a:solidFill>
                  <a:srgbClr val="6E8080"/>
                </a:solidFill>
                <a:latin typeface="Lucida Sans Typewriter"/>
                <a:ea typeface="Courier New" charset="0"/>
                <a:cs typeface="Courier New" charset="0"/>
              </a:rPr>
              <a:t>values[4] = 35; </a:t>
            </a:r>
          </a:p>
          <a:p>
            <a:r>
              <a:rPr lang="en-US" dirty="0" smtClean="0"/>
              <a:t>The “slot number” is called an index.</a:t>
            </a:r>
          </a:p>
          <a:p>
            <a:r>
              <a:rPr lang="en-US" dirty="0" smtClean="0"/>
              <a:t>Each slot contains an element.</a:t>
            </a:r>
          </a:p>
          <a:p>
            <a:r>
              <a:rPr lang="en-US" dirty="0" smtClean="0"/>
              <a:t>Individual elements are accessed by an integer index </a:t>
            </a:r>
            <a:r>
              <a:rPr lang="en-US" dirty="0" err="1" smtClean="0">
                <a:solidFill>
                  <a:srgbClr val="6E8080"/>
                </a:solidFill>
                <a:latin typeface="Lucida Sans Typewriter"/>
                <a:ea typeface="Courier New" charset="0"/>
                <a:cs typeface="Courier New" charset="0"/>
              </a:rPr>
              <a:t>i</a:t>
            </a:r>
            <a:r>
              <a:rPr lang="en-US" dirty="0" smtClean="0"/>
              <a:t>, using the notation </a:t>
            </a:r>
            <a:r>
              <a:rPr lang="en-US" dirty="0" err="1" smtClean="0">
                <a:solidFill>
                  <a:srgbClr val="6E8080"/>
                </a:solidFill>
                <a:latin typeface="Lucida Sans Typewriter"/>
                <a:ea typeface="Courier New" charset="0"/>
                <a:cs typeface="Courier New" charset="0"/>
              </a:rPr>
              <a:t>array[i</a:t>
            </a:r>
            <a:r>
              <a:rPr lang="en-US" dirty="0" smtClean="0">
                <a:solidFill>
                  <a:srgbClr val="6E8080"/>
                </a:solidFill>
                <a:latin typeface="Lucida Sans Typewriter"/>
                <a:ea typeface="Courier New" charset="0"/>
                <a:cs typeface="Courier New" charset="0"/>
              </a:rPr>
              <a:t>]</a:t>
            </a:r>
            <a:r>
              <a:rPr lang="en-US" dirty="0" smtClean="0"/>
              <a:t>.</a:t>
            </a:r>
          </a:p>
          <a:p>
            <a:r>
              <a:rPr lang="en-US" dirty="0" smtClean="0"/>
              <a:t>An array element can be used like any variable.</a:t>
            </a:r>
          </a:p>
          <a:p>
            <a:pPr lvl="1">
              <a:buNone/>
            </a:pPr>
            <a:r>
              <a:rPr lang="en-US" dirty="0" smtClean="0">
                <a:solidFill>
                  <a:srgbClr val="6E8080"/>
                </a:solidFill>
                <a:latin typeface="Lucida Sans Typewriter"/>
                <a:ea typeface="Courier New" charset="0"/>
                <a:cs typeface="Courier New" charset="0"/>
              </a:rPr>
              <a:t>System.out.println(values[4]);</a:t>
            </a:r>
          </a:p>
        </p:txBody>
      </p:sp>
      <p:pic>
        <p:nvPicPr>
          <p:cNvPr id="6" name="Picture 5" descr="three.png"/>
          <p:cNvPicPr>
            <a:picLocks noChangeAspect="1"/>
          </p:cNvPicPr>
          <p:nvPr/>
        </p:nvPicPr>
        <p:blipFill>
          <a:blip r:embed="rId2"/>
          <a:stretch>
            <a:fillRect/>
          </a:stretch>
        </p:blipFill>
        <p:spPr>
          <a:xfrm>
            <a:off x="3391440" y="2207458"/>
            <a:ext cx="203200" cy="203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Inserting an Element</a:t>
            </a:r>
            <a:endParaRPr lang="en-US" b="1" dirty="0"/>
          </a:p>
        </p:txBody>
      </p:sp>
      <p:sp>
        <p:nvSpPr>
          <p:cNvPr id="3" name="Content Placeholder 2"/>
          <p:cNvSpPr>
            <a:spLocks noGrp="1"/>
          </p:cNvSpPr>
          <p:nvPr>
            <p:ph idx="4294967295"/>
          </p:nvPr>
        </p:nvSpPr>
        <p:spPr>
          <a:xfrm>
            <a:off x="196296" y="3926491"/>
            <a:ext cx="9134475" cy="560560"/>
          </a:xfrm>
        </p:spPr>
        <p:txBody>
          <a:bodyPr/>
          <a:lstStyle/>
          <a:p>
            <a:pPr>
              <a:buNone/>
            </a:pPr>
            <a:r>
              <a:rPr lang="en-US" b="1" dirty="0" smtClean="0"/>
              <a:t>Figure 9</a:t>
            </a:r>
            <a:r>
              <a:rPr lang="en-US" dirty="0" smtClean="0"/>
              <a:t> Inserting an Element in an Ordered Array</a:t>
            </a:r>
            <a:endParaRPr lang="en-US" dirty="0"/>
          </a:p>
        </p:txBody>
      </p:sp>
      <p:pic>
        <p:nvPicPr>
          <p:cNvPr id="5" name="Picture 4" descr="inserting_in_ordered_array.png"/>
          <p:cNvPicPr>
            <a:picLocks noChangeAspect="1"/>
          </p:cNvPicPr>
          <p:nvPr/>
        </p:nvPicPr>
        <p:blipFill>
          <a:blip r:embed="rId2"/>
          <a:stretch>
            <a:fillRect/>
          </a:stretch>
        </p:blipFill>
        <p:spPr>
          <a:xfrm>
            <a:off x="196296" y="1324592"/>
            <a:ext cx="4765854" cy="2601899"/>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Swapping Elements</a:t>
            </a:r>
            <a:endParaRPr lang="en-US" b="1" dirty="0"/>
          </a:p>
        </p:txBody>
      </p:sp>
      <p:sp>
        <p:nvSpPr>
          <p:cNvPr id="3" name="Content Placeholder 2"/>
          <p:cNvSpPr>
            <a:spLocks noGrp="1"/>
          </p:cNvSpPr>
          <p:nvPr>
            <p:ph idx="4294967295"/>
          </p:nvPr>
        </p:nvSpPr>
        <p:spPr>
          <a:xfrm>
            <a:off x="9525" y="1269900"/>
            <a:ext cx="9134475" cy="5043320"/>
          </a:xfrm>
        </p:spPr>
        <p:txBody>
          <a:bodyPr/>
          <a:lstStyle/>
          <a:p>
            <a:r>
              <a:rPr lang="en-US" dirty="0" smtClean="0"/>
              <a:t>To swap two elements, you need a temporary variable.</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We need to save the first value in the temporary variable before replacing it.</a:t>
            </a:r>
          </a:p>
          <a:p>
            <a:pPr lvl="1">
              <a:buNone/>
            </a:pPr>
            <a:r>
              <a:rPr lang="en-US" dirty="0" smtClean="0">
                <a:solidFill>
                  <a:srgbClr val="6E8080"/>
                </a:solidFill>
                <a:latin typeface="Lucida Sans Typewriter"/>
                <a:ea typeface="Courier New" charset="0"/>
                <a:cs typeface="Courier New" charset="0"/>
              </a:rPr>
              <a:t>double temp =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a:t>
            </a:r>
          </a:p>
          <a:p>
            <a:pPr lvl="1">
              <a:buNone/>
            </a:pP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 = </a:t>
            </a:r>
            <a:r>
              <a:rPr lang="en-US" dirty="0" err="1" smtClean="0">
                <a:solidFill>
                  <a:srgbClr val="6E8080"/>
                </a:solidFill>
                <a:latin typeface="Lucida Sans Typewriter"/>
                <a:ea typeface="Courier New" charset="0"/>
                <a:cs typeface="Courier New" charset="0"/>
              </a:rPr>
              <a:t>values[j</a:t>
            </a:r>
            <a:r>
              <a:rPr lang="en-US" dirty="0" smtClean="0">
                <a:solidFill>
                  <a:srgbClr val="6E8080"/>
                </a:solidFill>
                <a:latin typeface="Lucida Sans Typewriter"/>
                <a:ea typeface="Courier New" charset="0"/>
                <a:cs typeface="Courier New" charset="0"/>
              </a:rPr>
              <a:t>];</a:t>
            </a:r>
          </a:p>
          <a:p>
            <a:r>
              <a:rPr lang="en-US" dirty="0" smtClean="0"/>
              <a:t>Now we can set </a:t>
            </a:r>
            <a:r>
              <a:rPr lang="en-US" dirty="0" err="1" smtClean="0">
                <a:solidFill>
                  <a:srgbClr val="6E8080"/>
                </a:solidFill>
                <a:latin typeface="Lucida Sans Typewriter"/>
                <a:ea typeface="Courier New" charset="0"/>
                <a:cs typeface="Courier New" charset="0"/>
              </a:rPr>
              <a:t>values[j</a:t>
            </a:r>
            <a:r>
              <a:rPr lang="en-US" dirty="0" smtClean="0">
                <a:solidFill>
                  <a:srgbClr val="6E8080"/>
                </a:solidFill>
                <a:latin typeface="Lucida Sans Typewriter"/>
                <a:ea typeface="Courier New" charset="0"/>
                <a:cs typeface="Courier New" charset="0"/>
              </a:rPr>
              <a:t>]</a:t>
            </a:r>
            <a:r>
              <a:rPr lang="en-US" dirty="0" smtClean="0"/>
              <a:t> to the saved value.</a:t>
            </a:r>
          </a:p>
          <a:p>
            <a:pPr lvl="1">
              <a:buNone/>
            </a:pPr>
            <a:r>
              <a:rPr lang="en-US" dirty="0" err="1" smtClean="0">
                <a:solidFill>
                  <a:srgbClr val="6E8080"/>
                </a:solidFill>
                <a:latin typeface="Lucida Sans Typewriter"/>
                <a:ea typeface="Courier New" charset="0"/>
                <a:cs typeface="Courier New" charset="0"/>
              </a:rPr>
              <a:t>values[j</a:t>
            </a:r>
            <a:r>
              <a:rPr lang="en-US" dirty="0" smtClean="0">
                <a:solidFill>
                  <a:srgbClr val="6E8080"/>
                </a:solidFill>
                <a:latin typeface="Lucida Sans Typewriter"/>
                <a:ea typeface="Courier New" charset="0"/>
                <a:cs typeface="Courier New" charset="0"/>
              </a:rPr>
              <a:t>] = temp;</a:t>
            </a:r>
          </a:p>
        </p:txBody>
      </p:sp>
      <p:pic>
        <p:nvPicPr>
          <p:cNvPr id="4" name="Picture 3" descr="swapping_feet.png"/>
          <p:cNvPicPr>
            <a:picLocks noChangeAspect="1"/>
          </p:cNvPicPr>
          <p:nvPr/>
        </p:nvPicPr>
        <p:blipFill>
          <a:blip r:embed="rId2"/>
          <a:stretch>
            <a:fillRect/>
          </a:stretch>
        </p:blipFill>
        <p:spPr>
          <a:xfrm>
            <a:off x="332948" y="1734297"/>
            <a:ext cx="2576138" cy="231852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Swapping Elements</a:t>
            </a:r>
            <a:endParaRPr lang="en-US" b="1" dirty="0"/>
          </a:p>
        </p:txBody>
      </p:sp>
      <p:sp>
        <p:nvSpPr>
          <p:cNvPr id="3" name="Content Placeholder 2"/>
          <p:cNvSpPr>
            <a:spLocks noGrp="1"/>
          </p:cNvSpPr>
          <p:nvPr>
            <p:ph idx="4294967295"/>
          </p:nvPr>
        </p:nvSpPr>
        <p:spPr>
          <a:xfrm>
            <a:off x="9525" y="6076630"/>
            <a:ext cx="9134475" cy="473396"/>
          </a:xfrm>
        </p:spPr>
        <p:txBody>
          <a:bodyPr/>
          <a:lstStyle/>
          <a:p>
            <a:pPr>
              <a:buNone/>
            </a:pPr>
            <a:r>
              <a:rPr lang="en-US" b="1" dirty="0" smtClean="0"/>
              <a:t>Figure 10</a:t>
            </a:r>
            <a:r>
              <a:rPr lang="en-US" dirty="0" smtClean="0"/>
              <a:t> Swapping Array Elements</a:t>
            </a:r>
            <a:endParaRPr lang="en-US" dirty="0" smtClean="0">
              <a:solidFill>
                <a:srgbClr val="6E8080"/>
              </a:solidFill>
              <a:latin typeface="Lucida Sans Typewriter"/>
              <a:ea typeface="Courier New" charset="0"/>
              <a:cs typeface="Courier New" charset="0"/>
            </a:endParaRPr>
          </a:p>
        </p:txBody>
      </p:sp>
      <p:pic>
        <p:nvPicPr>
          <p:cNvPr id="5" name="Picture 4" descr="swapping.png"/>
          <p:cNvPicPr>
            <a:picLocks noChangeAspect="1"/>
          </p:cNvPicPr>
          <p:nvPr/>
        </p:nvPicPr>
        <p:blipFill>
          <a:blip r:embed="rId2"/>
          <a:stretch>
            <a:fillRect/>
          </a:stretch>
        </p:blipFill>
        <p:spPr>
          <a:xfrm>
            <a:off x="186771" y="1161387"/>
            <a:ext cx="4283284" cy="49152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Copying an Array</a:t>
            </a:r>
            <a:endParaRPr lang="en-US" b="1" dirty="0"/>
          </a:p>
        </p:txBody>
      </p:sp>
      <p:sp>
        <p:nvSpPr>
          <p:cNvPr id="3" name="Content Placeholder 2"/>
          <p:cNvSpPr>
            <a:spLocks noGrp="1"/>
          </p:cNvSpPr>
          <p:nvPr>
            <p:ph idx="4294967295"/>
          </p:nvPr>
        </p:nvSpPr>
        <p:spPr>
          <a:xfrm>
            <a:off x="9525" y="1269900"/>
            <a:ext cx="9134475" cy="3524163"/>
          </a:xfrm>
        </p:spPr>
        <p:txBody>
          <a:bodyPr/>
          <a:lstStyle/>
          <a:p>
            <a:r>
              <a:rPr lang="en-US" dirty="0" smtClean="0"/>
              <a:t>Copying an array variable yields a second reference to the same array:</a:t>
            </a:r>
          </a:p>
          <a:p>
            <a:pPr lvl="1">
              <a:buNone/>
            </a:pPr>
            <a:r>
              <a:rPr lang="en-US" dirty="0" smtClean="0">
                <a:solidFill>
                  <a:srgbClr val="6E8080"/>
                </a:solidFill>
                <a:latin typeface="Lucida Sans Typewriter"/>
                <a:ea typeface="Courier New" charset="0"/>
                <a:cs typeface="Courier New" charset="0"/>
              </a:rPr>
              <a:t>double[] values = new double[6];</a:t>
            </a:r>
          </a:p>
          <a:p>
            <a:pPr lvl="1">
              <a:buNone/>
            </a:pPr>
            <a:r>
              <a:rPr lang="en-US" dirty="0" smtClean="0">
                <a:solidFill>
                  <a:srgbClr val="6E8080"/>
                </a:solidFill>
                <a:latin typeface="Lucida Sans Typewriter"/>
                <a:ea typeface="Courier New" charset="0"/>
                <a:cs typeface="Courier New" charset="0"/>
              </a:rPr>
              <a:t>. . . // Fill array</a:t>
            </a:r>
          </a:p>
          <a:p>
            <a:pPr lvl="1">
              <a:buNone/>
            </a:pPr>
            <a:r>
              <a:rPr lang="en-US" dirty="0" smtClean="0">
                <a:solidFill>
                  <a:srgbClr val="6E8080"/>
                </a:solidFill>
                <a:latin typeface="Lucida Sans Typewriter"/>
                <a:ea typeface="Courier New" charset="0"/>
                <a:cs typeface="Courier New" charset="0"/>
              </a:rPr>
              <a:t>double[] prices = values;</a:t>
            </a:r>
          </a:p>
          <a:p>
            <a:r>
              <a:rPr lang="en-US" dirty="0" smtClean="0"/>
              <a:t>To make a true copy of an array, call the </a:t>
            </a:r>
            <a:r>
              <a:rPr lang="en-US" dirty="0" err="1" smtClean="0">
                <a:solidFill>
                  <a:srgbClr val="6E8080"/>
                </a:solidFill>
                <a:latin typeface="Lucida Sans Typewriter"/>
                <a:ea typeface="Courier New" charset="0"/>
                <a:cs typeface="Courier New" charset="0"/>
              </a:rPr>
              <a:t>Arrays.copyOf</a:t>
            </a:r>
            <a:r>
              <a:rPr lang="en-US" dirty="0" smtClean="0"/>
              <a:t> method:</a:t>
            </a:r>
          </a:p>
          <a:p>
            <a:pPr lvl="1">
              <a:buNone/>
            </a:pPr>
            <a:r>
              <a:rPr lang="en-US" dirty="0" smtClean="0">
                <a:solidFill>
                  <a:srgbClr val="6E8080"/>
                </a:solidFill>
                <a:latin typeface="Lucida Sans Typewriter"/>
                <a:ea typeface="Courier New" charset="0"/>
                <a:cs typeface="Courier New" charset="0"/>
              </a:rPr>
              <a:t>double[] prices =</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Arrays.copyOf(values</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a:t>
            </a:r>
          </a:p>
        </p:txBody>
      </p:sp>
      <p:pic>
        <p:nvPicPr>
          <p:cNvPr id="5" name="Picture 4" descr="one.png"/>
          <p:cNvPicPr>
            <a:picLocks noChangeAspect="1"/>
          </p:cNvPicPr>
          <p:nvPr/>
        </p:nvPicPr>
        <p:blipFill>
          <a:blip r:embed="rId2"/>
          <a:stretch>
            <a:fillRect/>
          </a:stretch>
        </p:blipFill>
        <p:spPr>
          <a:xfrm>
            <a:off x="4495808" y="2922280"/>
            <a:ext cx="203200" cy="203200"/>
          </a:xfrm>
          <a:prstGeom prst="rect">
            <a:avLst/>
          </a:prstGeom>
        </p:spPr>
      </p:pic>
      <p:pic>
        <p:nvPicPr>
          <p:cNvPr id="6" name="Picture 5" descr="two.png"/>
          <p:cNvPicPr>
            <a:picLocks noChangeAspect="1"/>
          </p:cNvPicPr>
          <p:nvPr/>
        </p:nvPicPr>
        <p:blipFill>
          <a:blip r:embed="rId3"/>
          <a:stretch>
            <a:fillRect/>
          </a:stretch>
        </p:blipFill>
        <p:spPr>
          <a:xfrm>
            <a:off x="6736210" y="4432951"/>
            <a:ext cx="203200" cy="203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Copying an Array</a:t>
            </a:r>
            <a:endParaRPr lang="en-US" b="1" dirty="0"/>
          </a:p>
        </p:txBody>
      </p:sp>
      <p:sp>
        <p:nvSpPr>
          <p:cNvPr id="3" name="Content Placeholder 2"/>
          <p:cNvSpPr>
            <a:spLocks noGrp="1"/>
          </p:cNvSpPr>
          <p:nvPr>
            <p:ph idx="4294967295"/>
          </p:nvPr>
        </p:nvSpPr>
        <p:spPr>
          <a:xfrm>
            <a:off x="0" y="5790123"/>
            <a:ext cx="9134475" cy="821947"/>
          </a:xfrm>
        </p:spPr>
        <p:txBody>
          <a:bodyPr>
            <a:normAutofit lnSpcReduction="10000"/>
          </a:bodyPr>
          <a:lstStyle/>
          <a:p>
            <a:pPr>
              <a:buNone/>
            </a:pPr>
            <a:r>
              <a:rPr lang="en-US" b="1" dirty="0" smtClean="0"/>
              <a:t>Figure 11</a:t>
            </a:r>
            <a:r>
              <a:rPr lang="en-US" dirty="0" smtClean="0"/>
              <a:t> Copying an Array Reference versus Copying an Array</a:t>
            </a:r>
            <a:endParaRPr lang="en-US" dirty="0" smtClean="0">
              <a:solidFill>
                <a:srgbClr val="6E8080"/>
              </a:solidFill>
              <a:latin typeface="Lucida Sans Typewriter"/>
              <a:ea typeface="Courier New" charset="0"/>
              <a:cs typeface="Courier New" charset="0"/>
            </a:endParaRPr>
          </a:p>
        </p:txBody>
      </p:sp>
      <p:pic>
        <p:nvPicPr>
          <p:cNvPr id="6" name="Picture 5" descr="copying_arrays.png"/>
          <p:cNvPicPr>
            <a:picLocks noChangeAspect="1"/>
          </p:cNvPicPr>
          <p:nvPr/>
        </p:nvPicPr>
        <p:blipFill>
          <a:blip r:embed="rId2"/>
          <a:stretch>
            <a:fillRect/>
          </a:stretch>
        </p:blipFill>
        <p:spPr>
          <a:xfrm>
            <a:off x="423348" y="1109260"/>
            <a:ext cx="8292635" cy="463686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Growing an Array</a:t>
            </a:r>
            <a:endParaRPr lang="en-US" b="1" dirty="0"/>
          </a:p>
        </p:txBody>
      </p:sp>
      <p:sp>
        <p:nvSpPr>
          <p:cNvPr id="3" name="Content Placeholder 2"/>
          <p:cNvSpPr>
            <a:spLocks noGrp="1"/>
          </p:cNvSpPr>
          <p:nvPr>
            <p:ph idx="4294967295"/>
          </p:nvPr>
        </p:nvSpPr>
        <p:spPr>
          <a:xfrm>
            <a:off x="9525" y="1269900"/>
            <a:ext cx="9134475" cy="3524163"/>
          </a:xfrm>
        </p:spPr>
        <p:txBody>
          <a:bodyPr/>
          <a:lstStyle/>
          <a:p>
            <a:r>
              <a:rPr lang="en-US" dirty="0" smtClean="0"/>
              <a:t>To grow an array that has run out of space, use the </a:t>
            </a:r>
            <a:r>
              <a:rPr lang="en-US" dirty="0" err="1" smtClean="0"/>
              <a:t>Arrays.copyOf</a:t>
            </a:r>
            <a:r>
              <a:rPr lang="en-US" dirty="0" smtClean="0"/>
              <a:t> method to double the length of an array </a:t>
            </a:r>
          </a:p>
          <a:p>
            <a:pPr lvl="1">
              <a:buNone/>
            </a:pPr>
            <a:r>
              <a:rPr lang="en-US" dirty="0" smtClean="0"/>
              <a:t>double[] </a:t>
            </a:r>
            <a:r>
              <a:rPr lang="en-US" dirty="0" err="1" smtClean="0"/>
              <a:t>newValues</a:t>
            </a:r>
            <a:r>
              <a:rPr lang="en-US" dirty="0" smtClean="0"/>
              <a:t> = </a:t>
            </a:r>
            <a:r>
              <a:rPr lang="en-US" dirty="0" err="1" smtClean="0"/>
              <a:t>Arrays.copyOf(values</a:t>
            </a:r>
            <a:r>
              <a:rPr lang="en-US" dirty="0" smtClean="0"/>
              <a:t>, 2 * </a:t>
            </a:r>
            <a:r>
              <a:rPr lang="en-US" dirty="0" err="1" smtClean="0"/>
              <a:t>values.length</a:t>
            </a:r>
            <a:r>
              <a:rPr lang="en-US" dirty="0" smtClean="0"/>
              <a:t>);</a:t>
            </a:r>
          </a:p>
          <a:p>
            <a:pPr lvl="1">
              <a:buNone/>
            </a:pPr>
            <a:r>
              <a:rPr lang="en-US" dirty="0" smtClean="0"/>
              <a:t>values = </a:t>
            </a:r>
            <a:r>
              <a:rPr lang="en-US" dirty="0" err="1" smtClean="0"/>
              <a:t>newValues</a:t>
            </a:r>
            <a:r>
              <a:rPr lang="en-US" dirty="0" smtClean="0"/>
              <a:t>;</a:t>
            </a:r>
            <a:endParaRPr lang="en-US" dirty="0" smtClean="0">
              <a:solidFill>
                <a:srgbClr val="6E8080"/>
              </a:solidFill>
              <a:latin typeface="Lucida Sans Typewriter"/>
              <a:ea typeface="Courier New" charset="0"/>
              <a:cs typeface="Courier New" charset="0"/>
            </a:endParaRPr>
          </a:p>
        </p:txBody>
      </p:sp>
      <p:pic>
        <p:nvPicPr>
          <p:cNvPr id="5" name="Picture 4" descr="one.png"/>
          <p:cNvPicPr>
            <a:picLocks noChangeAspect="1"/>
          </p:cNvPicPr>
          <p:nvPr/>
        </p:nvPicPr>
        <p:blipFill>
          <a:blip r:embed="rId2"/>
          <a:stretch>
            <a:fillRect/>
          </a:stretch>
        </p:blipFill>
        <p:spPr>
          <a:xfrm>
            <a:off x="8354892" y="2187605"/>
            <a:ext cx="203200" cy="203200"/>
          </a:xfrm>
          <a:prstGeom prst="rect">
            <a:avLst/>
          </a:prstGeom>
        </p:spPr>
      </p:pic>
      <p:pic>
        <p:nvPicPr>
          <p:cNvPr id="6" name="Picture 5" descr="two.png"/>
          <p:cNvPicPr>
            <a:picLocks noChangeAspect="1"/>
          </p:cNvPicPr>
          <p:nvPr/>
        </p:nvPicPr>
        <p:blipFill>
          <a:blip r:embed="rId3"/>
          <a:stretch>
            <a:fillRect/>
          </a:stretch>
        </p:blipFill>
        <p:spPr>
          <a:xfrm>
            <a:off x="3121325" y="2552683"/>
            <a:ext cx="203200" cy="2032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27100"/>
          </a:xfrm>
        </p:spPr>
        <p:txBody>
          <a:bodyPr>
            <a:normAutofit fontScale="90000"/>
          </a:bodyPr>
          <a:lstStyle/>
          <a:p>
            <a:r>
              <a:rPr lang="en-US" b="1" dirty="0" smtClean="0"/>
              <a:t>Common Array Algorithm:  Growing an Array</a:t>
            </a:r>
            <a:endParaRPr lang="en-US" b="1" dirty="0"/>
          </a:p>
        </p:txBody>
      </p:sp>
      <p:sp>
        <p:nvSpPr>
          <p:cNvPr id="3" name="Content Placeholder 2"/>
          <p:cNvSpPr>
            <a:spLocks noGrp="1"/>
          </p:cNvSpPr>
          <p:nvPr>
            <p:ph idx="4294967295"/>
          </p:nvPr>
        </p:nvSpPr>
        <p:spPr>
          <a:xfrm>
            <a:off x="9525" y="6032993"/>
            <a:ext cx="9134475" cy="485741"/>
          </a:xfrm>
        </p:spPr>
        <p:txBody>
          <a:bodyPr/>
          <a:lstStyle/>
          <a:p>
            <a:pPr>
              <a:buNone/>
            </a:pPr>
            <a:r>
              <a:rPr lang="en-US" b="1" dirty="0" smtClean="0"/>
              <a:t>Figure 12</a:t>
            </a:r>
            <a:r>
              <a:rPr lang="en-US" dirty="0" smtClean="0"/>
              <a:t> Growing an Array</a:t>
            </a:r>
            <a:endParaRPr lang="en-US" dirty="0" smtClean="0">
              <a:solidFill>
                <a:srgbClr val="6E8080"/>
              </a:solidFill>
              <a:latin typeface="Lucida Sans Typewriter"/>
              <a:ea typeface="Courier New" charset="0"/>
              <a:cs typeface="Courier New" charset="0"/>
            </a:endParaRPr>
          </a:p>
        </p:txBody>
      </p:sp>
      <p:pic>
        <p:nvPicPr>
          <p:cNvPr id="5" name="Picture 4" descr="growing.png"/>
          <p:cNvPicPr>
            <a:picLocks noChangeAspect="1"/>
          </p:cNvPicPr>
          <p:nvPr/>
        </p:nvPicPr>
        <p:blipFill>
          <a:blip r:embed="rId2"/>
          <a:stretch>
            <a:fillRect/>
          </a:stretch>
        </p:blipFill>
        <p:spPr>
          <a:xfrm>
            <a:off x="1033467" y="1194492"/>
            <a:ext cx="7234265" cy="482284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Reading Input</a:t>
            </a:r>
            <a:endParaRPr lang="en-US" dirty="0"/>
          </a:p>
        </p:txBody>
      </p:sp>
      <p:sp>
        <p:nvSpPr>
          <p:cNvPr id="3" name="Content Placeholder 2"/>
          <p:cNvSpPr>
            <a:spLocks noGrp="1"/>
          </p:cNvSpPr>
          <p:nvPr>
            <p:ph idx="1"/>
          </p:nvPr>
        </p:nvSpPr>
        <p:spPr>
          <a:xfrm>
            <a:off x="8964" y="958814"/>
            <a:ext cx="9135036" cy="5476783"/>
          </a:xfrm>
        </p:spPr>
        <p:txBody>
          <a:bodyPr/>
          <a:lstStyle/>
          <a:p>
            <a:r>
              <a:rPr lang="en-US" dirty="0" smtClean="0"/>
              <a:t>To read a sequence of arbitrary length:</a:t>
            </a:r>
          </a:p>
          <a:p>
            <a:pPr lvl="1"/>
            <a:r>
              <a:rPr lang="en-US" dirty="0" smtClean="0"/>
              <a:t>Add the inputs to an array until the end of the input has been reached.</a:t>
            </a:r>
          </a:p>
          <a:p>
            <a:pPr lvl="1"/>
            <a:r>
              <a:rPr lang="en-US" dirty="0" smtClean="0"/>
              <a:t>Grow when needed.</a:t>
            </a:r>
          </a:p>
          <a:p>
            <a:pPr lvl="1">
              <a:spcBef>
                <a:spcPts val="0"/>
              </a:spcBef>
              <a:buNone/>
            </a:pPr>
            <a:r>
              <a:rPr lang="en-US" sz="1400" dirty="0" smtClean="0">
                <a:solidFill>
                  <a:srgbClr val="6E8080"/>
                </a:solidFill>
                <a:latin typeface="Lucida Sans Typewriter"/>
                <a:ea typeface="Courier New" charset="0"/>
                <a:cs typeface="Courier New" charset="0"/>
              </a:rPr>
              <a:t>double[] inputs = new </a:t>
            </a:r>
            <a:r>
              <a:rPr lang="en-US" sz="1400" dirty="0" err="1" smtClean="0">
                <a:solidFill>
                  <a:srgbClr val="6E8080"/>
                </a:solidFill>
                <a:latin typeface="Lucida Sans Typewriter"/>
                <a:ea typeface="Courier New" charset="0"/>
                <a:cs typeface="Courier New" charset="0"/>
              </a:rPr>
              <a:t>double[INITIAL_SIZE</a:t>
            </a: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err="1" smtClean="0">
                <a:solidFill>
                  <a:srgbClr val="6E8080"/>
                </a:solidFill>
                <a:latin typeface="Lucida Sans Typewriter"/>
                <a:ea typeface="Courier New" charset="0"/>
                <a:cs typeface="Courier New" charset="0"/>
              </a:rPr>
              <a:t>int</a:t>
            </a: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currentSize</a:t>
            </a:r>
            <a:r>
              <a:rPr lang="en-US" sz="1400" dirty="0" smtClean="0">
                <a:solidFill>
                  <a:srgbClr val="6E8080"/>
                </a:solidFill>
                <a:latin typeface="Lucida Sans Typewriter"/>
                <a:ea typeface="Courier New" charset="0"/>
                <a:cs typeface="Courier New" charset="0"/>
              </a:rPr>
              <a:t> = 0;</a:t>
            </a:r>
          </a:p>
          <a:p>
            <a:pPr lvl="1">
              <a:spcBef>
                <a:spcPts val="0"/>
              </a:spcBef>
              <a:buNone/>
            </a:pPr>
            <a:r>
              <a:rPr lang="en-US" sz="1400" dirty="0" smtClean="0">
                <a:solidFill>
                  <a:srgbClr val="6E8080"/>
                </a:solidFill>
                <a:latin typeface="Lucida Sans Typewriter"/>
                <a:ea typeface="Courier New" charset="0"/>
                <a:cs typeface="Courier New" charset="0"/>
              </a:rPr>
              <a:t>while (</a:t>
            </a:r>
            <a:r>
              <a:rPr lang="en-US" sz="1400" dirty="0" err="1" smtClean="0">
                <a:solidFill>
                  <a:srgbClr val="6E8080"/>
                </a:solidFill>
                <a:latin typeface="Lucida Sans Typewriter"/>
                <a:ea typeface="Courier New" charset="0"/>
                <a:cs typeface="Courier New" charset="0"/>
              </a:rPr>
              <a:t>in.hasNextDouble</a:t>
            </a: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 Grow the array if it has been completely filled</a:t>
            </a:r>
          </a:p>
          <a:p>
            <a:pPr lvl="1">
              <a:spcBef>
                <a:spcPts val="0"/>
              </a:spcBef>
              <a:buNone/>
            </a:pPr>
            <a:r>
              <a:rPr lang="en-US" sz="1400" dirty="0" smtClean="0">
                <a:solidFill>
                  <a:srgbClr val="6E8080"/>
                </a:solidFill>
                <a:latin typeface="Lucida Sans Typewriter"/>
                <a:ea typeface="Courier New" charset="0"/>
                <a:cs typeface="Courier New" charset="0"/>
              </a:rPr>
              <a:t>   if (</a:t>
            </a:r>
            <a:r>
              <a:rPr lang="en-US" sz="1400" dirty="0" err="1" smtClean="0">
                <a:solidFill>
                  <a:srgbClr val="6E8080"/>
                </a:solidFill>
                <a:latin typeface="Lucida Sans Typewriter"/>
                <a:ea typeface="Courier New" charset="0"/>
                <a:cs typeface="Courier New" charset="0"/>
              </a:rPr>
              <a:t>currentSize</a:t>
            </a:r>
            <a:r>
              <a:rPr lang="en-US" sz="1400" dirty="0" smtClean="0">
                <a:solidFill>
                  <a:srgbClr val="6E8080"/>
                </a:solidFill>
                <a:latin typeface="Lucida Sans Typewriter"/>
                <a:ea typeface="Courier New" charset="0"/>
                <a:cs typeface="Courier New" charset="0"/>
              </a:rPr>
              <a:t> &gt;= </a:t>
            </a:r>
            <a:r>
              <a:rPr lang="en-US" sz="1400" dirty="0" err="1" smtClean="0">
                <a:solidFill>
                  <a:srgbClr val="6E8080"/>
                </a:solidFill>
                <a:latin typeface="Lucida Sans Typewriter"/>
                <a:ea typeface="Courier New" charset="0"/>
                <a:cs typeface="Courier New" charset="0"/>
              </a:rPr>
              <a:t>inputs.length</a:t>
            </a: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inputs = </a:t>
            </a:r>
            <a:r>
              <a:rPr lang="en-US" sz="1400" dirty="0" err="1" smtClean="0">
                <a:solidFill>
                  <a:srgbClr val="6E8080"/>
                </a:solidFill>
                <a:latin typeface="Lucida Sans Typewriter"/>
                <a:ea typeface="Courier New" charset="0"/>
                <a:cs typeface="Courier New" charset="0"/>
              </a:rPr>
              <a:t>Arrays.copyOf(inputs</a:t>
            </a:r>
            <a:r>
              <a:rPr lang="en-US" sz="1400" dirty="0" smtClean="0">
                <a:solidFill>
                  <a:srgbClr val="6E8080"/>
                </a:solidFill>
                <a:latin typeface="Lucida Sans Typewriter"/>
                <a:ea typeface="Courier New" charset="0"/>
                <a:cs typeface="Courier New" charset="0"/>
              </a:rPr>
              <a:t>, 2 * </a:t>
            </a:r>
            <a:r>
              <a:rPr lang="en-US" sz="1400" dirty="0" err="1" smtClean="0">
                <a:solidFill>
                  <a:srgbClr val="6E8080"/>
                </a:solidFill>
                <a:latin typeface="Lucida Sans Typewriter"/>
                <a:ea typeface="Courier New" charset="0"/>
                <a:cs typeface="Courier New" charset="0"/>
              </a:rPr>
              <a:t>inputs.length</a:t>
            </a:r>
            <a:r>
              <a:rPr lang="en-US" sz="1400" dirty="0" smtClean="0">
                <a:solidFill>
                  <a:srgbClr val="6E8080"/>
                </a:solidFill>
                <a:latin typeface="Lucida Sans Typewriter"/>
                <a:ea typeface="Courier New" charset="0"/>
                <a:cs typeface="Courier New" charset="0"/>
              </a:rPr>
              <a:t>); // Grow the inputs array</a:t>
            </a:r>
          </a:p>
          <a:p>
            <a:pPr lvl="1">
              <a:spcBef>
                <a:spcPts val="0"/>
              </a:spcBef>
              <a:buNone/>
            </a:pPr>
            <a:r>
              <a:rPr lang="en-US" sz="1400" dirty="0" smtClean="0">
                <a:solidFill>
                  <a:srgbClr val="6E8080"/>
                </a:solidFill>
                <a:latin typeface="Lucida Sans Typewriter"/>
                <a:ea typeface="Courier New" charset="0"/>
                <a:cs typeface="Courier New" charset="0"/>
              </a:rPr>
              <a:t>   }</a:t>
            </a:r>
          </a:p>
          <a:p>
            <a:pPr lvl="1">
              <a:spcBef>
                <a:spcPts val="0"/>
              </a:spcBef>
              <a:buNone/>
            </a:pP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inputs[currentSize</a:t>
            </a:r>
            <a:r>
              <a:rPr lang="en-US" sz="1400" dirty="0" smtClean="0">
                <a:solidFill>
                  <a:srgbClr val="6E8080"/>
                </a:solidFill>
                <a:latin typeface="Lucida Sans Typewriter"/>
                <a:ea typeface="Courier New" charset="0"/>
                <a:cs typeface="Courier New" charset="0"/>
              </a:rPr>
              <a:t>] = </a:t>
            </a:r>
            <a:r>
              <a:rPr lang="en-US" sz="1400" dirty="0" err="1" smtClean="0">
                <a:solidFill>
                  <a:srgbClr val="6E8080"/>
                </a:solidFill>
                <a:latin typeface="Lucida Sans Typewriter"/>
                <a:ea typeface="Courier New" charset="0"/>
                <a:cs typeface="Courier New" charset="0"/>
              </a:rPr>
              <a:t>in.nextDouble</a:t>
            </a: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currentSize</a:t>
            </a:r>
            <a:r>
              <a:rPr lang="en-US" sz="1400" dirty="0" smtClean="0">
                <a:solidFill>
                  <a:srgbClr val="6E8080"/>
                </a:solidFill>
                <a:latin typeface="Lucida Sans Typewriter"/>
                <a:ea typeface="Courier New" charset="0"/>
                <a:cs typeface="Courier New" charset="0"/>
              </a:rPr>
              <a:t>++;</a:t>
            </a:r>
          </a:p>
          <a:p>
            <a:pPr lvl="1">
              <a:spcBef>
                <a:spcPts val="0"/>
              </a:spcBef>
              <a:buNone/>
            </a:pPr>
            <a:r>
              <a:rPr lang="en-US" sz="1400" dirty="0" smtClean="0">
                <a:solidFill>
                  <a:srgbClr val="6E8080"/>
                </a:solidFill>
                <a:latin typeface="Lucida Sans Typewriter"/>
                <a:ea typeface="Courier New" charset="0"/>
                <a:cs typeface="Courier New" charset="0"/>
              </a:rPr>
              <a:t>}</a:t>
            </a:r>
          </a:p>
          <a:p>
            <a:pPr lvl="1"/>
            <a:r>
              <a:rPr lang="en-US" dirty="0" smtClean="0"/>
              <a:t>Discard unfilled elements.</a:t>
            </a:r>
          </a:p>
          <a:p>
            <a:pPr lvl="1">
              <a:buNone/>
            </a:pPr>
            <a:r>
              <a:rPr lang="en-US" sz="1400" dirty="0" smtClean="0">
                <a:solidFill>
                  <a:srgbClr val="6E8080"/>
                </a:solidFill>
                <a:latin typeface="Lucida Sans Typewriter"/>
                <a:ea typeface="Courier New" charset="0"/>
                <a:cs typeface="Courier New" charset="0"/>
              </a:rPr>
              <a:t>inputs = </a:t>
            </a:r>
            <a:r>
              <a:rPr lang="en-US" sz="1400" dirty="0" err="1" smtClean="0">
                <a:solidFill>
                  <a:srgbClr val="6E8080"/>
                </a:solidFill>
                <a:latin typeface="Lucida Sans Typewriter"/>
                <a:ea typeface="Courier New" charset="0"/>
                <a:cs typeface="Courier New" charset="0"/>
              </a:rPr>
              <a:t>Arrays.copyOf(inputs</a:t>
            </a:r>
            <a:r>
              <a:rPr lang="en-US" sz="1400" dirty="0" smtClean="0">
                <a:solidFill>
                  <a:srgbClr val="6E8080"/>
                </a:solidFill>
                <a:latin typeface="Lucida Sans Typewriter"/>
                <a:ea typeface="Courier New" charset="0"/>
                <a:cs typeface="Courier New" charset="0"/>
              </a:rPr>
              <a:t>, </a:t>
            </a:r>
            <a:r>
              <a:rPr lang="en-US" sz="1400" dirty="0" err="1" smtClean="0">
                <a:solidFill>
                  <a:srgbClr val="6E8080"/>
                </a:solidFill>
                <a:latin typeface="Lucida Sans Typewriter"/>
                <a:ea typeface="Courier New" charset="0"/>
                <a:cs typeface="Courier New" charset="0"/>
              </a:rPr>
              <a:t>currentSize</a:t>
            </a:r>
            <a:r>
              <a:rPr lang="en-US" sz="14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section_3/</a:t>
            </a:r>
            <a:r>
              <a:rPr lang="en-US" dirty="0" smtClean="0">
                <a:hlinkClick r:id="rId2" action="ppaction://hlinkfile"/>
              </a:rPr>
              <a:t>LargestInArray.java</a:t>
            </a:r>
            <a:endParaRPr lang="en-US" dirty="0"/>
          </a:p>
        </p:txBody>
      </p:sp>
      <p:sp>
        <p:nvSpPr>
          <p:cNvPr id="3" name="Content Placeholder 2"/>
          <p:cNvSpPr>
            <a:spLocks noGrp="1"/>
          </p:cNvSpPr>
          <p:nvPr>
            <p:ph idx="4294967295"/>
          </p:nvPr>
        </p:nvSpPr>
        <p:spPr>
          <a:xfrm>
            <a:off x="9525" y="762000"/>
            <a:ext cx="9134475" cy="5262978"/>
          </a:xfrm>
        </p:spPr>
        <p:txBody>
          <a:bodyPr wrap="square">
            <a:spAutoFit/>
          </a:bodyPr>
          <a:lstStyle/>
          <a:p>
            <a:pPr>
              <a:spcBef>
                <a:spcPts val="0"/>
              </a:spcBef>
              <a:buNone/>
            </a:pPr>
            <a:r>
              <a:rPr lang="en-US" sz="1400" b="1" dirty="0" smtClean="0">
                <a:solidFill>
                  <a:srgbClr val="0073FF"/>
                </a:solidFill>
                <a:latin typeface="Courier"/>
                <a:ea typeface="Courier"/>
                <a:cs typeface="Courier"/>
              </a:rPr>
              <a:t>  1  </a:t>
            </a:r>
            <a:r>
              <a:rPr lang="en-US" sz="1400" dirty="0" smtClean="0">
                <a:solidFill>
                  <a:srgbClr val="CC0066"/>
                </a:solidFill>
                <a:latin typeface="Courier"/>
                <a:ea typeface="Courier"/>
                <a:cs typeface="Courier"/>
              </a:rPr>
              <a:t>import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java.util.Scanner</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  </a:t>
            </a:r>
          </a:p>
          <a:p>
            <a:pPr>
              <a:spcBef>
                <a:spcPts val="0"/>
              </a:spcBef>
              <a:buNone/>
            </a:pPr>
            <a:r>
              <a:rPr lang="en-US" sz="1400" b="1" dirty="0" smtClean="0">
                <a:solidFill>
                  <a:srgbClr val="0073FF"/>
                </a:solidFill>
                <a:latin typeface="Courier"/>
                <a:ea typeface="Courier"/>
                <a:cs typeface="Courier"/>
              </a:rPr>
              <a:t>  3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This program reads a sequence of values and prints them, marking the largest value.</a:t>
            </a:r>
          </a:p>
          <a:p>
            <a:pPr>
              <a:spcBef>
                <a:spcPts val="0"/>
              </a:spcBef>
              <a:buNone/>
            </a:pPr>
            <a:r>
              <a:rPr lang="en-US" sz="1400" b="1" dirty="0" smtClean="0">
                <a:solidFill>
                  <a:srgbClr val="0073FF"/>
                </a:solidFill>
                <a:latin typeface="Courier"/>
                <a:ea typeface="Courier"/>
                <a:cs typeface="Courier"/>
              </a:rPr>
              <a:t>  5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6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class</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LargestInArray</a:t>
            </a:r>
            <a:endParaRPr lang="en-US" sz="1400" dirty="0" smtClean="0">
              <a:solidFill>
                <a:srgbClr val="000000"/>
              </a:solidFill>
              <a:latin typeface="Courier"/>
              <a:ea typeface="Courier"/>
              <a:cs typeface="Courier"/>
            </a:endParaRPr>
          </a:p>
          <a:p>
            <a:pPr>
              <a:spcBef>
                <a:spcPts val="0"/>
              </a:spcBef>
              <a:buNone/>
            </a:pPr>
            <a:r>
              <a:rPr lang="en-US" sz="1400" b="1" dirty="0" smtClean="0">
                <a:solidFill>
                  <a:srgbClr val="0073FF"/>
                </a:solidFill>
                <a:latin typeface="Courier"/>
                <a:ea typeface="Courier"/>
                <a:cs typeface="Courier"/>
              </a:rPr>
              <a:t>  7  </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public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static</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void</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main(String</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args</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9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10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final</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LENGTH = </a:t>
            </a:r>
            <a:r>
              <a:rPr lang="en-US" sz="1400" dirty="0" smtClean="0">
                <a:solidFill>
                  <a:srgbClr val="66FF19"/>
                </a:solidFill>
                <a:latin typeface="Courier"/>
                <a:ea typeface="Courier"/>
                <a:cs typeface="Courier"/>
              </a:rPr>
              <a:t>100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11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values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double</a:t>
            </a:r>
            <a:r>
              <a:rPr lang="en-US" sz="1400" dirty="0" err="1" smtClean="0">
                <a:solidFill>
                  <a:srgbClr val="000000"/>
                </a:solidFill>
                <a:latin typeface="Courier"/>
                <a:ea typeface="Courier"/>
                <a:cs typeface="Courier"/>
              </a:rPr>
              <a:t>[LENGTH</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12  </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currentSize</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13  </a:t>
            </a:r>
          </a:p>
          <a:p>
            <a:pPr>
              <a:spcBef>
                <a:spcPts val="0"/>
              </a:spcBef>
              <a:buNone/>
            </a:pPr>
            <a:r>
              <a:rPr lang="en-US" sz="1400" b="1" dirty="0" smtClean="0">
                <a:solidFill>
                  <a:srgbClr val="0073FF"/>
                </a:solidFill>
                <a:latin typeface="Courier"/>
                <a:ea typeface="Courier"/>
                <a:cs typeface="Courier"/>
              </a:rPr>
              <a:t> 14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Read inputs</a:t>
            </a:r>
          </a:p>
          <a:p>
            <a:pPr>
              <a:spcBef>
                <a:spcPts val="0"/>
              </a:spcBef>
              <a:buNone/>
            </a:pPr>
            <a:r>
              <a:rPr lang="en-US" sz="1400" b="1" dirty="0" smtClean="0">
                <a:solidFill>
                  <a:srgbClr val="0073FF"/>
                </a:solidFill>
                <a:latin typeface="Courier"/>
                <a:ea typeface="Courier"/>
                <a:cs typeface="Courier"/>
              </a:rPr>
              <a:t> 15  </a:t>
            </a:r>
          </a:p>
          <a:p>
            <a:pPr>
              <a:spcBef>
                <a:spcPts val="0"/>
              </a:spcBef>
              <a:buNone/>
            </a:pPr>
            <a:r>
              <a:rPr lang="en-US" sz="1400" b="1" dirty="0" smtClean="0">
                <a:solidFill>
                  <a:srgbClr val="0073FF"/>
                </a:solidFill>
                <a:latin typeface="Courier"/>
                <a:ea typeface="Courier"/>
                <a:cs typeface="Courier"/>
              </a:rPr>
              <a:t> 16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err="1" smtClean="0">
                <a:solidFill>
                  <a:srgbClr val="32E598"/>
                </a:solidFill>
                <a:latin typeface="Courier"/>
                <a:ea typeface="Courier"/>
                <a:cs typeface="Courier"/>
              </a:rPr>
              <a:t>"Please</a:t>
            </a:r>
            <a:r>
              <a:rPr lang="en-US" sz="1400" dirty="0" smtClean="0">
                <a:solidFill>
                  <a:srgbClr val="32E598"/>
                </a:solidFill>
                <a:latin typeface="Courier"/>
                <a:ea typeface="Courier"/>
                <a:cs typeface="Courier"/>
              </a:rPr>
              <a:t> enter values, Q to quit:"</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17  </a:t>
            </a:r>
            <a:r>
              <a:rPr lang="en-US" sz="1400" dirty="0" smtClean="0">
                <a:solidFill>
                  <a:srgbClr val="000000"/>
                </a:solidFill>
                <a:latin typeface="Courier"/>
                <a:ea typeface="Courier"/>
                <a:cs typeface="Courier"/>
              </a:rPr>
              <a:t>      Scanner in = </a:t>
            </a:r>
            <a:r>
              <a:rPr lang="en-US" sz="1400" dirty="0" smtClean="0">
                <a:solidFill>
                  <a:srgbClr val="CC0066"/>
                </a:solidFill>
                <a:latin typeface="Courier"/>
                <a:ea typeface="Courier"/>
                <a:cs typeface="Courier"/>
              </a:rPr>
              <a:t>new</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Scanner(System.in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18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while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in.hasNextDouble</a:t>
            </a:r>
            <a:r>
              <a:rPr lang="en-US" sz="1400" dirty="0" smtClean="0">
                <a:solidFill>
                  <a:srgbClr val="000000"/>
                </a:solidFill>
                <a:latin typeface="Courier"/>
                <a:ea typeface="Courier"/>
                <a:cs typeface="Courier"/>
              </a:rPr>
              <a:t>() &amp;&amp; </a:t>
            </a:r>
            <a:r>
              <a:rPr lang="en-US" sz="1400" dirty="0" err="1" smtClean="0">
                <a:solidFill>
                  <a:srgbClr val="000000"/>
                </a:solidFill>
                <a:latin typeface="Courier"/>
                <a:ea typeface="Courier"/>
                <a:cs typeface="Courier"/>
              </a:rPr>
              <a:t>currentSize</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values.length</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19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20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values[currentSize</a:t>
            </a:r>
            <a:r>
              <a:rPr lang="en-US" sz="1400" dirty="0" smtClean="0">
                <a:solidFill>
                  <a:srgbClr val="000000"/>
                </a:solidFill>
                <a:latin typeface="Courier"/>
                <a:ea typeface="Courier"/>
                <a:cs typeface="Courier"/>
              </a:rPr>
              <a:t>] = </a:t>
            </a:r>
            <a:r>
              <a:rPr lang="en-US" sz="1400" dirty="0" err="1" smtClean="0">
                <a:solidFill>
                  <a:srgbClr val="000000"/>
                </a:solidFill>
                <a:latin typeface="Courier"/>
                <a:ea typeface="Courier"/>
                <a:cs typeface="Courier"/>
              </a:rPr>
              <a:t>in.nextDouble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21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currentSize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23  </a:t>
            </a:r>
          </a:p>
          <a:p>
            <a:pPr>
              <a:spcBef>
                <a:spcPts val="0"/>
              </a:spcBef>
              <a:buNone/>
            </a:pPr>
            <a:endParaRPr lang="en-US" sz="14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section_3/</a:t>
            </a:r>
            <a:r>
              <a:rPr lang="en-US" dirty="0" smtClean="0">
                <a:hlinkClick r:id="rId2" action="ppaction://hlinkfile"/>
              </a:rPr>
              <a:t>LargestInArray.java</a:t>
            </a:r>
            <a:endParaRPr lang="en-US" dirty="0"/>
          </a:p>
        </p:txBody>
      </p:sp>
      <p:sp>
        <p:nvSpPr>
          <p:cNvPr id="3" name="Content Placeholder 2"/>
          <p:cNvSpPr>
            <a:spLocks noGrp="1"/>
          </p:cNvSpPr>
          <p:nvPr>
            <p:ph idx="4294967295"/>
          </p:nvPr>
        </p:nvSpPr>
        <p:spPr>
          <a:xfrm>
            <a:off x="9525" y="762000"/>
            <a:ext cx="9134475" cy="5262978"/>
          </a:xfrm>
        </p:spPr>
        <p:txBody>
          <a:bodyPr wrap="square">
            <a:spAutoFit/>
          </a:bodyPr>
          <a:lstStyle/>
          <a:p>
            <a:pPr>
              <a:spcBef>
                <a:spcPts val="0"/>
              </a:spcBef>
              <a:buNone/>
            </a:pPr>
            <a:r>
              <a:rPr lang="en-US" sz="1400" b="1" dirty="0" smtClean="0">
                <a:solidFill>
                  <a:srgbClr val="0073FF"/>
                </a:solidFill>
                <a:latin typeface="Courier"/>
                <a:ea typeface="Courier"/>
                <a:cs typeface="Courier"/>
              </a:rPr>
              <a:t> 24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Find the largest value</a:t>
            </a:r>
          </a:p>
          <a:p>
            <a:pPr>
              <a:spcBef>
                <a:spcPts val="0"/>
              </a:spcBef>
              <a:buNone/>
            </a:pPr>
            <a:r>
              <a:rPr lang="en-US" sz="1400" b="1" dirty="0" smtClean="0">
                <a:solidFill>
                  <a:srgbClr val="0073FF"/>
                </a:solidFill>
                <a:latin typeface="Courier"/>
                <a:ea typeface="Courier"/>
                <a:cs typeface="Courier"/>
              </a:rPr>
              <a:t> 25  </a:t>
            </a:r>
          </a:p>
          <a:p>
            <a:pPr>
              <a:spcBef>
                <a:spcPts val="0"/>
              </a:spcBef>
              <a:buNone/>
            </a:pPr>
            <a:r>
              <a:rPr lang="en-US" sz="1400" b="1" dirty="0" smtClean="0">
                <a:solidFill>
                  <a:srgbClr val="0073FF"/>
                </a:solidFill>
                <a:latin typeface="Courier"/>
                <a:ea typeface="Courier"/>
                <a:cs typeface="Courier"/>
              </a:rPr>
              <a:t> 26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double</a:t>
            </a:r>
            <a:r>
              <a:rPr lang="en-US" sz="1400" dirty="0" smtClean="0">
                <a:solidFill>
                  <a:srgbClr val="000000"/>
                </a:solidFill>
                <a:latin typeface="Courier"/>
                <a:ea typeface="Courier"/>
                <a:cs typeface="Courier"/>
              </a:rPr>
              <a:t> largest = values[</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1</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currentSize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28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29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values[i</a:t>
            </a:r>
            <a:r>
              <a:rPr lang="en-US" sz="1400" dirty="0" smtClean="0">
                <a:solidFill>
                  <a:srgbClr val="000000"/>
                </a:solidFill>
                <a:latin typeface="Courier"/>
                <a:ea typeface="Courier"/>
                <a:cs typeface="Courier"/>
              </a:rPr>
              <a:t>] &gt; largest)</a:t>
            </a:r>
          </a:p>
          <a:p>
            <a:pPr>
              <a:spcBef>
                <a:spcPts val="0"/>
              </a:spcBef>
              <a:buNone/>
            </a:pPr>
            <a:r>
              <a:rPr lang="en-US" sz="1400" b="1" dirty="0" smtClean="0">
                <a:solidFill>
                  <a:srgbClr val="0073FF"/>
                </a:solidFill>
                <a:latin typeface="Courier"/>
                <a:ea typeface="Courier"/>
                <a:cs typeface="Courier"/>
              </a:rPr>
              <a:t> 30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31  </a:t>
            </a:r>
            <a:r>
              <a:rPr lang="en-US" sz="1400" dirty="0" smtClean="0">
                <a:solidFill>
                  <a:srgbClr val="000000"/>
                </a:solidFill>
                <a:latin typeface="Courier"/>
                <a:ea typeface="Courier"/>
                <a:cs typeface="Courier"/>
              </a:rPr>
              <a:t>            largest = </a:t>
            </a:r>
            <a:r>
              <a:rPr lang="en-US" sz="1400" dirty="0" err="1" smtClean="0">
                <a:solidFill>
                  <a:srgbClr val="000000"/>
                </a:solidFill>
                <a:latin typeface="Courier"/>
                <a:ea typeface="Courier"/>
                <a:cs typeface="Courier"/>
              </a:rPr>
              <a:t>values[i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32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34  </a:t>
            </a:r>
          </a:p>
          <a:p>
            <a:pPr>
              <a:spcBef>
                <a:spcPts val="0"/>
              </a:spcBef>
              <a:buNone/>
            </a:pPr>
            <a:r>
              <a:rPr lang="en-US" sz="1400" b="1" dirty="0" smtClean="0">
                <a:solidFill>
                  <a:srgbClr val="0073FF"/>
                </a:solidFill>
                <a:latin typeface="Courier"/>
                <a:ea typeface="Courier"/>
                <a:cs typeface="Courier"/>
              </a:rPr>
              <a:t> 35  </a:t>
            </a:r>
            <a:r>
              <a:rPr lang="en-US" sz="1400" dirty="0" smtClean="0">
                <a:solidFill>
                  <a:srgbClr val="000000"/>
                </a:solidFill>
                <a:latin typeface="Courier"/>
                <a:ea typeface="Courier"/>
                <a:cs typeface="Courier"/>
              </a:rPr>
              <a:t>      //</a:t>
            </a:r>
            <a:r>
              <a:rPr lang="en-US" sz="1400" dirty="0" smtClean="0">
                <a:solidFill>
                  <a:srgbClr val="0073FF"/>
                </a:solidFill>
                <a:latin typeface="Times"/>
                <a:ea typeface="Times"/>
                <a:cs typeface="Times"/>
              </a:rPr>
              <a:t> Print all values, marking the largest</a:t>
            </a:r>
          </a:p>
          <a:p>
            <a:pPr>
              <a:spcBef>
                <a:spcPts val="0"/>
              </a:spcBef>
              <a:buNone/>
            </a:pPr>
            <a:r>
              <a:rPr lang="en-US" sz="1400" b="1" dirty="0" smtClean="0">
                <a:solidFill>
                  <a:srgbClr val="0073FF"/>
                </a:solidFill>
                <a:latin typeface="Courier"/>
                <a:ea typeface="Courier"/>
                <a:cs typeface="Courier"/>
              </a:rPr>
              <a:t> 36  </a:t>
            </a:r>
          </a:p>
          <a:p>
            <a:pPr>
              <a:spcBef>
                <a:spcPts val="0"/>
              </a:spcBef>
              <a:buNone/>
            </a:pPr>
            <a:r>
              <a:rPr lang="en-US" sz="1400" b="1" dirty="0" smtClean="0">
                <a:solidFill>
                  <a:srgbClr val="0073FF"/>
                </a:solidFill>
                <a:latin typeface="Courier"/>
                <a:ea typeface="Courier"/>
                <a:cs typeface="Courier"/>
              </a:rPr>
              <a:t> 37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for</a:t>
            </a:r>
            <a:r>
              <a:rPr lang="en-US" sz="1400" dirty="0" smtClean="0">
                <a:solidFill>
                  <a:srgbClr val="000000"/>
                </a:solidFill>
                <a:latin typeface="Courier"/>
                <a:ea typeface="Courier"/>
                <a:cs typeface="Courier"/>
              </a:rPr>
              <a:t> (</a:t>
            </a:r>
            <a:r>
              <a:rPr lang="en-US" sz="1400" dirty="0" err="1" smtClean="0">
                <a:solidFill>
                  <a:srgbClr val="CC0066"/>
                </a:solidFill>
                <a:latin typeface="Courier"/>
                <a:ea typeface="Courier"/>
                <a:cs typeface="Courier"/>
              </a:rPr>
              <a:t>int</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 </a:t>
            </a:r>
            <a:r>
              <a:rPr lang="en-US" sz="1400" dirty="0" smtClean="0">
                <a:solidFill>
                  <a:srgbClr val="66FF19"/>
                </a:solidFill>
                <a:latin typeface="Courier"/>
                <a:ea typeface="Courier"/>
                <a:cs typeface="Courier"/>
              </a:rPr>
              <a:t>0</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 &lt; </a:t>
            </a:r>
            <a:r>
              <a:rPr lang="en-US" sz="1400" dirty="0" err="1" smtClean="0">
                <a:solidFill>
                  <a:srgbClr val="000000"/>
                </a:solidFill>
                <a:latin typeface="Courier"/>
                <a:ea typeface="Courier"/>
                <a:cs typeface="Courier"/>
              </a:rPr>
              <a:t>currentSize</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38  </a:t>
            </a:r>
            <a:r>
              <a:rPr lang="en-US" sz="1400" dirty="0" smtClean="0">
                <a:solidFill>
                  <a:srgbClr val="000000"/>
                </a:solidFill>
                <a:latin typeface="Courier"/>
                <a:ea typeface="Courier"/>
                <a:cs typeface="Courier"/>
              </a:rPr>
              <a:t>      {  </a:t>
            </a:r>
          </a:p>
          <a:p>
            <a:pPr>
              <a:spcBef>
                <a:spcPts val="0"/>
              </a:spcBef>
              <a:buNone/>
            </a:pPr>
            <a:r>
              <a:rPr lang="en-US" sz="1400" b="1" dirty="0" smtClean="0">
                <a:solidFill>
                  <a:srgbClr val="0073FF"/>
                </a:solidFill>
                <a:latin typeface="Courier"/>
                <a:ea typeface="Courier"/>
                <a:cs typeface="Courier"/>
              </a:rPr>
              <a:t> 39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System.out.print(values[i</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40  </a:t>
            </a:r>
            <a:r>
              <a:rPr lang="en-US" sz="1400" dirty="0" smtClean="0">
                <a:solidFill>
                  <a:srgbClr val="000000"/>
                </a:solidFill>
                <a:latin typeface="Courier"/>
                <a:ea typeface="Courier"/>
                <a:cs typeface="Courier"/>
              </a:rPr>
              <a:t>         </a:t>
            </a:r>
            <a:r>
              <a:rPr lang="en-US" sz="1400" dirty="0" smtClean="0">
                <a:solidFill>
                  <a:srgbClr val="CC0066"/>
                </a:solidFill>
                <a:latin typeface="Courier"/>
                <a:ea typeface="Courier"/>
                <a:cs typeface="Courier"/>
              </a:rPr>
              <a:t>if</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values[i</a:t>
            </a:r>
            <a:r>
              <a:rPr lang="en-US" sz="1400" dirty="0" smtClean="0">
                <a:solidFill>
                  <a:srgbClr val="000000"/>
                </a:solidFill>
                <a:latin typeface="Courier"/>
                <a:ea typeface="Courier"/>
                <a:cs typeface="Courier"/>
              </a:rPr>
              <a:t>] == largest) </a:t>
            </a:r>
          </a:p>
          <a:p>
            <a:pPr>
              <a:spcBef>
                <a:spcPts val="0"/>
              </a:spcBef>
              <a:buNone/>
            </a:pPr>
            <a:r>
              <a:rPr lang="en-US" sz="1400" b="1" dirty="0" smtClean="0">
                <a:solidFill>
                  <a:srgbClr val="0073FF"/>
                </a:solidFill>
                <a:latin typeface="Courier"/>
                <a:ea typeface="Courier"/>
                <a:cs typeface="Courier"/>
              </a:rPr>
              <a:t> 41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42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a:t>
            </a:r>
            <a:r>
              <a:rPr lang="en-US" sz="1400" dirty="0" smtClean="0">
                <a:solidFill>
                  <a:srgbClr val="000000"/>
                </a:solidFill>
                <a:latin typeface="Courier"/>
                <a:ea typeface="Courier"/>
                <a:cs typeface="Courier"/>
              </a:rPr>
              <a:t>(</a:t>
            </a:r>
            <a:r>
              <a:rPr lang="en-US" sz="1400" dirty="0" smtClean="0">
                <a:solidFill>
                  <a:srgbClr val="32E598"/>
                </a:solidFill>
                <a:latin typeface="Courier"/>
                <a:ea typeface="Courier"/>
                <a:cs typeface="Courier"/>
              </a:rPr>
              <a:t>" &lt;== largest value"</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43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44  </a:t>
            </a:r>
            <a:r>
              <a:rPr lang="en-US" sz="1400" dirty="0" smtClean="0">
                <a:solidFill>
                  <a:srgbClr val="000000"/>
                </a:solidFill>
                <a:latin typeface="Courier"/>
                <a:ea typeface="Courier"/>
                <a:cs typeface="Courier"/>
              </a:rPr>
              <a:t>         </a:t>
            </a:r>
            <a:r>
              <a:rPr lang="en-US" sz="1400" dirty="0" err="1" smtClean="0">
                <a:solidFill>
                  <a:srgbClr val="000000"/>
                </a:solidFill>
                <a:latin typeface="Courier"/>
                <a:ea typeface="Courier"/>
                <a:cs typeface="Courier"/>
              </a:rPr>
              <a:t>System.out.println</a:t>
            </a:r>
            <a:r>
              <a:rPr lang="en-US" sz="1400" dirty="0" smtClean="0">
                <a:solidFill>
                  <a:srgbClr val="000000"/>
                </a:solidFill>
                <a:latin typeface="Courier"/>
                <a:ea typeface="Courier"/>
                <a:cs typeface="Courier"/>
              </a:rPr>
              <a:t>();</a:t>
            </a:r>
          </a:p>
          <a:p>
            <a:pPr>
              <a:spcBef>
                <a:spcPts val="0"/>
              </a:spcBef>
              <a:buNone/>
            </a:pPr>
            <a:r>
              <a:rPr lang="en-US" sz="1400" b="1" dirty="0" smtClean="0">
                <a:solidFill>
                  <a:srgbClr val="0073FF"/>
                </a:solidFill>
                <a:latin typeface="Courier"/>
                <a:ea typeface="Courier"/>
                <a:cs typeface="Courier"/>
              </a:rPr>
              <a:t> 45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46  </a:t>
            </a:r>
            <a:r>
              <a:rPr lang="en-US" sz="1400" dirty="0" smtClean="0">
                <a:solidFill>
                  <a:srgbClr val="000000"/>
                </a:solidFill>
                <a:latin typeface="Courier"/>
                <a:ea typeface="Courier"/>
                <a:cs typeface="Courier"/>
              </a:rPr>
              <a:t>   }</a:t>
            </a:r>
          </a:p>
          <a:p>
            <a:pPr>
              <a:spcBef>
                <a:spcPts val="0"/>
              </a:spcBef>
              <a:buNone/>
            </a:pPr>
            <a:r>
              <a:rPr lang="en-US" sz="1400" b="1" dirty="0" smtClean="0">
                <a:solidFill>
                  <a:srgbClr val="0073FF"/>
                </a:solidFill>
                <a:latin typeface="Courier"/>
                <a:ea typeface="Courier"/>
                <a:cs typeface="Courier"/>
              </a:rPr>
              <a:t> 47  </a:t>
            </a:r>
            <a:r>
              <a:rPr lang="en-US" sz="1400" dirty="0" smtClean="0">
                <a:solidFill>
                  <a:srgbClr val="000000"/>
                </a:solidFill>
                <a:latin typeface="Courier"/>
                <a:ea typeface="Courier"/>
                <a:cs typeface="Courier"/>
              </a:rPr>
              <a:t>}</a:t>
            </a:r>
            <a:endParaRPr lang="en-US" sz="1400" b="1" dirty="0" smtClean="0">
              <a:solidFill>
                <a:srgbClr val="0073FF"/>
              </a:solidFill>
              <a:latin typeface="Courier"/>
              <a:ea typeface="Courier"/>
              <a:cs typeface="Courier"/>
            </a:endParaRP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a:t>
            </a:r>
            <a:endParaRPr lang="en-US" dirty="0"/>
          </a:p>
        </p:txBody>
      </p:sp>
      <p:sp>
        <p:nvSpPr>
          <p:cNvPr id="3" name="Content Placeholder 2"/>
          <p:cNvSpPr>
            <a:spLocks noGrp="1"/>
          </p:cNvSpPr>
          <p:nvPr>
            <p:ph idx="4294967295"/>
          </p:nvPr>
        </p:nvSpPr>
        <p:spPr>
          <a:xfrm>
            <a:off x="0" y="4046462"/>
            <a:ext cx="9134475" cy="493467"/>
          </a:xfrm>
        </p:spPr>
        <p:txBody>
          <a:bodyPr/>
          <a:lstStyle/>
          <a:p>
            <a:pPr>
              <a:buNone/>
            </a:pPr>
            <a:r>
              <a:rPr lang="en-US" b="1" dirty="0" smtClean="0"/>
              <a:t>Figure 1</a:t>
            </a:r>
            <a:r>
              <a:rPr lang="en-US" dirty="0" smtClean="0"/>
              <a:t> An Array of Size 10</a:t>
            </a:r>
            <a:endParaRPr lang="en-US" dirty="0" smtClean="0">
              <a:solidFill>
                <a:srgbClr val="6E8080"/>
              </a:solidFill>
              <a:latin typeface="Lucida Sans Typewriter"/>
              <a:ea typeface="Courier New" charset="0"/>
              <a:cs typeface="Courier New" charset="0"/>
            </a:endParaRPr>
          </a:p>
        </p:txBody>
      </p:sp>
      <p:pic>
        <p:nvPicPr>
          <p:cNvPr id="5" name="Picture 4" descr="array_creation.png"/>
          <p:cNvPicPr>
            <a:picLocks noChangeAspect="1"/>
          </p:cNvPicPr>
          <p:nvPr/>
        </p:nvPicPr>
        <p:blipFill>
          <a:blip r:embed="rId2"/>
          <a:stretch>
            <a:fillRect/>
          </a:stretch>
        </p:blipFill>
        <p:spPr>
          <a:xfrm>
            <a:off x="0" y="962505"/>
            <a:ext cx="9144000" cy="2931283"/>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section_3/</a:t>
            </a:r>
            <a:r>
              <a:rPr lang="en-US" dirty="0" smtClean="0">
                <a:hlinkClick r:id="rId2" action="ppaction://hlinkfile"/>
              </a:rPr>
              <a:t>LargestInArray.java</a:t>
            </a:r>
            <a:endParaRPr lang="en-US" dirty="0"/>
          </a:p>
        </p:txBody>
      </p:sp>
      <p:sp>
        <p:nvSpPr>
          <p:cNvPr id="5" name="Content Placeholder 2"/>
          <p:cNvSpPr txBox="1">
            <a:spLocks/>
          </p:cNvSpPr>
          <p:nvPr/>
        </p:nvSpPr>
        <p:spPr>
          <a:xfrm>
            <a:off x="261479" y="762000"/>
            <a:ext cx="8882521" cy="2413288"/>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Lucida Sans"/>
                <a:ea typeface="+mn-ea"/>
                <a:cs typeface="+mn-cs"/>
              </a:rPr>
              <a:t>Program Run</a:t>
            </a:r>
            <a:endParaRPr lang="en-US" dirty="0" smtClean="0">
              <a:solidFill>
                <a:srgbClr val="6E8080"/>
              </a:solidFill>
              <a:latin typeface="Lucida Sans Typewriter"/>
              <a:ea typeface="Courier New" charset="0"/>
              <a:cs typeface="Courier New" charset="0"/>
            </a:endParaRPr>
          </a:p>
          <a:p>
            <a:pPr marL="342900" lvl="0" indent="-342900">
              <a:spcBef>
                <a:spcPct val="20000"/>
              </a:spcBef>
              <a:defRPr/>
            </a:pPr>
            <a:r>
              <a:rPr lang="en-US" sz="2000" dirty="0" smtClean="0">
                <a:solidFill>
                  <a:srgbClr val="6E8080"/>
                </a:solidFill>
                <a:latin typeface="Lucida Sans Typewriter"/>
                <a:ea typeface="Courier New" charset="0"/>
                <a:cs typeface="Courier New" charset="0"/>
              </a:rPr>
              <a:t>Please enter values, Q to quit: </a:t>
            </a:r>
            <a:r>
              <a:rPr lang="en-US" sz="2000" dirty="0" smtClean="0">
                <a:solidFill>
                  <a:srgbClr val="006CB8"/>
                </a:solidFill>
                <a:latin typeface="Lucida Sans Typewriter"/>
                <a:ea typeface="Courier New" charset="0"/>
                <a:cs typeface="Courier New" charset="0"/>
              </a:rPr>
              <a:t>34.5 80 115 44.5 Q</a:t>
            </a:r>
          </a:p>
          <a:p>
            <a:pPr marL="342900" lvl="0" indent="-342900">
              <a:spcBef>
                <a:spcPct val="20000"/>
              </a:spcBef>
              <a:defRPr/>
            </a:pPr>
            <a:r>
              <a:rPr lang="en-US" sz="2000" dirty="0" smtClean="0">
                <a:solidFill>
                  <a:srgbClr val="6E8080"/>
                </a:solidFill>
                <a:latin typeface="Lucida Sans Typewriter"/>
                <a:ea typeface="Courier New" charset="0"/>
                <a:cs typeface="Courier New" charset="0"/>
              </a:rPr>
              <a:t>34.5</a:t>
            </a:r>
          </a:p>
          <a:p>
            <a:pPr marL="342900" lvl="0" indent="-342900">
              <a:spcBef>
                <a:spcPct val="20000"/>
              </a:spcBef>
              <a:defRPr/>
            </a:pPr>
            <a:r>
              <a:rPr lang="en-US" sz="2000" dirty="0" smtClean="0">
                <a:solidFill>
                  <a:srgbClr val="6E8080"/>
                </a:solidFill>
                <a:latin typeface="Lucida Sans Typewriter"/>
                <a:ea typeface="Courier New" charset="0"/>
                <a:cs typeface="Courier New" charset="0"/>
              </a:rPr>
              <a:t>80</a:t>
            </a:r>
          </a:p>
          <a:p>
            <a:pPr marL="342900" lvl="0" indent="-342900">
              <a:spcBef>
                <a:spcPct val="20000"/>
              </a:spcBef>
              <a:defRPr/>
            </a:pPr>
            <a:r>
              <a:rPr lang="en-US" sz="2000" dirty="0" smtClean="0">
                <a:solidFill>
                  <a:srgbClr val="6E8080"/>
                </a:solidFill>
                <a:latin typeface="Lucida Sans Typewriter"/>
                <a:ea typeface="Courier New" charset="0"/>
                <a:cs typeface="Courier New" charset="0"/>
              </a:rPr>
              <a:t>115 &lt;== largest value</a:t>
            </a:r>
          </a:p>
          <a:p>
            <a:pPr marL="342900" lvl="0" indent="-342900">
              <a:spcBef>
                <a:spcPct val="20000"/>
              </a:spcBef>
              <a:defRPr/>
            </a:pPr>
            <a:r>
              <a:rPr lang="en-US" sz="2000" dirty="0" smtClean="0">
                <a:solidFill>
                  <a:srgbClr val="6E8080"/>
                </a:solidFill>
                <a:latin typeface="Lucida Sans Typewriter"/>
                <a:ea typeface="Courier New" charset="0"/>
                <a:cs typeface="Courier New" charset="0"/>
              </a:rPr>
              <a:t>44.5</a:t>
            </a:r>
          </a:p>
        </p:txBody>
      </p:sp>
    </p:spTree>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7.13</a:t>
            </a:r>
            <a:endParaRPr lang="en-US" dirty="0"/>
          </a:p>
        </p:txBody>
      </p:sp>
      <p:sp>
        <p:nvSpPr>
          <p:cNvPr id="8" name="Content Placeholder 5"/>
          <p:cNvSpPr>
            <a:spLocks noGrp="1"/>
          </p:cNvSpPr>
          <p:nvPr>
            <p:ph idx="4294967295"/>
          </p:nvPr>
        </p:nvSpPr>
        <p:spPr>
          <a:xfrm>
            <a:off x="599372" y="2141763"/>
            <a:ext cx="8239827" cy="1681035"/>
          </a:xfrm>
        </p:spPr>
        <p:txBody>
          <a:bodyPr/>
          <a:lstStyle/>
          <a:p>
            <a:pPr>
              <a:buNone/>
            </a:pPr>
            <a:r>
              <a:rPr lang="en-US" b="1" dirty="0" smtClean="0"/>
              <a:t>Answer:</a:t>
            </a:r>
            <a:endParaRPr lang="en-US" dirty="0" smtClean="0"/>
          </a:p>
          <a:p>
            <a:pPr>
              <a:buNone/>
            </a:pPr>
            <a:r>
              <a:rPr lang="en-US" sz="2000" dirty="0" smtClean="0">
                <a:solidFill>
                  <a:srgbClr val="6E8080"/>
                </a:solidFill>
                <a:latin typeface="Lucida Sans Typewriter"/>
                <a:ea typeface="Courier New" charset="0"/>
                <a:cs typeface="Courier New" charset="0"/>
              </a:rPr>
              <a:t>20 &lt;== largest value</a:t>
            </a:r>
          </a:p>
          <a:p>
            <a:pPr>
              <a:buNone/>
            </a:pPr>
            <a:r>
              <a:rPr lang="en-US" sz="2000" dirty="0" smtClean="0">
                <a:solidFill>
                  <a:srgbClr val="6E8080"/>
                </a:solidFill>
                <a:latin typeface="Lucida Sans Typewriter"/>
                <a:ea typeface="Courier New" charset="0"/>
                <a:cs typeface="Courier New" charset="0"/>
              </a:rPr>
              <a:t>10</a:t>
            </a:r>
          </a:p>
          <a:p>
            <a:pPr>
              <a:buNone/>
            </a:pPr>
            <a:r>
              <a:rPr lang="en-US" sz="2000" dirty="0" smtClean="0">
                <a:solidFill>
                  <a:srgbClr val="6E8080"/>
                </a:solidFill>
                <a:latin typeface="Lucida Sans Typewriter"/>
                <a:ea typeface="Courier New" charset="0"/>
                <a:cs typeface="Courier New" charset="0"/>
              </a:rPr>
              <a:t>20 &lt;== largest value</a:t>
            </a:r>
          </a:p>
        </p:txBody>
      </p:sp>
      <p:sp>
        <p:nvSpPr>
          <p:cNvPr id="9" name="Content Placeholder 5"/>
          <p:cNvSpPr>
            <a:spLocks noGrp="1"/>
          </p:cNvSpPr>
          <p:nvPr>
            <p:ph idx="4294967295"/>
          </p:nvPr>
        </p:nvSpPr>
        <p:spPr>
          <a:xfrm>
            <a:off x="8964" y="958815"/>
            <a:ext cx="9135036" cy="1182948"/>
          </a:xfrm>
        </p:spPr>
        <p:txBody>
          <a:bodyPr/>
          <a:lstStyle/>
          <a:p>
            <a:pPr>
              <a:buNone/>
            </a:pPr>
            <a:r>
              <a:rPr lang="en-US" dirty="0" smtClean="0"/>
              <a:t>Given these inputs, what is the output of the </a:t>
            </a:r>
            <a:r>
              <a:rPr lang="en-US" dirty="0" err="1" smtClean="0">
                <a:solidFill>
                  <a:srgbClr val="6E8080"/>
                </a:solidFill>
                <a:latin typeface="Lucida Sans Typewriter"/>
                <a:ea typeface="Courier New" charset="0"/>
                <a:cs typeface="Courier New" charset="0"/>
              </a:rPr>
              <a:t>LargestInArray</a:t>
            </a:r>
            <a:r>
              <a:rPr lang="en-US" dirty="0" smtClean="0"/>
              <a:t> program?</a:t>
            </a:r>
            <a:br>
              <a:rPr lang="en-US" dirty="0" smtClean="0"/>
            </a:br>
            <a:r>
              <a:rPr lang="en-US" sz="2000" dirty="0" smtClean="0">
                <a:solidFill>
                  <a:srgbClr val="6E8080"/>
                </a:solidFill>
                <a:latin typeface="Lucida Sans Typewriter"/>
                <a:ea typeface="Courier New" charset="0"/>
                <a:cs typeface="Courier New" charset="0"/>
              </a:rPr>
              <a:t>20 10 20 Q</a:t>
            </a:r>
            <a:r>
              <a:rPr lang="en-US" sz="2000" dirty="0" smtClean="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7.14</a:t>
            </a:r>
            <a:endParaRPr lang="en-US" dirty="0"/>
          </a:p>
        </p:txBody>
      </p:sp>
      <p:sp>
        <p:nvSpPr>
          <p:cNvPr id="8" name="Content Placeholder 5"/>
          <p:cNvSpPr>
            <a:spLocks noGrp="1"/>
          </p:cNvSpPr>
          <p:nvPr>
            <p:ph idx="4294967295"/>
          </p:nvPr>
        </p:nvSpPr>
        <p:spPr>
          <a:xfrm>
            <a:off x="599372" y="1842912"/>
            <a:ext cx="8239827" cy="2291189"/>
          </a:xfrm>
        </p:spPr>
        <p:txBody>
          <a:bodyPr/>
          <a:lstStyle/>
          <a:p>
            <a:pPr>
              <a:buNone/>
            </a:pPr>
            <a:r>
              <a:rPr lang="en-US" b="1" dirty="0" smtClean="0"/>
              <a:t>Answer:</a:t>
            </a:r>
            <a:endParaRPr lang="en-US" dirty="0" smtClean="0"/>
          </a:p>
          <a:p>
            <a:pPr>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count = 0;</a:t>
            </a:r>
          </a:p>
          <a:p>
            <a:pPr>
              <a:buNone/>
            </a:pPr>
            <a:r>
              <a:rPr lang="en-US" sz="2000" dirty="0" smtClean="0">
                <a:solidFill>
                  <a:srgbClr val="6E8080"/>
                </a:solidFill>
                <a:latin typeface="Lucida Sans Typewriter"/>
                <a:ea typeface="Courier New" charset="0"/>
                <a:cs typeface="Courier New" charset="0"/>
              </a:rPr>
              <a:t>for (double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values)</a:t>
            </a:r>
          </a:p>
          <a:p>
            <a:pPr>
              <a:buNone/>
            </a:pPr>
            <a:r>
              <a:rPr lang="en-US" sz="2000" dirty="0" smtClean="0">
                <a:solidFill>
                  <a:srgbClr val="6E8080"/>
                </a:solidFill>
                <a:latin typeface="Lucida Sans Typewriter"/>
                <a:ea typeface="Courier New" charset="0"/>
                <a:cs typeface="Courier New" charset="0"/>
              </a:rPr>
              <a:t>{</a:t>
            </a:r>
          </a:p>
          <a:p>
            <a:pPr>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x</a:t>
            </a:r>
            <a:r>
              <a:rPr lang="en-US" sz="2000" dirty="0" smtClean="0">
                <a:solidFill>
                  <a:srgbClr val="6E8080"/>
                </a:solidFill>
                <a:latin typeface="Lucida Sans Typewriter"/>
                <a:ea typeface="Courier New" charset="0"/>
                <a:cs typeface="Courier New" charset="0"/>
              </a:rPr>
              <a:t> == 0) { count++; }</a:t>
            </a:r>
          </a:p>
          <a:p>
            <a:pPr>
              <a:buNone/>
            </a:pPr>
            <a:r>
              <a:rPr lang="en-US" sz="2000" dirty="0" smtClean="0">
                <a:solidFill>
                  <a:srgbClr val="6E8080"/>
                </a:solidFill>
                <a:latin typeface="Lucida Sans Typewriter"/>
                <a:ea typeface="Courier New" charset="0"/>
                <a:cs typeface="Courier New" charset="0"/>
              </a:rPr>
              <a:t>}</a:t>
            </a:r>
          </a:p>
        </p:txBody>
      </p:sp>
      <p:sp>
        <p:nvSpPr>
          <p:cNvPr id="9" name="Content Placeholder 5"/>
          <p:cNvSpPr>
            <a:spLocks noGrp="1"/>
          </p:cNvSpPr>
          <p:nvPr>
            <p:ph idx="4294967295"/>
          </p:nvPr>
        </p:nvSpPr>
        <p:spPr>
          <a:xfrm>
            <a:off x="8964" y="958815"/>
            <a:ext cx="9135036" cy="884097"/>
          </a:xfrm>
        </p:spPr>
        <p:txBody>
          <a:bodyPr/>
          <a:lstStyle/>
          <a:p>
            <a:pPr>
              <a:buNone/>
            </a:pPr>
            <a:r>
              <a:rPr lang="en-US" dirty="0" smtClean="0"/>
              <a:t>Write a loop that counts how many elements in an array are equal to zero. </a:t>
            </a:r>
            <a:endParaRPr lang="en-US" sz="20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7.15</a:t>
            </a:r>
            <a:endParaRPr lang="en-US" dirty="0"/>
          </a:p>
        </p:txBody>
      </p:sp>
      <p:sp>
        <p:nvSpPr>
          <p:cNvPr id="8" name="Content Placeholder 5"/>
          <p:cNvSpPr>
            <a:spLocks noGrp="1"/>
          </p:cNvSpPr>
          <p:nvPr>
            <p:ph idx="4294967295"/>
          </p:nvPr>
        </p:nvSpPr>
        <p:spPr>
          <a:xfrm>
            <a:off x="599372" y="4134101"/>
            <a:ext cx="8239827" cy="2291189"/>
          </a:xfrm>
        </p:spPr>
        <p:txBody>
          <a:bodyPr/>
          <a:lstStyle/>
          <a:p>
            <a:pPr>
              <a:buNone/>
            </a:pPr>
            <a:r>
              <a:rPr lang="en-US" b="1" dirty="0" smtClean="0"/>
              <a:t>Answer:</a:t>
            </a:r>
            <a:r>
              <a:rPr lang="en-US" dirty="0" smtClean="0"/>
              <a:t> If all elements of values are negative, then the result is incorrectly computed as 0.</a:t>
            </a:r>
            <a:endParaRPr lang="en-US" sz="2000" dirty="0" smtClean="0">
              <a:solidFill>
                <a:srgbClr val="6E8080"/>
              </a:solidFill>
              <a:latin typeface="Lucida Sans Typewriter"/>
              <a:ea typeface="Courier New" charset="0"/>
              <a:cs typeface="Courier New" charset="0"/>
            </a:endParaRPr>
          </a:p>
        </p:txBody>
      </p:sp>
      <p:sp>
        <p:nvSpPr>
          <p:cNvPr id="9" name="Content Placeholder 5"/>
          <p:cNvSpPr>
            <a:spLocks noGrp="1"/>
          </p:cNvSpPr>
          <p:nvPr>
            <p:ph idx="4294967295"/>
          </p:nvPr>
        </p:nvSpPr>
        <p:spPr>
          <a:xfrm>
            <a:off x="8964" y="958815"/>
            <a:ext cx="9135036" cy="3175286"/>
          </a:xfrm>
        </p:spPr>
        <p:txBody>
          <a:bodyPr/>
          <a:lstStyle/>
          <a:p>
            <a:pPr>
              <a:buNone/>
            </a:pPr>
            <a:r>
              <a:rPr lang="en-US" dirty="0" smtClean="0"/>
              <a:t>Consider the algorithm to find the largest element in an array. Why don’t we initialize </a:t>
            </a:r>
            <a:r>
              <a:rPr lang="en-US" dirty="0" smtClean="0">
                <a:solidFill>
                  <a:srgbClr val="6E8080"/>
                </a:solidFill>
                <a:latin typeface="Lucida Sans Typewriter"/>
                <a:ea typeface="Courier New" charset="0"/>
                <a:cs typeface="Courier New" charset="0"/>
              </a:rPr>
              <a:t>largest</a:t>
            </a:r>
            <a:r>
              <a:rPr lang="en-US" dirty="0" smtClean="0"/>
              <a:t> and </a:t>
            </a:r>
            <a:r>
              <a:rPr lang="en-US" dirty="0" err="1" smtClean="0">
                <a:solidFill>
                  <a:srgbClr val="6E8080"/>
                </a:solidFill>
                <a:latin typeface="Lucida Sans Typewriter"/>
                <a:ea typeface="Courier New" charset="0"/>
                <a:cs typeface="Courier New" charset="0"/>
              </a:rPr>
              <a:t>i</a:t>
            </a:r>
            <a:r>
              <a:rPr lang="en-US" dirty="0" smtClean="0"/>
              <a:t> with zero, like this?</a:t>
            </a:r>
          </a:p>
          <a:p>
            <a:pPr lvl="1">
              <a:buNone/>
            </a:pPr>
            <a:r>
              <a:rPr lang="en-US" sz="2000" dirty="0" smtClean="0">
                <a:solidFill>
                  <a:srgbClr val="6E8080"/>
                </a:solidFill>
                <a:latin typeface="Lucida Sans Typewriter"/>
                <a:ea typeface="Courier New" charset="0"/>
                <a:cs typeface="Courier New" charset="0"/>
              </a:rPr>
              <a:t>double largest = 0;</a:t>
            </a:r>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values.length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values[i</a:t>
            </a:r>
            <a:r>
              <a:rPr lang="en-US" sz="2000" dirty="0" smtClean="0">
                <a:solidFill>
                  <a:srgbClr val="6E8080"/>
                </a:solidFill>
                <a:latin typeface="Lucida Sans Typewriter"/>
                <a:ea typeface="Courier New" charset="0"/>
                <a:cs typeface="Courier New" charset="0"/>
              </a:rPr>
              <a:t>] &gt; largest) { largest = </a:t>
            </a:r>
            <a:r>
              <a:rPr lang="en-US" sz="2000" dirty="0" err="1" smtClean="0">
                <a:solidFill>
                  <a:srgbClr val="6E8080"/>
                </a:solidFill>
                <a:latin typeface="Lucida Sans Typewriter"/>
                <a:ea typeface="Courier New" charset="0"/>
                <a:cs typeface="Courier New" charset="0"/>
              </a:rPr>
              <a:t>values[i</a:t>
            </a:r>
            <a:r>
              <a:rPr lang="en-US" sz="2000" dirty="0" smtClean="0">
                <a:solidFill>
                  <a:srgbClr val="6E8080"/>
                </a:solidFill>
                <a:latin typeface="Lucida Sans Typewriter"/>
                <a:ea typeface="Courier New" charset="0"/>
                <a:cs typeface="Courier New" charset="0"/>
              </a:rPr>
              <a:t>]; }</a:t>
            </a:r>
          </a:p>
          <a:p>
            <a:pPr lvl="1">
              <a:buNone/>
            </a:pPr>
            <a:r>
              <a:rPr lang="en-US" sz="2000" dirty="0" smtClean="0">
                <a:solidFill>
                  <a:srgbClr val="6E8080"/>
                </a:solidFill>
                <a:latin typeface="Lucida Sans Typewriter"/>
                <a:ea typeface="Courier New" charset="0"/>
                <a:cs typeface="Courier New" charset="0"/>
              </a:rPr>
              <a:t>}</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7.16</a:t>
            </a:r>
            <a:endParaRPr lang="en-US" dirty="0"/>
          </a:p>
        </p:txBody>
      </p:sp>
      <p:sp>
        <p:nvSpPr>
          <p:cNvPr id="8" name="Content Placeholder 5"/>
          <p:cNvSpPr>
            <a:spLocks noGrp="1"/>
          </p:cNvSpPr>
          <p:nvPr>
            <p:ph idx="4294967295"/>
          </p:nvPr>
        </p:nvSpPr>
        <p:spPr>
          <a:xfrm>
            <a:off x="599372" y="2216476"/>
            <a:ext cx="8239827" cy="3860154"/>
          </a:xfrm>
        </p:spPr>
        <p:txBody>
          <a:bodyPr/>
          <a:lstStyle/>
          <a:p>
            <a:pPr>
              <a:buNone/>
            </a:pPr>
            <a:r>
              <a:rPr lang="en-US" b="1" dirty="0" smtClean="0"/>
              <a:t>Answer:</a:t>
            </a:r>
            <a:endParaRPr lang="en-US" dirty="0" smtClean="0"/>
          </a:p>
          <a:p>
            <a:pPr lvl="1">
              <a:spcBef>
                <a:spcPts val="0"/>
              </a:spcBef>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values.length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System.out.print(values[i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values.length</a:t>
            </a:r>
            <a:r>
              <a:rPr lang="en-US" sz="2000" dirty="0" smtClean="0">
                <a:solidFill>
                  <a:srgbClr val="6E8080"/>
                </a:solidFill>
                <a:latin typeface="Lucida Sans Typewriter"/>
                <a:ea typeface="Courier New" charset="0"/>
                <a:cs typeface="Courier New" charset="0"/>
              </a:rPr>
              <a:t> – 1)</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a:t>
            </a:r>
            <a:r>
              <a:rPr lang="en-US" sz="2000" dirty="0" smtClean="0">
                <a:solidFill>
                  <a:srgbClr val="6E8080"/>
                </a:solidFill>
                <a:latin typeface="Lucida Sans Typewriter"/>
                <a:ea typeface="Courier New" charset="0"/>
                <a:cs typeface="Courier New" charset="0"/>
              </a:rPr>
              <a:t>(" | ");</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endParaRPr lang="en-US" dirty="0" smtClean="0">
              <a:solidFill>
                <a:srgbClr val="6E8080"/>
              </a:solidFill>
              <a:latin typeface="Lucida Sans Typewriter"/>
              <a:ea typeface="Courier New" charset="0"/>
              <a:cs typeface="Courier New" charset="0"/>
            </a:endParaRPr>
          </a:p>
          <a:p>
            <a:pPr lvl="1">
              <a:buNone/>
            </a:pPr>
            <a:r>
              <a:rPr lang="en-US" sz="2400" dirty="0" smtClean="0"/>
              <a:t>Now you know why we set up the loop the other way.</a:t>
            </a:r>
            <a:endParaRPr lang="en-US" sz="2400" dirty="0"/>
          </a:p>
        </p:txBody>
      </p:sp>
      <p:sp>
        <p:nvSpPr>
          <p:cNvPr id="9" name="Content Placeholder 5"/>
          <p:cNvSpPr>
            <a:spLocks noGrp="1"/>
          </p:cNvSpPr>
          <p:nvPr>
            <p:ph idx="4294967295"/>
          </p:nvPr>
        </p:nvSpPr>
        <p:spPr>
          <a:xfrm>
            <a:off x="8964" y="958815"/>
            <a:ext cx="9135036" cy="1257661"/>
          </a:xfrm>
        </p:spPr>
        <p:txBody>
          <a:bodyPr/>
          <a:lstStyle/>
          <a:p>
            <a:pPr>
              <a:buNone/>
            </a:pPr>
            <a:r>
              <a:rPr lang="en-US" dirty="0" smtClean="0"/>
              <a:t>When printing separators, we skipped the separator before the initial element. Rewrite the loop so that the separator is printed after each element, except for the last element. </a:t>
            </a:r>
            <a:endParaRPr lang="en-US"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7.17</a:t>
            </a:r>
            <a:endParaRPr lang="en-US" dirty="0"/>
          </a:p>
        </p:txBody>
      </p:sp>
      <p:sp>
        <p:nvSpPr>
          <p:cNvPr id="8" name="Content Placeholder 5"/>
          <p:cNvSpPr>
            <a:spLocks noGrp="1"/>
          </p:cNvSpPr>
          <p:nvPr>
            <p:ph idx="4294967295"/>
          </p:nvPr>
        </p:nvSpPr>
        <p:spPr>
          <a:xfrm>
            <a:off x="599372" y="3623564"/>
            <a:ext cx="8239827" cy="834292"/>
          </a:xfrm>
        </p:spPr>
        <p:txBody>
          <a:bodyPr/>
          <a:lstStyle/>
          <a:p>
            <a:pPr>
              <a:buNone/>
            </a:pPr>
            <a:r>
              <a:rPr lang="en-US" b="1" dirty="0" smtClean="0"/>
              <a:t>Answer:</a:t>
            </a:r>
            <a:r>
              <a:rPr lang="en-US" dirty="0" smtClean="0"/>
              <a:t> If the array has no elements, then the program terminates with an exception.</a:t>
            </a:r>
            <a:endParaRPr lang="en-US" dirty="0"/>
          </a:p>
        </p:txBody>
      </p:sp>
      <p:sp>
        <p:nvSpPr>
          <p:cNvPr id="9" name="Content Placeholder 5"/>
          <p:cNvSpPr>
            <a:spLocks noGrp="1"/>
          </p:cNvSpPr>
          <p:nvPr>
            <p:ph idx="4294967295"/>
          </p:nvPr>
        </p:nvSpPr>
        <p:spPr>
          <a:xfrm>
            <a:off x="8964" y="958815"/>
            <a:ext cx="9135036" cy="2664749"/>
          </a:xfrm>
        </p:spPr>
        <p:txBody>
          <a:bodyPr/>
          <a:lstStyle/>
          <a:p>
            <a:pPr>
              <a:buNone/>
            </a:pPr>
            <a:r>
              <a:rPr lang="en-US" dirty="0" smtClean="0"/>
              <a:t>What is wrong with these statements for printing an array with separators?</a:t>
            </a:r>
          </a:p>
          <a:p>
            <a:pPr lvl="1">
              <a:buNone/>
            </a:pPr>
            <a:r>
              <a:rPr lang="en-US" sz="2000" dirty="0" smtClean="0">
                <a:solidFill>
                  <a:srgbClr val="6E8080"/>
                </a:solidFill>
                <a:latin typeface="Lucida Sans Typewriter"/>
                <a:ea typeface="Courier New" charset="0"/>
                <a:cs typeface="Courier New" charset="0"/>
              </a:rPr>
              <a:t>System.out.print(values[0]);</a:t>
            </a:r>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values.length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a:t>
            </a:r>
            <a:r>
              <a:rPr lang="en-US" sz="2000" dirty="0" smtClean="0">
                <a:solidFill>
                  <a:srgbClr val="6E8080"/>
                </a:solidFill>
                <a:latin typeface="Lucida Sans Typewriter"/>
                <a:ea typeface="Courier New" charset="0"/>
                <a:cs typeface="Courier New" charset="0"/>
              </a:rPr>
              <a:t>(", " + </a:t>
            </a:r>
            <a:r>
              <a:rPr lang="en-US" sz="2000" dirty="0" err="1" smtClean="0">
                <a:solidFill>
                  <a:srgbClr val="6E8080"/>
                </a:solidFill>
                <a:latin typeface="Lucida Sans Typewriter"/>
                <a:ea typeface="Courier New" charset="0"/>
                <a:cs typeface="Courier New" charset="0"/>
              </a:rPr>
              <a:t>values[i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7.18</a:t>
            </a:r>
            <a:endParaRPr lang="en-US" dirty="0"/>
          </a:p>
        </p:txBody>
      </p:sp>
      <p:sp>
        <p:nvSpPr>
          <p:cNvPr id="8" name="Content Placeholder 5"/>
          <p:cNvSpPr>
            <a:spLocks noGrp="1"/>
          </p:cNvSpPr>
          <p:nvPr>
            <p:ph idx="4294967295"/>
          </p:nvPr>
        </p:nvSpPr>
        <p:spPr>
          <a:xfrm>
            <a:off x="599372" y="3623564"/>
            <a:ext cx="8239827" cy="834292"/>
          </a:xfrm>
        </p:spPr>
        <p:txBody>
          <a:bodyPr/>
          <a:lstStyle/>
          <a:p>
            <a:pPr>
              <a:buNone/>
            </a:pPr>
            <a:r>
              <a:rPr lang="en-US" b="1" dirty="0" smtClean="0"/>
              <a:t>Answer:</a:t>
            </a:r>
            <a:r>
              <a:rPr lang="en-US" dirty="0" smtClean="0"/>
              <a:t> If there is a match, then </a:t>
            </a:r>
            <a:r>
              <a:rPr lang="en-US" dirty="0" smtClean="0">
                <a:solidFill>
                  <a:srgbClr val="6E8080"/>
                </a:solidFill>
                <a:latin typeface="Lucida Sans Typewriter"/>
                <a:ea typeface="Courier New" charset="0"/>
                <a:cs typeface="Courier New" charset="0"/>
              </a:rPr>
              <a:t>pos</a:t>
            </a:r>
            <a:r>
              <a:rPr lang="en-US" dirty="0" smtClean="0"/>
              <a:t> is incremented before the loop exits.</a:t>
            </a:r>
            <a:endParaRPr lang="en-US" dirty="0"/>
          </a:p>
        </p:txBody>
      </p:sp>
      <p:sp>
        <p:nvSpPr>
          <p:cNvPr id="9" name="Content Placeholder 5"/>
          <p:cNvSpPr>
            <a:spLocks noGrp="1"/>
          </p:cNvSpPr>
          <p:nvPr>
            <p:ph idx="4294967295"/>
          </p:nvPr>
        </p:nvSpPr>
        <p:spPr>
          <a:xfrm>
            <a:off x="8964" y="958815"/>
            <a:ext cx="9135036" cy="2664749"/>
          </a:xfrm>
        </p:spPr>
        <p:txBody>
          <a:bodyPr/>
          <a:lstStyle/>
          <a:p>
            <a:pPr>
              <a:buNone/>
            </a:pPr>
            <a:r>
              <a:rPr lang="en-US" dirty="0" smtClean="0"/>
              <a:t>When finding the position of a match, we used a </a:t>
            </a:r>
            <a:r>
              <a:rPr lang="en-US" dirty="0" smtClean="0">
                <a:solidFill>
                  <a:srgbClr val="6E8080"/>
                </a:solidFill>
                <a:latin typeface="Lucida Sans Typewriter"/>
                <a:ea typeface="Courier New" charset="0"/>
                <a:cs typeface="Courier New" charset="0"/>
              </a:rPr>
              <a:t>while</a:t>
            </a:r>
            <a:r>
              <a:rPr lang="en-US" dirty="0" smtClean="0"/>
              <a:t> loop, not a </a:t>
            </a:r>
            <a:r>
              <a:rPr lang="en-US" dirty="0" smtClean="0">
                <a:solidFill>
                  <a:srgbClr val="6E8080"/>
                </a:solidFill>
                <a:latin typeface="Lucida Sans Typewriter"/>
                <a:ea typeface="Courier New" charset="0"/>
                <a:cs typeface="Courier New" charset="0"/>
              </a:rPr>
              <a:t>for</a:t>
            </a:r>
            <a:r>
              <a:rPr lang="en-US" dirty="0" smtClean="0"/>
              <a:t> loop. What is wrong with using this loop instead?</a:t>
            </a:r>
          </a:p>
          <a:p>
            <a:pPr lvl="1">
              <a:buNone/>
            </a:pPr>
            <a:r>
              <a:rPr lang="en-US" sz="2000" dirty="0" smtClean="0">
                <a:solidFill>
                  <a:srgbClr val="6E8080"/>
                </a:solidFill>
                <a:latin typeface="Lucida Sans Typewriter"/>
                <a:ea typeface="Courier New" charset="0"/>
                <a:cs typeface="Courier New" charset="0"/>
              </a:rPr>
              <a:t>for (pos = 0; pos &lt; </a:t>
            </a:r>
            <a:r>
              <a:rPr lang="en-US" sz="2000" dirty="0" err="1" smtClean="0">
                <a:solidFill>
                  <a:srgbClr val="6E8080"/>
                </a:solidFill>
                <a:latin typeface="Lucida Sans Typewriter"/>
                <a:ea typeface="Courier New" charset="0"/>
                <a:cs typeface="Courier New" charset="0"/>
              </a:rPr>
              <a:t>values.length</a:t>
            </a:r>
            <a:r>
              <a:rPr lang="en-US" sz="2000" dirty="0" smtClean="0">
                <a:solidFill>
                  <a:srgbClr val="6E8080"/>
                </a:solidFill>
                <a:latin typeface="Lucida Sans Typewriter"/>
                <a:ea typeface="Courier New" charset="0"/>
                <a:cs typeface="Courier New" charset="0"/>
              </a:rPr>
              <a:t> &amp;&amp; !found; pos++) </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values[pos</a:t>
            </a:r>
            <a:r>
              <a:rPr lang="en-US" sz="2000" dirty="0" smtClean="0">
                <a:solidFill>
                  <a:srgbClr val="6E8080"/>
                </a:solidFill>
                <a:latin typeface="Lucida Sans Typewriter"/>
                <a:ea typeface="Courier New" charset="0"/>
                <a:cs typeface="Courier New" charset="0"/>
              </a:rPr>
              <a:t>] &gt; 100) { found = true; }</a:t>
            </a:r>
          </a:p>
          <a:p>
            <a:pPr lvl="1">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7.19</a:t>
            </a:r>
            <a:endParaRPr lang="en-US" dirty="0"/>
          </a:p>
        </p:txBody>
      </p:sp>
      <p:sp>
        <p:nvSpPr>
          <p:cNvPr id="8" name="Content Placeholder 5"/>
          <p:cNvSpPr>
            <a:spLocks noGrp="1"/>
          </p:cNvSpPr>
          <p:nvPr>
            <p:ph idx="4294967295"/>
          </p:nvPr>
        </p:nvSpPr>
        <p:spPr>
          <a:xfrm>
            <a:off x="599372" y="4022032"/>
            <a:ext cx="8239827" cy="610154"/>
          </a:xfrm>
        </p:spPr>
        <p:txBody>
          <a:bodyPr/>
          <a:lstStyle/>
          <a:p>
            <a:pPr>
              <a:buNone/>
            </a:pPr>
            <a:r>
              <a:rPr lang="en-US" b="1" dirty="0" smtClean="0"/>
              <a:t>Answer:</a:t>
            </a:r>
            <a:r>
              <a:rPr lang="en-US" dirty="0" smtClean="0"/>
              <a:t> This loop sets all elements to </a:t>
            </a:r>
            <a:r>
              <a:rPr lang="en-US" dirty="0" err="1" smtClean="0">
                <a:solidFill>
                  <a:srgbClr val="6E8080"/>
                </a:solidFill>
                <a:latin typeface="Lucida Sans Typewriter"/>
                <a:ea typeface="Courier New" charset="0"/>
                <a:cs typeface="Courier New" charset="0"/>
              </a:rPr>
              <a:t>values[pos</a:t>
            </a:r>
            <a:r>
              <a:rPr lang="en-US" dirty="0" smtClean="0">
                <a:solidFill>
                  <a:srgbClr val="6E8080"/>
                </a:solidFill>
                <a:latin typeface="Lucida Sans Typewriter"/>
                <a:ea typeface="Courier New" charset="0"/>
                <a:cs typeface="Courier New" charset="0"/>
              </a:rPr>
              <a:t>]</a:t>
            </a:r>
            <a:r>
              <a:rPr lang="en-US" dirty="0" smtClean="0"/>
              <a:t>.</a:t>
            </a:r>
            <a:endParaRPr lang="en-US" dirty="0"/>
          </a:p>
        </p:txBody>
      </p:sp>
      <p:sp>
        <p:nvSpPr>
          <p:cNvPr id="9" name="Content Placeholder 5"/>
          <p:cNvSpPr>
            <a:spLocks noGrp="1"/>
          </p:cNvSpPr>
          <p:nvPr>
            <p:ph idx="4294967295"/>
          </p:nvPr>
        </p:nvSpPr>
        <p:spPr>
          <a:xfrm>
            <a:off x="8964" y="958815"/>
            <a:ext cx="9135036" cy="3063217"/>
          </a:xfrm>
        </p:spPr>
        <p:txBody>
          <a:bodyPr/>
          <a:lstStyle/>
          <a:p>
            <a:pPr>
              <a:buNone/>
            </a:pPr>
            <a:r>
              <a:rPr lang="en-US" dirty="0" smtClean="0"/>
              <a:t>When inserting an element into an array, we moved the elements with larger index values, starting at the end of the array. Why is it wrong to start at the insertion location, like this?</a:t>
            </a:r>
          </a:p>
          <a:p>
            <a:pPr lvl="1">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pos;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currentSize</a:t>
            </a:r>
            <a:r>
              <a:rPr lang="en-US" sz="2000" dirty="0" smtClean="0">
                <a:solidFill>
                  <a:srgbClr val="6E8080"/>
                </a:solidFill>
                <a:latin typeface="Lucida Sans Typewriter"/>
                <a:ea typeface="Courier New" charset="0"/>
                <a:cs typeface="Courier New" charset="0"/>
              </a:rPr>
              <a:t> - 1;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values[i</a:t>
            </a:r>
            <a:r>
              <a:rPr lang="en-US" sz="2000" dirty="0" smtClean="0">
                <a:solidFill>
                  <a:srgbClr val="6E8080"/>
                </a:solidFill>
                <a:latin typeface="Lucida Sans Typewriter"/>
                <a:ea typeface="Courier New" charset="0"/>
                <a:cs typeface="Courier New" charset="0"/>
              </a:rPr>
              <a:t> + 1] = </a:t>
            </a:r>
            <a:r>
              <a:rPr lang="en-US" sz="2000" dirty="0" err="1" smtClean="0">
                <a:solidFill>
                  <a:srgbClr val="6E8080"/>
                </a:solidFill>
                <a:latin typeface="Lucida Sans Typewriter"/>
                <a:ea typeface="Courier New" charset="0"/>
                <a:cs typeface="Courier New" charset="0"/>
              </a:rPr>
              <a:t>values[i</a:t>
            </a:r>
            <a:r>
              <a:rPr lang="en-US" sz="2000" dirty="0" smtClean="0">
                <a:solidFill>
                  <a:srgbClr val="6E8080"/>
                </a:solidFill>
                <a:latin typeface="Lucida Sans Typewriter"/>
                <a:ea typeface="Courier New" charset="0"/>
                <a:cs typeface="Courier New" charset="0"/>
              </a:rPr>
              <a:t>];</a:t>
            </a:r>
          </a:p>
          <a:p>
            <a:pPr lvl="1">
              <a:buNone/>
            </a:pPr>
            <a:r>
              <a:rPr lang="en-US" sz="2000"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fontScale="90000"/>
          </a:bodyPr>
          <a:lstStyle/>
          <a:p>
            <a:r>
              <a:rPr lang="en-US" b="1" dirty="0" smtClean="0"/>
              <a:t>Problem Solving: Adapting Algorithms</a:t>
            </a:r>
            <a:endParaRPr lang="en-US" b="1" dirty="0"/>
          </a:p>
        </p:txBody>
      </p:sp>
      <p:sp>
        <p:nvSpPr>
          <p:cNvPr id="3" name="Content Placeholder 2"/>
          <p:cNvSpPr>
            <a:spLocks noGrp="1"/>
          </p:cNvSpPr>
          <p:nvPr>
            <p:ph idx="4294967295"/>
          </p:nvPr>
        </p:nvSpPr>
        <p:spPr>
          <a:xfrm>
            <a:off x="9525" y="1182951"/>
            <a:ext cx="9134475" cy="5476875"/>
          </a:xfrm>
        </p:spPr>
        <p:txBody>
          <a:bodyPr/>
          <a:lstStyle/>
          <a:p>
            <a:r>
              <a:rPr lang="en-US" dirty="0" smtClean="0"/>
              <a:t>By combining fundamental algorithms, you can solve complex programming tasks.</a:t>
            </a:r>
          </a:p>
          <a:p>
            <a:r>
              <a:rPr lang="en-US" dirty="0" smtClean="0"/>
              <a:t>Problem: Compute the final quiz score by dropping the lowest and finding the sum of all the remaining scores.</a:t>
            </a:r>
          </a:p>
          <a:p>
            <a:r>
              <a:rPr lang="en-US" dirty="0" smtClean="0"/>
              <a:t>Related algorithms: </a:t>
            </a:r>
          </a:p>
          <a:p>
            <a:pPr lvl="1"/>
            <a:r>
              <a:rPr lang="en-US" dirty="0" smtClean="0"/>
              <a:t>Calculating the sum</a:t>
            </a:r>
          </a:p>
          <a:p>
            <a:pPr lvl="1"/>
            <a:r>
              <a:rPr lang="en-US" dirty="0" smtClean="0"/>
              <a:t>Finding the minimum value</a:t>
            </a:r>
          </a:p>
          <a:p>
            <a:pPr lvl="1"/>
            <a:r>
              <a:rPr lang="en-US" dirty="0" smtClean="0"/>
              <a:t>Removing an element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fontScale="90000"/>
          </a:bodyPr>
          <a:lstStyle/>
          <a:p>
            <a:r>
              <a:rPr lang="en-US" b="1" dirty="0" smtClean="0"/>
              <a:t>Problem Solving: Adapting Algorithms</a:t>
            </a:r>
            <a:endParaRPr lang="en-US" b="1" dirty="0"/>
          </a:p>
        </p:txBody>
      </p:sp>
      <p:sp>
        <p:nvSpPr>
          <p:cNvPr id="3" name="Content Placeholder 2"/>
          <p:cNvSpPr>
            <a:spLocks noGrp="1"/>
          </p:cNvSpPr>
          <p:nvPr>
            <p:ph idx="4294967295"/>
          </p:nvPr>
        </p:nvSpPr>
        <p:spPr>
          <a:xfrm>
            <a:off x="9525" y="1182951"/>
            <a:ext cx="9134475" cy="5476875"/>
          </a:xfrm>
        </p:spPr>
        <p:txBody>
          <a:bodyPr/>
          <a:lstStyle/>
          <a:p>
            <a:r>
              <a:rPr lang="en-US" dirty="0" smtClean="0"/>
              <a:t>A plan of attack</a:t>
            </a:r>
          </a:p>
          <a:p>
            <a:pPr lvl="1">
              <a:buNone/>
            </a:pPr>
            <a:r>
              <a:rPr lang="en-US" dirty="0" smtClean="0">
                <a:latin typeface="Comic Sans MS"/>
                <a:cs typeface="Comic Sans MS"/>
              </a:rPr>
              <a:t>Find the minimum.</a:t>
            </a:r>
          </a:p>
          <a:p>
            <a:pPr lvl="1">
              <a:buNone/>
            </a:pPr>
            <a:r>
              <a:rPr lang="en-US" dirty="0" smtClean="0">
                <a:latin typeface="Comic Sans MS"/>
                <a:cs typeface="Comic Sans MS"/>
              </a:rPr>
              <a:t>Remove it from the array.</a:t>
            </a:r>
          </a:p>
          <a:p>
            <a:pPr lvl="1">
              <a:buNone/>
            </a:pPr>
            <a:r>
              <a:rPr lang="en-US" dirty="0" smtClean="0">
                <a:latin typeface="Comic Sans MS"/>
                <a:cs typeface="Comic Sans MS"/>
              </a:rPr>
              <a:t>Calculate the sum.</a:t>
            </a:r>
          </a:p>
          <a:p>
            <a:r>
              <a:rPr lang="en-US" dirty="0" smtClean="0"/>
              <a:t>Try it out. The minimum is 4</a:t>
            </a:r>
            <a:br>
              <a:rPr lang="en-US" dirty="0" smtClean="0"/>
            </a:br>
            <a:endParaRPr lang="en-US" dirty="0" smtClean="0"/>
          </a:p>
          <a:p>
            <a:pPr>
              <a:buNone/>
            </a:pPr>
            <a:endParaRPr lang="en-US" dirty="0" smtClean="0"/>
          </a:p>
          <a:p>
            <a:r>
              <a:rPr lang="en-US" dirty="0" smtClean="0"/>
              <a:t>We need to use a linear search to find the position of the minimum.</a:t>
            </a:r>
            <a:endParaRPr lang="en-US" dirty="0"/>
          </a:p>
        </p:txBody>
      </p:sp>
      <p:pic>
        <p:nvPicPr>
          <p:cNvPr id="4" name="Picture 3" descr="scores_array1.png"/>
          <p:cNvPicPr>
            <a:picLocks noChangeAspect="1"/>
          </p:cNvPicPr>
          <p:nvPr/>
        </p:nvPicPr>
        <p:blipFill>
          <a:blip r:embed="rId2"/>
          <a:stretch>
            <a:fillRect/>
          </a:stretch>
        </p:blipFill>
        <p:spPr>
          <a:xfrm>
            <a:off x="630510" y="3224206"/>
            <a:ext cx="2627660" cy="70843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smtClean="0">
                <a:solidFill>
                  <a:srgbClr val="26ADAE"/>
                </a:solidFill>
              </a:rPr>
              <a:t>Syntax 7.1 </a:t>
            </a:r>
            <a:r>
              <a:rPr lang="en-US" sz="3200" dirty="0" smtClean="0"/>
              <a:t>Arrays</a:t>
            </a:r>
            <a:endParaRPr lang="en-US" sz="3200" dirty="0"/>
          </a:p>
        </p:txBody>
      </p:sp>
      <p:pic>
        <p:nvPicPr>
          <p:cNvPr id="4" name="Picture 3" descr="array_syntax.png"/>
          <p:cNvPicPr>
            <a:picLocks noChangeAspect="1"/>
          </p:cNvPicPr>
          <p:nvPr/>
        </p:nvPicPr>
        <p:blipFill>
          <a:blip r:embed="rId2"/>
          <a:stretch>
            <a:fillRect/>
          </a:stretch>
        </p:blipFill>
        <p:spPr>
          <a:xfrm>
            <a:off x="0" y="913939"/>
            <a:ext cx="9144000" cy="472879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fontScale="90000"/>
          </a:bodyPr>
          <a:lstStyle/>
          <a:p>
            <a:r>
              <a:rPr lang="en-US" b="1" dirty="0" smtClean="0"/>
              <a:t>Problem Solving: Adapting Algorithms</a:t>
            </a:r>
            <a:endParaRPr lang="en-US" b="1" dirty="0"/>
          </a:p>
        </p:txBody>
      </p:sp>
      <p:sp>
        <p:nvSpPr>
          <p:cNvPr id="3" name="Content Placeholder 2"/>
          <p:cNvSpPr>
            <a:spLocks noGrp="1"/>
          </p:cNvSpPr>
          <p:nvPr>
            <p:ph idx="4294967295"/>
          </p:nvPr>
        </p:nvSpPr>
        <p:spPr>
          <a:xfrm>
            <a:off x="9525" y="1133142"/>
            <a:ext cx="9134475" cy="5476875"/>
          </a:xfrm>
        </p:spPr>
        <p:txBody>
          <a:bodyPr/>
          <a:lstStyle/>
          <a:p>
            <a:r>
              <a:rPr lang="en-US" dirty="0" smtClean="0"/>
              <a:t>Revise the plan of attack</a:t>
            </a:r>
          </a:p>
          <a:p>
            <a:pPr lvl="1">
              <a:spcBef>
                <a:spcPts val="0"/>
              </a:spcBef>
              <a:buNone/>
            </a:pPr>
            <a:r>
              <a:rPr lang="en-US" dirty="0" smtClean="0">
                <a:latin typeface="Comic Sans MS"/>
                <a:cs typeface="Comic Sans MS"/>
              </a:rPr>
              <a:t>Find the minimum value.</a:t>
            </a:r>
          </a:p>
          <a:p>
            <a:pPr lvl="1">
              <a:spcBef>
                <a:spcPts val="0"/>
              </a:spcBef>
              <a:buNone/>
            </a:pPr>
            <a:r>
              <a:rPr lang="en-US" dirty="0" smtClean="0">
                <a:latin typeface="Comic Sans MS"/>
                <a:cs typeface="Comic Sans MS"/>
              </a:rPr>
              <a:t>Find its position.</a:t>
            </a:r>
          </a:p>
          <a:p>
            <a:pPr lvl="1">
              <a:spcBef>
                <a:spcPts val="0"/>
              </a:spcBef>
              <a:buNone/>
            </a:pPr>
            <a:r>
              <a:rPr lang="en-US" dirty="0" smtClean="0">
                <a:latin typeface="Comic Sans MS"/>
                <a:cs typeface="Comic Sans MS"/>
              </a:rPr>
              <a:t>Remove that position from the array.</a:t>
            </a:r>
          </a:p>
          <a:p>
            <a:pPr lvl="1">
              <a:spcBef>
                <a:spcPts val="0"/>
              </a:spcBef>
              <a:buNone/>
            </a:pPr>
            <a:r>
              <a:rPr lang="en-US" dirty="0" smtClean="0">
                <a:latin typeface="Comic Sans MS"/>
                <a:cs typeface="Comic Sans MS"/>
              </a:rPr>
              <a:t>Calculate the sum.</a:t>
            </a:r>
          </a:p>
          <a:p>
            <a:r>
              <a:rPr lang="en-US" dirty="0" smtClean="0"/>
              <a:t>Try it out </a:t>
            </a:r>
          </a:p>
          <a:p>
            <a:pPr lvl="1"/>
            <a:r>
              <a:rPr lang="en-US" dirty="0" smtClean="0"/>
              <a:t>Find the minimum value of 4. Linear search tells us that the value 4 occurs at position 5.</a:t>
            </a:r>
            <a:br>
              <a:rPr lang="en-US" dirty="0" smtClean="0"/>
            </a:br>
            <a:endParaRPr lang="en-US" dirty="0" smtClean="0"/>
          </a:p>
          <a:p>
            <a:pPr lvl="1"/>
            <a:endParaRPr lang="en-US" dirty="0" smtClean="0"/>
          </a:p>
          <a:p>
            <a:pPr lvl="1"/>
            <a:r>
              <a:rPr lang="en-US" dirty="0" smtClean="0"/>
              <a:t>Remove it</a:t>
            </a:r>
            <a:br>
              <a:rPr lang="en-US" dirty="0" smtClean="0"/>
            </a:br>
            <a:endParaRPr lang="en-US" dirty="0" smtClean="0"/>
          </a:p>
          <a:p>
            <a:pPr lvl="1"/>
            <a:endParaRPr lang="en-US" dirty="0" smtClean="0"/>
          </a:p>
          <a:p>
            <a:r>
              <a:rPr lang="en-US" dirty="0" smtClean="0"/>
              <a:t>Compute the sum: 8 + 7 + 8.5 + 9.5 + 7 + 10 = 50.</a:t>
            </a:r>
          </a:p>
          <a:p>
            <a:r>
              <a:rPr lang="en-US" dirty="0" smtClean="0"/>
              <a:t>This walk-through demonstrates that our strategy works.</a:t>
            </a:r>
            <a:endParaRPr lang="en-US" dirty="0"/>
          </a:p>
        </p:txBody>
      </p:sp>
      <p:pic>
        <p:nvPicPr>
          <p:cNvPr id="5" name="Picture 4" descr="scores_array2.png"/>
          <p:cNvPicPr>
            <a:picLocks noChangeAspect="1"/>
          </p:cNvPicPr>
          <p:nvPr/>
        </p:nvPicPr>
        <p:blipFill>
          <a:blip r:embed="rId2"/>
          <a:stretch>
            <a:fillRect/>
          </a:stretch>
        </p:blipFill>
        <p:spPr>
          <a:xfrm>
            <a:off x="823720" y="3885059"/>
            <a:ext cx="2498853" cy="747080"/>
          </a:xfrm>
          <a:prstGeom prst="rect">
            <a:avLst/>
          </a:prstGeom>
        </p:spPr>
      </p:pic>
      <p:pic>
        <p:nvPicPr>
          <p:cNvPr id="6" name="Picture 5" descr="scores_array3.png"/>
          <p:cNvPicPr>
            <a:picLocks noChangeAspect="1"/>
          </p:cNvPicPr>
          <p:nvPr/>
        </p:nvPicPr>
        <p:blipFill>
          <a:blip r:embed="rId3"/>
          <a:stretch>
            <a:fillRect/>
          </a:stretch>
        </p:blipFill>
        <p:spPr>
          <a:xfrm>
            <a:off x="823720" y="4886778"/>
            <a:ext cx="2099552" cy="69555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0"/>
            <a:ext cx="9135036" cy="958850"/>
          </a:xfrm>
        </p:spPr>
        <p:txBody>
          <a:bodyPr>
            <a:normAutofit fontScale="90000"/>
          </a:bodyPr>
          <a:lstStyle/>
          <a:p>
            <a:r>
              <a:rPr lang="en-US" b="1" dirty="0" smtClean="0"/>
              <a:t>Problem Solving: Adapting Algorithms</a:t>
            </a:r>
            <a:endParaRPr lang="en-US" b="1" dirty="0"/>
          </a:p>
        </p:txBody>
      </p:sp>
      <p:sp>
        <p:nvSpPr>
          <p:cNvPr id="3" name="Content Placeholder 2"/>
          <p:cNvSpPr>
            <a:spLocks noGrp="1"/>
          </p:cNvSpPr>
          <p:nvPr>
            <p:ph idx="4294967295"/>
          </p:nvPr>
        </p:nvSpPr>
        <p:spPr>
          <a:xfrm>
            <a:off x="9525" y="1133142"/>
            <a:ext cx="9134475" cy="5476875"/>
          </a:xfrm>
        </p:spPr>
        <p:txBody>
          <a:bodyPr/>
          <a:lstStyle/>
          <a:p>
            <a:r>
              <a:rPr lang="en-US" dirty="0" smtClean="0"/>
              <a:t>Inefficient to find the minimum and then make another pass through the array to obtain its position.</a:t>
            </a:r>
          </a:p>
          <a:p>
            <a:r>
              <a:rPr lang="en-US" dirty="0" smtClean="0"/>
              <a:t>Modify minimum algorithm to remember the </a:t>
            </a:r>
            <a:r>
              <a:rPr lang="en-US" b="1" dirty="0" smtClean="0"/>
              <a:t>position</a:t>
            </a:r>
            <a:r>
              <a:rPr lang="en-US" dirty="0" smtClean="0"/>
              <a:t> of the smallest element</a:t>
            </a:r>
          </a:p>
          <a:p>
            <a:pPr lvl="1">
              <a:spcBef>
                <a:spcPts val="0"/>
              </a:spcBef>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smallestPosition</a:t>
            </a:r>
            <a:r>
              <a:rPr lang="en-US" dirty="0" smtClean="0">
                <a:solidFill>
                  <a:srgbClr val="6E8080"/>
                </a:solidFill>
                <a:latin typeface="Lucida Sans Typewriter"/>
                <a:ea typeface="Courier New" charset="0"/>
                <a:cs typeface="Courier New" charset="0"/>
              </a:rPr>
              <a:t> = 0;</a:t>
            </a:r>
          </a:p>
          <a:p>
            <a:pPr lvl="1">
              <a:spcBef>
                <a:spcPts val="0"/>
              </a:spcBef>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1;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if (</a:t>
            </a:r>
            <a:r>
              <a:rPr lang="en-US" dirty="0" err="1" smtClean="0">
                <a:solidFill>
                  <a:srgbClr val="6E8080"/>
                </a:solidFill>
                <a:latin typeface="Lucida Sans Typewriter"/>
                <a:ea typeface="Courier New" charset="0"/>
                <a:cs typeface="Courier New" charset="0"/>
              </a:rPr>
              <a:t>values[i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values[smallestPosition</a:t>
            </a:r>
            <a:r>
              <a:rPr lang="en-US" dirty="0" smtClean="0">
                <a:solidFill>
                  <a:srgbClr val="6E8080"/>
                </a:solidFill>
                <a:latin typeface="Lucida Sans Typewriter"/>
                <a:ea typeface="Courier New" charset="0"/>
                <a:cs typeface="Courier New" charset="0"/>
              </a:rPr>
              <a:t>])</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smallestPosition</a:t>
            </a:r>
            <a:r>
              <a:rPr lang="en-US" dirty="0" smtClean="0">
                <a:solidFill>
                  <a:srgbClr val="6E8080"/>
                </a:solidFill>
                <a:latin typeface="Lucida Sans Typewriter"/>
                <a:ea typeface="Courier New" charset="0"/>
                <a:cs typeface="Courier New" charset="0"/>
              </a:rPr>
              <a:t> = I;</a:t>
            </a:r>
          </a:p>
          <a:p>
            <a:pPr lvl="1">
              <a:spcBef>
                <a:spcPts val="0"/>
              </a:spcBef>
              <a:buNone/>
            </a:pPr>
            <a:r>
              <a:rPr lang="en-US" dirty="0" smtClean="0">
                <a:solidFill>
                  <a:srgbClr val="6E8080"/>
                </a:solidFill>
                <a:latin typeface="Lucida Sans Typewriter"/>
                <a:ea typeface="Courier New" charset="0"/>
                <a:cs typeface="Courier New" charset="0"/>
              </a:rPr>
              <a:t>   }</a:t>
            </a:r>
          </a:p>
          <a:p>
            <a:pPr lvl="1">
              <a:spcBef>
                <a:spcPts val="0"/>
              </a:spcBef>
              <a:buNone/>
            </a:pPr>
            <a:r>
              <a:rPr lang="en-US" dirty="0" smtClean="0">
                <a:solidFill>
                  <a:srgbClr val="6E8080"/>
                </a:solidFill>
                <a:latin typeface="Lucida Sans Typewriter"/>
                <a:ea typeface="Courier New" charset="0"/>
                <a:cs typeface="Courier New" charset="0"/>
              </a:rPr>
              <a:t>}</a:t>
            </a:r>
          </a:p>
          <a:p>
            <a:r>
              <a:rPr lang="en-US" dirty="0" smtClean="0"/>
              <a:t>Final Strategy</a:t>
            </a:r>
          </a:p>
          <a:p>
            <a:pPr lvl="1">
              <a:spcBef>
                <a:spcPts val="0"/>
              </a:spcBef>
              <a:buNone/>
            </a:pPr>
            <a:r>
              <a:rPr lang="en-US" dirty="0" smtClean="0">
                <a:latin typeface="Comic Sans MS"/>
                <a:cs typeface="Comic Sans MS"/>
              </a:rPr>
              <a:t>Find the position of the minimum.</a:t>
            </a:r>
          </a:p>
          <a:p>
            <a:pPr lvl="1">
              <a:spcBef>
                <a:spcPts val="0"/>
              </a:spcBef>
              <a:buNone/>
            </a:pPr>
            <a:r>
              <a:rPr lang="en-US" dirty="0" smtClean="0">
                <a:latin typeface="Comic Sans MS"/>
                <a:cs typeface="Comic Sans MS"/>
              </a:rPr>
              <a:t>Remove it from the array.</a:t>
            </a:r>
          </a:p>
          <a:p>
            <a:pPr lvl="1">
              <a:spcBef>
                <a:spcPts val="0"/>
              </a:spcBef>
              <a:buNone/>
            </a:pPr>
            <a:r>
              <a:rPr lang="en-US" dirty="0" smtClean="0">
                <a:latin typeface="Comic Sans MS"/>
                <a:cs typeface="Comic Sans MS"/>
              </a:rPr>
              <a:t>Calculate the sum.</a:t>
            </a:r>
            <a:endParaRPr lang="en-US" dirty="0">
              <a:latin typeface="Comic Sans MS"/>
              <a:cs typeface="Comic Sans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7.20</a:t>
            </a:r>
            <a:endParaRPr lang="en-US" dirty="0"/>
          </a:p>
        </p:txBody>
      </p:sp>
      <p:sp>
        <p:nvSpPr>
          <p:cNvPr id="8" name="Content Placeholder 5"/>
          <p:cNvSpPr>
            <a:spLocks noGrp="1"/>
          </p:cNvSpPr>
          <p:nvPr>
            <p:ph idx="4294967295"/>
          </p:nvPr>
        </p:nvSpPr>
        <p:spPr>
          <a:xfrm>
            <a:off x="599372" y="2104407"/>
            <a:ext cx="8239827" cy="1754184"/>
          </a:xfrm>
        </p:spPr>
        <p:txBody>
          <a:bodyPr/>
          <a:lstStyle/>
          <a:p>
            <a:pPr>
              <a:buNone/>
            </a:pPr>
            <a:r>
              <a:rPr lang="en-US" b="1" dirty="0" smtClean="0"/>
              <a:t>Answer:</a:t>
            </a:r>
            <a:r>
              <a:rPr lang="en-US" dirty="0" smtClean="0"/>
              <a:t> Use the first algorithm. The order of elements does not matter when computing the sum.</a:t>
            </a:r>
            <a:endParaRPr lang="en-US" dirty="0"/>
          </a:p>
        </p:txBody>
      </p:sp>
      <p:sp>
        <p:nvSpPr>
          <p:cNvPr id="9" name="Content Placeholder 5"/>
          <p:cNvSpPr>
            <a:spLocks noGrp="1"/>
          </p:cNvSpPr>
          <p:nvPr>
            <p:ph idx="4294967295"/>
          </p:nvPr>
        </p:nvSpPr>
        <p:spPr>
          <a:xfrm>
            <a:off x="0" y="958816"/>
            <a:ext cx="9135036" cy="1145591"/>
          </a:xfrm>
        </p:spPr>
        <p:txBody>
          <a:bodyPr>
            <a:normAutofit lnSpcReduction="10000"/>
          </a:bodyPr>
          <a:lstStyle/>
          <a:p>
            <a:pPr>
              <a:buNone/>
            </a:pPr>
            <a:r>
              <a:rPr lang="en-US" dirty="0" smtClean="0"/>
              <a:t>Section 7.3.6 has two algorithms for removing an element. Which of the two should be used to solve the task described in this section?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7.21</a:t>
            </a:r>
            <a:endParaRPr lang="en-US" dirty="0"/>
          </a:p>
        </p:txBody>
      </p:sp>
      <p:sp>
        <p:nvSpPr>
          <p:cNvPr id="8" name="Content Placeholder 5"/>
          <p:cNvSpPr>
            <a:spLocks noGrp="1"/>
          </p:cNvSpPr>
          <p:nvPr>
            <p:ph idx="4294967295"/>
          </p:nvPr>
        </p:nvSpPr>
        <p:spPr>
          <a:xfrm>
            <a:off x="599372" y="1793104"/>
            <a:ext cx="8239827" cy="1754184"/>
          </a:xfrm>
        </p:spPr>
        <p:txBody>
          <a:bodyPr/>
          <a:lstStyle/>
          <a:p>
            <a:r>
              <a:rPr lang="en-US" b="1" dirty="0" smtClean="0"/>
              <a:t>Answer:</a:t>
            </a:r>
            <a:endParaRPr lang="en-US" dirty="0" smtClean="0"/>
          </a:p>
          <a:p>
            <a:pPr lvl="1">
              <a:buNone/>
            </a:pPr>
            <a:r>
              <a:rPr lang="en-US" sz="2000" dirty="0" smtClean="0">
                <a:latin typeface="Comic Sans MS"/>
                <a:cs typeface="Comic Sans MS"/>
              </a:rPr>
              <a:t>Find the minimum value.</a:t>
            </a:r>
          </a:p>
          <a:p>
            <a:pPr lvl="1">
              <a:buNone/>
            </a:pPr>
            <a:r>
              <a:rPr lang="en-US" sz="2000" dirty="0" smtClean="0">
                <a:latin typeface="Comic Sans MS"/>
                <a:cs typeface="Comic Sans MS"/>
              </a:rPr>
              <a:t>Calculate the sum.</a:t>
            </a:r>
          </a:p>
          <a:p>
            <a:pPr lvl="1">
              <a:buNone/>
            </a:pPr>
            <a:r>
              <a:rPr lang="en-US" sz="2000" dirty="0" smtClean="0">
                <a:latin typeface="Comic Sans MS"/>
                <a:cs typeface="Comic Sans MS"/>
              </a:rPr>
              <a:t>Subtract the minimum value.</a:t>
            </a:r>
            <a:endParaRPr lang="en-US" sz="2000" dirty="0">
              <a:latin typeface="Comic Sans MS"/>
              <a:cs typeface="Comic Sans MS"/>
            </a:endParaRPr>
          </a:p>
        </p:txBody>
      </p:sp>
      <p:sp>
        <p:nvSpPr>
          <p:cNvPr id="9" name="Content Placeholder 5"/>
          <p:cNvSpPr>
            <a:spLocks noGrp="1"/>
          </p:cNvSpPr>
          <p:nvPr>
            <p:ph idx="4294967295"/>
          </p:nvPr>
        </p:nvSpPr>
        <p:spPr>
          <a:xfrm>
            <a:off x="0" y="958816"/>
            <a:ext cx="9135036" cy="834288"/>
          </a:xfrm>
        </p:spPr>
        <p:txBody>
          <a:bodyPr/>
          <a:lstStyle/>
          <a:p>
            <a:pPr>
              <a:buNone/>
            </a:pPr>
            <a:r>
              <a:rPr lang="en-US" dirty="0" smtClean="0"/>
              <a:t>It isn’t actually necessary to </a:t>
            </a:r>
            <a:r>
              <a:rPr lang="en-US" i="1" dirty="0" smtClean="0"/>
              <a:t>remove</a:t>
            </a:r>
            <a:r>
              <a:rPr lang="en-US" dirty="0" smtClean="0"/>
              <a:t> the minimum in order to compute the total score. Describe an alternative.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7.22</a:t>
            </a:r>
            <a:endParaRPr lang="en-US" dirty="0"/>
          </a:p>
        </p:txBody>
      </p:sp>
      <p:sp>
        <p:nvSpPr>
          <p:cNvPr id="8" name="Content Placeholder 5"/>
          <p:cNvSpPr>
            <a:spLocks noGrp="1"/>
          </p:cNvSpPr>
          <p:nvPr>
            <p:ph idx="4294967295"/>
          </p:nvPr>
        </p:nvSpPr>
        <p:spPr>
          <a:xfrm>
            <a:off x="599372" y="2166666"/>
            <a:ext cx="8239827" cy="1754184"/>
          </a:xfrm>
        </p:spPr>
        <p:txBody>
          <a:bodyPr/>
          <a:lstStyle/>
          <a:p>
            <a:pPr>
              <a:buNone/>
            </a:pPr>
            <a:r>
              <a:rPr lang="en-US" b="1" dirty="0" smtClean="0"/>
              <a:t>Answer:</a:t>
            </a:r>
            <a:r>
              <a:rPr lang="en-US" dirty="0" smtClean="0"/>
              <a:t> Use the algorithm for counting matches (Section 6.7.2) twice, once for counting the positive values and once for counting the negative values. </a:t>
            </a:r>
            <a:endParaRPr lang="en-US" dirty="0"/>
          </a:p>
        </p:txBody>
      </p:sp>
      <p:sp>
        <p:nvSpPr>
          <p:cNvPr id="9" name="Content Placeholder 5"/>
          <p:cNvSpPr>
            <a:spLocks noGrp="1"/>
          </p:cNvSpPr>
          <p:nvPr>
            <p:ph idx="4294967295"/>
          </p:nvPr>
        </p:nvSpPr>
        <p:spPr>
          <a:xfrm>
            <a:off x="0" y="958815"/>
            <a:ext cx="9135036" cy="1207851"/>
          </a:xfrm>
        </p:spPr>
        <p:txBody>
          <a:bodyPr/>
          <a:lstStyle/>
          <a:p>
            <a:pPr>
              <a:buNone/>
            </a:pPr>
            <a:r>
              <a:rPr lang="en-US" dirty="0" smtClean="0"/>
              <a:t>How can you print the number of positive and negative values in a given array, using one or more of the algorithms in Section 6.7?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7.23</a:t>
            </a:r>
            <a:endParaRPr lang="en-US" dirty="0"/>
          </a:p>
        </p:txBody>
      </p:sp>
      <p:sp>
        <p:nvSpPr>
          <p:cNvPr id="8" name="Content Placeholder 5"/>
          <p:cNvSpPr>
            <a:spLocks noGrp="1"/>
          </p:cNvSpPr>
          <p:nvPr>
            <p:ph idx="4294967295"/>
          </p:nvPr>
        </p:nvSpPr>
        <p:spPr>
          <a:xfrm>
            <a:off x="599372" y="1805556"/>
            <a:ext cx="8239827" cy="4731802"/>
          </a:xfrm>
        </p:spPr>
        <p:txBody>
          <a:bodyPr/>
          <a:lstStyle/>
          <a:p>
            <a:pPr>
              <a:buNone/>
            </a:pPr>
            <a:r>
              <a:rPr lang="en-US" b="1" dirty="0" smtClean="0"/>
              <a:t>Answer:</a:t>
            </a:r>
            <a:r>
              <a:rPr lang="en-US" dirty="0" smtClean="0"/>
              <a:t> You need to modify the algorithm in Section 7.3.4.</a:t>
            </a:r>
          </a:p>
          <a:p>
            <a:pPr lvl="1">
              <a:spcBef>
                <a:spcPts val="0"/>
              </a:spcBef>
              <a:buNone/>
            </a:pPr>
            <a:r>
              <a:rPr lang="en-US" sz="2000" dirty="0" err="1" smtClean="0">
                <a:solidFill>
                  <a:srgbClr val="6E8080"/>
                </a:solidFill>
                <a:latin typeface="Lucida Sans Typewriter"/>
                <a:ea typeface="Courier New" charset="0"/>
                <a:cs typeface="Courier New" charset="0"/>
              </a:rPr>
              <a:t>boolean</a:t>
            </a:r>
            <a:r>
              <a:rPr lang="en-US" sz="2000" dirty="0" smtClean="0">
                <a:solidFill>
                  <a:srgbClr val="6E8080"/>
                </a:solidFill>
                <a:latin typeface="Lucida Sans Typewriter"/>
                <a:ea typeface="Courier New" charset="0"/>
                <a:cs typeface="Courier New" charset="0"/>
              </a:rPr>
              <a:t> first = true;</a:t>
            </a:r>
          </a:p>
          <a:p>
            <a:pPr lvl="1">
              <a:spcBef>
                <a:spcPts val="0"/>
              </a:spcBef>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values.length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dirty="0" err="1" smtClean="0">
                <a:solidFill>
                  <a:srgbClr val="6E8080"/>
                </a:solidFill>
                <a:latin typeface="Lucida Sans Typewriter"/>
                <a:ea typeface="Courier New" charset="0"/>
                <a:cs typeface="Courier New" charset="0"/>
              </a:rPr>
              <a:t>values[i</a:t>
            </a:r>
            <a:r>
              <a:rPr lang="en-US" sz="2000" dirty="0" smtClean="0">
                <a:solidFill>
                  <a:srgbClr val="6E8080"/>
                </a:solidFill>
                <a:latin typeface="Lucida Sans Typewriter"/>
                <a:ea typeface="Courier New" charset="0"/>
                <a:cs typeface="Courier New" charset="0"/>
              </a:rPr>
              <a:t>] &gt; 0))</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if (first) { first = false; }</a:t>
            </a:r>
          </a:p>
          <a:p>
            <a:pPr lvl="1">
              <a:spcBef>
                <a:spcPts val="0"/>
              </a:spcBef>
              <a:buNone/>
            </a:pPr>
            <a:r>
              <a:rPr lang="en-US" sz="2000" dirty="0" smtClean="0">
                <a:solidFill>
                  <a:srgbClr val="6E8080"/>
                </a:solidFill>
                <a:latin typeface="Lucida Sans Typewriter"/>
                <a:ea typeface="Courier New" charset="0"/>
                <a:cs typeface="Courier New" charset="0"/>
              </a:rPr>
              <a:t>      else { </a:t>
            </a:r>
            <a:r>
              <a:rPr lang="en-US" sz="2000" dirty="0" err="1" smtClean="0">
                <a:solidFill>
                  <a:srgbClr val="6E8080"/>
                </a:solidFill>
                <a:latin typeface="Lucida Sans Typewriter"/>
                <a:ea typeface="Courier New" charset="0"/>
                <a:cs typeface="Courier New" charset="0"/>
              </a:rPr>
              <a:t>System.out.print</a:t>
            </a:r>
            <a:r>
              <a:rPr lang="en-US" sz="2000" dirty="0" smtClean="0">
                <a:solidFill>
                  <a:srgbClr val="6E8080"/>
                </a:solidFill>
                <a:latin typeface="Lucida Sans Typewriter"/>
                <a:ea typeface="Courier New" charset="0"/>
                <a:cs typeface="Courier New" charset="0"/>
              </a:rPr>
              <a:t>(", "); }</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System.out.print(values[i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a:buNone/>
            </a:pPr>
            <a:r>
              <a:rPr lang="en-US" dirty="0" smtClean="0"/>
              <a:t>Note that you can no longer use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&gt; 0 </a:t>
            </a:r>
            <a:r>
              <a:rPr lang="en-US" dirty="0" smtClean="0"/>
              <a:t>as the criterion for printing a separator. </a:t>
            </a:r>
            <a:endParaRPr lang="en-US" dirty="0"/>
          </a:p>
        </p:txBody>
      </p:sp>
      <p:sp>
        <p:nvSpPr>
          <p:cNvPr id="9" name="Content Placeholder 5"/>
          <p:cNvSpPr>
            <a:spLocks noGrp="1"/>
          </p:cNvSpPr>
          <p:nvPr>
            <p:ph idx="4294967295"/>
          </p:nvPr>
        </p:nvSpPr>
        <p:spPr>
          <a:xfrm>
            <a:off x="0" y="958815"/>
            <a:ext cx="9135036" cy="846741"/>
          </a:xfrm>
        </p:spPr>
        <p:txBody>
          <a:bodyPr/>
          <a:lstStyle/>
          <a:p>
            <a:pPr>
              <a:buNone/>
            </a:pPr>
            <a:r>
              <a:rPr lang="en-US" dirty="0" smtClean="0"/>
              <a:t>How can you print all positive values in an array, separated by commas?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7.24</a:t>
            </a:r>
            <a:endParaRPr lang="en-US" dirty="0"/>
          </a:p>
        </p:txBody>
      </p:sp>
      <p:sp>
        <p:nvSpPr>
          <p:cNvPr id="8" name="Content Placeholder 5"/>
          <p:cNvSpPr>
            <a:spLocks noGrp="1"/>
          </p:cNvSpPr>
          <p:nvPr>
            <p:ph idx="4294967295"/>
          </p:nvPr>
        </p:nvSpPr>
        <p:spPr>
          <a:xfrm>
            <a:off x="599372" y="4993296"/>
            <a:ext cx="8239827" cy="1220307"/>
          </a:xfrm>
        </p:spPr>
        <p:txBody>
          <a:bodyPr/>
          <a:lstStyle/>
          <a:p>
            <a:pPr>
              <a:buNone/>
            </a:pPr>
            <a:r>
              <a:rPr lang="en-US" b="1" dirty="0" smtClean="0"/>
              <a:t>Answer:</a:t>
            </a:r>
            <a:r>
              <a:rPr lang="en-US" dirty="0" smtClean="0"/>
              <a:t> Use the algorithm to collect all positive elements in an array, then use the algorithm in Section 7.3.4 to print the array of matches.</a:t>
            </a:r>
            <a:endParaRPr lang="en-US" dirty="0"/>
          </a:p>
        </p:txBody>
      </p:sp>
      <p:sp>
        <p:nvSpPr>
          <p:cNvPr id="9" name="Content Placeholder 5"/>
          <p:cNvSpPr>
            <a:spLocks noGrp="1"/>
          </p:cNvSpPr>
          <p:nvPr>
            <p:ph idx="4294967295"/>
          </p:nvPr>
        </p:nvSpPr>
        <p:spPr>
          <a:xfrm>
            <a:off x="0" y="958815"/>
            <a:ext cx="9135036" cy="4034481"/>
          </a:xfrm>
        </p:spPr>
        <p:txBody>
          <a:bodyPr/>
          <a:lstStyle/>
          <a:p>
            <a:pPr>
              <a:buNone/>
            </a:pPr>
            <a:r>
              <a:rPr lang="en-US" dirty="0" smtClean="0"/>
              <a:t>Consider the following algorithm for collecting all matches in an array:</a:t>
            </a:r>
          </a:p>
          <a:p>
            <a:pPr lvl="1">
              <a:spcBef>
                <a:spcPts val="0"/>
              </a:spcBef>
              <a:buNone/>
            </a:pP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matchesSize</a:t>
            </a:r>
            <a:r>
              <a:rPr lang="en-US" sz="2000" dirty="0" smtClean="0">
                <a:solidFill>
                  <a:srgbClr val="6E8080"/>
                </a:solidFill>
                <a:latin typeface="Lucida Sans Typewriter"/>
                <a:ea typeface="Courier New" charset="0"/>
                <a:cs typeface="Courier New" charset="0"/>
              </a:rPr>
              <a:t> = 0;</a:t>
            </a:r>
          </a:p>
          <a:p>
            <a:pPr lvl="1">
              <a:spcBef>
                <a:spcPts val="0"/>
              </a:spcBef>
              <a:buNone/>
            </a:pPr>
            <a:r>
              <a:rPr lang="en-US" sz="2000" dirty="0" smtClean="0">
                <a:solidFill>
                  <a:srgbClr val="6E8080"/>
                </a:solidFill>
                <a:latin typeface="Lucida Sans Typewriter"/>
                <a:ea typeface="Courier New" charset="0"/>
                <a:cs typeface="Courier New" charset="0"/>
              </a:rPr>
              <a:t>for (</a:t>
            </a:r>
            <a:r>
              <a:rPr lang="en-US" sz="2000" dirty="0" err="1" smtClean="0">
                <a:solidFill>
                  <a:srgbClr val="6E8080"/>
                </a:solidFill>
                <a:latin typeface="Lucida Sans Typewriter"/>
                <a:ea typeface="Courier New" charset="0"/>
                <a:cs typeface="Courier New" charset="0"/>
              </a:rPr>
              <a:t>int</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 0;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 &lt; </a:t>
            </a:r>
            <a:r>
              <a:rPr lang="en-US" sz="2000" dirty="0" err="1" smtClean="0">
                <a:solidFill>
                  <a:srgbClr val="6E8080"/>
                </a:solidFill>
                <a:latin typeface="Lucida Sans Typewriter"/>
                <a:ea typeface="Courier New" charset="0"/>
                <a:cs typeface="Courier New" charset="0"/>
              </a:rPr>
              <a:t>values.length</a:t>
            </a: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if (</a:t>
            </a:r>
            <a:r>
              <a:rPr lang="en-US" sz="2000" i="1" dirty="0" err="1" smtClean="0">
                <a:solidFill>
                  <a:srgbClr val="6E8080"/>
                </a:solidFill>
                <a:latin typeface="Lucida Sans Typewriter"/>
                <a:ea typeface="Courier New" charset="0"/>
                <a:cs typeface="Courier New" charset="0"/>
              </a:rPr>
              <a:t>values[i</a:t>
            </a:r>
            <a:r>
              <a:rPr lang="en-US" sz="2000" i="1" dirty="0" smtClean="0">
                <a:solidFill>
                  <a:srgbClr val="6E8080"/>
                </a:solidFill>
                <a:latin typeface="Lucida Sans Typewriter"/>
                <a:ea typeface="Courier New" charset="0"/>
                <a:cs typeface="Courier New" charset="0"/>
              </a:rPr>
              <a:t>] fulfills the condition</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matches[matchesSize</a:t>
            </a:r>
            <a:r>
              <a:rPr lang="en-US" sz="2000" dirty="0" smtClean="0">
                <a:solidFill>
                  <a:srgbClr val="6E8080"/>
                </a:solidFill>
                <a:latin typeface="Lucida Sans Typewriter"/>
                <a:ea typeface="Courier New" charset="0"/>
                <a:cs typeface="Courier New" charset="0"/>
              </a:rPr>
              <a:t>] = </a:t>
            </a:r>
            <a:r>
              <a:rPr lang="en-US" sz="2000" dirty="0" err="1" smtClean="0">
                <a:solidFill>
                  <a:srgbClr val="6E8080"/>
                </a:solidFill>
                <a:latin typeface="Lucida Sans Typewriter"/>
                <a:ea typeface="Courier New" charset="0"/>
                <a:cs typeface="Courier New" charset="0"/>
              </a:rPr>
              <a:t>values[i</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r>
              <a:rPr lang="en-US" sz="2000" dirty="0" err="1" smtClean="0">
                <a:solidFill>
                  <a:srgbClr val="6E8080"/>
                </a:solidFill>
                <a:latin typeface="Lucida Sans Typewriter"/>
                <a:ea typeface="Courier New" charset="0"/>
                <a:cs typeface="Courier New" charset="0"/>
              </a:rPr>
              <a:t>matchesSize</a:t>
            </a:r>
            <a:r>
              <a:rPr lang="en-US" sz="2000" dirty="0" smtClean="0">
                <a:solidFill>
                  <a:srgbClr val="6E8080"/>
                </a:solidFill>
                <a:latin typeface="Lucida Sans Typewriter"/>
                <a:ea typeface="Courier New" charset="0"/>
                <a:cs typeface="Courier New" charset="0"/>
              </a:rPr>
              <a:t>++;</a:t>
            </a:r>
          </a:p>
          <a:p>
            <a:pPr lvl="1">
              <a:spcBef>
                <a:spcPts val="0"/>
              </a:spcBef>
              <a:buNone/>
            </a:pPr>
            <a:r>
              <a:rPr lang="en-US" sz="2000" dirty="0" smtClean="0">
                <a:solidFill>
                  <a:srgbClr val="6E8080"/>
                </a:solidFill>
                <a:latin typeface="Lucida Sans Typewriter"/>
                <a:ea typeface="Courier New" charset="0"/>
                <a:cs typeface="Courier New" charset="0"/>
              </a:rPr>
              <a:t>   }</a:t>
            </a:r>
          </a:p>
          <a:p>
            <a:pPr lvl="1">
              <a:spcBef>
                <a:spcPts val="0"/>
              </a:spcBef>
              <a:buNone/>
            </a:pPr>
            <a:r>
              <a:rPr lang="en-US" sz="2000" dirty="0" smtClean="0">
                <a:solidFill>
                  <a:srgbClr val="6E8080"/>
                </a:solidFill>
                <a:latin typeface="Lucida Sans Typewriter"/>
                <a:ea typeface="Courier New" charset="0"/>
                <a:cs typeface="Courier New" charset="0"/>
              </a:rPr>
              <a:t>}</a:t>
            </a:r>
          </a:p>
          <a:p>
            <a:pPr>
              <a:buNone/>
            </a:pPr>
            <a:r>
              <a:rPr lang="en-US" dirty="0" smtClean="0"/>
              <a:t>How can this algorithm help you with Self Check 23?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Autofit/>
          </a:bodyPr>
          <a:lstStyle/>
          <a:p>
            <a:r>
              <a:rPr lang="en-US" sz="3200" b="1" dirty="0" smtClean="0"/>
              <a:t>Problem Solving: Discovering Algorithms by Manipulating Physical Objects</a:t>
            </a:r>
            <a:endParaRPr lang="en-US" sz="3200" b="1" dirty="0"/>
          </a:p>
        </p:txBody>
      </p:sp>
      <p:sp>
        <p:nvSpPr>
          <p:cNvPr id="3" name="Content Placeholder 2"/>
          <p:cNvSpPr>
            <a:spLocks noGrp="1"/>
          </p:cNvSpPr>
          <p:nvPr>
            <p:ph idx="4294967295"/>
          </p:nvPr>
        </p:nvSpPr>
        <p:spPr>
          <a:xfrm>
            <a:off x="0" y="998538"/>
            <a:ext cx="9134475" cy="5563724"/>
          </a:xfrm>
        </p:spPr>
        <p:txBody>
          <a:bodyPr/>
          <a:lstStyle/>
          <a:p>
            <a:r>
              <a:rPr lang="en-US" dirty="0" smtClean="0"/>
              <a:t>Manipulating physical objects can give you ideas for discovering algorithms.</a:t>
            </a:r>
          </a:p>
          <a:p>
            <a:endParaRPr lang="en-US" dirty="0" smtClean="0"/>
          </a:p>
          <a:p>
            <a:endParaRPr lang="en-US" dirty="0" smtClean="0"/>
          </a:p>
          <a:p>
            <a:endParaRPr lang="en-US" dirty="0" smtClean="0"/>
          </a:p>
          <a:p>
            <a:r>
              <a:rPr lang="en-US" dirty="0" smtClean="0"/>
              <a:t>The Problem: You are given an array whose size is an even number, and you are to switch the first and the second half.</a:t>
            </a:r>
          </a:p>
          <a:p>
            <a:r>
              <a:rPr lang="en-US" dirty="0" smtClean="0"/>
              <a:t>Example</a:t>
            </a:r>
          </a:p>
          <a:p>
            <a:pPr lvl="1"/>
            <a:r>
              <a:rPr lang="en-US" dirty="0" smtClean="0"/>
              <a:t>This array</a:t>
            </a:r>
            <a:br>
              <a:rPr lang="en-US" dirty="0" smtClean="0"/>
            </a:br>
            <a:endParaRPr lang="en-US" dirty="0" smtClean="0"/>
          </a:p>
          <a:p>
            <a:pPr lvl="1"/>
            <a:r>
              <a:rPr lang="en-US" dirty="0" smtClean="0"/>
              <a:t>will become </a:t>
            </a:r>
            <a:endParaRPr lang="en-US" dirty="0"/>
          </a:p>
        </p:txBody>
      </p:sp>
      <p:pic>
        <p:nvPicPr>
          <p:cNvPr id="4" name="Picture 3" descr="toy_soldiers.jpg"/>
          <p:cNvPicPr>
            <a:picLocks noChangeAspect="1"/>
          </p:cNvPicPr>
          <p:nvPr/>
        </p:nvPicPr>
        <p:blipFill>
          <a:blip r:embed="rId2"/>
          <a:stretch>
            <a:fillRect/>
          </a:stretch>
        </p:blipFill>
        <p:spPr>
          <a:xfrm>
            <a:off x="447719" y="1803437"/>
            <a:ext cx="1724025" cy="1333500"/>
          </a:xfrm>
          <a:prstGeom prst="rect">
            <a:avLst/>
          </a:prstGeom>
        </p:spPr>
      </p:pic>
      <p:pic>
        <p:nvPicPr>
          <p:cNvPr id="5" name="Picture 4" descr="switch_array1.png"/>
          <p:cNvPicPr>
            <a:picLocks noChangeAspect="1"/>
          </p:cNvPicPr>
          <p:nvPr/>
        </p:nvPicPr>
        <p:blipFill>
          <a:blip r:embed="rId3"/>
          <a:stretch>
            <a:fillRect/>
          </a:stretch>
        </p:blipFill>
        <p:spPr>
          <a:xfrm>
            <a:off x="2353082" y="4601664"/>
            <a:ext cx="2769348" cy="618273"/>
          </a:xfrm>
          <a:prstGeom prst="rect">
            <a:avLst/>
          </a:prstGeom>
        </p:spPr>
      </p:pic>
      <p:pic>
        <p:nvPicPr>
          <p:cNvPr id="6" name="Picture 5" descr="switch_array2.png"/>
          <p:cNvPicPr>
            <a:picLocks noChangeAspect="1"/>
          </p:cNvPicPr>
          <p:nvPr/>
        </p:nvPicPr>
        <p:blipFill>
          <a:blip r:embed="rId4"/>
          <a:stretch>
            <a:fillRect/>
          </a:stretch>
        </p:blipFill>
        <p:spPr>
          <a:xfrm>
            <a:off x="2391724" y="5307101"/>
            <a:ext cx="2730706" cy="51522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Autofit/>
          </a:bodyPr>
          <a:lstStyle/>
          <a:p>
            <a:r>
              <a:rPr lang="en-US" sz="3200" b="1" dirty="0" smtClean="0"/>
              <a:t>Problem Solving: Discovering Algorithms by Manipulating Physical Objects</a:t>
            </a:r>
            <a:endParaRPr lang="en-US" sz="3200" b="1" dirty="0"/>
          </a:p>
        </p:txBody>
      </p:sp>
      <p:sp>
        <p:nvSpPr>
          <p:cNvPr id="3" name="Content Placeholder 2"/>
          <p:cNvSpPr>
            <a:spLocks noGrp="1"/>
          </p:cNvSpPr>
          <p:nvPr>
            <p:ph idx="4294967295"/>
          </p:nvPr>
        </p:nvSpPr>
        <p:spPr>
          <a:xfrm>
            <a:off x="0" y="998538"/>
            <a:ext cx="9134475" cy="5563724"/>
          </a:xfrm>
        </p:spPr>
        <p:txBody>
          <a:bodyPr/>
          <a:lstStyle/>
          <a:p>
            <a:r>
              <a:rPr lang="en-US" dirty="0" smtClean="0"/>
              <a:t>Use a sequence of coins, playing cards, or toys to visualize an array of values.</a:t>
            </a:r>
          </a:p>
          <a:p>
            <a:r>
              <a:rPr lang="en-US" dirty="0" smtClean="0"/>
              <a:t>Original line of coins</a:t>
            </a:r>
          </a:p>
          <a:p>
            <a:endParaRPr lang="en-US" dirty="0" smtClean="0"/>
          </a:p>
          <a:p>
            <a:pPr>
              <a:buNone/>
            </a:pPr>
            <a:endParaRPr lang="en-US" dirty="0" smtClean="0"/>
          </a:p>
          <a:p>
            <a:r>
              <a:rPr lang="en-US" dirty="0" smtClean="0"/>
              <a:t>Removal of an array element</a:t>
            </a:r>
          </a:p>
          <a:p>
            <a:endParaRPr lang="en-US" dirty="0" smtClean="0"/>
          </a:p>
          <a:p>
            <a:endParaRPr lang="en-US" dirty="0" smtClean="0"/>
          </a:p>
          <a:p>
            <a:endParaRPr lang="en-US" dirty="0" smtClean="0"/>
          </a:p>
          <a:p>
            <a:r>
              <a:rPr lang="en-US" dirty="0" smtClean="0"/>
              <a:t>Insertion of an array element</a:t>
            </a:r>
            <a:endParaRPr lang="en-US" dirty="0"/>
          </a:p>
        </p:txBody>
      </p:sp>
      <p:pic>
        <p:nvPicPr>
          <p:cNvPr id="7" name="Picture 6" descr="coins1.jpg"/>
          <p:cNvPicPr>
            <a:picLocks noChangeAspect="1"/>
          </p:cNvPicPr>
          <p:nvPr/>
        </p:nvPicPr>
        <p:blipFill>
          <a:blip r:embed="rId2"/>
          <a:stretch>
            <a:fillRect/>
          </a:stretch>
        </p:blipFill>
        <p:spPr>
          <a:xfrm>
            <a:off x="497987" y="2293737"/>
            <a:ext cx="3267075" cy="657225"/>
          </a:xfrm>
          <a:prstGeom prst="rect">
            <a:avLst/>
          </a:prstGeom>
        </p:spPr>
      </p:pic>
      <p:pic>
        <p:nvPicPr>
          <p:cNvPr id="8" name="Picture 7" descr="coins2.jpg"/>
          <p:cNvPicPr>
            <a:picLocks noChangeAspect="1"/>
          </p:cNvPicPr>
          <p:nvPr/>
        </p:nvPicPr>
        <p:blipFill>
          <a:blip r:embed="rId3"/>
          <a:stretch>
            <a:fillRect/>
          </a:stretch>
        </p:blipFill>
        <p:spPr>
          <a:xfrm>
            <a:off x="497987" y="3602395"/>
            <a:ext cx="3505200" cy="1371600"/>
          </a:xfrm>
          <a:prstGeom prst="rect">
            <a:avLst/>
          </a:prstGeom>
        </p:spPr>
      </p:pic>
      <p:pic>
        <p:nvPicPr>
          <p:cNvPr id="9" name="Picture 8" descr="coins3.jpg"/>
          <p:cNvPicPr>
            <a:picLocks noChangeAspect="1"/>
          </p:cNvPicPr>
          <p:nvPr/>
        </p:nvPicPr>
        <p:blipFill>
          <a:blip r:embed="rId4"/>
          <a:stretch>
            <a:fillRect/>
          </a:stretch>
        </p:blipFill>
        <p:spPr>
          <a:xfrm>
            <a:off x="497987" y="5288095"/>
            <a:ext cx="4029075" cy="13239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Autofit/>
          </a:bodyPr>
          <a:lstStyle/>
          <a:p>
            <a:r>
              <a:rPr lang="en-US" sz="3200" b="1" dirty="0" smtClean="0"/>
              <a:t>Problem Solving: Discovering Algorithms by Manipulating Physical Objects</a:t>
            </a:r>
            <a:endParaRPr lang="en-US" sz="3200" b="1" dirty="0"/>
          </a:p>
        </p:txBody>
      </p:sp>
      <p:sp>
        <p:nvSpPr>
          <p:cNvPr id="3" name="Content Placeholder 2"/>
          <p:cNvSpPr>
            <a:spLocks noGrp="1"/>
          </p:cNvSpPr>
          <p:nvPr>
            <p:ph idx="4294967295"/>
          </p:nvPr>
        </p:nvSpPr>
        <p:spPr>
          <a:xfrm>
            <a:off x="0" y="1280194"/>
            <a:ext cx="9134475" cy="5282068"/>
          </a:xfrm>
        </p:spPr>
        <p:txBody>
          <a:bodyPr/>
          <a:lstStyle/>
          <a:p>
            <a:r>
              <a:rPr lang="en-US" dirty="0" smtClean="0"/>
              <a:t>Swapping array elements</a:t>
            </a:r>
            <a:br>
              <a:rPr lang="en-US" dirty="0" smtClean="0"/>
            </a:br>
            <a:endParaRPr lang="en-US" dirty="0" smtClean="0"/>
          </a:p>
          <a:p>
            <a:endParaRPr lang="en-US" dirty="0" smtClean="0"/>
          </a:p>
          <a:p>
            <a:endParaRPr lang="en-US" dirty="0" smtClean="0"/>
          </a:p>
          <a:p>
            <a:endParaRPr lang="en-US" dirty="0" smtClean="0"/>
          </a:p>
          <a:p>
            <a:r>
              <a:rPr lang="en-US" dirty="0" smtClean="0"/>
              <a:t>Swap the coins in positions 0 and 4:</a:t>
            </a:r>
          </a:p>
        </p:txBody>
      </p:sp>
      <p:pic>
        <p:nvPicPr>
          <p:cNvPr id="10" name="Picture 9" descr="coins4.jpg"/>
          <p:cNvPicPr>
            <a:picLocks noChangeAspect="1"/>
          </p:cNvPicPr>
          <p:nvPr/>
        </p:nvPicPr>
        <p:blipFill>
          <a:blip r:embed="rId2"/>
          <a:stretch>
            <a:fillRect/>
          </a:stretch>
        </p:blipFill>
        <p:spPr>
          <a:xfrm>
            <a:off x="328717" y="1812776"/>
            <a:ext cx="3705225" cy="1590675"/>
          </a:xfrm>
          <a:prstGeom prst="rect">
            <a:avLst/>
          </a:prstGeom>
        </p:spPr>
      </p:pic>
      <p:pic>
        <p:nvPicPr>
          <p:cNvPr id="11" name="Picture 10" descr="coins5.jpg"/>
          <p:cNvPicPr>
            <a:picLocks noChangeAspect="1"/>
          </p:cNvPicPr>
          <p:nvPr/>
        </p:nvPicPr>
        <p:blipFill>
          <a:blip r:embed="rId3"/>
          <a:stretch>
            <a:fillRect/>
          </a:stretch>
        </p:blipFill>
        <p:spPr>
          <a:xfrm>
            <a:off x="328717" y="4248336"/>
            <a:ext cx="3695700" cy="1524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a:t>
            </a:r>
            <a:endParaRPr lang="en-US" dirty="0"/>
          </a:p>
        </p:txBody>
      </p:sp>
      <p:sp>
        <p:nvSpPr>
          <p:cNvPr id="3" name="Content Placeholder 2"/>
          <p:cNvSpPr>
            <a:spLocks noGrp="1"/>
          </p:cNvSpPr>
          <p:nvPr>
            <p:ph idx="4294967295"/>
          </p:nvPr>
        </p:nvSpPr>
        <p:spPr>
          <a:xfrm>
            <a:off x="9525" y="927099"/>
            <a:ext cx="9134475" cy="4518406"/>
          </a:xfrm>
        </p:spPr>
        <p:txBody>
          <a:bodyPr>
            <a:normAutofit lnSpcReduction="10000"/>
          </a:bodyPr>
          <a:lstStyle/>
          <a:p>
            <a:r>
              <a:rPr lang="en-US" dirty="0" smtClean="0"/>
              <a:t>The elements of arrays are numbered starting at 0.</a:t>
            </a:r>
          </a:p>
          <a:p>
            <a:r>
              <a:rPr lang="en-US" dirty="0" smtClean="0"/>
              <a:t>The following declaration creates an array of 10 elements:</a:t>
            </a:r>
          </a:p>
          <a:p>
            <a:pPr lvl="1">
              <a:buNone/>
            </a:pPr>
            <a:r>
              <a:rPr lang="en-US" dirty="0" smtClean="0">
                <a:solidFill>
                  <a:srgbClr val="6E8080"/>
                </a:solidFill>
                <a:latin typeface="Lucida Sans Typewriter"/>
                <a:ea typeface="Courier New" charset="0"/>
                <a:cs typeface="Courier New" charset="0"/>
              </a:rPr>
              <a:t>double[] values = new double[10];</a:t>
            </a:r>
          </a:p>
          <a:p>
            <a:r>
              <a:rPr lang="en-US" dirty="0" smtClean="0"/>
              <a:t>An index can be any integer ranging from 0 to 9.</a:t>
            </a:r>
          </a:p>
          <a:p>
            <a:r>
              <a:rPr lang="en-US" dirty="0" smtClean="0"/>
              <a:t>The first element is </a:t>
            </a:r>
            <a:r>
              <a:rPr lang="en-US" dirty="0" smtClean="0">
                <a:solidFill>
                  <a:srgbClr val="6E8080"/>
                </a:solidFill>
                <a:latin typeface="Lucida Sans Typewriter"/>
                <a:ea typeface="Courier New" charset="0"/>
                <a:cs typeface="Courier New" charset="0"/>
              </a:rPr>
              <a:t>values[0]</a:t>
            </a:r>
          </a:p>
          <a:p>
            <a:r>
              <a:rPr lang="en-US" dirty="0" smtClean="0"/>
              <a:t>The last element is </a:t>
            </a:r>
            <a:r>
              <a:rPr lang="en-US" dirty="0" smtClean="0">
                <a:solidFill>
                  <a:srgbClr val="6E8080"/>
                </a:solidFill>
                <a:latin typeface="Lucida Sans Typewriter"/>
                <a:ea typeface="Courier New" charset="0"/>
                <a:cs typeface="Courier New" charset="0"/>
              </a:rPr>
              <a:t>values[9]</a:t>
            </a:r>
          </a:p>
          <a:p>
            <a:r>
              <a:rPr lang="en-US" dirty="0" smtClean="0"/>
              <a:t>An array index must be at least zero and less than the size of the array.</a:t>
            </a:r>
          </a:p>
          <a:p>
            <a:r>
              <a:rPr lang="en-US" dirty="0" smtClean="0"/>
              <a:t>Like a mailbox that is identified by a box number, an array element is identified by an index. </a:t>
            </a:r>
            <a:endParaRPr lang="en-US" dirty="0" smtClean="0">
              <a:solidFill>
                <a:srgbClr val="6E8080"/>
              </a:solidFill>
              <a:latin typeface="Lucida Sans Typewriter"/>
              <a:ea typeface="Courier New" charset="0"/>
              <a:cs typeface="Courier New" charset="0"/>
            </a:endParaRPr>
          </a:p>
        </p:txBody>
      </p:sp>
      <p:pic>
        <p:nvPicPr>
          <p:cNvPr id="7" name="Picture 6" descr="post_office_boxes.jpg"/>
          <p:cNvPicPr>
            <a:picLocks noChangeAspect="1"/>
          </p:cNvPicPr>
          <p:nvPr/>
        </p:nvPicPr>
        <p:blipFill>
          <a:blip r:embed="rId2"/>
          <a:stretch>
            <a:fillRect/>
          </a:stretch>
        </p:blipFill>
        <p:spPr>
          <a:xfrm>
            <a:off x="461917" y="5584274"/>
            <a:ext cx="2171700" cy="790575"/>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Autofit/>
          </a:bodyPr>
          <a:lstStyle/>
          <a:p>
            <a:r>
              <a:rPr lang="en-US" sz="3200" b="1" dirty="0" smtClean="0"/>
              <a:t>Problem Solving: Discovering Algorithms by Manipulating Physical Objects</a:t>
            </a:r>
            <a:endParaRPr lang="en-US" sz="3200" b="1" dirty="0"/>
          </a:p>
        </p:txBody>
      </p:sp>
      <p:sp>
        <p:nvSpPr>
          <p:cNvPr id="3" name="Content Placeholder 2"/>
          <p:cNvSpPr>
            <a:spLocks noGrp="1"/>
          </p:cNvSpPr>
          <p:nvPr>
            <p:ph idx="4294967295"/>
          </p:nvPr>
        </p:nvSpPr>
        <p:spPr>
          <a:xfrm>
            <a:off x="0" y="1141926"/>
            <a:ext cx="9134475" cy="5563724"/>
          </a:xfrm>
        </p:spPr>
        <p:txBody>
          <a:bodyPr/>
          <a:lstStyle/>
          <a:p>
            <a:r>
              <a:rPr lang="en-US" dirty="0" smtClean="0"/>
              <a:t>Swap the coins in positions 1 and 5:</a:t>
            </a:r>
          </a:p>
          <a:p>
            <a:endParaRPr lang="en-US" dirty="0" smtClean="0"/>
          </a:p>
          <a:p>
            <a:endParaRPr lang="en-US" dirty="0" smtClean="0"/>
          </a:p>
          <a:p>
            <a:endParaRPr lang="en-US" dirty="0" smtClean="0"/>
          </a:p>
          <a:p>
            <a:endParaRPr lang="en-US" dirty="0" smtClean="0"/>
          </a:p>
          <a:p>
            <a:r>
              <a:rPr lang="en-US" dirty="0" smtClean="0"/>
              <a:t>Two more swaps</a:t>
            </a:r>
            <a:endParaRPr lang="en-US" dirty="0"/>
          </a:p>
        </p:txBody>
      </p:sp>
      <p:pic>
        <p:nvPicPr>
          <p:cNvPr id="6" name="Picture 5" descr="coins6.jpg"/>
          <p:cNvPicPr>
            <a:picLocks noChangeAspect="1"/>
          </p:cNvPicPr>
          <p:nvPr/>
        </p:nvPicPr>
        <p:blipFill>
          <a:blip r:embed="rId2"/>
          <a:stretch>
            <a:fillRect/>
          </a:stretch>
        </p:blipFill>
        <p:spPr>
          <a:xfrm>
            <a:off x="424657" y="1680890"/>
            <a:ext cx="3762375" cy="1562100"/>
          </a:xfrm>
          <a:prstGeom prst="rect">
            <a:avLst/>
          </a:prstGeom>
        </p:spPr>
      </p:pic>
      <p:pic>
        <p:nvPicPr>
          <p:cNvPr id="7" name="Picture 6" descr="coins7.jpg"/>
          <p:cNvPicPr>
            <a:picLocks noChangeAspect="1"/>
          </p:cNvPicPr>
          <p:nvPr/>
        </p:nvPicPr>
        <p:blipFill>
          <a:blip r:embed="rId3"/>
          <a:stretch>
            <a:fillRect/>
          </a:stretch>
        </p:blipFill>
        <p:spPr>
          <a:xfrm>
            <a:off x="424657" y="3806557"/>
            <a:ext cx="3733800" cy="15240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 y="-49808"/>
            <a:ext cx="9135036" cy="998538"/>
          </a:xfrm>
        </p:spPr>
        <p:txBody>
          <a:bodyPr>
            <a:noAutofit/>
          </a:bodyPr>
          <a:lstStyle/>
          <a:p>
            <a:r>
              <a:rPr lang="en-US" sz="3200" b="1" dirty="0" smtClean="0"/>
              <a:t>Problem Solving: Discovering Algorithms by Manipulating Physical Objects</a:t>
            </a:r>
            <a:endParaRPr lang="en-US" sz="3200" b="1" dirty="0"/>
          </a:p>
        </p:txBody>
      </p:sp>
      <p:sp>
        <p:nvSpPr>
          <p:cNvPr id="3" name="Content Placeholder 2"/>
          <p:cNvSpPr>
            <a:spLocks noGrp="1"/>
          </p:cNvSpPr>
          <p:nvPr>
            <p:ph idx="4294967295"/>
          </p:nvPr>
        </p:nvSpPr>
        <p:spPr>
          <a:xfrm>
            <a:off x="0" y="1351884"/>
            <a:ext cx="9134475" cy="5210377"/>
          </a:xfrm>
        </p:spPr>
        <p:txBody>
          <a:bodyPr>
            <a:normAutofit/>
          </a:bodyPr>
          <a:lstStyle/>
          <a:p>
            <a:r>
              <a:rPr lang="en-US" dirty="0" smtClean="0"/>
              <a:t>The </a:t>
            </a:r>
            <a:r>
              <a:rPr lang="en-US" dirty="0" err="1" smtClean="0"/>
              <a:t>pseudocode</a:t>
            </a:r>
            <a:endParaRPr lang="en-US" dirty="0" smtClean="0"/>
          </a:p>
          <a:p>
            <a:pPr lvl="1">
              <a:buNone/>
            </a:pPr>
            <a:r>
              <a:rPr lang="en-US" dirty="0" err="1" smtClean="0">
                <a:latin typeface="Comic Sans MS"/>
                <a:cs typeface="Comic Sans MS"/>
              </a:rPr>
              <a:t>i</a:t>
            </a:r>
            <a:r>
              <a:rPr lang="en-US" dirty="0" smtClean="0">
                <a:latin typeface="Comic Sans MS"/>
                <a:cs typeface="Comic Sans MS"/>
              </a:rPr>
              <a:t> = 0 </a:t>
            </a:r>
            <a:r>
              <a:rPr lang="en-US" dirty="0" err="1" smtClean="0">
                <a:latin typeface="Comic Sans MS"/>
                <a:cs typeface="Comic Sans MS"/>
              </a:rPr>
              <a:t>j</a:t>
            </a:r>
            <a:r>
              <a:rPr lang="en-US" dirty="0" smtClean="0">
                <a:latin typeface="Comic Sans MS"/>
                <a:cs typeface="Comic Sans MS"/>
              </a:rPr>
              <a:t> = size / 2</a:t>
            </a:r>
          </a:p>
          <a:p>
            <a:pPr lvl="1">
              <a:buNone/>
            </a:pPr>
            <a:r>
              <a:rPr lang="en-US" dirty="0" smtClean="0">
                <a:latin typeface="Comic Sans MS"/>
                <a:cs typeface="Comic Sans MS"/>
              </a:rPr>
              <a:t>While (</a:t>
            </a:r>
            <a:r>
              <a:rPr lang="en-US" dirty="0" err="1" smtClean="0">
                <a:latin typeface="Comic Sans MS"/>
                <a:cs typeface="Comic Sans MS"/>
              </a:rPr>
              <a:t>i</a:t>
            </a:r>
            <a:r>
              <a:rPr lang="en-US" dirty="0" smtClean="0">
                <a:latin typeface="Comic Sans MS"/>
                <a:cs typeface="Comic Sans MS"/>
              </a:rPr>
              <a:t> &lt; size / 2)</a:t>
            </a:r>
          </a:p>
          <a:p>
            <a:pPr lvl="1">
              <a:buNone/>
            </a:pPr>
            <a:r>
              <a:rPr lang="en-US" dirty="0" smtClean="0">
                <a:latin typeface="Comic Sans MS"/>
                <a:cs typeface="Comic Sans MS"/>
              </a:rPr>
              <a:t>   Swap elements at positions </a:t>
            </a:r>
            <a:r>
              <a:rPr lang="en-US" dirty="0" err="1" smtClean="0">
                <a:latin typeface="Comic Sans MS"/>
                <a:cs typeface="Comic Sans MS"/>
              </a:rPr>
              <a:t>i</a:t>
            </a:r>
            <a:r>
              <a:rPr lang="en-US" dirty="0" smtClean="0">
                <a:latin typeface="Comic Sans MS"/>
                <a:cs typeface="Comic Sans MS"/>
              </a:rPr>
              <a:t> and </a:t>
            </a:r>
            <a:r>
              <a:rPr lang="en-US" dirty="0" err="1" smtClean="0">
                <a:latin typeface="Comic Sans MS"/>
                <a:cs typeface="Comic Sans MS"/>
              </a:rPr>
              <a:t>j</a:t>
            </a:r>
            <a:endParaRPr lang="en-US" dirty="0" smtClean="0">
              <a:latin typeface="Comic Sans MS"/>
              <a:cs typeface="Comic Sans MS"/>
            </a:endParaRPr>
          </a:p>
          <a:p>
            <a:pPr lvl="1">
              <a:buNone/>
            </a:pPr>
            <a:r>
              <a:rPr lang="en-US" dirty="0" smtClean="0">
                <a:latin typeface="Comic Sans MS"/>
                <a:cs typeface="Comic Sans MS"/>
              </a:rPr>
              <a:t>   </a:t>
            </a:r>
            <a:r>
              <a:rPr lang="en-US" dirty="0" err="1" smtClean="0">
                <a:latin typeface="Comic Sans MS"/>
                <a:cs typeface="Comic Sans MS"/>
              </a:rPr>
              <a:t>i</a:t>
            </a:r>
            <a:r>
              <a:rPr lang="en-US" dirty="0" smtClean="0">
                <a:latin typeface="Comic Sans MS"/>
                <a:cs typeface="Comic Sans MS"/>
              </a:rPr>
              <a:t>++</a:t>
            </a:r>
          </a:p>
          <a:p>
            <a:pPr lvl="1">
              <a:buNone/>
            </a:pPr>
            <a:r>
              <a:rPr lang="en-US" dirty="0" smtClean="0">
                <a:latin typeface="Comic Sans MS"/>
                <a:cs typeface="Comic Sans MS"/>
              </a:rPr>
              <a:t>   </a:t>
            </a:r>
            <a:r>
              <a:rPr lang="en-US" dirty="0" err="1" smtClean="0">
                <a:latin typeface="Comic Sans MS"/>
                <a:cs typeface="Comic Sans MS"/>
              </a:rPr>
              <a:t>j</a:t>
            </a:r>
            <a:r>
              <a:rPr lang="en-US" dirty="0" smtClean="0">
                <a:latin typeface="Comic Sans MS"/>
                <a:cs typeface="Comic Sans MS"/>
              </a:rPr>
              <a:t>++</a:t>
            </a:r>
            <a:endParaRPr lang="en-US" dirty="0">
              <a:latin typeface="Comic Sans MS"/>
              <a:cs typeface="Comic Sans M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7.25</a:t>
            </a:r>
            <a:endParaRPr lang="en-US" dirty="0"/>
          </a:p>
        </p:txBody>
      </p:sp>
      <p:sp>
        <p:nvSpPr>
          <p:cNvPr id="8" name="Content Placeholder 5"/>
          <p:cNvSpPr>
            <a:spLocks noGrp="1"/>
          </p:cNvSpPr>
          <p:nvPr>
            <p:ph idx="4294967295"/>
          </p:nvPr>
        </p:nvSpPr>
        <p:spPr>
          <a:xfrm>
            <a:off x="599372" y="2527778"/>
            <a:ext cx="8239827" cy="2365902"/>
          </a:xfrm>
        </p:spPr>
        <p:txBody>
          <a:bodyPr>
            <a:normAutofit fontScale="92500"/>
          </a:bodyPr>
          <a:lstStyle/>
          <a:p>
            <a:pPr>
              <a:buNone/>
            </a:pPr>
            <a:r>
              <a:rPr lang="en-US" b="1" dirty="0" smtClean="0"/>
              <a:t>Answer:</a:t>
            </a:r>
            <a:r>
              <a:rPr lang="en-US" dirty="0" smtClean="0"/>
              <a:t> The paperclip for </a:t>
            </a:r>
            <a:r>
              <a:rPr lang="en-US" dirty="0" err="1" smtClean="0">
                <a:latin typeface="Comic Sans MS"/>
                <a:cs typeface="Comic Sans MS"/>
              </a:rPr>
              <a:t>i</a:t>
            </a:r>
            <a:r>
              <a:rPr lang="en-US" dirty="0" smtClean="0"/>
              <a:t> assumes positions 0, 1, 2, 3. When </a:t>
            </a:r>
            <a:r>
              <a:rPr lang="en-US" dirty="0" err="1" smtClean="0">
                <a:latin typeface="Comic Sans MS"/>
                <a:cs typeface="Comic Sans MS"/>
              </a:rPr>
              <a:t>i</a:t>
            </a:r>
            <a:r>
              <a:rPr lang="en-US" dirty="0" smtClean="0"/>
              <a:t> is incremented to 4, the condition</a:t>
            </a:r>
          </a:p>
          <a:p>
            <a:pPr lvl="1">
              <a:buNone/>
            </a:pPr>
            <a:r>
              <a:rPr lang="en-US" sz="2000" dirty="0" err="1" smtClean="0">
                <a:latin typeface="Comic Sans MS"/>
                <a:cs typeface="Comic Sans MS"/>
              </a:rPr>
              <a:t>i</a:t>
            </a:r>
            <a:r>
              <a:rPr lang="en-US" sz="2000" dirty="0" smtClean="0">
                <a:latin typeface="Comic Sans MS"/>
                <a:cs typeface="Comic Sans MS"/>
              </a:rPr>
              <a:t> &lt; size / 2</a:t>
            </a:r>
          </a:p>
          <a:p>
            <a:pPr>
              <a:buNone/>
            </a:pPr>
            <a:r>
              <a:rPr lang="en-US" dirty="0" smtClean="0"/>
              <a:t>becomes false, and the loop ends. Similarly, the paperclip for </a:t>
            </a:r>
            <a:r>
              <a:rPr lang="en-US" dirty="0" err="1" smtClean="0">
                <a:latin typeface="Comic Sans MS"/>
                <a:cs typeface="Comic Sans MS"/>
              </a:rPr>
              <a:t>j</a:t>
            </a:r>
            <a:r>
              <a:rPr lang="en-US" dirty="0" smtClean="0"/>
              <a:t> assumes positions 4, 5, 6, 7, which are the valid positions for the second half of the array.</a:t>
            </a:r>
            <a:endParaRPr lang="en-US" dirty="0"/>
          </a:p>
        </p:txBody>
      </p:sp>
      <p:sp>
        <p:nvSpPr>
          <p:cNvPr id="9" name="Content Placeholder 5"/>
          <p:cNvSpPr>
            <a:spLocks noGrp="1"/>
          </p:cNvSpPr>
          <p:nvPr>
            <p:ph idx="4294967295"/>
          </p:nvPr>
        </p:nvSpPr>
        <p:spPr>
          <a:xfrm>
            <a:off x="0" y="958816"/>
            <a:ext cx="9135036" cy="1568962"/>
          </a:xfrm>
        </p:spPr>
        <p:txBody>
          <a:bodyPr/>
          <a:lstStyle/>
          <a:p>
            <a:pPr>
              <a:buNone/>
            </a:pPr>
            <a:r>
              <a:rPr lang="en-US" dirty="0" smtClean="0"/>
              <a:t>Walk through the algorithm that we developed in this section, using two paper clips to indicate the positions for </a:t>
            </a:r>
            <a:r>
              <a:rPr lang="en-US" dirty="0" err="1" smtClean="0">
                <a:latin typeface="Comic Sans MS"/>
                <a:cs typeface="Comic Sans MS"/>
              </a:rPr>
              <a:t>i</a:t>
            </a:r>
            <a:r>
              <a:rPr lang="en-US" dirty="0" smtClean="0"/>
              <a:t> and </a:t>
            </a:r>
            <a:r>
              <a:rPr lang="en-US" dirty="0" err="1" smtClean="0">
                <a:latin typeface="Comic Sans MS"/>
                <a:cs typeface="Comic Sans MS"/>
              </a:rPr>
              <a:t>j</a:t>
            </a:r>
            <a:r>
              <a:rPr lang="en-US" dirty="0" smtClean="0"/>
              <a:t>. Explain why there are no bounds errors in the </a:t>
            </a:r>
            <a:r>
              <a:rPr lang="en-US" dirty="0" err="1" smtClean="0"/>
              <a:t>pseudocode</a:t>
            </a:r>
            <a:r>
              <a:rPr lang="en-US" dirty="0" smtClean="0"/>
              <a:t>. </a:t>
            </a:r>
          </a:p>
        </p:txBody>
      </p:sp>
      <p:pic>
        <p:nvPicPr>
          <p:cNvPr id="6" name="Picture 5" descr="sc7.25_answer_coins.jpg"/>
          <p:cNvPicPr>
            <a:picLocks noChangeAspect="1"/>
          </p:cNvPicPr>
          <p:nvPr/>
        </p:nvPicPr>
        <p:blipFill>
          <a:blip r:embed="rId2"/>
          <a:stretch>
            <a:fillRect/>
          </a:stretch>
        </p:blipFill>
        <p:spPr>
          <a:xfrm>
            <a:off x="1068400" y="5278415"/>
            <a:ext cx="4143375" cy="60960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7.26</a:t>
            </a:r>
            <a:endParaRPr lang="en-US" dirty="0"/>
          </a:p>
        </p:txBody>
      </p:sp>
      <p:sp>
        <p:nvSpPr>
          <p:cNvPr id="8" name="Content Placeholder 5"/>
          <p:cNvSpPr>
            <a:spLocks noGrp="1"/>
          </p:cNvSpPr>
          <p:nvPr>
            <p:ph idx="4294967295"/>
          </p:nvPr>
        </p:nvSpPr>
        <p:spPr>
          <a:xfrm>
            <a:off x="599372" y="4781611"/>
            <a:ext cx="8239827" cy="477226"/>
          </a:xfrm>
        </p:spPr>
        <p:txBody>
          <a:bodyPr/>
          <a:lstStyle/>
          <a:p>
            <a:pPr>
              <a:buNone/>
            </a:pPr>
            <a:r>
              <a:rPr lang="en-US" b="1" dirty="0" smtClean="0"/>
              <a:t>Answer:</a:t>
            </a:r>
            <a:r>
              <a:rPr lang="en-US" dirty="0" smtClean="0"/>
              <a:t> It reverses the elements in the array.</a:t>
            </a:r>
            <a:endParaRPr lang="en-US" dirty="0"/>
          </a:p>
        </p:txBody>
      </p:sp>
      <p:sp>
        <p:nvSpPr>
          <p:cNvPr id="9" name="Content Placeholder 5"/>
          <p:cNvSpPr>
            <a:spLocks noGrp="1"/>
          </p:cNvSpPr>
          <p:nvPr>
            <p:ph idx="4294967295"/>
          </p:nvPr>
        </p:nvSpPr>
        <p:spPr>
          <a:xfrm>
            <a:off x="0" y="958815"/>
            <a:ext cx="9135036" cy="3822795"/>
          </a:xfrm>
        </p:spPr>
        <p:txBody>
          <a:bodyPr/>
          <a:lstStyle/>
          <a:p>
            <a:pPr>
              <a:buNone/>
            </a:pPr>
            <a:r>
              <a:rPr lang="en-US" dirty="0" smtClean="0"/>
              <a:t>Take out some coins and simulate the following </a:t>
            </a:r>
            <a:r>
              <a:rPr lang="en-US" dirty="0" err="1" smtClean="0"/>
              <a:t>pseudocode</a:t>
            </a:r>
            <a:r>
              <a:rPr lang="en-US" dirty="0" smtClean="0"/>
              <a:t>, using two paper clips to indicate the positions for</a:t>
            </a:r>
            <a:r>
              <a:rPr lang="en-US" dirty="0" smtClean="0">
                <a:latin typeface="Comic Sans MS"/>
                <a:cs typeface="Comic Sans MS"/>
              </a:rPr>
              <a:t> </a:t>
            </a:r>
            <a:r>
              <a:rPr lang="en-US" dirty="0" err="1" smtClean="0">
                <a:latin typeface="Comic Sans MS"/>
                <a:cs typeface="Comic Sans MS"/>
              </a:rPr>
              <a:t>i</a:t>
            </a:r>
            <a:r>
              <a:rPr lang="en-US" dirty="0" smtClean="0">
                <a:latin typeface="Comic Sans MS"/>
                <a:cs typeface="Comic Sans MS"/>
              </a:rPr>
              <a:t> </a:t>
            </a:r>
            <a:r>
              <a:rPr lang="en-US" dirty="0" smtClean="0"/>
              <a:t>and </a:t>
            </a:r>
            <a:r>
              <a:rPr lang="en-US" dirty="0" err="1" smtClean="0">
                <a:latin typeface="Comic Sans MS"/>
                <a:cs typeface="Comic Sans MS"/>
              </a:rPr>
              <a:t>j</a:t>
            </a:r>
            <a:r>
              <a:rPr lang="en-US" dirty="0" smtClean="0"/>
              <a:t>. </a:t>
            </a:r>
          </a:p>
          <a:p>
            <a:pPr lvl="1">
              <a:buNone/>
            </a:pPr>
            <a:r>
              <a:rPr lang="en-US" sz="2000" dirty="0" err="1" smtClean="0">
                <a:latin typeface="Comic Sans MS"/>
                <a:cs typeface="Comic Sans MS"/>
              </a:rPr>
              <a:t>i</a:t>
            </a:r>
            <a:r>
              <a:rPr lang="en-US" sz="2000" dirty="0" smtClean="0">
                <a:latin typeface="Comic Sans MS"/>
                <a:cs typeface="Comic Sans MS"/>
              </a:rPr>
              <a:t> = 0</a:t>
            </a:r>
          </a:p>
          <a:p>
            <a:pPr lvl="1">
              <a:buNone/>
            </a:pPr>
            <a:r>
              <a:rPr lang="en-US" sz="2000" dirty="0" err="1" smtClean="0">
                <a:latin typeface="Comic Sans MS"/>
                <a:cs typeface="Comic Sans MS"/>
              </a:rPr>
              <a:t>j</a:t>
            </a:r>
            <a:r>
              <a:rPr lang="en-US" sz="2000" dirty="0" smtClean="0">
                <a:latin typeface="Comic Sans MS"/>
                <a:cs typeface="Comic Sans MS"/>
              </a:rPr>
              <a:t> = size – 1</a:t>
            </a:r>
          </a:p>
          <a:p>
            <a:pPr lvl="1">
              <a:buNone/>
            </a:pPr>
            <a:r>
              <a:rPr lang="en-US" sz="2000" dirty="0" smtClean="0">
                <a:latin typeface="Comic Sans MS"/>
                <a:cs typeface="Comic Sans MS"/>
              </a:rPr>
              <a:t>While (</a:t>
            </a:r>
            <a:r>
              <a:rPr lang="en-US" sz="2000" dirty="0" err="1" smtClean="0">
                <a:latin typeface="Comic Sans MS"/>
                <a:cs typeface="Comic Sans MS"/>
              </a:rPr>
              <a:t>i</a:t>
            </a:r>
            <a:r>
              <a:rPr lang="en-US" sz="2000" dirty="0" smtClean="0">
                <a:latin typeface="Comic Sans MS"/>
                <a:cs typeface="Comic Sans MS"/>
              </a:rPr>
              <a:t> &lt; </a:t>
            </a:r>
            <a:r>
              <a:rPr lang="en-US" sz="2000" dirty="0" err="1" smtClean="0">
                <a:latin typeface="Comic Sans MS"/>
                <a:cs typeface="Comic Sans MS"/>
              </a:rPr>
              <a:t>j</a:t>
            </a:r>
            <a:r>
              <a:rPr lang="en-US" sz="2000" dirty="0" smtClean="0">
                <a:latin typeface="Comic Sans MS"/>
                <a:cs typeface="Comic Sans MS"/>
              </a:rPr>
              <a:t>)</a:t>
            </a:r>
          </a:p>
          <a:p>
            <a:pPr lvl="1">
              <a:buNone/>
            </a:pPr>
            <a:r>
              <a:rPr lang="en-US" sz="2000" dirty="0" smtClean="0">
                <a:latin typeface="Comic Sans MS"/>
                <a:cs typeface="Comic Sans MS"/>
              </a:rPr>
              <a:t>   Swap elements at positions </a:t>
            </a:r>
            <a:r>
              <a:rPr lang="en-US" sz="2000" dirty="0" err="1" smtClean="0">
                <a:latin typeface="Comic Sans MS"/>
                <a:cs typeface="Comic Sans MS"/>
              </a:rPr>
              <a:t>i</a:t>
            </a:r>
            <a:r>
              <a:rPr lang="en-US" sz="2000" dirty="0" smtClean="0">
                <a:latin typeface="Comic Sans MS"/>
                <a:cs typeface="Comic Sans MS"/>
              </a:rPr>
              <a:t> and </a:t>
            </a:r>
            <a:r>
              <a:rPr lang="en-US" sz="2000" dirty="0" err="1" smtClean="0">
                <a:latin typeface="Comic Sans MS"/>
                <a:cs typeface="Comic Sans MS"/>
              </a:rPr>
              <a:t>j</a:t>
            </a:r>
            <a:endParaRPr lang="en-US" sz="2000" dirty="0" smtClean="0">
              <a:latin typeface="Comic Sans MS"/>
              <a:cs typeface="Comic Sans MS"/>
            </a:endParaRPr>
          </a:p>
          <a:p>
            <a:pPr lvl="1">
              <a:buNone/>
            </a:pPr>
            <a:r>
              <a:rPr lang="en-US" sz="2000" dirty="0" smtClean="0">
                <a:latin typeface="Comic Sans MS"/>
                <a:cs typeface="Comic Sans MS"/>
              </a:rPr>
              <a:t>   </a:t>
            </a:r>
            <a:r>
              <a:rPr lang="en-US" sz="2000" dirty="0" err="1" smtClean="0">
                <a:latin typeface="Comic Sans MS"/>
                <a:cs typeface="Comic Sans MS"/>
              </a:rPr>
              <a:t>i</a:t>
            </a:r>
            <a:r>
              <a:rPr lang="en-US" sz="2000" dirty="0" smtClean="0">
                <a:latin typeface="Comic Sans MS"/>
                <a:cs typeface="Comic Sans MS"/>
              </a:rPr>
              <a:t>++</a:t>
            </a:r>
          </a:p>
          <a:p>
            <a:pPr lvl="1">
              <a:buNone/>
            </a:pPr>
            <a:r>
              <a:rPr lang="en-US" sz="2000" dirty="0" smtClean="0">
                <a:latin typeface="Comic Sans MS"/>
                <a:cs typeface="Comic Sans MS"/>
              </a:rPr>
              <a:t>   </a:t>
            </a:r>
            <a:r>
              <a:rPr lang="en-US" sz="2000" dirty="0" err="1" smtClean="0">
                <a:latin typeface="Comic Sans MS"/>
                <a:cs typeface="Comic Sans MS"/>
              </a:rPr>
              <a:t>j</a:t>
            </a:r>
            <a:r>
              <a:rPr lang="en-US" sz="2000" dirty="0" smtClean="0">
                <a:latin typeface="Comic Sans MS"/>
                <a:cs typeface="Comic Sans MS"/>
              </a:rPr>
              <a:t>-- </a:t>
            </a:r>
          </a:p>
          <a:p>
            <a:pPr>
              <a:buNone/>
            </a:pPr>
            <a:r>
              <a:rPr lang="en-US" dirty="0" smtClean="0"/>
              <a:t>What does the algorithm do?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7.27</a:t>
            </a:r>
            <a:endParaRPr lang="en-US" dirty="0"/>
          </a:p>
        </p:txBody>
      </p:sp>
      <p:sp>
        <p:nvSpPr>
          <p:cNvPr id="9" name="Content Placeholder 5"/>
          <p:cNvSpPr>
            <a:spLocks noGrp="1"/>
          </p:cNvSpPr>
          <p:nvPr>
            <p:ph idx="4294967295"/>
          </p:nvPr>
        </p:nvSpPr>
        <p:spPr>
          <a:xfrm>
            <a:off x="0" y="958815"/>
            <a:ext cx="9135036" cy="3449231"/>
          </a:xfrm>
        </p:spPr>
        <p:txBody>
          <a:bodyPr>
            <a:normAutofit lnSpcReduction="10000"/>
          </a:bodyPr>
          <a:lstStyle/>
          <a:p>
            <a:pPr>
              <a:buNone/>
            </a:pPr>
            <a:r>
              <a:rPr lang="en-US" dirty="0" smtClean="0"/>
              <a:t>Consider the task of rearranging all elements in an array so that the even numbers come first. Otherwise, the order doesn’t matter. For example, the array</a:t>
            </a:r>
          </a:p>
          <a:p>
            <a:pPr lvl="1">
              <a:buNone/>
            </a:pPr>
            <a:r>
              <a:rPr lang="en-US" sz="2000" dirty="0" smtClean="0"/>
              <a:t>1 4 14 2 1 3 5 6 23</a:t>
            </a:r>
          </a:p>
          <a:p>
            <a:pPr>
              <a:buNone/>
            </a:pPr>
            <a:r>
              <a:rPr lang="en-US" dirty="0" smtClean="0"/>
              <a:t>could be rearranged to</a:t>
            </a:r>
          </a:p>
          <a:p>
            <a:pPr lvl="1">
              <a:buNone/>
            </a:pPr>
            <a:r>
              <a:rPr lang="en-US" sz="2000" dirty="0" smtClean="0"/>
              <a:t>4 2 14 6 1 5 3 23 1</a:t>
            </a:r>
          </a:p>
          <a:p>
            <a:pPr>
              <a:buNone/>
            </a:pPr>
            <a:r>
              <a:rPr lang="en-US" dirty="0" smtClean="0"/>
              <a:t>Using coins and paperclips, discover an algorithm that solves this task by swapping elements, then describe it in </a:t>
            </a:r>
            <a:r>
              <a:rPr lang="en-US" dirty="0" err="1" smtClean="0"/>
              <a:t>pseudocode</a:t>
            </a:r>
            <a:r>
              <a:rPr lang="en-US" dirty="0" smtClean="0"/>
              <a:t>.</a:t>
            </a:r>
          </a:p>
        </p:txBody>
      </p:sp>
      <p:sp>
        <p:nvSpPr>
          <p:cNvPr id="6"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7.27</a:t>
            </a:r>
            <a:endParaRPr lang="en-US" dirty="0"/>
          </a:p>
        </p:txBody>
      </p:sp>
      <p:sp>
        <p:nvSpPr>
          <p:cNvPr id="9" name="Content Placeholder 5"/>
          <p:cNvSpPr>
            <a:spLocks noGrp="1"/>
          </p:cNvSpPr>
          <p:nvPr>
            <p:ph idx="4294967295"/>
          </p:nvPr>
        </p:nvSpPr>
        <p:spPr>
          <a:xfrm>
            <a:off x="0" y="958815"/>
            <a:ext cx="9135036" cy="4971044"/>
          </a:xfrm>
        </p:spPr>
        <p:txBody>
          <a:bodyPr>
            <a:normAutofit fontScale="92500" lnSpcReduction="20000"/>
          </a:bodyPr>
          <a:lstStyle/>
          <a:p>
            <a:pPr>
              <a:buNone/>
            </a:pPr>
            <a:r>
              <a:rPr lang="en-US" b="1" dirty="0" smtClean="0"/>
              <a:t>Answer:</a:t>
            </a:r>
            <a:r>
              <a:rPr lang="en-US" dirty="0" smtClean="0"/>
              <a:t> Here is one solution. The basic idea is to move all odd elements to the end. Put one paper clip at the beginning of the array and one at the end. If the element at the first paper clip is odd, swap it with the one at the other paper clip and move that paper clip to the left. Otherwise, move the first paper clip to the right. Stop when the two paper clips meet. Here is the </a:t>
            </a:r>
            <a:r>
              <a:rPr lang="en-US" dirty="0" err="1" smtClean="0"/>
              <a:t>pseudocode</a:t>
            </a:r>
            <a:r>
              <a:rPr lang="en-US" dirty="0" smtClean="0"/>
              <a:t>:</a:t>
            </a:r>
          </a:p>
          <a:p>
            <a:pPr>
              <a:buNone/>
            </a:pPr>
            <a:endParaRPr lang="en-US" dirty="0" smtClean="0"/>
          </a:p>
          <a:p>
            <a:pPr lvl="1">
              <a:buNone/>
            </a:pPr>
            <a:r>
              <a:rPr lang="en-US" sz="2000" dirty="0" err="1" smtClean="0">
                <a:latin typeface="Comic Sans MS"/>
                <a:cs typeface="Comic Sans MS"/>
              </a:rPr>
              <a:t>i</a:t>
            </a:r>
            <a:r>
              <a:rPr lang="en-US" sz="2000" dirty="0" smtClean="0">
                <a:latin typeface="Comic Sans MS"/>
                <a:cs typeface="Comic Sans MS"/>
              </a:rPr>
              <a:t> = 0</a:t>
            </a:r>
          </a:p>
          <a:p>
            <a:pPr lvl="1">
              <a:buNone/>
            </a:pPr>
            <a:r>
              <a:rPr lang="en-US" sz="2000" dirty="0" err="1" smtClean="0">
                <a:latin typeface="Comic Sans MS"/>
                <a:cs typeface="Comic Sans MS"/>
              </a:rPr>
              <a:t>j</a:t>
            </a:r>
            <a:r>
              <a:rPr lang="en-US" sz="2000" dirty="0" smtClean="0">
                <a:latin typeface="Comic Sans MS"/>
                <a:cs typeface="Comic Sans MS"/>
              </a:rPr>
              <a:t> = size – 1</a:t>
            </a:r>
          </a:p>
          <a:p>
            <a:pPr lvl="1">
              <a:buNone/>
            </a:pPr>
            <a:r>
              <a:rPr lang="en-US" sz="2000" dirty="0" smtClean="0">
                <a:latin typeface="Comic Sans MS"/>
                <a:cs typeface="Comic Sans MS"/>
              </a:rPr>
              <a:t>While (</a:t>
            </a:r>
            <a:r>
              <a:rPr lang="en-US" sz="2000" dirty="0" err="1" smtClean="0">
                <a:latin typeface="Comic Sans MS"/>
                <a:cs typeface="Comic Sans MS"/>
              </a:rPr>
              <a:t>i</a:t>
            </a:r>
            <a:r>
              <a:rPr lang="en-US" sz="2000" dirty="0" smtClean="0">
                <a:latin typeface="Comic Sans MS"/>
                <a:cs typeface="Comic Sans MS"/>
              </a:rPr>
              <a:t> &lt; </a:t>
            </a:r>
            <a:r>
              <a:rPr lang="en-US" sz="2000" dirty="0" err="1" smtClean="0">
                <a:latin typeface="Comic Sans MS"/>
                <a:cs typeface="Comic Sans MS"/>
              </a:rPr>
              <a:t>j</a:t>
            </a:r>
            <a:r>
              <a:rPr lang="en-US" sz="2000" dirty="0" smtClean="0">
                <a:latin typeface="Comic Sans MS"/>
                <a:cs typeface="Comic Sans MS"/>
              </a:rPr>
              <a:t>)</a:t>
            </a:r>
          </a:p>
          <a:p>
            <a:pPr lvl="1">
              <a:buNone/>
            </a:pPr>
            <a:r>
              <a:rPr lang="en-US" sz="2000" dirty="0" smtClean="0">
                <a:latin typeface="Comic Sans MS"/>
                <a:cs typeface="Comic Sans MS"/>
              </a:rPr>
              <a:t>   If (</a:t>
            </a:r>
            <a:r>
              <a:rPr lang="en-US" sz="2000" dirty="0" err="1" smtClean="0">
                <a:latin typeface="Comic Sans MS"/>
                <a:cs typeface="Comic Sans MS"/>
              </a:rPr>
              <a:t>a[i</a:t>
            </a:r>
            <a:r>
              <a:rPr lang="en-US" sz="2000" dirty="0" smtClean="0">
                <a:latin typeface="Comic Sans MS"/>
                <a:cs typeface="Comic Sans MS"/>
              </a:rPr>
              <a:t>] is odd)</a:t>
            </a:r>
          </a:p>
          <a:p>
            <a:pPr lvl="1">
              <a:buNone/>
            </a:pPr>
            <a:r>
              <a:rPr lang="en-US" sz="2000" dirty="0" smtClean="0">
                <a:latin typeface="Comic Sans MS"/>
                <a:cs typeface="Comic Sans MS"/>
              </a:rPr>
              <a:t>      Swap elements at positions </a:t>
            </a:r>
            <a:r>
              <a:rPr lang="en-US" sz="2000" dirty="0" err="1" smtClean="0">
                <a:latin typeface="Comic Sans MS"/>
                <a:cs typeface="Comic Sans MS"/>
              </a:rPr>
              <a:t>i</a:t>
            </a:r>
            <a:r>
              <a:rPr lang="en-US" sz="2000" dirty="0" smtClean="0">
                <a:latin typeface="Comic Sans MS"/>
                <a:cs typeface="Comic Sans MS"/>
              </a:rPr>
              <a:t> and </a:t>
            </a:r>
            <a:r>
              <a:rPr lang="en-US" sz="2000" dirty="0" err="1" smtClean="0">
                <a:latin typeface="Comic Sans MS"/>
                <a:cs typeface="Comic Sans MS"/>
              </a:rPr>
              <a:t>j</a:t>
            </a:r>
            <a:r>
              <a:rPr lang="en-US" sz="2000" dirty="0" smtClean="0">
                <a:latin typeface="Comic Sans MS"/>
                <a:cs typeface="Comic Sans MS"/>
              </a:rPr>
              <a:t>.</a:t>
            </a:r>
          </a:p>
          <a:p>
            <a:pPr lvl="1">
              <a:buNone/>
            </a:pPr>
            <a:r>
              <a:rPr lang="en-US" sz="2000" dirty="0" smtClean="0">
                <a:latin typeface="Comic Sans MS"/>
                <a:cs typeface="Comic Sans MS"/>
              </a:rPr>
              <a:t>      </a:t>
            </a:r>
            <a:r>
              <a:rPr lang="en-US" sz="2000" dirty="0" err="1" smtClean="0">
                <a:latin typeface="Comic Sans MS"/>
                <a:cs typeface="Comic Sans MS"/>
              </a:rPr>
              <a:t>j</a:t>
            </a:r>
            <a:r>
              <a:rPr lang="en-US" sz="2000" dirty="0" smtClean="0">
                <a:latin typeface="Comic Sans MS"/>
                <a:cs typeface="Comic Sans MS"/>
              </a:rPr>
              <a:t>--</a:t>
            </a:r>
          </a:p>
          <a:p>
            <a:pPr lvl="1">
              <a:buNone/>
            </a:pPr>
            <a:r>
              <a:rPr lang="en-US" sz="2000" dirty="0" smtClean="0">
                <a:latin typeface="Comic Sans MS"/>
                <a:cs typeface="Comic Sans MS"/>
              </a:rPr>
              <a:t>   Else</a:t>
            </a:r>
          </a:p>
          <a:p>
            <a:pPr lvl="1">
              <a:buNone/>
            </a:pPr>
            <a:r>
              <a:rPr lang="en-US" sz="2000" dirty="0" smtClean="0">
                <a:latin typeface="Comic Sans MS"/>
                <a:cs typeface="Comic Sans MS"/>
              </a:rPr>
              <a:t>   </a:t>
            </a:r>
            <a:r>
              <a:rPr lang="en-US" sz="2000" dirty="0" err="1" smtClean="0">
                <a:latin typeface="Comic Sans MS"/>
                <a:cs typeface="Comic Sans MS"/>
              </a:rPr>
              <a:t>i</a:t>
            </a:r>
            <a:r>
              <a:rPr lang="en-US" sz="2000" dirty="0" smtClean="0">
                <a:latin typeface="Comic Sans MS"/>
                <a:cs typeface="Comic Sans MS"/>
              </a:rPr>
              <a:t>++</a:t>
            </a:r>
            <a:endParaRPr lang="en-US" sz="2000" dirty="0">
              <a:latin typeface="Comic Sans MS"/>
              <a:cs typeface="Comic Sans MS"/>
            </a:endParaRPr>
          </a:p>
        </p:txBody>
      </p:sp>
    </p:spTree>
  </p:cSld>
  <p:clrMapOvr>
    <a:masterClrMapping/>
  </p:clrMapOvr>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7.28</a:t>
            </a:r>
            <a:endParaRPr lang="en-US" dirty="0"/>
          </a:p>
        </p:txBody>
      </p:sp>
      <p:sp>
        <p:nvSpPr>
          <p:cNvPr id="8" name="Content Placeholder 5"/>
          <p:cNvSpPr>
            <a:spLocks noGrp="1"/>
          </p:cNvSpPr>
          <p:nvPr>
            <p:ph idx="4294967295"/>
          </p:nvPr>
        </p:nvSpPr>
        <p:spPr>
          <a:xfrm>
            <a:off x="599372" y="2166668"/>
            <a:ext cx="8239827" cy="4308430"/>
          </a:xfrm>
        </p:spPr>
        <p:txBody>
          <a:bodyPr/>
          <a:lstStyle/>
          <a:p>
            <a:pPr>
              <a:buNone/>
            </a:pPr>
            <a:r>
              <a:rPr lang="en-US" b="1" dirty="0" smtClean="0"/>
              <a:t>Answer:</a:t>
            </a:r>
            <a:r>
              <a:rPr lang="en-US" dirty="0" smtClean="0"/>
              <a:t> Here is one solution. The idea is to remove all odd elements and move them to the end. The trick is to know when to stop. Nothing is gained by moving odd elements into the area that already contains moved elements, so we want to mark that area with another paper clip.</a:t>
            </a:r>
          </a:p>
          <a:p>
            <a:pPr lvl="1">
              <a:spcBef>
                <a:spcPts val="0"/>
              </a:spcBef>
              <a:buNone/>
            </a:pPr>
            <a:r>
              <a:rPr lang="en-US" sz="2000" dirty="0" err="1" smtClean="0">
                <a:latin typeface="Comic Sans MS"/>
                <a:cs typeface="Comic Sans MS"/>
              </a:rPr>
              <a:t>i</a:t>
            </a:r>
            <a:r>
              <a:rPr lang="en-US" sz="2000" dirty="0" smtClean="0">
                <a:latin typeface="Comic Sans MS"/>
                <a:cs typeface="Comic Sans MS"/>
              </a:rPr>
              <a:t> = 0</a:t>
            </a:r>
          </a:p>
          <a:p>
            <a:pPr lvl="1">
              <a:spcBef>
                <a:spcPts val="0"/>
              </a:spcBef>
              <a:buNone/>
            </a:pPr>
            <a:r>
              <a:rPr lang="en-US" sz="2000" dirty="0" smtClean="0">
                <a:latin typeface="Comic Sans MS"/>
                <a:cs typeface="Comic Sans MS"/>
              </a:rPr>
              <a:t>moved = size</a:t>
            </a:r>
          </a:p>
          <a:p>
            <a:pPr lvl="1">
              <a:spcBef>
                <a:spcPts val="0"/>
              </a:spcBef>
              <a:buNone/>
            </a:pPr>
            <a:r>
              <a:rPr lang="en-US" sz="2000" dirty="0" smtClean="0">
                <a:latin typeface="Comic Sans MS"/>
                <a:cs typeface="Comic Sans MS"/>
              </a:rPr>
              <a:t>While (</a:t>
            </a:r>
            <a:r>
              <a:rPr lang="en-US" sz="2000" dirty="0" err="1" smtClean="0">
                <a:latin typeface="Comic Sans MS"/>
                <a:cs typeface="Comic Sans MS"/>
              </a:rPr>
              <a:t>i</a:t>
            </a:r>
            <a:r>
              <a:rPr lang="en-US" sz="2000" dirty="0" smtClean="0">
                <a:latin typeface="Comic Sans MS"/>
                <a:cs typeface="Comic Sans MS"/>
              </a:rPr>
              <a:t> &lt; moved)</a:t>
            </a:r>
          </a:p>
          <a:p>
            <a:pPr lvl="1">
              <a:spcBef>
                <a:spcPts val="0"/>
              </a:spcBef>
              <a:buNone/>
            </a:pPr>
            <a:r>
              <a:rPr lang="en-US" sz="2000" dirty="0" smtClean="0">
                <a:latin typeface="Comic Sans MS"/>
                <a:cs typeface="Comic Sans MS"/>
              </a:rPr>
              <a:t>   If (</a:t>
            </a:r>
            <a:r>
              <a:rPr lang="en-US" sz="2000" dirty="0" err="1" smtClean="0">
                <a:latin typeface="Comic Sans MS"/>
                <a:cs typeface="Comic Sans MS"/>
              </a:rPr>
              <a:t>a[i</a:t>
            </a:r>
            <a:r>
              <a:rPr lang="en-US" sz="2000" dirty="0" smtClean="0">
                <a:latin typeface="Comic Sans MS"/>
                <a:cs typeface="Comic Sans MS"/>
              </a:rPr>
              <a:t>] is odd)</a:t>
            </a:r>
          </a:p>
          <a:p>
            <a:pPr lvl="1">
              <a:spcBef>
                <a:spcPts val="0"/>
              </a:spcBef>
              <a:buNone/>
            </a:pPr>
            <a:r>
              <a:rPr lang="en-US" sz="2000" dirty="0" smtClean="0">
                <a:latin typeface="Comic Sans MS"/>
                <a:cs typeface="Comic Sans MS"/>
              </a:rPr>
              <a:t>      Remove the element at position </a:t>
            </a:r>
            <a:r>
              <a:rPr lang="en-US" sz="2000" dirty="0" err="1" smtClean="0">
                <a:latin typeface="Comic Sans MS"/>
                <a:cs typeface="Comic Sans MS"/>
              </a:rPr>
              <a:t>i</a:t>
            </a:r>
            <a:r>
              <a:rPr lang="en-US" sz="2000" dirty="0" smtClean="0">
                <a:latin typeface="Comic Sans MS"/>
                <a:cs typeface="Comic Sans MS"/>
              </a:rPr>
              <a:t> and add it at the end.</a:t>
            </a:r>
          </a:p>
          <a:p>
            <a:pPr lvl="1">
              <a:spcBef>
                <a:spcPts val="0"/>
              </a:spcBef>
              <a:buNone/>
            </a:pPr>
            <a:r>
              <a:rPr lang="en-US" sz="2000" dirty="0" smtClean="0">
                <a:latin typeface="Comic Sans MS"/>
                <a:cs typeface="Comic Sans MS"/>
              </a:rPr>
              <a:t>   moved--</a:t>
            </a:r>
            <a:endParaRPr lang="en-US" sz="2000" dirty="0">
              <a:latin typeface="Comic Sans MS"/>
              <a:cs typeface="Comic Sans MS"/>
            </a:endParaRPr>
          </a:p>
        </p:txBody>
      </p:sp>
      <p:sp>
        <p:nvSpPr>
          <p:cNvPr id="9" name="Content Placeholder 5"/>
          <p:cNvSpPr>
            <a:spLocks noGrp="1"/>
          </p:cNvSpPr>
          <p:nvPr>
            <p:ph idx="4294967295"/>
          </p:nvPr>
        </p:nvSpPr>
        <p:spPr>
          <a:xfrm>
            <a:off x="0" y="958816"/>
            <a:ext cx="9135036" cy="1207852"/>
          </a:xfrm>
        </p:spPr>
        <p:txBody>
          <a:bodyPr/>
          <a:lstStyle/>
          <a:p>
            <a:r>
              <a:rPr lang="en-US" dirty="0" smtClean="0"/>
              <a:t>Discover an algorithm for the task of Self Check 27 that uses removal and insertion of elements instead of swapping. </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Self Check 7.29</a:t>
            </a:r>
            <a:endParaRPr lang="en-US" dirty="0"/>
          </a:p>
        </p:txBody>
      </p:sp>
      <p:sp>
        <p:nvSpPr>
          <p:cNvPr id="8" name="Content Placeholder 5"/>
          <p:cNvSpPr>
            <a:spLocks noGrp="1"/>
          </p:cNvSpPr>
          <p:nvPr>
            <p:ph idx="4294967295"/>
          </p:nvPr>
        </p:nvSpPr>
        <p:spPr>
          <a:xfrm>
            <a:off x="599372" y="4271070"/>
            <a:ext cx="8239827" cy="1930076"/>
          </a:xfrm>
        </p:spPr>
        <p:txBody>
          <a:bodyPr/>
          <a:lstStyle/>
          <a:p>
            <a:pPr>
              <a:buNone/>
            </a:pPr>
            <a:r>
              <a:rPr lang="en-US" b="1" dirty="0" smtClean="0"/>
              <a:t>Answer:</a:t>
            </a:r>
            <a:r>
              <a:rPr lang="en-US" dirty="0" smtClean="0"/>
              <a:t> When you read inputs, you get to see values one at a time, and you can’t peek ahead. Picking cards one at a time from a deck of cards simulates this process better than looking at a sequence of items, all of which are revealed.</a:t>
            </a:r>
            <a:endParaRPr lang="en-US" dirty="0"/>
          </a:p>
        </p:txBody>
      </p:sp>
      <p:sp>
        <p:nvSpPr>
          <p:cNvPr id="9" name="Content Placeholder 5"/>
          <p:cNvSpPr>
            <a:spLocks noGrp="1"/>
          </p:cNvSpPr>
          <p:nvPr>
            <p:ph idx="4294967295"/>
          </p:nvPr>
        </p:nvSpPr>
        <p:spPr>
          <a:xfrm>
            <a:off x="0" y="2365901"/>
            <a:ext cx="9135036" cy="1905169"/>
          </a:xfrm>
        </p:spPr>
        <p:txBody>
          <a:bodyPr>
            <a:normAutofit lnSpcReduction="10000"/>
          </a:bodyPr>
          <a:lstStyle/>
          <a:p>
            <a:pPr>
              <a:buNone/>
            </a:pPr>
            <a:r>
              <a:rPr lang="en-US" dirty="0" smtClean="0"/>
              <a:t>Consider the algorithm in Section 6.7.5 that finds the largest element in a sequence of inputs—</a:t>
            </a:r>
            <a:r>
              <a:rPr lang="en-US" i="1" dirty="0" smtClean="0"/>
              <a:t>not</a:t>
            </a:r>
            <a:r>
              <a:rPr lang="en-US" dirty="0" smtClean="0"/>
              <a:t> the largest element in an array. Why is this algorithm better visualized by picking playing cards from a deck rather than arranging toy soldiers in a sequence? </a:t>
            </a:r>
          </a:p>
        </p:txBody>
      </p:sp>
      <p:pic>
        <p:nvPicPr>
          <p:cNvPr id="6" name="Picture 5" descr="cards.jpg"/>
          <p:cNvPicPr>
            <a:picLocks noChangeAspect="1"/>
          </p:cNvPicPr>
          <p:nvPr/>
        </p:nvPicPr>
        <p:blipFill>
          <a:blip r:embed="rId2"/>
          <a:stretch>
            <a:fillRect/>
          </a:stretch>
        </p:blipFill>
        <p:spPr>
          <a:xfrm>
            <a:off x="163975" y="946473"/>
            <a:ext cx="1664157" cy="141942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Two-Dimensional Arrays</a:t>
            </a:r>
            <a:endParaRPr lang="en-US" dirty="0"/>
          </a:p>
        </p:txBody>
      </p:sp>
      <p:sp>
        <p:nvSpPr>
          <p:cNvPr id="3" name="Content Placeholder 2"/>
          <p:cNvSpPr>
            <a:spLocks noGrp="1"/>
          </p:cNvSpPr>
          <p:nvPr>
            <p:ph idx="1"/>
          </p:nvPr>
        </p:nvSpPr>
        <p:spPr>
          <a:xfrm>
            <a:off x="0" y="998256"/>
            <a:ext cx="9135036" cy="5017627"/>
          </a:xfrm>
        </p:spPr>
        <p:txBody>
          <a:bodyPr>
            <a:normAutofit fontScale="92500" lnSpcReduction="10000"/>
          </a:bodyPr>
          <a:lstStyle/>
          <a:p>
            <a:r>
              <a:rPr lang="en-US" dirty="0" smtClean="0"/>
              <a:t>An arrangement consisting of rows and columns of values </a:t>
            </a:r>
          </a:p>
          <a:p>
            <a:pPr lvl="1"/>
            <a:r>
              <a:rPr lang="en-US" dirty="0" smtClean="0"/>
              <a:t>Also called a matrix. </a:t>
            </a:r>
          </a:p>
          <a:p>
            <a:r>
              <a:rPr lang="en-US" dirty="0" smtClean="0"/>
              <a:t>Example: medal counts of the figure skating competitions at the 2010 Winter Olympics.</a:t>
            </a:r>
          </a:p>
          <a:p>
            <a:endParaRPr lang="en-US" b="1" dirty="0" smtClean="0"/>
          </a:p>
          <a:p>
            <a:endParaRPr lang="en-US" b="1" dirty="0" smtClean="0"/>
          </a:p>
          <a:p>
            <a:endParaRPr lang="en-US" b="1" dirty="0" smtClean="0"/>
          </a:p>
          <a:p>
            <a:endParaRPr lang="en-US" b="1" dirty="0" smtClean="0"/>
          </a:p>
          <a:p>
            <a:endParaRPr lang="en-US" b="1" dirty="0" smtClean="0"/>
          </a:p>
          <a:p>
            <a:pPr marL="0" indent="0">
              <a:buNone/>
            </a:pPr>
            <a:endParaRPr lang="en-US" b="1" dirty="0" smtClean="0"/>
          </a:p>
          <a:p>
            <a:endParaRPr lang="en-US" b="1" dirty="0" smtClean="0"/>
          </a:p>
          <a:p>
            <a:endParaRPr lang="en-US" b="1" dirty="0" smtClean="0"/>
          </a:p>
          <a:p>
            <a:pPr>
              <a:buNone/>
            </a:pPr>
            <a:r>
              <a:rPr lang="en-US" b="1" dirty="0" smtClean="0"/>
              <a:t>Figure 13</a:t>
            </a:r>
            <a:r>
              <a:rPr lang="en-US" dirty="0" smtClean="0"/>
              <a:t> Figure Skating Medal counts </a:t>
            </a:r>
            <a:endParaRPr lang="en-US" dirty="0"/>
          </a:p>
        </p:txBody>
      </p:sp>
      <p:pic>
        <p:nvPicPr>
          <p:cNvPr id="5" name="Picture 4" descr="medal_counts.png"/>
          <p:cNvPicPr>
            <a:picLocks noChangeAspect="1"/>
          </p:cNvPicPr>
          <p:nvPr/>
        </p:nvPicPr>
        <p:blipFill>
          <a:blip r:embed="rId2"/>
          <a:stretch>
            <a:fillRect/>
          </a:stretch>
        </p:blipFill>
        <p:spPr>
          <a:xfrm>
            <a:off x="1254398" y="2423986"/>
            <a:ext cx="6298656" cy="293679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Two-Dimensional Arrays</a:t>
            </a:r>
            <a:endParaRPr lang="en-US" dirty="0"/>
          </a:p>
        </p:txBody>
      </p:sp>
      <p:sp>
        <p:nvSpPr>
          <p:cNvPr id="3" name="Content Placeholder 2"/>
          <p:cNvSpPr>
            <a:spLocks noGrp="1"/>
          </p:cNvSpPr>
          <p:nvPr>
            <p:ph idx="1"/>
          </p:nvPr>
        </p:nvSpPr>
        <p:spPr>
          <a:xfrm>
            <a:off x="0" y="998256"/>
            <a:ext cx="9135036" cy="5017627"/>
          </a:xfrm>
        </p:spPr>
        <p:txBody>
          <a:bodyPr/>
          <a:lstStyle/>
          <a:p>
            <a:r>
              <a:rPr lang="en-US" dirty="0" smtClean="0"/>
              <a:t>Use a two-dimensional array to store tabular data.</a:t>
            </a:r>
          </a:p>
          <a:p>
            <a:r>
              <a:rPr lang="en-US" dirty="0" smtClean="0"/>
              <a:t>When constructing a two-dimensional array, specify how many rows and columns are needed:</a:t>
            </a:r>
          </a:p>
          <a:p>
            <a:pPr lvl="1">
              <a:buNone/>
            </a:pPr>
            <a:r>
              <a:rPr lang="en-US" dirty="0" smtClean="0">
                <a:solidFill>
                  <a:srgbClr val="6E8080"/>
                </a:solidFill>
                <a:latin typeface="Lucida Sans Typewriter"/>
                <a:ea typeface="Courier New" charset="0"/>
                <a:cs typeface="Courier New" charset="0"/>
              </a:rPr>
              <a:t>final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COUNTRIES = 7;</a:t>
            </a:r>
          </a:p>
          <a:p>
            <a:pPr lvl="1">
              <a:buNone/>
            </a:pPr>
            <a:r>
              <a:rPr lang="en-US" dirty="0" smtClean="0">
                <a:solidFill>
                  <a:srgbClr val="6E8080"/>
                </a:solidFill>
                <a:latin typeface="Lucida Sans Typewriter"/>
                <a:ea typeface="Courier New" charset="0"/>
                <a:cs typeface="Courier New" charset="0"/>
              </a:rPr>
              <a:t>final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MEDALS = 3;</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counts = new </a:t>
            </a:r>
            <a:r>
              <a:rPr lang="en-US" dirty="0" err="1" smtClean="0">
                <a:solidFill>
                  <a:srgbClr val="6E8080"/>
                </a:solidFill>
                <a:latin typeface="Lucida Sans Typewriter"/>
                <a:ea typeface="Courier New" charset="0"/>
                <a:cs typeface="Courier New" charset="0"/>
              </a:rPr>
              <a:t>int[COUNTRIES][MEDALS</a:t>
            </a:r>
            <a:r>
              <a:rPr lang="en-US" dirty="0" smtClean="0">
                <a:solidFill>
                  <a:srgbClr val="6E8080"/>
                </a:solidFill>
                <a:latin typeface="Lucida Sans Typewriter"/>
                <a:ea typeface="Courier New" charset="0"/>
                <a:cs typeface="Courier New"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Arrays – Bounds Error</a:t>
            </a:r>
            <a:endParaRPr lang="en-US" dirty="0"/>
          </a:p>
        </p:txBody>
      </p:sp>
      <p:sp>
        <p:nvSpPr>
          <p:cNvPr id="3" name="Content Placeholder 2"/>
          <p:cNvSpPr>
            <a:spLocks noGrp="1"/>
          </p:cNvSpPr>
          <p:nvPr>
            <p:ph idx="4294967295"/>
          </p:nvPr>
        </p:nvSpPr>
        <p:spPr>
          <a:xfrm>
            <a:off x="9525" y="927099"/>
            <a:ext cx="9134475" cy="4518406"/>
          </a:xfrm>
        </p:spPr>
        <p:txBody>
          <a:bodyPr/>
          <a:lstStyle/>
          <a:p>
            <a:r>
              <a:rPr lang="en-US" dirty="0" smtClean="0"/>
              <a:t>A bounds error occurs if you supply an invalid array index. </a:t>
            </a:r>
          </a:p>
          <a:p>
            <a:r>
              <a:rPr lang="en-US" dirty="0" smtClean="0"/>
              <a:t>Causes your program to terminate with a run-time error.</a:t>
            </a:r>
          </a:p>
          <a:p>
            <a:r>
              <a:rPr lang="en-US" dirty="0" smtClean="0"/>
              <a:t>Example:</a:t>
            </a:r>
          </a:p>
          <a:p>
            <a:pPr lvl="1">
              <a:buNone/>
            </a:pPr>
            <a:r>
              <a:rPr lang="en-US" dirty="0" smtClean="0">
                <a:solidFill>
                  <a:srgbClr val="6E8080"/>
                </a:solidFill>
                <a:latin typeface="Lucida Sans Typewriter"/>
                <a:ea typeface="Courier New" charset="0"/>
                <a:cs typeface="Courier New" charset="0"/>
              </a:rPr>
              <a:t>double[] values = new double[10];</a:t>
            </a:r>
          </a:p>
          <a:p>
            <a:pPr lvl="1">
              <a:buNone/>
            </a:pPr>
            <a:r>
              <a:rPr lang="en-US" dirty="0" smtClean="0">
                <a:solidFill>
                  <a:srgbClr val="6E8080"/>
                </a:solidFill>
                <a:latin typeface="Lucida Sans Typewriter"/>
                <a:ea typeface="Courier New" charset="0"/>
                <a:cs typeface="Courier New" charset="0"/>
              </a:rPr>
              <a:t>values[10] = value; // Error</a:t>
            </a:r>
          </a:p>
          <a:p>
            <a:r>
              <a:rPr lang="en-US" dirty="0" err="1" smtClean="0">
                <a:solidFill>
                  <a:srgbClr val="6E8080"/>
                </a:solidFill>
                <a:latin typeface="Lucida Sans Typewriter"/>
                <a:ea typeface="Courier New" charset="0"/>
                <a:cs typeface="Courier New" charset="0"/>
              </a:rPr>
              <a:t>values.length</a:t>
            </a:r>
            <a:r>
              <a:rPr lang="en-US" dirty="0" smtClean="0"/>
              <a:t> yields the length of the </a:t>
            </a:r>
            <a:r>
              <a:rPr lang="en-US" dirty="0" smtClean="0">
                <a:solidFill>
                  <a:srgbClr val="6E8080"/>
                </a:solidFill>
                <a:latin typeface="Lucida Sans Typewriter"/>
                <a:ea typeface="Courier New" charset="0"/>
                <a:cs typeface="Courier New" charset="0"/>
              </a:rPr>
              <a:t>values</a:t>
            </a:r>
            <a:r>
              <a:rPr lang="en-US" dirty="0" smtClean="0"/>
              <a:t> array.</a:t>
            </a:r>
          </a:p>
          <a:p>
            <a:r>
              <a:rPr lang="en-US" dirty="0" smtClean="0"/>
              <a:t>There are no parentheses following </a:t>
            </a:r>
            <a:r>
              <a:rPr lang="en-US" dirty="0" smtClean="0">
                <a:solidFill>
                  <a:srgbClr val="6E8080"/>
                </a:solidFill>
                <a:latin typeface="Lucida Sans Typewriter"/>
                <a:ea typeface="Courier New" charset="0"/>
                <a:cs typeface="Courier New" charset="0"/>
              </a:rPr>
              <a:t>length</a:t>
            </a:r>
            <a:r>
              <a:rPr lang="en-US" dirty="0" smtClean="0"/>
              <a:t>.</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Two-Dimensional Arrays</a:t>
            </a:r>
            <a:endParaRPr lang="en-US" dirty="0"/>
          </a:p>
        </p:txBody>
      </p:sp>
      <p:sp>
        <p:nvSpPr>
          <p:cNvPr id="3" name="Content Placeholder 2"/>
          <p:cNvSpPr>
            <a:spLocks noGrp="1"/>
          </p:cNvSpPr>
          <p:nvPr>
            <p:ph idx="1"/>
          </p:nvPr>
        </p:nvSpPr>
        <p:spPr>
          <a:xfrm>
            <a:off x="0" y="998256"/>
            <a:ext cx="9135036" cy="5414581"/>
          </a:xfrm>
        </p:spPr>
        <p:txBody>
          <a:bodyPr/>
          <a:lstStyle/>
          <a:p>
            <a:r>
              <a:rPr lang="en-US" dirty="0" smtClean="0"/>
              <a:t>You can declare and initialize the array by grouping each row:</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counts =</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 1, 0, 1 },</a:t>
            </a:r>
          </a:p>
          <a:p>
            <a:pPr lvl="1">
              <a:buNone/>
            </a:pPr>
            <a:r>
              <a:rPr lang="en-US" dirty="0" smtClean="0">
                <a:solidFill>
                  <a:srgbClr val="6E8080"/>
                </a:solidFill>
                <a:latin typeface="Lucida Sans Typewriter"/>
                <a:ea typeface="Courier New" charset="0"/>
                <a:cs typeface="Courier New" charset="0"/>
              </a:rPr>
              <a:t>   { 1, 1, 0 },</a:t>
            </a:r>
          </a:p>
          <a:p>
            <a:pPr lvl="1">
              <a:buNone/>
            </a:pPr>
            <a:r>
              <a:rPr lang="en-US" dirty="0" smtClean="0">
                <a:solidFill>
                  <a:srgbClr val="6E8080"/>
                </a:solidFill>
                <a:latin typeface="Lucida Sans Typewriter"/>
                <a:ea typeface="Courier New" charset="0"/>
                <a:cs typeface="Courier New" charset="0"/>
              </a:rPr>
              <a:t>   { 0, 0, 1 },</a:t>
            </a:r>
          </a:p>
          <a:p>
            <a:pPr lvl="1">
              <a:buNone/>
            </a:pPr>
            <a:r>
              <a:rPr lang="en-US" dirty="0" smtClean="0">
                <a:solidFill>
                  <a:srgbClr val="6E8080"/>
                </a:solidFill>
                <a:latin typeface="Lucida Sans Typewriter"/>
                <a:ea typeface="Courier New" charset="0"/>
                <a:cs typeface="Courier New" charset="0"/>
              </a:rPr>
              <a:t>   { 1, 0, 0 },</a:t>
            </a:r>
          </a:p>
          <a:p>
            <a:pPr lvl="1">
              <a:buNone/>
            </a:pPr>
            <a:r>
              <a:rPr lang="en-US" dirty="0" smtClean="0">
                <a:solidFill>
                  <a:srgbClr val="6E8080"/>
                </a:solidFill>
                <a:latin typeface="Lucida Sans Typewriter"/>
                <a:ea typeface="Courier New" charset="0"/>
                <a:cs typeface="Courier New" charset="0"/>
              </a:rPr>
              <a:t>   { 0, 1, 1 },</a:t>
            </a:r>
          </a:p>
          <a:p>
            <a:pPr lvl="1">
              <a:buNone/>
            </a:pPr>
            <a:r>
              <a:rPr lang="en-US" dirty="0" smtClean="0">
                <a:solidFill>
                  <a:srgbClr val="6E8080"/>
                </a:solidFill>
                <a:latin typeface="Lucida Sans Typewriter"/>
                <a:ea typeface="Courier New" charset="0"/>
                <a:cs typeface="Courier New" charset="0"/>
              </a:rPr>
              <a:t>   { 0, 1, 1 },</a:t>
            </a:r>
          </a:p>
          <a:p>
            <a:pPr lvl="1">
              <a:buNone/>
            </a:pPr>
            <a:r>
              <a:rPr lang="en-US" dirty="0" smtClean="0">
                <a:solidFill>
                  <a:srgbClr val="6E8080"/>
                </a:solidFill>
                <a:latin typeface="Lucida Sans Typewriter"/>
                <a:ea typeface="Courier New" charset="0"/>
                <a:cs typeface="Courier New" charset="0"/>
              </a:rPr>
              <a:t>   { 1, 1, 0 }</a:t>
            </a:r>
          </a:p>
          <a:p>
            <a:pPr lvl="1">
              <a:buNone/>
            </a:pPr>
            <a:r>
              <a:rPr lang="en-US" dirty="0" smtClean="0">
                <a:solidFill>
                  <a:srgbClr val="6E8080"/>
                </a:solidFill>
                <a:latin typeface="Lucida Sans Typewriter"/>
                <a:ea typeface="Courier New" charset="0"/>
                <a:cs typeface="Courier New" charset="0"/>
              </a:rPr>
              <a:t>};</a:t>
            </a:r>
          </a:p>
          <a:p>
            <a:r>
              <a:rPr lang="en-US" dirty="0" smtClean="0"/>
              <a:t>You cannot change the size of a two-dimensional array once it has been declared.</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800" dirty="0" smtClean="0">
                <a:solidFill>
                  <a:srgbClr val="26ADAE"/>
                </a:solidFill>
              </a:rPr>
              <a:t>Syntax 7.3 </a:t>
            </a:r>
            <a:r>
              <a:rPr lang="en-US" sz="2800" dirty="0" smtClean="0"/>
              <a:t>Two-Dimensional Array Declaration</a:t>
            </a:r>
            <a:endParaRPr lang="en-US" sz="2800" dirty="0"/>
          </a:p>
        </p:txBody>
      </p:sp>
      <p:pic>
        <p:nvPicPr>
          <p:cNvPr id="4" name="Picture 3" descr="syntax7.3_2-D_array.png"/>
          <p:cNvPicPr>
            <a:picLocks noChangeAspect="1"/>
          </p:cNvPicPr>
          <p:nvPr/>
        </p:nvPicPr>
        <p:blipFill>
          <a:blip r:embed="rId2"/>
          <a:stretch>
            <a:fillRect/>
          </a:stretch>
        </p:blipFill>
        <p:spPr>
          <a:xfrm>
            <a:off x="0" y="987829"/>
            <a:ext cx="9144000" cy="440916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Elements</a:t>
            </a:r>
            <a:endParaRPr lang="en-US" dirty="0"/>
          </a:p>
        </p:txBody>
      </p:sp>
      <p:sp>
        <p:nvSpPr>
          <p:cNvPr id="3" name="Content Placeholder 2"/>
          <p:cNvSpPr>
            <a:spLocks noGrp="1"/>
          </p:cNvSpPr>
          <p:nvPr>
            <p:ph idx="1"/>
          </p:nvPr>
        </p:nvSpPr>
        <p:spPr>
          <a:xfrm>
            <a:off x="0" y="998256"/>
            <a:ext cx="9135036" cy="5103278"/>
          </a:xfrm>
        </p:spPr>
        <p:txBody>
          <a:bodyPr/>
          <a:lstStyle/>
          <a:p>
            <a:r>
              <a:rPr lang="en-US" dirty="0" smtClean="0"/>
              <a:t>Access by using two index values, </a:t>
            </a:r>
            <a:r>
              <a:rPr lang="en-US" dirty="0" err="1" smtClean="0">
                <a:solidFill>
                  <a:srgbClr val="6E8080"/>
                </a:solidFill>
                <a:latin typeface="Lucida Sans Typewriter"/>
                <a:ea typeface="Courier New" charset="0"/>
                <a:cs typeface="Courier New" charset="0"/>
              </a:rPr>
              <a:t>array[i][j</a:t>
            </a:r>
            <a:r>
              <a:rPr lang="en-US" dirty="0" smtClean="0">
                <a:solidFill>
                  <a:srgbClr val="6E8080"/>
                </a:solidFill>
                <a:latin typeface="Lucida Sans Typewriter"/>
                <a:ea typeface="Courier New" charset="0"/>
                <a:cs typeface="Courier New" charset="0"/>
              </a:rPr>
              <a:t>]</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medalCount</a:t>
            </a:r>
            <a:r>
              <a:rPr lang="en-US" dirty="0" smtClean="0">
                <a:solidFill>
                  <a:srgbClr val="6E8080"/>
                </a:solidFill>
                <a:latin typeface="Lucida Sans Typewriter"/>
                <a:ea typeface="Courier New" charset="0"/>
                <a:cs typeface="Courier New" charset="0"/>
              </a:rPr>
              <a:t> = counts[3][1];</a:t>
            </a:r>
          </a:p>
          <a:p>
            <a:r>
              <a:rPr lang="en-US" dirty="0" smtClean="0"/>
              <a:t>Use nested loops to access all elements in a two-dimensional array.</a:t>
            </a:r>
          </a:p>
          <a:p>
            <a:r>
              <a:rPr lang="en-US" dirty="0" smtClean="0"/>
              <a:t>Example: print all the elements of the counts array</a:t>
            </a:r>
          </a:p>
          <a:p>
            <a:pPr lvl="1">
              <a:spcBef>
                <a:spcPts val="0"/>
              </a:spcBef>
              <a:buNone/>
            </a:pPr>
            <a:r>
              <a:rPr lang="en-US" sz="1600" dirty="0" smtClean="0">
                <a:solidFill>
                  <a:srgbClr val="6E8080"/>
                </a:solidFill>
                <a:latin typeface="Lucida Sans Typewriter"/>
                <a:ea typeface="Courier New" charset="0"/>
                <a:cs typeface="Courier New" charset="0"/>
              </a:rPr>
              <a:t>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 0;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 &lt; COUNTRIES; </a:t>
            </a:r>
            <a:r>
              <a:rPr lang="en-US" sz="1600" dirty="0" err="1" smtClean="0">
                <a:solidFill>
                  <a:srgbClr val="6E8080"/>
                </a:solidFill>
                <a:latin typeface="Lucida Sans Typewriter"/>
                <a:ea typeface="Courier New" charset="0"/>
                <a:cs typeface="Courier New" charset="0"/>
              </a:rPr>
              <a:t>i</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 Process the </a:t>
            </a:r>
            <a:r>
              <a:rPr lang="en-US" sz="1600" dirty="0" err="1" smtClean="0">
                <a:solidFill>
                  <a:srgbClr val="6E8080"/>
                </a:solidFill>
                <a:latin typeface="Lucida Sans Typewriter"/>
                <a:ea typeface="Courier New" charset="0"/>
                <a:cs typeface="Courier New" charset="0"/>
              </a:rPr>
              <a:t>ith</a:t>
            </a:r>
            <a:r>
              <a:rPr lang="en-US" sz="1600" dirty="0" smtClean="0">
                <a:solidFill>
                  <a:srgbClr val="6E8080"/>
                </a:solidFill>
                <a:latin typeface="Lucida Sans Typewriter"/>
                <a:ea typeface="Courier New" charset="0"/>
                <a:cs typeface="Courier New" charset="0"/>
              </a:rPr>
              <a:t> row</a:t>
            </a:r>
          </a:p>
          <a:p>
            <a:pPr lvl="1">
              <a:spcBef>
                <a:spcPts val="0"/>
              </a:spcBef>
              <a:buNone/>
            </a:pPr>
            <a:r>
              <a:rPr lang="en-US" sz="1600" dirty="0" smtClean="0">
                <a:solidFill>
                  <a:srgbClr val="6E8080"/>
                </a:solidFill>
                <a:latin typeface="Lucida Sans Typewriter"/>
                <a:ea typeface="Courier New" charset="0"/>
                <a:cs typeface="Courier New" charset="0"/>
              </a:rPr>
              <a:t>   for (</a:t>
            </a:r>
            <a:r>
              <a:rPr lang="en-US" sz="1600" dirty="0" err="1" smtClean="0">
                <a:solidFill>
                  <a:srgbClr val="6E8080"/>
                </a:solidFill>
                <a:latin typeface="Lucida Sans Typewriter"/>
                <a:ea typeface="Courier New" charset="0"/>
                <a:cs typeface="Courier New" charset="0"/>
              </a:rPr>
              <a:t>int</a:t>
            </a: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 0;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 &lt; MEDALS; </a:t>
            </a:r>
            <a:r>
              <a:rPr lang="en-US" sz="1600" dirty="0" err="1" smtClean="0">
                <a:solidFill>
                  <a:srgbClr val="6E8080"/>
                </a:solidFill>
                <a:latin typeface="Lucida Sans Typewriter"/>
                <a:ea typeface="Courier New" charset="0"/>
                <a:cs typeface="Courier New" charset="0"/>
              </a:rPr>
              <a:t>j</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 Process the </a:t>
            </a:r>
            <a:r>
              <a:rPr lang="en-US" sz="1600" dirty="0" err="1" smtClean="0">
                <a:solidFill>
                  <a:srgbClr val="6E8080"/>
                </a:solidFill>
                <a:latin typeface="Lucida Sans Typewriter"/>
                <a:ea typeface="Courier New" charset="0"/>
                <a:cs typeface="Courier New" charset="0"/>
              </a:rPr>
              <a:t>jth</a:t>
            </a:r>
            <a:r>
              <a:rPr lang="en-US" sz="1600" dirty="0" smtClean="0">
                <a:solidFill>
                  <a:srgbClr val="6E8080"/>
                </a:solidFill>
                <a:latin typeface="Lucida Sans Typewriter"/>
                <a:ea typeface="Courier New" charset="0"/>
                <a:cs typeface="Courier New" charset="0"/>
              </a:rPr>
              <a:t> column in the </a:t>
            </a:r>
            <a:r>
              <a:rPr lang="en-US" sz="1600" dirty="0" err="1" smtClean="0">
                <a:solidFill>
                  <a:srgbClr val="6E8080"/>
                </a:solidFill>
                <a:latin typeface="Lucida Sans Typewriter"/>
                <a:ea typeface="Courier New" charset="0"/>
                <a:cs typeface="Courier New" charset="0"/>
              </a:rPr>
              <a:t>ith</a:t>
            </a:r>
            <a:r>
              <a:rPr lang="en-US" sz="1600" dirty="0" smtClean="0">
                <a:solidFill>
                  <a:srgbClr val="6E8080"/>
                </a:solidFill>
                <a:latin typeface="Lucida Sans Typewriter"/>
                <a:ea typeface="Courier New" charset="0"/>
                <a:cs typeface="Courier New" charset="0"/>
              </a:rPr>
              <a:t> row</a:t>
            </a:r>
          </a:p>
          <a:p>
            <a:pPr lvl="1">
              <a:spcBef>
                <a:spcPts val="0"/>
              </a:spcBef>
              <a:buNone/>
            </a:pPr>
            <a:r>
              <a:rPr lang="en-US" sz="1600" dirty="0" smtClean="0">
                <a:solidFill>
                  <a:srgbClr val="6E8080"/>
                </a:solidFill>
                <a:latin typeface="Lucida Sans Typewriter"/>
                <a:ea typeface="Courier New" charset="0"/>
                <a:cs typeface="Courier New" charset="0"/>
              </a:rPr>
              <a:t>      System.out.printf("%8d", </a:t>
            </a:r>
            <a:r>
              <a:rPr lang="en-US" sz="1600" dirty="0" err="1" smtClean="0">
                <a:solidFill>
                  <a:srgbClr val="6E8080"/>
                </a:solidFill>
                <a:latin typeface="Lucida Sans Typewriter"/>
                <a:ea typeface="Courier New" charset="0"/>
                <a:cs typeface="Courier New" charset="0"/>
              </a:rPr>
              <a:t>counts[i][j</a:t>
            </a:r>
            <a:r>
              <a:rPr lang="en-US" sz="1600" dirty="0" smtClean="0">
                <a:solidFill>
                  <a:srgbClr val="6E8080"/>
                </a:solidFill>
                <a:latin typeface="Lucida Sans Typewriter"/>
                <a:ea typeface="Courier New" charset="0"/>
                <a:cs typeface="Courier New" charset="0"/>
              </a:rPr>
              <a:t>]);</a:t>
            </a:r>
          </a:p>
          <a:p>
            <a:pPr lvl="1">
              <a:spcBef>
                <a:spcPts val="0"/>
              </a:spcBef>
              <a:buNone/>
            </a:pPr>
            <a:r>
              <a:rPr lang="en-US" sz="1600" dirty="0" smtClean="0">
                <a:solidFill>
                  <a:srgbClr val="6E8080"/>
                </a:solidFill>
                <a:latin typeface="Lucida Sans Typewriter"/>
                <a:ea typeface="Courier New" charset="0"/>
                <a:cs typeface="Courier New" charset="0"/>
              </a:rPr>
              <a:t>   }</a:t>
            </a:r>
          </a:p>
          <a:p>
            <a:pPr lvl="1">
              <a:spcBef>
                <a:spcPts val="0"/>
              </a:spcBef>
              <a:buNone/>
            </a:pPr>
            <a:r>
              <a:rPr lang="en-US" sz="1600" dirty="0" smtClean="0">
                <a:solidFill>
                  <a:srgbClr val="6E8080"/>
                </a:solidFill>
                <a:latin typeface="Lucida Sans Typewriter"/>
                <a:ea typeface="Courier New" charset="0"/>
                <a:cs typeface="Courier New" charset="0"/>
              </a:rPr>
              <a:t>   </a:t>
            </a:r>
            <a:r>
              <a:rPr lang="en-US" sz="1600" dirty="0" err="1" smtClean="0">
                <a:solidFill>
                  <a:srgbClr val="6E8080"/>
                </a:solidFill>
                <a:latin typeface="Lucida Sans Typewriter"/>
                <a:ea typeface="Courier New" charset="0"/>
                <a:cs typeface="Courier New" charset="0"/>
              </a:rPr>
              <a:t>System.out.println</a:t>
            </a:r>
            <a:r>
              <a:rPr lang="en-US" sz="1600" dirty="0" smtClean="0">
                <a:solidFill>
                  <a:srgbClr val="6E8080"/>
                </a:solidFill>
                <a:latin typeface="Lucida Sans Typewriter"/>
                <a:ea typeface="Courier New" charset="0"/>
                <a:cs typeface="Courier New" charset="0"/>
              </a:rPr>
              <a:t>(); // Start a new line at the end of the row</a:t>
            </a:r>
          </a:p>
          <a:p>
            <a:pPr lvl="1">
              <a:spcBef>
                <a:spcPts val="0"/>
              </a:spcBef>
              <a:buNone/>
            </a:pPr>
            <a:r>
              <a:rPr lang="en-US" sz="1600"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Elements</a:t>
            </a:r>
            <a:endParaRPr lang="en-US" dirty="0"/>
          </a:p>
        </p:txBody>
      </p:sp>
      <p:sp>
        <p:nvSpPr>
          <p:cNvPr id="3" name="Content Placeholder 2"/>
          <p:cNvSpPr>
            <a:spLocks noGrp="1"/>
          </p:cNvSpPr>
          <p:nvPr>
            <p:ph idx="1"/>
          </p:nvPr>
        </p:nvSpPr>
        <p:spPr>
          <a:xfrm>
            <a:off x="8964" y="4176890"/>
            <a:ext cx="9135036" cy="471093"/>
          </a:xfrm>
        </p:spPr>
        <p:txBody>
          <a:bodyPr/>
          <a:lstStyle/>
          <a:p>
            <a:pPr>
              <a:buNone/>
            </a:pPr>
            <a:r>
              <a:rPr lang="en-US" b="1" dirty="0" smtClean="0"/>
              <a:t>Figure 14</a:t>
            </a:r>
            <a:r>
              <a:rPr lang="en-US" dirty="0" smtClean="0"/>
              <a:t> Accessing an Element in a Two-Dimensional Array</a:t>
            </a:r>
            <a:endParaRPr lang="en-US" dirty="0"/>
          </a:p>
        </p:txBody>
      </p:sp>
      <p:pic>
        <p:nvPicPr>
          <p:cNvPr id="4" name="Picture 3" descr="accessing_2-d_array.png"/>
          <p:cNvPicPr>
            <a:picLocks noChangeAspect="1"/>
          </p:cNvPicPr>
          <p:nvPr/>
        </p:nvPicPr>
        <p:blipFill>
          <a:blip r:embed="rId2"/>
          <a:stretch>
            <a:fillRect/>
          </a:stretch>
        </p:blipFill>
        <p:spPr>
          <a:xfrm>
            <a:off x="8964" y="1137048"/>
            <a:ext cx="3761161" cy="303984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Elements</a:t>
            </a:r>
            <a:endParaRPr lang="en-US" dirty="0"/>
          </a:p>
        </p:txBody>
      </p:sp>
      <p:sp>
        <p:nvSpPr>
          <p:cNvPr id="3" name="Content Placeholder 2"/>
          <p:cNvSpPr>
            <a:spLocks noGrp="1"/>
          </p:cNvSpPr>
          <p:nvPr>
            <p:ph idx="1"/>
          </p:nvPr>
        </p:nvSpPr>
        <p:spPr>
          <a:xfrm>
            <a:off x="0" y="998256"/>
            <a:ext cx="9135036" cy="5103278"/>
          </a:xfrm>
        </p:spPr>
        <p:txBody>
          <a:bodyPr/>
          <a:lstStyle/>
          <a:p>
            <a:r>
              <a:rPr lang="en-US" dirty="0" smtClean="0"/>
              <a:t>Number of rows: </a:t>
            </a:r>
            <a:r>
              <a:rPr lang="en-US" dirty="0" err="1" smtClean="0">
                <a:solidFill>
                  <a:srgbClr val="6E8080"/>
                </a:solidFill>
                <a:latin typeface="Lucida Sans Typewriter"/>
                <a:ea typeface="Courier New" charset="0"/>
                <a:cs typeface="Courier New" charset="0"/>
              </a:rPr>
              <a:t>counts.length</a:t>
            </a:r>
            <a:endParaRPr lang="en-US" dirty="0" smtClean="0">
              <a:solidFill>
                <a:srgbClr val="6E8080"/>
              </a:solidFill>
              <a:latin typeface="Lucida Sans Typewriter"/>
              <a:ea typeface="Courier New" charset="0"/>
              <a:cs typeface="Courier New" charset="0"/>
            </a:endParaRPr>
          </a:p>
          <a:p>
            <a:r>
              <a:rPr lang="en-US" dirty="0" smtClean="0"/>
              <a:t>Number of columns: </a:t>
            </a:r>
            <a:r>
              <a:rPr lang="en-US" dirty="0" smtClean="0">
                <a:solidFill>
                  <a:srgbClr val="6E8080"/>
                </a:solidFill>
                <a:latin typeface="Lucida Sans Typewriter"/>
                <a:ea typeface="Courier New" charset="0"/>
                <a:cs typeface="Courier New" charset="0"/>
              </a:rPr>
              <a:t>counts[0].length</a:t>
            </a:r>
          </a:p>
          <a:p>
            <a:r>
              <a:rPr lang="en-US" dirty="0" smtClean="0"/>
              <a:t>Example: print all the elements of the </a:t>
            </a:r>
            <a:r>
              <a:rPr lang="en-US" dirty="0" err="1" smtClean="0">
                <a:solidFill>
                  <a:srgbClr val="6E8080"/>
                </a:solidFill>
                <a:latin typeface="Lucida Sans Typewriter"/>
                <a:ea typeface="Courier New" charset="0"/>
                <a:cs typeface="Courier New" charset="0"/>
              </a:rPr>
              <a:t>counts</a:t>
            </a:r>
            <a:r>
              <a:rPr lang="en-US" dirty="0" smtClean="0"/>
              <a:t> array</a:t>
            </a:r>
          </a:p>
          <a:p>
            <a:pPr lvl="1">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a:t>
            </a:r>
            <a:r>
              <a:rPr lang="en-US" dirty="0" err="1" smtClean="0">
                <a:solidFill>
                  <a:srgbClr val="6E8080"/>
                </a:solidFill>
                <a:latin typeface="Lucida Sans Typewriter"/>
                <a:ea typeface="Courier New" charset="0"/>
                <a:cs typeface="Courier New" charset="0"/>
              </a:rPr>
              <a:t>counts.length</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j</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j</a:t>
            </a:r>
            <a:r>
              <a:rPr lang="en-US" dirty="0" smtClean="0">
                <a:solidFill>
                  <a:srgbClr val="6E8080"/>
                </a:solidFill>
                <a:latin typeface="Lucida Sans Typewriter"/>
                <a:ea typeface="Courier New" charset="0"/>
                <a:cs typeface="Courier New" charset="0"/>
              </a:rPr>
              <a:t> &lt; counts[0].length; </a:t>
            </a:r>
            <a:r>
              <a:rPr lang="en-US" dirty="0" err="1" smtClean="0">
                <a:solidFill>
                  <a:srgbClr val="6E8080"/>
                </a:solidFill>
                <a:latin typeface="Lucida Sans Typewriter"/>
                <a:ea typeface="Courier New" charset="0"/>
                <a:cs typeface="Courier New" charset="0"/>
              </a:rPr>
              <a:t>j</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  </a:t>
            </a:r>
          </a:p>
          <a:p>
            <a:pPr lvl="1">
              <a:buNone/>
            </a:pPr>
            <a:r>
              <a:rPr lang="en-US" dirty="0" smtClean="0">
                <a:solidFill>
                  <a:srgbClr val="6E8080"/>
                </a:solidFill>
                <a:latin typeface="Lucida Sans Typewriter"/>
                <a:ea typeface="Courier New" charset="0"/>
                <a:cs typeface="Courier New" charset="0"/>
              </a:rPr>
              <a:t>      System.out.printf("%8d", </a:t>
            </a:r>
            <a:r>
              <a:rPr lang="en-US" dirty="0" err="1" smtClean="0">
                <a:solidFill>
                  <a:srgbClr val="6E8080"/>
                </a:solidFill>
                <a:latin typeface="Lucida Sans Typewriter"/>
                <a:ea typeface="Courier New" charset="0"/>
                <a:cs typeface="Courier New" charset="0"/>
              </a:rPr>
              <a:t>counts[i][j</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a:t>
            </a:r>
          </a:p>
          <a:p>
            <a:pPr lvl="1">
              <a:buNone/>
            </a:pP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System.out.println</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Locating Neighboring Elements</a:t>
            </a:r>
            <a:endParaRPr lang="en-US" dirty="0"/>
          </a:p>
        </p:txBody>
      </p:sp>
      <p:sp>
        <p:nvSpPr>
          <p:cNvPr id="3" name="Content Placeholder 2"/>
          <p:cNvSpPr>
            <a:spLocks noGrp="1"/>
          </p:cNvSpPr>
          <p:nvPr>
            <p:ph idx="1"/>
          </p:nvPr>
        </p:nvSpPr>
        <p:spPr>
          <a:xfrm>
            <a:off x="8964" y="4557473"/>
            <a:ext cx="9135036" cy="1654044"/>
          </a:xfrm>
        </p:spPr>
        <p:txBody>
          <a:bodyPr/>
          <a:lstStyle/>
          <a:p>
            <a:pPr>
              <a:buNone/>
            </a:pPr>
            <a:r>
              <a:rPr lang="en-US" b="1" dirty="0" smtClean="0"/>
              <a:t>Figure 15</a:t>
            </a:r>
            <a:r>
              <a:rPr lang="en-US" dirty="0" smtClean="0"/>
              <a:t> Neighboring Locations in a Two-Dimensional Array</a:t>
            </a:r>
          </a:p>
          <a:p>
            <a:r>
              <a:rPr lang="en-US" dirty="0" smtClean="0"/>
              <a:t>Watch out for elements at the boundary array</a:t>
            </a:r>
          </a:p>
          <a:p>
            <a:pPr lvl="1"/>
            <a:r>
              <a:rPr lang="en-US" dirty="0" smtClean="0">
                <a:solidFill>
                  <a:srgbClr val="6E8080"/>
                </a:solidFill>
                <a:latin typeface="Lucida Sans Typewriter"/>
                <a:ea typeface="Courier New" charset="0"/>
                <a:cs typeface="Courier New" charset="0"/>
              </a:rPr>
              <a:t>counts[0][1]</a:t>
            </a:r>
            <a:r>
              <a:rPr lang="en-US" dirty="0" smtClean="0"/>
              <a:t> does not have a neighbor to the top</a:t>
            </a:r>
            <a:endParaRPr lang="en-US" dirty="0"/>
          </a:p>
        </p:txBody>
      </p:sp>
      <p:pic>
        <p:nvPicPr>
          <p:cNvPr id="4" name="Picture 3" descr="neiboring_elements.png"/>
          <p:cNvPicPr>
            <a:picLocks noChangeAspect="1"/>
          </p:cNvPicPr>
          <p:nvPr/>
        </p:nvPicPr>
        <p:blipFill>
          <a:blip r:embed="rId2"/>
          <a:stretch>
            <a:fillRect/>
          </a:stretch>
        </p:blipFill>
        <p:spPr>
          <a:xfrm>
            <a:off x="141042" y="925119"/>
            <a:ext cx="4430957" cy="3632354"/>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Rows and Columns</a:t>
            </a:r>
            <a:endParaRPr lang="en-US" dirty="0"/>
          </a:p>
        </p:txBody>
      </p:sp>
      <p:sp>
        <p:nvSpPr>
          <p:cNvPr id="3" name="Content Placeholder 2"/>
          <p:cNvSpPr>
            <a:spLocks noGrp="1"/>
          </p:cNvSpPr>
          <p:nvPr>
            <p:ph idx="1"/>
          </p:nvPr>
        </p:nvSpPr>
        <p:spPr>
          <a:xfrm>
            <a:off x="0" y="1008621"/>
            <a:ext cx="9135036" cy="2042146"/>
          </a:xfrm>
        </p:spPr>
        <p:txBody>
          <a:bodyPr/>
          <a:lstStyle/>
          <a:p>
            <a:r>
              <a:rPr lang="en-US" dirty="0" smtClean="0"/>
              <a:t>Problem: To find the number of medals won by a country </a:t>
            </a:r>
          </a:p>
          <a:p>
            <a:pPr lvl="1"/>
            <a:r>
              <a:rPr lang="en-US" dirty="0" smtClean="0"/>
              <a:t>Find the sum of the elements in a row</a:t>
            </a:r>
          </a:p>
          <a:p>
            <a:r>
              <a:rPr lang="en-US" dirty="0" smtClean="0"/>
              <a:t>To find the sum of the </a:t>
            </a:r>
            <a:r>
              <a:rPr lang="en-US" sz="2000" dirty="0" err="1" smtClean="0">
                <a:solidFill>
                  <a:srgbClr val="6E8080"/>
                </a:solidFill>
                <a:latin typeface="Lucida Sans Typewriter"/>
                <a:ea typeface="Courier New" charset="0"/>
                <a:cs typeface="Courier New" charset="0"/>
              </a:rPr>
              <a:t>i</a:t>
            </a:r>
            <a:r>
              <a:rPr lang="en-US" baseline="30000" dirty="0" err="1" smtClean="0"/>
              <a:t>th</a:t>
            </a:r>
            <a:r>
              <a:rPr lang="en-US" dirty="0" smtClean="0"/>
              <a:t> row</a:t>
            </a:r>
          </a:p>
          <a:p>
            <a:pPr lvl="1"/>
            <a:r>
              <a:rPr lang="en-US" dirty="0" smtClean="0"/>
              <a:t>compute the sum of </a:t>
            </a:r>
            <a:r>
              <a:rPr lang="en-US" dirty="0" err="1" smtClean="0">
                <a:solidFill>
                  <a:srgbClr val="6E8080"/>
                </a:solidFill>
                <a:latin typeface="Lucida Sans Typewriter"/>
                <a:ea typeface="Courier New" charset="0"/>
                <a:cs typeface="Courier New" charset="0"/>
              </a:rPr>
              <a:t>counts[i][j</a:t>
            </a:r>
            <a:r>
              <a:rPr lang="en-US" dirty="0" smtClean="0">
                <a:solidFill>
                  <a:srgbClr val="6E8080"/>
                </a:solidFill>
                <a:latin typeface="Lucida Sans Typewriter"/>
                <a:ea typeface="Courier New" charset="0"/>
                <a:cs typeface="Courier New" charset="0"/>
              </a:rPr>
              <a:t>]</a:t>
            </a:r>
            <a:r>
              <a:rPr lang="en-US" dirty="0" smtClean="0"/>
              <a:t>, where </a:t>
            </a:r>
            <a:r>
              <a:rPr lang="en-US" dirty="0" err="1" smtClean="0">
                <a:solidFill>
                  <a:srgbClr val="6E8080"/>
                </a:solidFill>
                <a:latin typeface="Lucida Sans Typewriter"/>
                <a:ea typeface="Courier New" charset="0"/>
                <a:cs typeface="Courier New" charset="0"/>
              </a:rPr>
              <a:t>j</a:t>
            </a:r>
            <a:r>
              <a:rPr lang="en-US" dirty="0" smtClean="0"/>
              <a:t> ranges from </a:t>
            </a:r>
            <a:r>
              <a:rPr lang="en-US" dirty="0" smtClean="0">
                <a:solidFill>
                  <a:srgbClr val="6E8080"/>
                </a:solidFill>
                <a:latin typeface="Lucida Sans Typewriter"/>
                <a:ea typeface="Courier New" charset="0"/>
                <a:cs typeface="Courier New" charset="0"/>
              </a:rPr>
              <a:t>0</a:t>
            </a:r>
            <a:r>
              <a:rPr lang="en-US" dirty="0" smtClean="0"/>
              <a:t> to </a:t>
            </a:r>
            <a:r>
              <a:rPr lang="en-US" dirty="0" smtClean="0">
                <a:solidFill>
                  <a:srgbClr val="6E8080"/>
                </a:solidFill>
                <a:latin typeface="Lucida Sans Typewriter"/>
                <a:ea typeface="Courier New" charset="0"/>
                <a:cs typeface="Courier New" charset="0"/>
              </a:rPr>
              <a:t>MEDALS - 1</a:t>
            </a:r>
            <a:r>
              <a:rPr lang="en-US" dirty="0" smtClean="0"/>
              <a:t>.</a:t>
            </a:r>
            <a:endParaRPr lang="en-US" dirty="0"/>
          </a:p>
        </p:txBody>
      </p:sp>
      <p:pic>
        <p:nvPicPr>
          <p:cNvPr id="5" name="Picture 4" descr="ith_row.png"/>
          <p:cNvPicPr>
            <a:picLocks noChangeAspect="1"/>
          </p:cNvPicPr>
          <p:nvPr/>
        </p:nvPicPr>
        <p:blipFill>
          <a:blip r:embed="rId2"/>
          <a:stretch>
            <a:fillRect/>
          </a:stretch>
        </p:blipFill>
        <p:spPr>
          <a:xfrm>
            <a:off x="901004" y="3050767"/>
            <a:ext cx="3307571" cy="3319177"/>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Rows and Columns</a:t>
            </a:r>
            <a:endParaRPr lang="en-US" dirty="0"/>
          </a:p>
        </p:txBody>
      </p:sp>
      <p:sp>
        <p:nvSpPr>
          <p:cNvPr id="3" name="Content Placeholder 2"/>
          <p:cNvSpPr>
            <a:spLocks noGrp="1"/>
          </p:cNvSpPr>
          <p:nvPr>
            <p:ph idx="1"/>
          </p:nvPr>
        </p:nvSpPr>
        <p:spPr>
          <a:xfrm>
            <a:off x="0" y="1008621"/>
            <a:ext cx="9135036" cy="2042146"/>
          </a:xfrm>
        </p:spPr>
        <p:txBody>
          <a:bodyPr>
            <a:normAutofit fontScale="92500" lnSpcReduction="10000"/>
          </a:bodyPr>
          <a:lstStyle/>
          <a:p>
            <a:r>
              <a:rPr lang="en-US" dirty="0" smtClean="0"/>
              <a:t>Loop to compute the sum of the </a:t>
            </a:r>
            <a:r>
              <a:rPr lang="en-US" sz="2000" dirty="0" err="1" smtClean="0">
                <a:solidFill>
                  <a:srgbClr val="6E8080"/>
                </a:solidFill>
                <a:latin typeface="Lucida Sans Typewriter"/>
                <a:ea typeface="Courier New" charset="0"/>
                <a:cs typeface="Courier New" charset="0"/>
              </a:rPr>
              <a:t>i</a:t>
            </a:r>
            <a:r>
              <a:rPr lang="en-US" baseline="30000" dirty="0" err="1" smtClean="0"/>
              <a:t>th</a:t>
            </a:r>
            <a:r>
              <a:rPr lang="en-US" dirty="0" smtClean="0"/>
              <a:t> row</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total = 0;</a:t>
            </a:r>
          </a:p>
          <a:p>
            <a:pPr lvl="1">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j</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j</a:t>
            </a:r>
            <a:r>
              <a:rPr lang="en-US" dirty="0" smtClean="0">
                <a:solidFill>
                  <a:srgbClr val="6E8080"/>
                </a:solidFill>
                <a:latin typeface="Lucida Sans Typewriter"/>
                <a:ea typeface="Courier New" charset="0"/>
                <a:cs typeface="Courier New" charset="0"/>
              </a:rPr>
              <a:t> &lt; MEDALS; </a:t>
            </a:r>
            <a:r>
              <a:rPr lang="en-US" dirty="0" err="1" smtClean="0">
                <a:solidFill>
                  <a:srgbClr val="6E8080"/>
                </a:solidFill>
                <a:latin typeface="Lucida Sans Typewriter"/>
                <a:ea typeface="Courier New" charset="0"/>
                <a:cs typeface="Courier New" charset="0"/>
              </a:rPr>
              <a:t>j</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   total = total + </a:t>
            </a:r>
            <a:r>
              <a:rPr lang="en-US" dirty="0" err="1" smtClean="0">
                <a:solidFill>
                  <a:srgbClr val="6E8080"/>
                </a:solidFill>
                <a:latin typeface="Lucida Sans Typewriter"/>
                <a:ea typeface="Courier New" charset="0"/>
                <a:cs typeface="Courier New" charset="0"/>
              </a:rPr>
              <a:t>counts[i][j</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Accessing Rows and Columns</a:t>
            </a:r>
            <a:endParaRPr lang="en-US" dirty="0"/>
          </a:p>
        </p:txBody>
      </p:sp>
      <p:sp>
        <p:nvSpPr>
          <p:cNvPr id="3" name="Content Placeholder 2"/>
          <p:cNvSpPr>
            <a:spLocks noGrp="1"/>
          </p:cNvSpPr>
          <p:nvPr>
            <p:ph idx="1"/>
          </p:nvPr>
        </p:nvSpPr>
        <p:spPr>
          <a:xfrm>
            <a:off x="0" y="1008621"/>
            <a:ext cx="9135036" cy="2042146"/>
          </a:xfrm>
        </p:spPr>
        <p:txBody>
          <a:bodyPr>
            <a:normAutofit fontScale="85000" lnSpcReduction="20000"/>
          </a:bodyPr>
          <a:lstStyle/>
          <a:p>
            <a:r>
              <a:rPr lang="en-US" dirty="0" smtClean="0"/>
              <a:t>To find the sum of the </a:t>
            </a:r>
            <a:r>
              <a:rPr lang="en-US" sz="2000" dirty="0" err="1" smtClean="0">
                <a:solidFill>
                  <a:srgbClr val="6E8080"/>
                </a:solidFill>
                <a:latin typeface="Lucida Sans Typewriter"/>
                <a:ea typeface="Courier New" charset="0"/>
                <a:cs typeface="Courier New" charset="0"/>
              </a:rPr>
              <a:t>j</a:t>
            </a:r>
            <a:r>
              <a:rPr lang="en-US" baseline="30000" dirty="0" err="1" smtClean="0"/>
              <a:t>th</a:t>
            </a:r>
            <a:r>
              <a:rPr lang="en-US" dirty="0" smtClean="0"/>
              <a:t> column</a:t>
            </a:r>
          </a:p>
          <a:p>
            <a:pPr lvl="1"/>
            <a:r>
              <a:rPr lang="en-US" dirty="0" smtClean="0"/>
              <a:t>Form the sum of </a:t>
            </a:r>
            <a:r>
              <a:rPr lang="en-US" dirty="0" err="1" smtClean="0">
                <a:solidFill>
                  <a:srgbClr val="6E8080"/>
                </a:solidFill>
                <a:latin typeface="Lucida Sans Typewriter"/>
                <a:ea typeface="Courier New" charset="0"/>
                <a:cs typeface="Courier New" charset="0"/>
              </a:rPr>
              <a:t>counts[i][j</a:t>
            </a:r>
            <a:r>
              <a:rPr lang="en-US" dirty="0" smtClean="0">
                <a:solidFill>
                  <a:srgbClr val="6E8080"/>
                </a:solidFill>
                <a:latin typeface="Lucida Sans Typewriter"/>
                <a:ea typeface="Courier New" charset="0"/>
                <a:cs typeface="Courier New" charset="0"/>
              </a:rPr>
              <a:t>]</a:t>
            </a:r>
            <a:r>
              <a:rPr lang="en-US" dirty="0" smtClean="0"/>
              <a:t>, where </a:t>
            </a:r>
            <a:r>
              <a:rPr lang="en-US" dirty="0" err="1" smtClean="0">
                <a:solidFill>
                  <a:srgbClr val="6E8080"/>
                </a:solidFill>
                <a:latin typeface="Lucida Sans Typewriter"/>
                <a:ea typeface="Courier New" charset="0"/>
                <a:cs typeface="Courier New" charset="0"/>
              </a:rPr>
              <a:t>i</a:t>
            </a:r>
            <a:r>
              <a:rPr lang="en-US" dirty="0" smtClean="0"/>
              <a:t> ranges from </a:t>
            </a:r>
            <a:r>
              <a:rPr lang="en-US" dirty="0" smtClean="0">
                <a:solidFill>
                  <a:srgbClr val="6E8080"/>
                </a:solidFill>
                <a:latin typeface="Lucida Sans Typewriter"/>
                <a:ea typeface="Courier New" charset="0"/>
                <a:cs typeface="Courier New" charset="0"/>
              </a:rPr>
              <a:t>0</a:t>
            </a:r>
            <a:r>
              <a:rPr lang="en-US" dirty="0" smtClean="0"/>
              <a:t> to </a:t>
            </a:r>
            <a:r>
              <a:rPr lang="en-US" dirty="0" smtClean="0">
                <a:solidFill>
                  <a:srgbClr val="6E8080"/>
                </a:solidFill>
                <a:latin typeface="Lucida Sans Typewriter"/>
                <a:ea typeface="Courier New" charset="0"/>
                <a:cs typeface="Courier New" charset="0"/>
              </a:rPr>
              <a:t>COUNTRIES – 1</a:t>
            </a:r>
          </a:p>
          <a:p>
            <a:pPr lvl="1">
              <a:buNone/>
            </a:pP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total = 0;</a:t>
            </a:r>
          </a:p>
          <a:p>
            <a:pPr lvl="1">
              <a:buNone/>
            </a:pPr>
            <a:r>
              <a:rPr lang="en-US" dirty="0" smtClean="0">
                <a:solidFill>
                  <a:srgbClr val="6E8080"/>
                </a:solidFill>
                <a:latin typeface="Lucida Sans Typewriter"/>
                <a:ea typeface="Courier New" charset="0"/>
                <a:cs typeface="Courier New" charset="0"/>
              </a:rPr>
              <a:t>for (</a:t>
            </a:r>
            <a:r>
              <a:rPr lang="en-US" dirty="0" err="1" smtClean="0">
                <a:solidFill>
                  <a:srgbClr val="6E8080"/>
                </a:solidFill>
                <a:latin typeface="Lucida Sans Typewriter"/>
                <a:ea typeface="Courier New" charset="0"/>
                <a:cs typeface="Courier New" charset="0"/>
              </a:rPr>
              <a:t>int</a:t>
            </a:r>
            <a:r>
              <a:rPr lang="en-US" dirty="0" smtClean="0">
                <a:solidFill>
                  <a:srgbClr val="6E8080"/>
                </a:solidFill>
                <a:latin typeface="Lucida Sans Typewriter"/>
                <a:ea typeface="Courier New" charset="0"/>
                <a:cs typeface="Courier New" charset="0"/>
              </a:rPr>
              <a:t>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 0;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 &lt; COUNTRIES; </a:t>
            </a:r>
            <a:r>
              <a:rPr lang="en-US" dirty="0" err="1" smtClean="0">
                <a:solidFill>
                  <a:srgbClr val="6E8080"/>
                </a:solidFill>
                <a:latin typeface="Lucida Sans Typewriter"/>
                <a:ea typeface="Courier New" charset="0"/>
                <a:cs typeface="Courier New" charset="0"/>
              </a:rPr>
              <a:t>i</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endParaRPr lang="en-US" dirty="0" err="1" smtClean="0">
              <a:solidFill>
                <a:srgbClr val="6E8080"/>
              </a:solidFill>
              <a:latin typeface="Lucida Sans Typewriter"/>
              <a:ea typeface="Courier New" charset="0"/>
              <a:cs typeface="Courier New" charset="0"/>
            </a:endParaRPr>
          </a:p>
          <a:p>
            <a:pPr lvl="1">
              <a:buNone/>
            </a:pPr>
            <a:r>
              <a:rPr lang="en-US" dirty="0" smtClean="0">
                <a:solidFill>
                  <a:srgbClr val="6E8080"/>
                </a:solidFill>
                <a:latin typeface="Lucida Sans Typewriter"/>
                <a:ea typeface="Courier New" charset="0"/>
                <a:cs typeface="Courier New" charset="0"/>
              </a:rPr>
              <a:t>   total = total + </a:t>
            </a:r>
            <a:r>
              <a:rPr lang="en-US" dirty="0" err="1" smtClean="0">
                <a:solidFill>
                  <a:srgbClr val="6E8080"/>
                </a:solidFill>
                <a:latin typeface="Lucida Sans Typewriter"/>
                <a:ea typeface="Courier New" charset="0"/>
                <a:cs typeface="Courier New" charset="0"/>
              </a:rPr>
              <a:t>counts[i][j</a:t>
            </a:r>
            <a:r>
              <a:rPr lang="en-US" dirty="0" smtClean="0">
                <a:solidFill>
                  <a:srgbClr val="6E8080"/>
                </a:solidFill>
                <a:latin typeface="Lucida Sans Typewriter"/>
                <a:ea typeface="Courier New" charset="0"/>
                <a:cs typeface="Courier New" charset="0"/>
              </a:rPr>
              <a:t>];</a:t>
            </a:r>
          </a:p>
          <a:p>
            <a:pPr lvl="1">
              <a:buNone/>
            </a:pPr>
            <a:r>
              <a:rPr lang="en-US" dirty="0" smtClean="0">
                <a:solidFill>
                  <a:srgbClr val="6E8080"/>
                </a:solidFill>
                <a:latin typeface="Lucida Sans Typewriter"/>
                <a:ea typeface="Courier New" charset="0"/>
                <a:cs typeface="Courier New" charset="0"/>
              </a:rPr>
              <a:t>}</a:t>
            </a:r>
          </a:p>
        </p:txBody>
      </p:sp>
      <p:pic>
        <p:nvPicPr>
          <p:cNvPr id="4" name="Picture 3" descr="sum_of_column.png"/>
          <p:cNvPicPr>
            <a:picLocks noChangeAspect="1"/>
          </p:cNvPicPr>
          <p:nvPr/>
        </p:nvPicPr>
        <p:blipFill>
          <a:blip r:embed="rId2"/>
          <a:stretch>
            <a:fillRect/>
          </a:stretch>
        </p:blipFill>
        <p:spPr>
          <a:xfrm>
            <a:off x="1224474" y="3288773"/>
            <a:ext cx="3014546" cy="2597548"/>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section_6/</a:t>
            </a:r>
            <a:r>
              <a:rPr lang="en-US" dirty="0" smtClean="0">
                <a:hlinkClick r:id="rId2" action="ppaction://hlinkfile"/>
              </a:rPr>
              <a:t>Medals.java</a:t>
            </a:r>
            <a:endParaRPr lang="en-US" dirty="0"/>
          </a:p>
        </p:txBody>
      </p:sp>
      <p:sp>
        <p:nvSpPr>
          <p:cNvPr id="3" name="Content Placeholder 2"/>
          <p:cNvSpPr>
            <a:spLocks noGrp="1"/>
          </p:cNvSpPr>
          <p:nvPr>
            <p:ph idx="4294967295"/>
          </p:nvPr>
        </p:nvSpPr>
        <p:spPr>
          <a:xfrm>
            <a:off x="9525" y="762000"/>
            <a:ext cx="9134475" cy="6186307"/>
          </a:xfrm>
        </p:spPr>
        <p:txBody>
          <a:bodyPr wrap="square">
            <a:spAutoFit/>
          </a:bodyPr>
          <a:lstStyle/>
          <a:p>
            <a:pPr>
              <a:spcBef>
                <a:spcPts val="0"/>
              </a:spcBef>
              <a:buNone/>
            </a:pPr>
            <a:r>
              <a:rPr lang="en-US" sz="1200" b="1" dirty="0" smtClean="0">
                <a:solidFill>
                  <a:srgbClr val="0073FF"/>
                </a:solidFill>
                <a:latin typeface="Courier"/>
                <a:ea typeface="Courier"/>
                <a:cs typeface="Courier"/>
              </a:rPr>
              <a:t>  1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2  </a:t>
            </a:r>
            <a:r>
              <a:rPr lang="en-US" sz="1200" dirty="0" smtClean="0">
                <a:solidFill>
                  <a:srgbClr val="000000"/>
                </a:solidFill>
                <a:latin typeface="Courier"/>
                <a:ea typeface="Courier"/>
                <a:cs typeface="Courier"/>
              </a:rPr>
              <a:t>   </a:t>
            </a:r>
            <a:r>
              <a:rPr lang="en-US" sz="1200" dirty="0" smtClean="0">
                <a:solidFill>
                  <a:srgbClr val="0073FF"/>
                </a:solidFill>
                <a:latin typeface="Times"/>
                <a:ea typeface="Times"/>
                <a:cs typeface="Times"/>
              </a:rPr>
              <a:t>This program prints a table of medal winner counts with row totals.</a:t>
            </a:r>
          </a:p>
          <a:p>
            <a:pPr>
              <a:spcBef>
                <a:spcPts val="0"/>
              </a:spcBef>
              <a:buNone/>
            </a:pPr>
            <a:r>
              <a:rPr lang="en-US" sz="1200" b="1" dirty="0" smtClean="0">
                <a:solidFill>
                  <a:srgbClr val="0073FF"/>
                </a:solidFill>
                <a:latin typeface="Courier"/>
                <a:ea typeface="Courier"/>
                <a:cs typeface="Courier"/>
              </a:rPr>
              <a:t>  3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4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class</a:t>
            </a:r>
            <a:r>
              <a:rPr lang="en-US" sz="1200" dirty="0" smtClean="0">
                <a:solidFill>
                  <a:srgbClr val="000000"/>
                </a:solidFill>
                <a:latin typeface="Courier"/>
                <a:ea typeface="Courier"/>
                <a:cs typeface="Courier"/>
              </a:rPr>
              <a:t> Medals</a:t>
            </a:r>
          </a:p>
          <a:p>
            <a:pPr>
              <a:spcBef>
                <a:spcPts val="0"/>
              </a:spcBef>
              <a:buNone/>
            </a:pPr>
            <a:r>
              <a:rPr lang="en-US" sz="1200" b="1" dirty="0" smtClean="0">
                <a:solidFill>
                  <a:srgbClr val="0073FF"/>
                </a:solidFill>
                <a:latin typeface="Courier"/>
                <a:ea typeface="Courier"/>
                <a:cs typeface="Courier"/>
              </a:rPr>
              <a:t>  5  </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6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public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static</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void</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main(String</a:t>
            </a:r>
            <a:r>
              <a:rPr lang="en-US" sz="1200" dirty="0" smtClean="0">
                <a:solidFill>
                  <a:srgbClr val="000000"/>
                </a:solidFill>
                <a:latin typeface="Courier"/>
                <a:ea typeface="Courier"/>
                <a:cs typeface="Courier"/>
              </a:rPr>
              <a:t>[] </a:t>
            </a:r>
            <a:r>
              <a:rPr lang="en-US" sz="1200" dirty="0" err="1" smtClean="0">
                <a:solidFill>
                  <a:srgbClr val="000000"/>
                </a:solidFill>
                <a:latin typeface="Courier"/>
                <a:ea typeface="Courier"/>
                <a:cs typeface="Courier"/>
              </a:rPr>
              <a:t>args</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7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8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COUNTRIES = </a:t>
            </a:r>
            <a:r>
              <a:rPr lang="en-US" sz="1200" dirty="0" smtClean="0">
                <a:solidFill>
                  <a:srgbClr val="66FF19"/>
                </a:solidFill>
                <a:latin typeface="Courier"/>
                <a:ea typeface="Courier"/>
                <a:cs typeface="Courier"/>
              </a:rPr>
              <a:t>7</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9  </a:t>
            </a:r>
            <a:r>
              <a:rPr lang="en-US" sz="1200" dirty="0" smtClean="0">
                <a:solidFill>
                  <a:srgbClr val="000000"/>
                </a:solidFill>
                <a:latin typeface="Courier"/>
                <a:ea typeface="Courier"/>
                <a:cs typeface="Courier"/>
              </a:rPr>
              <a:t>      </a:t>
            </a:r>
            <a:r>
              <a:rPr lang="en-US" sz="1200" dirty="0" smtClean="0">
                <a:solidFill>
                  <a:srgbClr val="CC0066"/>
                </a:solidFill>
                <a:latin typeface="Courier"/>
                <a:ea typeface="Courier"/>
                <a:cs typeface="Courier"/>
              </a:rPr>
              <a:t>final</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MEDALS = </a:t>
            </a:r>
            <a:r>
              <a:rPr lang="en-US" sz="1200" dirty="0" smtClean="0">
                <a:solidFill>
                  <a:srgbClr val="66FF19"/>
                </a:solidFill>
                <a:latin typeface="Courier"/>
                <a:ea typeface="Courier"/>
                <a:cs typeface="Courier"/>
              </a:rPr>
              <a:t>3</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10  </a:t>
            </a:r>
          </a:p>
          <a:p>
            <a:pPr>
              <a:spcBef>
                <a:spcPts val="0"/>
              </a:spcBef>
              <a:buNone/>
            </a:pPr>
            <a:r>
              <a:rPr lang="en-US" sz="1200" b="1" dirty="0" smtClean="0">
                <a:solidFill>
                  <a:srgbClr val="0073FF"/>
                </a:solidFill>
                <a:latin typeface="Courier"/>
                <a:ea typeface="Courier"/>
                <a:cs typeface="Courier"/>
              </a:rPr>
              <a:t> 11  </a:t>
            </a:r>
            <a:r>
              <a:rPr lang="en-US" sz="1200" dirty="0" smtClean="0">
                <a:solidFill>
                  <a:srgbClr val="000000"/>
                </a:solidFill>
                <a:latin typeface="Courier"/>
                <a:ea typeface="Courier"/>
                <a:cs typeface="Courier"/>
              </a:rPr>
              <a:t>      String[] countries =</a:t>
            </a:r>
          </a:p>
          <a:p>
            <a:pPr>
              <a:spcBef>
                <a:spcPts val="0"/>
              </a:spcBef>
              <a:buNone/>
            </a:pPr>
            <a:r>
              <a:rPr lang="en-US" sz="1200" b="1" dirty="0" smtClean="0">
                <a:solidFill>
                  <a:srgbClr val="0073FF"/>
                </a:solidFill>
                <a:latin typeface="Courier"/>
                <a:ea typeface="Courier"/>
                <a:cs typeface="Courier"/>
              </a:rPr>
              <a:t> 12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13  </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"Canada"</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14  </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"China"</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15  </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"Germany"</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16  </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"Korea"</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17  </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"Japan"</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18  </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"Russia"</a:t>
            </a:r>
            <a:r>
              <a:rPr lang="en-US" sz="1200" dirty="0" smtClean="0">
                <a:solidFill>
                  <a:srgbClr val="000000"/>
                </a:solidFill>
                <a:latin typeface="Courier"/>
                <a:ea typeface="Courier"/>
                <a:cs typeface="Courier"/>
              </a:rPr>
              <a:t>,</a:t>
            </a:r>
          </a:p>
          <a:p>
            <a:pPr>
              <a:spcBef>
                <a:spcPts val="0"/>
              </a:spcBef>
              <a:buNone/>
            </a:pPr>
            <a:r>
              <a:rPr lang="en-US" sz="1200" b="1" dirty="0" smtClean="0">
                <a:solidFill>
                  <a:srgbClr val="0073FF"/>
                </a:solidFill>
                <a:latin typeface="Courier"/>
                <a:ea typeface="Courier"/>
                <a:cs typeface="Courier"/>
              </a:rPr>
              <a:t> 19  </a:t>
            </a:r>
            <a:r>
              <a:rPr lang="en-US" sz="1200" dirty="0" smtClean="0">
                <a:solidFill>
                  <a:srgbClr val="000000"/>
                </a:solidFill>
                <a:latin typeface="Courier"/>
                <a:ea typeface="Courier"/>
                <a:cs typeface="Courier"/>
              </a:rPr>
              <a:t>            </a:t>
            </a:r>
            <a:r>
              <a:rPr lang="en-US" sz="1200" dirty="0" smtClean="0">
                <a:solidFill>
                  <a:srgbClr val="32E598"/>
                </a:solidFill>
                <a:latin typeface="Courier"/>
                <a:ea typeface="Courier"/>
                <a:cs typeface="Courier"/>
              </a:rPr>
              <a:t>"United States"</a:t>
            </a:r>
          </a:p>
          <a:p>
            <a:pPr>
              <a:spcBef>
                <a:spcPts val="0"/>
              </a:spcBef>
              <a:buNone/>
            </a:pPr>
            <a:r>
              <a:rPr lang="en-US" sz="1200" b="1" dirty="0" smtClean="0">
                <a:solidFill>
                  <a:srgbClr val="0073FF"/>
                </a:solidFill>
                <a:latin typeface="Courier"/>
                <a:ea typeface="Courier"/>
                <a:cs typeface="Courier"/>
              </a:rPr>
              <a:t> 20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21  </a:t>
            </a:r>
          </a:p>
          <a:p>
            <a:pPr>
              <a:spcBef>
                <a:spcPts val="0"/>
              </a:spcBef>
              <a:buNone/>
            </a:pPr>
            <a:r>
              <a:rPr lang="en-US" sz="1200" b="1" dirty="0" smtClean="0">
                <a:solidFill>
                  <a:srgbClr val="0073FF"/>
                </a:solidFill>
                <a:latin typeface="Courier"/>
                <a:ea typeface="Courier"/>
                <a:cs typeface="Courier"/>
              </a:rPr>
              <a:t> 22  </a:t>
            </a:r>
            <a:r>
              <a:rPr lang="en-US" sz="1200" dirty="0" smtClean="0">
                <a:solidFill>
                  <a:srgbClr val="000000"/>
                </a:solidFill>
                <a:latin typeface="Courier"/>
                <a:ea typeface="Courier"/>
                <a:cs typeface="Courier"/>
              </a:rPr>
              <a:t>      </a:t>
            </a:r>
            <a:r>
              <a:rPr lang="en-US" sz="1200" dirty="0" err="1" smtClean="0">
                <a:solidFill>
                  <a:srgbClr val="CC0066"/>
                </a:solidFill>
                <a:latin typeface="Courier"/>
                <a:ea typeface="Courier"/>
                <a:cs typeface="Courier"/>
              </a:rPr>
              <a:t>int</a:t>
            </a:r>
            <a:r>
              <a:rPr lang="en-US" sz="1200" dirty="0" smtClean="0">
                <a:solidFill>
                  <a:srgbClr val="000000"/>
                </a:solidFill>
                <a:latin typeface="Courier"/>
                <a:ea typeface="Courier"/>
                <a:cs typeface="Courier"/>
              </a:rPr>
              <a:t>[][] counts =</a:t>
            </a:r>
          </a:p>
          <a:p>
            <a:pPr>
              <a:spcBef>
                <a:spcPts val="0"/>
              </a:spcBef>
              <a:buNone/>
            </a:pPr>
            <a:r>
              <a:rPr lang="en-US" sz="1200" b="1" dirty="0" smtClean="0">
                <a:solidFill>
                  <a:srgbClr val="0073FF"/>
                </a:solidFill>
                <a:latin typeface="Courier"/>
                <a:ea typeface="Courier"/>
                <a:cs typeface="Courier"/>
              </a:rPr>
              <a:t> 23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24  </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25  </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26  </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27  </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28  </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29  </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30  </a:t>
            </a:r>
            <a:r>
              <a:rPr lang="en-US" sz="1200" dirty="0" smtClean="0">
                <a:solidFill>
                  <a:srgbClr val="000000"/>
                </a:solidFill>
                <a:latin typeface="Courier"/>
                <a:ea typeface="Courier"/>
                <a:cs typeface="Courier"/>
              </a:rPr>
              <a:t>            {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1</a:t>
            </a:r>
            <a:r>
              <a:rPr lang="en-US" sz="1200" dirty="0" smtClean="0">
                <a:solidFill>
                  <a:srgbClr val="000000"/>
                </a:solidFill>
                <a:latin typeface="Courier"/>
                <a:ea typeface="Courier"/>
                <a:cs typeface="Courier"/>
              </a:rPr>
              <a:t>, </a:t>
            </a:r>
            <a:r>
              <a:rPr lang="en-US" sz="1200" dirty="0" smtClean="0">
                <a:solidFill>
                  <a:srgbClr val="66FF19"/>
                </a:solidFill>
                <a:latin typeface="Courier"/>
                <a:ea typeface="Courier"/>
                <a:cs typeface="Courier"/>
              </a:rPr>
              <a:t>0</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31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32  </a:t>
            </a:r>
            <a:r>
              <a:rPr lang="en-US" sz="1200" dirty="0" smtClean="0">
                <a:solidFill>
                  <a:srgbClr val="000000"/>
                </a:solidFill>
                <a:latin typeface="Courier"/>
                <a:ea typeface="Courier"/>
                <a:cs typeface="Courier"/>
              </a:rPr>
              <a:t>      </a:t>
            </a:r>
          </a:p>
          <a:p>
            <a:pPr>
              <a:spcBef>
                <a:spcPts val="0"/>
              </a:spcBef>
              <a:buNone/>
            </a:pPr>
            <a:r>
              <a:rPr lang="en-US" sz="1200" b="1" dirty="0" smtClean="0">
                <a:solidFill>
                  <a:srgbClr val="0073FF"/>
                </a:solidFill>
                <a:latin typeface="Courier"/>
                <a:ea typeface="Courier"/>
                <a:cs typeface="Courier"/>
              </a:rPr>
              <a:t> </a:t>
            </a:r>
          </a:p>
        </p:txBody>
      </p:sp>
      <p:sp>
        <p:nvSpPr>
          <p:cNvPr id="4" name="Text Box 7"/>
          <p:cNvSpPr txBox="1">
            <a:spLocks noChangeArrowheads="1"/>
          </p:cNvSpPr>
          <p:nvPr/>
        </p:nvSpPr>
        <p:spPr bwMode="auto">
          <a:xfrm>
            <a:off x="7162800" y="5791200"/>
            <a:ext cx="1524000" cy="366713"/>
          </a:xfrm>
          <a:prstGeom prst="rect">
            <a:avLst/>
          </a:prstGeom>
          <a:noFill/>
          <a:ln w="9525">
            <a:noFill/>
            <a:miter lim="800000"/>
            <a:headEnd/>
            <a:tailEnd/>
          </a:ln>
        </p:spPr>
        <p:txBody>
          <a:bodyPr>
            <a:prstTxWarp prst="textNoShape">
              <a:avLst/>
            </a:prstTxWarp>
            <a:spAutoFit/>
          </a:bodyPr>
          <a:lstStyle/>
          <a:p>
            <a:pPr>
              <a:spcBef>
                <a:spcPct val="50000"/>
              </a:spcBef>
            </a:pPr>
            <a:r>
              <a:rPr lang="en-US" b="1" i="1" dirty="0"/>
              <a:t>Continued</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itle Pa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6012</TotalTime>
  <Words>9126</Words>
  <Application>Microsoft Macintosh PowerPoint</Application>
  <PresentationFormat>On-screen Show (4:3)</PresentationFormat>
  <Paragraphs>1184</Paragraphs>
  <Slides>146</Slides>
  <Notes>0</Notes>
  <HiddenSlides>0</HiddenSlides>
  <MMClips>0</MMClips>
  <ScaleCrop>false</ScaleCrop>
  <HeadingPairs>
    <vt:vector size="4" baseType="variant">
      <vt:variant>
        <vt:lpstr>Theme</vt:lpstr>
      </vt:variant>
      <vt:variant>
        <vt:i4>5</vt:i4>
      </vt:variant>
      <vt:variant>
        <vt:lpstr>Slide Titles</vt:lpstr>
      </vt:variant>
      <vt:variant>
        <vt:i4>146</vt:i4>
      </vt:variant>
    </vt:vector>
  </HeadingPairs>
  <TitlesOfParts>
    <vt:vector size="151" baseType="lpstr">
      <vt:lpstr>Title Page</vt:lpstr>
      <vt:lpstr>Office Theme</vt:lpstr>
      <vt:lpstr>2_Office Theme</vt:lpstr>
      <vt:lpstr>1_Office Theme</vt:lpstr>
      <vt:lpstr>3_Office Theme</vt:lpstr>
      <vt:lpstr>PowerPoint Presentation</vt:lpstr>
      <vt:lpstr>Chapter Goals</vt:lpstr>
      <vt:lpstr>Arrays</vt:lpstr>
      <vt:lpstr>Arrays</vt:lpstr>
      <vt:lpstr>Arrays</vt:lpstr>
      <vt:lpstr>Arrays</vt:lpstr>
      <vt:lpstr>Syntax 7.1 Arrays</vt:lpstr>
      <vt:lpstr>Arrays</vt:lpstr>
      <vt:lpstr>Arrays – Bounds Error</vt:lpstr>
      <vt:lpstr>Declaring Arrays</vt:lpstr>
      <vt:lpstr>Array References</vt:lpstr>
      <vt:lpstr>Array References</vt:lpstr>
      <vt:lpstr>Using Arrays with Methods</vt:lpstr>
      <vt:lpstr>Partially Filled Arrays</vt:lpstr>
      <vt:lpstr>Partially Filled Arrays</vt:lpstr>
      <vt:lpstr>Partially Filled Arrays</vt:lpstr>
      <vt:lpstr>Partially Filled Arrays</vt:lpstr>
      <vt:lpstr>Self Check 7.1</vt:lpstr>
      <vt:lpstr>Self Check 7.2</vt:lpstr>
      <vt:lpstr>Self Check 7.3</vt:lpstr>
      <vt:lpstr>Self Check 7.4</vt:lpstr>
      <vt:lpstr>Self Check 7.5</vt:lpstr>
      <vt:lpstr>Self Check 7.6</vt:lpstr>
      <vt:lpstr>Self Check 7.7</vt:lpstr>
      <vt:lpstr>Self Check 7.8</vt:lpstr>
      <vt:lpstr>Make Parallel Arrays into Arrays of Objects</vt:lpstr>
      <vt:lpstr>Make Parallel Arrays into Arrays of Objects</vt:lpstr>
      <vt:lpstr>The Enhanced for Loop</vt:lpstr>
      <vt:lpstr>The Enhanced for Loop</vt:lpstr>
      <vt:lpstr>The Enhanced for Loop</vt:lpstr>
      <vt:lpstr>The Enhanced for Loop</vt:lpstr>
      <vt:lpstr>Syntax 7.2 The Enhanced for Loop</vt:lpstr>
      <vt:lpstr>Self Check 7.9</vt:lpstr>
      <vt:lpstr>Self Check 7.10</vt:lpstr>
      <vt:lpstr>Self Check 7.11</vt:lpstr>
      <vt:lpstr>Common Array Algorithm: Filling</vt:lpstr>
      <vt:lpstr>Common Array Algorithm: Maximum or Minimum</vt:lpstr>
      <vt:lpstr>Common Array Algorithm: Maximum or Minimum</vt:lpstr>
      <vt:lpstr>Common Array Algorithm: Element Separators</vt:lpstr>
      <vt:lpstr>Common Array Algorithm: Element Separators</vt:lpstr>
      <vt:lpstr>Common Array Algorithm: Linear Search</vt:lpstr>
      <vt:lpstr>Common Array Algorithm: Linear Search</vt:lpstr>
      <vt:lpstr>Common Array Algorithm: Removing an Element</vt:lpstr>
      <vt:lpstr>Common Array Algorithm: Removing an Element</vt:lpstr>
      <vt:lpstr>Common Array Algorithm: Removing an Element</vt:lpstr>
      <vt:lpstr>Common Array Algorithm: Removing an Element</vt:lpstr>
      <vt:lpstr>Common Array Algorithm:  Inserting an Element</vt:lpstr>
      <vt:lpstr>Common Array Algorithm: Inserting an Element</vt:lpstr>
      <vt:lpstr>Common Array Algorithm:  Inserting an Element</vt:lpstr>
      <vt:lpstr>Common Array Algorithm: Inserting an Element</vt:lpstr>
      <vt:lpstr>Common Array Algorithm:  Swapping Elements</vt:lpstr>
      <vt:lpstr>Common Array Algorithm:  Swapping Elements</vt:lpstr>
      <vt:lpstr>Common Array Algorithm:  Copying an Array</vt:lpstr>
      <vt:lpstr>Common Array Algorithm:  Copying an Array</vt:lpstr>
      <vt:lpstr>Common Array Algorithm:  Growing an Array</vt:lpstr>
      <vt:lpstr>Common Array Algorithm:  Growing an Array</vt:lpstr>
      <vt:lpstr>Reading Input</vt:lpstr>
      <vt:lpstr>section_3/LargestInArray.java</vt:lpstr>
      <vt:lpstr>section_3/LargestInArray.java</vt:lpstr>
      <vt:lpstr>section_3/LargestInArray.java</vt:lpstr>
      <vt:lpstr>Self Check 7.13</vt:lpstr>
      <vt:lpstr>Self Check 7.14</vt:lpstr>
      <vt:lpstr>Self Check 7.15</vt:lpstr>
      <vt:lpstr>Self Check 7.16</vt:lpstr>
      <vt:lpstr>Self Check 7.17</vt:lpstr>
      <vt:lpstr>Self Check 7.18</vt:lpstr>
      <vt:lpstr>Self Check 7.19</vt:lpstr>
      <vt:lpstr>Problem Solving: Adapting Algorithms</vt:lpstr>
      <vt:lpstr>Problem Solving: Adapting Algorithms</vt:lpstr>
      <vt:lpstr>Problem Solving: Adapting Algorithms</vt:lpstr>
      <vt:lpstr>Problem Solving: Adapting Algorithms</vt:lpstr>
      <vt:lpstr>Self Check 7.20</vt:lpstr>
      <vt:lpstr>Self Check 7.21</vt:lpstr>
      <vt:lpstr>Self Check 7.22</vt:lpstr>
      <vt:lpstr>Self Check 7.23</vt:lpstr>
      <vt:lpstr>Self Check 7.24</vt:lpstr>
      <vt:lpstr>Problem Solving: Discovering Algorithms by Manipulating Physical Objects</vt:lpstr>
      <vt:lpstr>Problem Solving: Discovering Algorithms by Manipulating Physical Objects</vt:lpstr>
      <vt:lpstr>Problem Solving: Discovering Algorithms by Manipulating Physical Objects</vt:lpstr>
      <vt:lpstr>Problem Solving: Discovering Algorithms by Manipulating Physical Objects</vt:lpstr>
      <vt:lpstr>Problem Solving: Discovering Algorithms by Manipulating Physical Objects</vt:lpstr>
      <vt:lpstr>Self Check 7.25</vt:lpstr>
      <vt:lpstr>Self Check 7.26</vt:lpstr>
      <vt:lpstr>Self Check 7.27</vt:lpstr>
      <vt:lpstr>Self Check 7.27</vt:lpstr>
      <vt:lpstr>Self Check 7.28</vt:lpstr>
      <vt:lpstr>Self Check 7.29</vt:lpstr>
      <vt:lpstr>Two-Dimensional Arrays</vt:lpstr>
      <vt:lpstr>Two-Dimensional Arrays</vt:lpstr>
      <vt:lpstr>Two-Dimensional Arrays</vt:lpstr>
      <vt:lpstr>Syntax 7.3 Two-Dimensional Array Declaration</vt:lpstr>
      <vt:lpstr>Accessing Elements</vt:lpstr>
      <vt:lpstr>Accessing Elements</vt:lpstr>
      <vt:lpstr>Accessing Elements</vt:lpstr>
      <vt:lpstr>Locating Neighboring Elements</vt:lpstr>
      <vt:lpstr>Accessing Rows and Columns</vt:lpstr>
      <vt:lpstr>Accessing Rows and Columns</vt:lpstr>
      <vt:lpstr>Accessing Rows and Columns</vt:lpstr>
      <vt:lpstr>section_6/Medals.java</vt:lpstr>
      <vt:lpstr>section_6/Medals.java</vt:lpstr>
      <vt:lpstr>section_6/Medals.java</vt:lpstr>
      <vt:lpstr>Self Check 7.30</vt:lpstr>
      <vt:lpstr>Self Check 7.31</vt:lpstr>
      <vt:lpstr>Self Check 7.31</vt:lpstr>
      <vt:lpstr>Self Check 7.32</vt:lpstr>
      <vt:lpstr>Self Check 7.33</vt:lpstr>
      <vt:lpstr>Self Check 7.34</vt:lpstr>
      <vt:lpstr>Array Lists</vt:lpstr>
      <vt:lpstr>Syntax 7.4 Array Lists</vt:lpstr>
      <vt:lpstr>Declaring and Using Array Lists</vt:lpstr>
      <vt:lpstr>Declaring and Using Array Lists</vt:lpstr>
      <vt:lpstr>Declaring and Using Array Lists</vt:lpstr>
      <vt:lpstr>Declaring and Using Array Lists</vt:lpstr>
      <vt:lpstr>Declaring and Using Array Lists</vt:lpstr>
      <vt:lpstr>Declaring and Using Array Lists</vt:lpstr>
      <vt:lpstr>Using the Enhanced for Loop with Array Lists</vt:lpstr>
      <vt:lpstr>Copying Array Lists</vt:lpstr>
      <vt:lpstr>Copying Array Lists</vt:lpstr>
      <vt:lpstr>Working With Array Lists</vt:lpstr>
      <vt:lpstr>Wrapper Classes</vt:lpstr>
      <vt:lpstr>Wrapper Classes</vt:lpstr>
      <vt:lpstr>Using Array Algorithms with Array Lists</vt:lpstr>
      <vt:lpstr>Storing Input Values in an Array List</vt:lpstr>
      <vt:lpstr>Removing Matches</vt:lpstr>
      <vt:lpstr>Removing Matches</vt:lpstr>
      <vt:lpstr>Removing Matches</vt:lpstr>
      <vt:lpstr>Choosing Between Array Lists and Arrays</vt:lpstr>
      <vt:lpstr>Choosing Between Array Lists and Arrays</vt:lpstr>
      <vt:lpstr>section_7/LargestInArrayList.java</vt:lpstr>
      <vt:lpstr>section_7/LargestInArrayList.java</vt:lpstr>
      <vt:lpstr>section_7/LargestInArrayList.java</vt:lpstr>
      <vt:lpstr>Self Check 7.35</vt:lpstr>
      <vt:lpstr>Self Check 7.36</vt:lpstr>
      <vt:lpstr>Self Check 7.37</vt:lpstr>
      <vt:lpstr>Self Check 7.38</vt:lpstr>
      <vt:lpstr>Self Check 7.39</vt:lpstr>
      <vt:lpstr>Self Check 7.39</vt:lpstr>
      <vt:lpstr>Self Check 7.40</vt:lpstr>
      <vt:lpstr>Self Check 7.41</vt:lpstr>
      <vt:lpstr>Regression Testing</vt:lpstr>
      <vt:lpstr>Regression Testing – Two Approaches</vt:lpstr>
      <vt:lpstr>section_8/ScoreTester.java</vt:lpstr>
      <vt:lpstr>Input and Output Redirection </vt:lpstr>
      <vt:lpstr>Self Check 7.42</vt:lpstr>
      <vt:lpstr>Self Check 7.43</vt:lpstr>
      <vt:lpstr>Self Check 7.44</vt:lpstr>
    </vt:vector>
  </TitlesOfParts>
  <Company>Acadia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Rick Giles</dc:creator>
  <cp:lastModifiedBy>Cindy Johnson</cp:lastModifiedBy>
  <cp:revision>875</cp:revision>
  <dcterms:created xsi:type="dcterms:W3CDTF">2013-06-11T18:35:21Z</dcterms:created>
  <dcterms:modified xsi:type="dcterms:W3CDTF">2013-06-14T15:31:14Z</dcterms:modified>
</cp:coreProperties>
</file>