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4.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62" r:id="rId2"/>
    <p:sldMasterId id="2147483666" r:id="rId3"/>
    <p:sldMasterId id="2147483664" r:id="rId4"/>
    <p:sldMasterId id="2147483669" r:id="rId5"/>
  </p:sldMasterIdLst>
  <p:sldIdLst>
    <p:sldId id="276" r:id="rId6"/>
    <p:sldId id="257" r:id="rId7"/>
    <p:sldId id="480" r:id="rId8"/>
    <p:sldId id="846" r:id="rId9"/>
    <p:sldId id="262" r:id="rId10"/>
    <p:sldId id="339" r:id="rId11"/>
    <p:sldId id="636" r:id="rId12"/>
    <p:sldId id="847" r:id="rId13"/>
    <p:sldId id="848" r:id="rId14"/>
    <p:sldId id="756" r:id="rId15"/>
    <p:sldId id="849" r:id="rId16"/>
    <p:sldId id="850" r:id="rId17"/>
    <p:sldId id="757" r:id="rId18"/>
    <p:sldId id="851" r:id="rId19"/>
    <p:sldId id="758" r:id="rId20"/>
    <p:sldId id="852" r:id="rId21"/>
    <p:sldId id="853" r:id="rId22"/>
    <p:sldId id="854" r:id="rId23"/>
    <p:sldId id="660" r:id="rId24"/>
    <p:sldId id="661" r:id="rId25"/>
    <p:sldId id="662" r:id="rId26"/>
    <p:sldId id="855" r:id="rId27"/>
    <p:sldId id="856" r:id="rId28"/>
    <p:sldId id="857" r:id="rId29"/>
    <p:sldId id="858" r:id="rId30"/>
    <p:sldId id="665" r:id="rId31"/>
    <p:sldId id="759" r:id="rId32"/>
    <p:sldId id="859" r:id="rId33"/>
    <p:sldId id="860" r:id="rId34"/>
    <p:sldId id="861" r:id="rId35"/>
    <p:sldId id="862" r:id="rId36"/>
    <p:sldId id="863" r:id="rId37"/>
    <p:sldId id="864" r:id="rId38"/>
    <p:sldId id="865" r:id="rId39"/>
    <p:sldId id="866" r:id="rId40"/>
    <p:sldId id="867" r:id="rId41"/>
    <p:sldId id="868" r:id="rId42"/>
    <p:sldId id="869" r:id="rId43"/>
    <p:sldId id="870" r:id="rId44"/>
    <p:sldId id="871" r:id="rId45"/>
    <p:sldId id="678" r:id="rId46"/>
    <p:sldId id="781" r:id="rId47"/>
    <p:sldId id="782" r:id="rId48"/>
    <p:sldId id="783" r:id="rId49"/>
    <p:sldId id="784" r:id="rId50"/>
    <p:sldId id="785" r:id="rId51"/>
    <p:sldId id="786" r:id="rId52"/>
    <p:sldId id="595" r:id="rId53"/>
    <p:sldId id="872" r:id="rId54"/>
    <p:sldId id="873" r:id="rId55"/>
    <p:sldId id="874" r:id="rId56"/>
    <p:sldId id="875" r:id="rId57"/>
    <p:sldId id="876" r:id="rId58"/>
    <p:sldId id="877" r:id="rId59"/>
    <p:sldId id="713" r:id="rId60"/>
    <p:sldId id="812" r:id="rId61"/>
    <p:sldId id="813" r:id="rId62"/>
    <p:sldId id="715" r:id="rId63"/>
    <p:sldId id="814" r:id="rId64"/>
    <p:sldId id="816" r:id="rId65"/>
    <p:sldId id="817" r:id="rId66"/>
    <p:sldId id="878" r:id="rId67"/>
    <p:sldId id="818" r:id="rId68"/>
    <p:sldId id="819" r:id="rId69"/>
    <p:sldId id="879" r:id="rId70"/>
    <p:sldId id="880" r:id="rId71"/>
    <p:sldId id="881" r:id="rId72"/>
    <p:sldId id="735" r:id="rId73"/>
    <p:sldId id="844" r:id="rId74"/>
    <p:sldId id="845" r:id="rId75"/>
    <p:sldId id="882" r:id="rId76"/>
    <p:sldId id="883" r:id="rId77"/>
    <p:sldId id="884" r:id="rId78"/>
    <p:sldId id="885" r:id="rId79"/>
    <p:sldId id="886" r:id="rId8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CB8"/>
    <a:srgbClr val="AFA6C5"/>
    <a:srgbClr val="B4D7D1"/>
    <a:srgbClr val="26ADAE"/>
    <a:srgbClr val="C022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872" autoAdjust="0"/>
  </p:normalViewPr>
  <p:slideViewPr>
    <p:cSldViewPr snapToGrid="0" snapToObjects="1">
      <p:cViewPr varScale="1">
        <p:scale>
          <a:sx n="124" d="100"/>
          <a:sy n="124" d="100"/>
        </p:scale>
        <p:origin x="-1536"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945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63" Type="http://schemas.openxmlformats.org/officeDocument/2006/relationships/slide" Target="slides/slide58.xml"/><Relationship Id="rId64" Type="http://schemas.openxmlformats.org/officeDocument/2006/relationships/slide" Target="slides/slide59.xml"/><Relationship Id="rId65" Type="http://schemas.openxmlformats.org/officeDocument/2006/relationships/slide" Target="slides/slide60.xml"/><Relationship Id="rId66" Type="http://schemas.openxmlformats.org/officeDocument/2006/relationships/slide" Target="slides/slide61.xml"/><Relationship Id="rId67" Type="http://schemas.openxmlformats.org/officeDocument/2006/relationships/slide" Target="slides/slide62.xml"/><Relationship Id="rId68" Type="http://schemas.openxmlformats.org/officeDocument/2006/relationships/slide" Target="slides/slide63.xml"/><Relationship Id="rId69" Type="http://schemas.openxmlformats.org/officeDocument/2006/relationships/slide" Target="slides/slide6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80" Type="http://schemas.openxmlformats.org/officeDocument/2006/relationships/slide" Target="slides/slide75.xml"/><Relationship Id="rId81" Type="http://schemas.openxmlformats.org/officeDocument/2006/relationships/printerSettings" Target="printerSettings/printerSettings1.bin"/><Relationship Id="rId82" Type="http://schemas.openxmlformats.org/officeDocument/2006/relationships/presProps" Target="presProps.xml"/><Relationship Id="rId83" Type="http://schemas.openxmlformats.org/officeDocument/2006/relationships/viewProps" Target="viewProps.xml"/><Relationship Id="rId84" Type="http://schemas.openxmlformats.org/officeDocument/2006/relationships/theme" Target="theme/theme1.xml"/><Relationship Id="rId85" Type="http://schemas.openxmlformats.org/officeDocument/2006/relationships/tableStyles" Target="tableStyles.xml"/><Relationship Id="rId70" Type="http://schemas.openxmlformats.org/officeDocument/2006/relationships/slide" Target="slides/slide65.xml"/><Relationship Id="rId71" Type="http://schemas.openxmlformats.org/officeDocument/2006/relationships/slide" Target="slides/slide66.xml"/><Relationship Id="rId72" Type="http://schemas.openxmlformats.org/officeDocument/2006/relationships/slide" Target="slides/slide67.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73" Type="http://schemas.openxmlformats.org/officeDocument/2006/relationships/slide" Target="slides/slide68.xml"/><Relationship Id="rId74" Type="http://schemas.openxmlformats.org/officeDocument/2006/relationships/slide" Target="slides/slide69.xml"/><Relationship Id="rId75" Type="http://schemas.openxmlformats.org/officeDocument/2006/relationships/slide" Target="slides/slide70.xml"/><Relationship Id="rId76" Type="http://schemas.openxmlformats.org/officeDocument/2006/relationships/slide" Target="slides/slide71.xml"/><Relationship Id="rId77" Type="http://schemas.openxmlformats.org/officeDocument/2006/relationships/slide" Target="slides/slide72.xml"/><Relationship Id="rId78" Type="http://schemas.openxmlformats.org/officeDocument/2006/relationships/slide" Target="slides/slide73.xml"/><Relationship Id="rId79" Type="http://schemas.openxmlformats.org/officeDocument/2006/relationships/slide" Target="slides/slide7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txBox="1">
            <a:spLocks/>
          </p:cNvSpPr>
          <p:nvPr userDrawn="1"/>
        </p:nvSpPr>
        <p:spPr>
          <a:xfrm>
            <a:off x="200853" y="4004352"/>
            <a:ext cx="8229600" cy="762000"/>
          </a:xfrm>
          <a:prstGeom prst="rect">
            <a:avLst/>
          </a:prstGeom>
        </p:spPr>
        <p:txBody>
          <a:bodyPr vert="horz" lIns="91440" tIns="45720" rIns="91440" bIns="45720" rtlCol="0" anchor="ctr">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chemeClr val="tx1"/>
                </a:solidFill>
                <a:effectLst/>
                <a:uLnTx/>
                <a:uFillTx/>
                <a:latin typeface="Lucida Sans"/>
                <a:ea typeface="+mj-ea"/>
                <a:cs typeface="+mj-cs"/>
              </a:rPr>
              <a:t>Chapter 8 – Designing Classes</a:t>
            </a:r>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964" y="0"/>
            <a:ext cx="9135036" cy="1103932"/>
          </a:xfrm>
        </p:spPr>
        <p:txBody>
          <a:bodyPr/>
          <a:lstStyle/>
          <a:p>
            <a:r>
              <a:rPr lang="en-US" dirty="0" smtClean="0"/>
              <a:t>Click to edit Master title style</a:t>
            </a:r>
            <a:endParaRPr lang="en-US" dirty="0"/>
          </a:p>
        </p:txBody>
      </p:sp>
      <p:sp>
        <p:nvSpPr>
          <p:cNvPr id="3" name="Line 3"/>
          <p:cNvSpPr>
            <a:spLocks noChangeShapeType="1"/>
          </p:cNvSpPr>
          <p:nvPr userDrawn="1"/>
        </p:nvSpPr>
        <p:spPr bwMode="auto">
          <a:xfrm>
            <a:off x="8964" y="1103931"/>
            <a:ext cx="9144000" cy="0"/>
          </a:xfrm>
          <a:prstGeom prst="line">
            <a:avLst/>
          </a:prstGeom>
          <a:noFill/>
          <a:ln w="76200">
            <a:solidFill>
              <a:srgbClr val="26ADAE"/>
            </a:solidFill>
            <a:round/>
            <a:headEnd/>
            <a:tailEnd/>
          </a:ln>
        </p:spPr>
        <p:txBody>
          <a:bodyPr>
            <a:prstTxWarp prst="textNoShape">
              <a:avLst/>
            </a:prstTxWarp>
          </a:bodyPr>
          <a:lstStyle/>
          <a:p>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i="0" baseline="0"/>
            </a:lvl1pPr>
          </a:lstStyle>
          <a:p>
            <a:r>
              <a:rPr lang="en-US" b="1" dirty="0" smtClean="0"/>
              <a:t>Implementing a Test Program</a:t>
            </a:r>
            <a:endParaRPr lang="en-US" b="1" dirty="0"/>
          </a:p>
        </p:txBody>
      </p:sp>
      <p:sp>
        <p:nvSpPr>
          <p:cNvPr id="5" name="Line 3"/>
          <p:cNvSpPr>
            <a:spLocks noChangeShapeType="1"/>
          </p:cNvSpPr>
          <p:nvPr userDrawn="1"/>
        </p:nvSpPr>
        <p:spPr bwMode="auto">
          <a:xfrm>
            <a:off x="0" y="762000"/>
            <a:ext cx="9144000" cy="0"/>
          </a:xfrm>
          <a:prstGeom prst="line">
            <a:avLst/>
          </a:prstGeom>
          <a:noFill/>
          <a:ln w="76200">
            <a:solidFill>
              <a:srgbClr val="B4D7D1"/>
            </a:solidFill>
            <a:round/>
            <a:headEnd/>
            <a:tailEnd/>
          </a:ln>
        </p:spPr>
        <p:txBody>
          <a:bodyPr>
            <a:prstTxWarp prst="textNoShape">
              <a:avLst/>
            </a:prstTxWarp>
          </a:bodyPr>
          <a:lstStyle/>
          <a:p>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964" y="0"/>
            <a:ext cx="9135036" cy="1133142"/>
          </a:xfrm>
        </p:spPr>
        <p:txBody>
          <a:bodyPr/>
          <a:lstStyle>
            <a:lvl1pPr>
              <a:defRPr b="1" i="0" baseline="0"/>
            </a:lvl1pPr>
          </a:lstStyle>
          <a:p>
            <a:r>
              <a:rPr lang="en-US" b="1" dirty="0" smtClean="0"/>
              <a:t>Implementing a Test Program</a:t>
            </a:r>
            <a:endParaRPr lang="en-US" b="1" dirty="0"/>
          </a:p>
        </p:txBody>
      </p:sp>
      <p:sp>
        <p:nvSpPr>
          <p:cNvPr id="5" name="Line 3"/>
          <p:cNvSpPr>
            <a:spLocks noChangeShapeType="1"/>
          </p:cNvSpPr>
          <p:nvPr userDrawn="1"/>
        </p:nvSpPr>
        <p:spPr bwMode="auto">
          <a:xfrm>
            <a:off x="0" y="1133142"/>
            <a:ext cx="9144000" cy="0"/>
          </a:xfrm>
          <a:prstGeom prst="line">
            <a:avLst/>
          </a:prstGeom>
          <a:noFill/>
          <a:ln w="76200">
            <a:solidFill>
              <a:srgbClr val="B4D7D1"/>
            </a:solidFill>
            <a:round/>
            <a:headEnd/>
            <a:tailEnd/>
          </a:ln>
        </p:spPr>
        <p:txBody>
          <a:bodyPr>
            <a:prstTxWarp prst="textNoShape">
              <a:avLst/>
            </a:prstTxWarp>
          </a:bodyPr>
          <a:lstStyle/>
          <a:p>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i="0" baseline="0"/>
            </a:lvl1pPr>
          </a:lstStyle>
          <a:p>
            <a:r>
              <a:rPr lang="en-US" b="1" dirty="0" smtClean="0"/>
              <a:t>Graphics</a:t>
            </a:r>
            <a:endParaRPr lang="en-US" b="1" dirty="0"/>
          </a:p>
        </p:txBody>
      </p:sp>
      <p:sp>
        <p:nvSpPr>
          <p:cNvPr id="5" name="Line 3"/>
          <p:cNvSpPr>
            <a:spLocks noChangeShapeType="1"/>
          </p:cNvSpPr>
          <p:nvPr userDrawn="1"/>
        </p:nvSpPr>
        <p:spPr bwMode="auto">
          <a:xfrm>
            <a:off x="0" y="762000"/>
            <a:ext cx="9144000" cy="0"/>
          </a:xfrm>
          <a:prstGeom prst="line">
            <a:avLst/>
          </a:prstGeom>
          <a:noFill/>
          <a:ln w="76200">
            <a:solidFill>
              <a:srgbClr val="AFA6C5"/>
            </a:solidFill>
            <a:round/>
            <a:headEnd/>
            <a:tailEnd/>
          </a:ln>
        </p:spPr>
        <p:txBody>
          <a:bodyPr>
            <a:prstTxWarp prst="textNoShape">
              <a:avLst/>
            </a:prstTxWarp>
          </a:bodyPr>
          <a:lstStyle/>
          <a:p>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964" y="-1"/>
            <a:ext cx="9135036" cy="1317591"/>
          </a:xfrm>
        </p:spPr>
        <p:txBody>
          <a:bodyPr/>
          <a:lstStyle/>
          <a:p>
            <a:r>
              <a:rPr lang="en-US" dirty="0" smtClean="0"/>
              <a:t>Click to edit Master title style</a:t>
            </a:r>
            <a:endParaRPr lang="en-US" dirty="0"/>
          </a:p>
        </p:txBody>
      </p:sp>
      <p:sp>
        <p:nvSpPr>
          <p:cNvPr id="3" name="Line 3"/>
          <p:cNvSpPr>
            <a:spLocks noChangeShapeType="1"/>
          </p:cNvSpPr>
          <p:nvPr userDrawn="1"/>
        </p:nvSpPr>
        <p:spPr bwMode="auto">
          <a:xfrm>
            <a:off x="8964" y="1103931"/>
            <a:ext cx="9144000" cy="0"/>
          </a:xfrm>
          <a:prstGeom prst="line">
            <a:avLst/>
          </a:prstGeom>
          <a:noFill/>
          <a:ln w="76200">
            <a:solidFill>
              <a:srgbClr val="AFA6C5"/>
            </a:solidFill>
            <a:round/>
            <a:headEnd/>
            <a:tailEnd/>
          </a:ln>
        </p:spPr>
        <p:txBody>
          <a:bodyPr>
            <a:prstTxWarp prst="textNoShape">
              <a:avLst/>
            </a:prstTxWarp>
          </a:bodyPr>
          <a:lstStyle/>
          <a:p>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i="0"/>
            </a:lvl1pPr>
          </a:lstStyle>
          <a:p>
            <a:r>
              <a:rPr lang="en-US" b="1" dirty="0" smtClean="0"/>
              <a:t>Syntax 1.1 Java Program</a:t>
            </a:r>
            <a:endParaRPr lang="en-US" b="1" dirty="0"/>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i="0"/>
            </a:lvl1pPr>
          </a:lstStyle>
          <a:p>
            <a:r>
              <a:rPr lang="en-US" b="1" dirty="0" smtClean="0"/>
              <a:t>Syntax 1.1 Java Program</a:t>
            </a:r>
            <a:endParaRPr lang="en-US" b="1" dirty="0"/>
          </a:p>
        </p:txBody>
      </p:sp>
      <p:sp>
        <p:nvSpPr>
          <p:cNvPr id="5" name="Line 3"/>
          <p:cNvSpPr>
            <a:spLocks noChangeShapeType="1"/>
          </p:cNvSpPr>
          <p:nvPr userDrawn="1"/>
        </p:nvSpPr>
        <p:spPr bwMode="auto">
          <a:xfrm>
            <a:off x="0" y="762000"/>
            <a:ext cx="9144000" cy="0"/>
          </a:xfrm>
          <a:prstGeom prst="line">
            <a:avLst/>
          </a:prstGeom>
          <a:noFill/>
          <a:ln w="76200">
            <a:solidFill>
              <a:srgbClr val="26ADAE"/>
            </a:solidFill>
            <a:round/>
            <a:headEnd/>
            <a:tailEnd/>
          </a:ln>
        </p:spPr>
        <p:txBody>
          <a:bodyPr>
            <a:prstTxWarp prst="textNoShape">
              <a:avLst/>
            </a:prstTxWarp>
          </a:bodyPr>
          <a:lstStyle/>
          <a:p>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vl1pPr>
          </a:lstStyle>
          <a:p>
            <a:r>
              <a:rPr lang="en-US" dirty="0" smtClean="0"/>
              <a:t>Click to edit Master title style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i="0" baseline="0"/>
            </a:lvl1pPr>
          </a:lstStyle>
          <a:p>
            <a:r>
              <a:rPr lang="en-US" b="1" dirty="0" smtClean="0"/>
              <a:t>Implementing a Test Program</a:t>
            </a:r>
            <a:endParaRPr lang="en-US" b="1" dirty="0"/>
          </a:p>
        </p:txBody>
      </p:sp>
      <p:sp>
        <p:nvSpPr>
          <p:cNvPr id="5" name="Line 3"/>
          <p:cNvSpPr>
            <a:spLocks noChangeShapeType="1"/>
          </p:cNvSpPr>
          <p:nvPr userDrawn="1"/>
        </p:nvSpPr>
        <p:spPr bwMode="auto">
          <a:xfrm>
            <a:off x="0" y="762000"/>
            <a:ext cx="9144000" cy="0"/>
          </a:xfrm>
          <a:prstGeom prst="line">
            <a:avLst/>
          </a:prstGeom>
          <a:noFill/>
          <a:ln w="76200">
            <a:solidFill>
              <a:srgbClr val="B4D7D1"/>
            </a:solidFill>
            <a:round/>
            <a:headEnd/>
            <a:tailEnd/>
          </a:ln>
        </p:spPr>
        <p:txBody>
          <a:bodyPr>
            <a:prstTxWarp prst="textNoShape">
              <a:avLst/>
            </a:prstTxWarp>
          </a:bodyPr>
          <a:lstStyle/>
          <a:p>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i="0"/>
            </a:lvl1pPr>
          </a:lstStyle>
          <a:p>
            <a:r>
              <a:rPr lang="en-US" b="1" dirty="0" smtClean="0"/>
              <a:t>Syntax 1.1 Java Program</a:t>
            </a:r>
            <a:endParaRPr lang="en-US" b="1" dirty="0"/>
          </a:p>
        </p:txBody>
      </p:sp>
      <p:sp>
        <p:nvSpPr>
          <p:cNvPr id="5" name="Line 3"/>
          <p:cNvSpPr>
            <a:spLocks noChangeShapeType="1"/>
          </p:cNvSpPr>
          <p:nvPr userDrawn="1"/>
        </p:nvSpPr>
        <p:spPr bwMode="auto">
          <a:xfrm>
            <a:off x="0" y="762000"/>
            <a:ext cx="9144000" cy="0"/>
          </a:xfrm>
          <a:prstGeom prst="line">
            <a:avLst/>
          </a:prstGeom>
          <a:noFill/>
          <a:ln w="76200">
            <a:solidFill>
              <a:srgbClr val="26ADAE"/>
            </a:solidFill>
            <a:round/>
            <a:headEnd/>
            <a:tailEnd/>
          </a:ln>
        </p:spPr>
        <p:txBody>
          <a:bodyPr>
            <a:prstTxWarp prst="textNoShape">
              <a:avLst/>
            </a:prstTxWarp>
          </a:bodyPr>
          <a:lstStyle/>
          <a:p>
            <a:endParaRPr lang="en-US"/>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4" Type="http://schemas.openxmlformats.org/officeDocument/2006/relationships/theme" Target="../theme/theme2.xml"/><Relationship Id="rId1" Type="http://schemas.openxmlformats.org/officeDocument/2006/relationships/slideLayout" Target="../slideLayouts/slideLayout2.xml"/><Relationship Id="rId2"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slideLayout" Target="../slideLayouts/slideLayout6.xml"/><Relationship Id="rId3"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Layout" Target="../slideLayouts/slideLayout8.xml"/><Relationship Id="rId3"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1.xml"/><Relationship Id="rId4" Type="http://schemas.openxmlformats.org/officeDocument/2006/relationships/slideLayout" Target="../slideLayouts/slideLayout12.xml"/><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theme" Target="../theme/theme5.xml"/><Relationship Id="rId1" Type="http://schemas.openxmlformats.org/officeDocument/2006/relationships/slideLayout" Target="../slideLayouts/slideLayout9.xml"/><Relationship Id="rId2"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Line 3"/>
          <p:cNvSpPr>
            <a:spLocks noChangeShapeType="1"/>
          </p:cNvSpPr>
          <p:nvPr userDrawn="1"/>
        </p:nvSpPr>
        <p:spPr bwMode="auto">
          <a:xfrm>
            <a:off x="0" y="4722264"/>
            <a:ext cx="9144000" cy="0"/>
          </a:xfrm>
          <a:prstGeom prst="line">
            <a:avLst/>
          </a:prstGeom>
          <a:noFill/>
          <a:ln w="76200">
            <a:solidFill>
              <a:srgbClr val="FFE06A"/>
            </a:solidFill>
            <a:round/>
            <a:headEnd/>
            <a:tailEnd/>
          </a:ln>
        </p:spPr>
        <p:txBody>
          <a:bodyPr>
            <a:prstTxWarp prst="textNoShape">
              <a:avLst/>
            </a:prstTxWarp>
          </a:bodyPr>
          <a:lstStyle/>
          <a:p>
            <a:endParaRPr lang="en-US"/>
          </a:p>
        </p:txBody>
      </p:sp>
      <p:pic>
        <p:nvPicPr>
          <p:cNvPr id="10" name="Picture 9"/>
          <p:cNvPicPr>
            <a:picLocks noChangeAspect="1"/>
          </p:cNvPicPr>
          <p:nvPr/>
        </p:nvPicPr>
        <p:blipFill>
          <a:blip r:embed="rId3"/>
          <a:stretch>
            <a:fillRect/>
          </a:stretch>
        </p:blipFill>
        <p:spPr>
          <a:xfrm>
            <a:off x="322187" y="0"/>
            <a:ext cx="3274577" cy="4093221"/>
          </a:xfrm>
          <a:prstGeom prst="rect">
            <a:avLst/>
          </a:prstGeom>
        </p:spPr>
      </p:pic>
      <p:sp>
        <p:nvSpPr>
          <p:cNvPr id="14" name="Title 1"/>
          <p:cNvSpPr txBox="1">
            <a:spLocks/>
          </p:cNvSpPr>
          <p:nvPr userDrawn="1"/>
        </p:nvSpPr>
        <p:spPr>
          <a:xfrm>
            <a:off x="0" y="6435250"/>
            <a:ext cx="3906278" cy="424961"/>
          </a:xfrm>
          <a:prstGeom prst="rect">
            <a:avLst/>
          </a:prstGeom>
        </p:spPr>
        <p:txBody>
          <a:bodyPr vert="horz" lIns="91440" tIns="45720" rIns="91440" bIns="45720" rtlCol="0" anchor="ctr">
            <a:normAutofit/>
          </a:bodyPr>
          <a:lstStyle/>
          <a:p>
            <a:r>
              <a:rPr lang="en-US" sz="1200" dirty="0" smtClean="0"/>
              <a:t>Copyright © 2014 by John Wiley &amp; Sons.  All rights reserved.</a:t>
            </a:r>
          </a:p>
        </p:txBody>
      </p:sp>
      <p:sp>
        <p:nvSpPr>
          <p:cNvPr id="15" name="Title 1"/>
          <p:cNvSpPr txBox="1">
            <a:spLocks/>
          </p:cNvSpPr>
          <p:nvPr userDrawn="1"/>
        </p:nvSpPr>
        <p:spPr>
          <a:xfrm>
            <a:off x="5237722" y="6435250"/>
            <a:ext cx="3906278" cy="424961"/>
          </a:xfrm>
          <a:prstGeom prst="rect">
            <a:avLst/>
          </a:prstGeom>
        </p:spPr>
        <p:txBody>
          <a:bodyPr vert="horz" lIns="91440" tIns="45720" rIns="91440" bIns="45720" rtlCol="0" anchor="ctr">
            <a:normAutofit/>
          </a:bodyPr>
          <a:lstStyle/>
          <a:p>
            <a:pPr algn="r"/>
            <a:fld id="{99C3A85B-E06E-2F4C-9735-6BAF3E9D20FC}" type="slidenum">
              <a:rPr lang="en-US" sz="1200" smtClean="0"/>
              <a:pPr algn="r"/>
              <a:t>‹#›</a:t>
            </a:fld>
            <a:endParaRPr lang="en-US" sz="1200" dirty="0" smtClean="0"/>
          </a:p>
        </p:txBody>
      </p:sp>
    </p:spTree>
  </p:cSld>
  <p:clrMap bg1="lt1" tx1="dk1" bg2="lt2" tx2="dk2" accent1="accent1" accent2="accent2" accent3="accent3" accent4="accent4" accent5="accent5" accent6="accent6" hlink="hlink" folHlink="folHlink"/>
  <p:sldLayoutIdLst>
    <p:sldLayoutId id="2147483661" r:id="rId1"/>
  </p:sldLayoutIdLst>
  <p:timing>
    <p:tnLst>
      <p:par>
        <p:cTn xmlns:p14="http://schemas.microsoft.com/office/powerpoint/2010/mai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64" y="0"/>
            <a:ext cx="9135036" cy="762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964" y="958813"/>
            <a:ext cx="8677836" cy="515517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Line 3"/>
          <p:cNvSpPr>
            <a:spLocks noChangeShapeType="1"/>
          </p:cNvSpPr>
          <p:nvPr userDrawn="1"/>
        </p:nvSpPr>
        <p:spPr bwMode="auto">
          <a:xfrm>
            <a:off x="0" y="762000"/>
            <a:ext cx="9144000" cy="0"/>
          </a:xfrm>
          <a:prstGeom prst="line">
            <a:avLst/>
          </a:prstGeom>
          <a:noFill/>
          <a:ln w="76200">
            <a:solidFill>
              <a:srgbClr val="FFE06A"/>
            </a:solidFill>
            <a:round/>
            <a:headEnd/>
            <a:tailEnd/>
          </a:ln>
        </p:spPr>
        <p:txBody>
          <a:bodyPr>
            <a:prstTxWarp prst="textNoShape">
              <a:avLst/>
            </a:prstTxWarp>
          </a:bodyPr>
          <a:lstStyle/>
          <a:p>
            <a:endParaRPr lang="en-US"/>
          </a:p>
        </p:txBody>
      </p:sp>
      <p:sp>
        <p:nvSpPr>
          <p:cNvPr id="8" name="Title 1"/>
          <p:cNvSpPr txBox="1">
            <a:spLocks/>
          </p:cNvSpPr>
          <p:nvPr userDrawn="1"/>
        </p:nvSpPr>
        <p:spPr>
          <a:xfrm>
            <a:off x="0" y="6435250"/>
            <a:ext cx="3906278" cy="424961"/>
          </a:xfrm>
          <a:prstGeom prst="rect">
            <a:avLst/>
          </a:prstGeom>
        </p:spPr>
        <p:txBody>
          <a:bodyPr vert="horz" lIns="91440" tIns="45720" rIns="91440" bIns="45720" rtlCol="0" anchor="ctr">
            <a:normAutofit/>
          </a:bodyPr>
          <a:lstStyle/>
          <a:p>
            <a:r>
              <a:rPr lang="en-US" sz="1200" dirty="0" smtClean="0"/>
              <a:t>Copyright © 2014 by John Wiley &amp; Sons.  All rights reserved.</a:t>
            </a:r>
          </a:p>
        </p:txBody>
      </p:sp>
      <p:sp>
        <p:nvSpPr>
          <p:cNvPr id="9" name="Title 1"/>
          <p:cNvSpPr txBox="1">
            <a:spLocks/>
          </p:cNvSpPr>
          <p:nvPr userDrawn="1"/>
        </p:nvSpPr>
        <p:spPr>
          <a:xfrm>
            <a:off x="5237722" y="6435250"/>
            <a:ext cx="3906278" cy="424961"/>
          </a:xfrm>
          <a:prstGeom prst="rect">
            <a:avLst/>
          </a:prstGeom>
        </p:spPr>
        <p:txBody>
          <a:bodyPr vert="horz" lIns="91440" tIns="45720" rIns="91440" bIns="45720" rtlCol="0" anchor="ctr">
            <a:normAutofit/>
          </a:bodyPr>
          <a:lstStyle/>
          <a:p>
            <a:pPr algn="r"/>
            <a:fld id="{99C3A85B-E06E-2F4C-9735-6BAF3E9D20FC}" type="slidenum">
              <a:rPr lang="en-US" sz="1200" smtClean="0"/>
              <a:pPr algn="r"/>
              <a:t>‹#›</a:t>
            </a:fld>
            <a:endParaRPr lang="en-US" sz="1200" dirty="0" smtClean="0"/>
          </a:p>
        </p:txBody>
      </p:sp>
    </p:spTree>
  </p:cSld>
  <p:clrMap bg1="lt1" tx1="dk1" bg2="lt2" tx2="dk2" accent1="accent1" accent2="accent2" accent3="accent3" accent4="accent4" accent5="accent5" accent6="accent6" hlink="hlink" folHlink="folHlink"/>
  <p:sldLayoutIdLst>
    <p:sldLayoutId id="2147483663" r:id="rId1"/>
    <p:sldLayoutId id="2147483671" r:id="rId2"/>
    <p:sldLayoutId id="2147483679" r:id="rId3"/>
  </p:sldLayoutIdLst>
  <p:txStyles>
    <p:titleStyle>
      <a:lvl1pPr algn="l" defTabSz="457200" rtl="0" eaLnBrk="1" latinLnBrk="0" hangingPunct="1">
        <a:spcBef>
          <a:spcPct val="0"/>
        </a:spcBef>
        <a:buNone/>
        <a:defRPr sz="3600" kern="1200">
          <a:solidFill>
            <a:schemeClr val="tx1"/>
          </a:solidFill>
          <a:latin typeface="Lucida Sans"/>
          <a:ea typeface="+mj-ea"/>
          <a:cs typeface="+mj-cs"/>
        </a:defRPr>
      </a:lvl1pPr>
    </p:titleStyle>
    <p:bodyStyle>
      <a:lvl1pPr marL="342900" indent="-342900" algn="l" defTabSz="457200" rtl="0" eaLnBrk="1" latinLnBrk="0" hangingPunct="1">
        <a:spcBef>
          <a:spcPct val="20000"/>
        </a:spcBef>
        <a:buFont typeface="Wingdings" charset="2"/>
        <a:buChar char="§"/>
        <a:defRPr sz="2400" kern="1200">
          <a:solidFill>
            <a:schemeClr val="tx1"/>
          </a:solidFill>
          <a:latin typeface="Lucida Sans"/>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Lucida Sans"/>
          <a:ea typeface="+mn-ea"/>
          <a:cs typeface="+mn-cs"/>
        </a:defRPr>
      </a:lvl2pPr>
      <a:lvl3pPr marL="1143000" indent="-228600" algn="l" defTabSz="457200" rtl="0" eaLnBrk="1" latinLnBrk="0" hangingPunct="1">
        <a:spcBef>
          <a:spcPct val="20000"/>
        </a:spcBef>
        <a:buFont typeface="Arial"/>
        <a:buChar char="•"/>
        <a:defRPr sz="1800" kern="1200">
          <a:solidFill>
            <a:schemeClr val="tx1"/>
          </a:solidFill>
          <a:latin typeface="Lucida Sans"/>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Lucida Sans"/>
          <a:ea typeface="+mn-ea"/>
          <a:cs typeface="+mn-cs"/>
        </a:defRPr>
      </a:lvl4pPr>
      <a:lvl5pPr marL="2057400" indent="-228600" algn="l" defTabSz="457200" rtl="0" eaLnBrk="1" latinLnBrk="0" hangingPunct="1">
        <a:spcBef>
          <a:spcPct val="20000"/>
        </a:spcBef>
        <a:buFont typeface="Arial"/>
        <a:buChar char="»"/>
        <a:defRPr sz="1400" kern="1200">
          <a:solidFill>
            <a:schemeClr val="tx1"/>
          </a:solidFill>
          <a:latin typeface="Lucida Sans"/>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64" y="0"/>
            <a:ext cx="9135036" cy="762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964" y="1220307"/>
            <a:ext cx="8677836" cy="48936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Line 3"/>
          <p:cNvSpPr>
            <a:spLocks noChangeShapeType="1"/>
          </p:cNvSpPr>
          <p:nvPr userDrawn="1"/>
        </p:nvSpPr>
        <p:spPr bwMode="auto">
          <a:xfrm>
            <a:off x="0" y="1060848"/>
            <a:ext cx="9144000" cy="0"/>
          </a:xfrm>
          <a:prstGeom prst="line">
            <a:avLst/>
          </a:prstGeom>
          <a:noFill/>
          <a:ln w="76200">
            <a:solidFill>
              <a:srgbClr val="FFE06A"/>
            </a:solidFill>
            <a:round/>
            <a:headEnd/>
            <a:tailEnd/>
          </a:ln>
        </p:spPr>
        <p:txBody>
          <a:bodyPr>
            <a:prstTxWarp prst="textNoShape">
              <a:avLst/>
            </a:prstTxWarp>
          </a:bodyPr>
          <a:lstStyle/>
          <a:p>
            <a:endParaRPr lang="en-US"/>
          </a:p>
        </p:txBody>
      </p:sp>
      <p:sp>
        <p:nvSpPr>
          <p:cNvPr id="8" name="Title 1"/>
          <p:cNvSpPr txBox="1">
            <a:spLocks/>
          </p:cNvSpPr>
          <p:nvPr userDrawn="1"/>
        </p:nvSpPr>
        <p:spPr>
          <a:xfrm>
            <a:off x="0" y="6435250"/>
            <a:ext cx="3906278" cy="424961"/>
          </a:xfrm>
          <a:prstGeom prst="rect">
            <a:avLst/>
          </a:prstGeom>
        </p:spPr>
        <p:txBody>
          <a:bodyPr vert="horz" lIns="91440" tIns="45720" rIns="91440" bIns="45720" rtlCol="0" anchor="ctr">
            <a:normAutofit/>
          </a:bodyPr>
          <a:lstStyle/>
          <a:p>
            <a:r>
              <a:rPr lang="en-US" sz="1200" dirty="0" smtClean="0"/>
              <a:t>Copyright © 2014 by John Wiley &amp; Sons.  All rights reserved.</a:t>
            </a:r>
          </a:p>
        </p:txBody>
      </p:sp>
      <p:sp>
        <p:nvSpPr>
          <p:cNvPr id="9" name="Title 1"/>
          <p:cNvSpPr txBox="1">
            <a:spLocks/>
          </p:cNvSpPr>
          <p:nvPr userDrawn="1"/>
        </p:nvSpPr>
        <p:spPr>
          <a:xfrm>
            <a:off x="5237722" y="6435250"/>
            <a:ext cx="3906278" cy="424961"/>
          </a:xfrm>
          <a:prstGeom prst="rect">
            <a:avLst/>
          </a:prstGeom>
        </p:spPr>
        <p:txBody>
          <a:bodyPr vert="horz" lIns="91440" tIns="45720" rIns="91440" bIns="45720" rtlCol="0" anchor="ctr">
            <a:normAutofit/>
          </a:bodyPr>
          <a:lstStyle/>
          <a:p>
            <a:pPr algn="r"/>
            <a:fld id="{99C3A85B-E06E-2F4C-9735-6BAF3E9D20FC}" type="slidenum">
              <a:rPr lang="en-US" sz="1200" smtClean="0"/>
              <a:pPr algn="r"/>
              <a:t>‹#›</a:t>
            </a:fld>
            <a:endParaRPr lang="en-US" sz="1200" dirty="0" smtClean="0"/>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Lst>
  <p:txStyles>
    <p:titleStyle>
      <a:lvl1pPr algn="l" defTabSz="457200" rtl="0" eaLnBrk="1" latinLnBrk="0" hangingPunct="1">
        <a:spcBef>
          <a:spcPct val="0"/>
        </a:spcBef>
        <a:buNone/>
        <a:defRPr sz="3600" kern="1200">
          <a:solidFill>
            <a:schemeClr val="tx1"/>
          </a:solidFill>
          <a:latin typeface="Lucida Sans"/>
          <a:ea typeface="+mj-ea"/>
          <a:cs typeface="+mj-cs"/>
        </a:defRPr>
      </a:lvl1pPr>
    </p:titleStyle>
    <p:bodyStyle>
      <a:lvl1pPr marL="342900" indent="-342900" algn="l" defTabSz="457200" rtl="0" eaLnBrk="1" latinLnBrk="0" hangingPunct="1">
        <a:spcBef>
          <a:spcPct val="20000"/>
        </a:spcBef>
        <a:buFont typeface="Wingdings" charset="2"/>
        <a:buChar char="§"/>
        <a:defRPr sz="2400" kern="1200">
          <a:solidFill>
            <a:schemeClr val="tx1"/>
          </a:solidFill>
          <a:latin typeface="Lucida Sans"/>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Lucida Sans"/>
          <a:ea typeface="+mn-ea"/>
          <a:cs typeface="+mn-cs"/>
        </a:defRPr>
      </a:lvl2pPr>
      <a:lvl3pPr marL="1143000" indent="-228600" algn="l" defTabSz="457200" rtl="0" eaLnBrk="1" latinLnBrk="0" hangingPunct="1">
        <a:spcBef>
          <a:spcPct val="20000"/>
        </a:spcBef>
        <a:buFont typeface="Arial"/>
        <a:buChar char="•"/>
        <a:defRPr sz="1800" kern="1200">
          <a:solidFill>
            <a:schemeClr val="tx1"/>
          </a:solidFill>
          <a:latin typeface="Lucida Sans"/>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Lucida Sans"/>
          <a:ea typeface="+mn-ea"/>
          <a:cs typeface="+mn-cs"/>
        </a:defRPr>
      </a:lvl4pPr>
      <a:lvl5pPr marL="2057400" indent="-228600" algn="l" defTabSz="457200" rtl="0" eaLnBrk="1" latinLnBrk="0" hangingPunct="1">
        <a:spcBef>
          <a:spcPct val="20000"/>
        </a:spcBef>
        <a:buFont typeface="Arial"/>
        <a:buChar char="»"/>
        <a:defRPr sz="1400" kern="1200">
          <a:solidFill>
            <a:schemeClr val="tx1"/>
          </a:solidFill>
          <a:latin typeface="Lucida Sans"/>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64" y="0"/>
            <a:ext cx="9135036" cy="762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964" y="958813"/>
            <a:ext cx="8677836" cy="515517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Line 3"/>
          <p:cNvSpPr>
            <a:spLocks noChangeShapeType="1"/>
          </p:cNvSpPr>
          <p:nvPr userDrawn="1"/>
        </p:nvSpPr>
        <p:spPr bwMode="auto">
          <a:xfrm>
            <a:off x="0" y="762000"/>
            <a:ext cx="9144000" cy="0"/>
          </a:xfrm>
          <a:prstGeom prst="line">
            <a:avLst/>
          </a:prstGeom>
          <a:noFill/>
          <a:ln w="76200">
            <a:solidFill>
              <a:srgbClr val="C02254"/>
            </a:solidFill>
            <a:round/>
            <a:headEnd/>
            <a:tailEnd/>
          </a:ln>
        </p:spPr>
        <p:txBody>
          <a:bodyPr>
            <a:prstTxWarp prst="textNoShape">
              <a:avLst/>
            </a:prstTxWarp>
          </a:bodyPr>
          <a:lstStyle/>
          <a:p>
            <a:endParaRPr lang="en-US"/>
          </a:p>
        </p:txBody>
      </p:sp>
      <p:sp>
        <p:nvSpPr>
          <p:cNvPr id="8" name="Title 1"/>
          <p:cNvSpPr txBox="1">
            <a:spLocks/>
          </p:cNvSpPr>
          <p:nvPr userDrawn="1"/>
        </p:nvSpPr>
        <p:spPr>
          <a:xfrm>
            <a:off x="0" y="6435250"/>
            <a:ext cx="3906278" cy="424961"/>
          </a:xfrm>
          <a:prstGeom prst="rect">
            <a:avLst/>
          </a:prstGeom>
        </p:spPr>
        <p:txBody>
          <a:bodyPr vert="horz" lIns="91440" tIns="45720" rIns="91440" bIns="45720" rtlCol="0" anchor="ctr">
            <a:normAutofit/>
          </a:bodyPr>
          <a:lstStyle/>
          <a:p>
            <a:r>
              <a:rPr lang="en-US" sz="1200" dirty="0" smtClean="0"/>
              <a:t>Copyright © 2014 by John Wiley &amp; Sons.  All rights reserved.</a:t>
            </a:r>
          </a:p>
        </p:txBody>
      </p:sp>
      <p:sp>
        <p:nvSpPr>
          <p:cNvPr id="9" name="Title 1"/>
          <p:cNvSpPr txBox="1">
            <a:spLocks/>
          </p:cNvSpPr>
          <p:nvPr userDrawn="1"/>
        </p:nvSpPr>
        <p:spPr>
          <a:xfrm>
            <a:off x="5237722" y="6435250"/>
            <a:ext cx="3906278" cy="424961"/>
          </a:xfrm>
          <a:prstGeom prst="rect">
            <a:avLst/>
          </a:prstGeom>
        </p:spPr>
        <p:txBody>
          <a:bodyPr vert="horz" lIns="91440" tIns="45720" rIns="91440" bIns="45720" rtlCol="0" anchor="ctr">
            <a:normAutofit/>
          </a:bodyPr>
          <a:lstStyle/>
          <a:p>
            <a:pPr algn="r"/>
            <a:fld id="{99C3A85B-E06E-2F4C-9735-6BAF3E9D20FC}" type="slidenum">
              <a:rPr lang="en-US" sz="1200" smtClean="0"/>
              <a:pPr algn="r"/>
              <a:t>‹#›</a:t>
            </a:fld>
            <a:endParaRPr lang="en-US" sz="1200" dirty="0" smtClean="0"/>
          </a:p>
        </p:txBody>
      </p:sp>
    </p:spTree>
  </p:cSld>
  <p:clrMap bg1="lt1" tx1="dk1" bg2="lt2" tx2="dk2" accent1="accent1" accent2="accent2" accent3="accent3" accent4="accent4" accent5="accent5" accent6="accent6" hlink="hlink" folHlink="folHlink"/>
  <p:sldLayoutIdLst>
    <p:sldLayoutId id="2147483665" r:id="rId1"/>
    <p:sldLayoutId id="2147483677" r:id="rId2"/>
  </p:sldLayoutIdLst>
  <p:timing>
    <p:tnLst>
      <p:par>
        <p:cTn xmlns:p14="http://schemas.microsoft.com/office/powerpoint/2010/main" id="1" dur="indefinite" restart="never" nodeType="tmRoot"/>
      </p:par>
    </p:tnLst>
  </p:timing>
  <p:txStyles>
    <p:titleStyle>
      <a:lvl1pPr algn="l" defTabSz="457200" rtl="0" eaLnBrk="1" latinLnBrk="0" hangingPunct="1">
        <a:spcBef>
          <a:spcPct val="0"/>
        </a:spcBef>
        <a:buNone/>
        <a:defRPr sz="3600" kern="1200">
          <a:solidFill>
            <a:schemeClr val="tx1"/>
          </a:solidFill>
          <a:latin typeface="Lucida Sans"/>
          <a:ea typeface="+mj-ea"/>
          <a:cs typeface="+mj-cs"/>
        </a:defRPr>
      </a:lvl1pPr>
    </p:titleStyle>
    <p:bodyStyle>
      <a:lvl1pPr marL="342900" indent="-342900" algn="l" defTabSz="457200" rtl="0" eaLnBrk="1" latinLnBrk="0" hangingPunct="1">
        <a:spcBef>
          <a:spcPct val="20000"/>
        </a:spcBef>
        <a:buFont typeface="Wingdings" charset="2"/>
        <a:buChar char="§"/>
        <a:defRPr sz="2400" kern="1200">
          <a:solidFill>
            <a:schemeClr val="tx1"/>
          </a:solidFill>
          <a:latin typeface="Lucida Sans"/>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Lucida Sans"/>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Lucida Sans"/>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Lucida Sans"/>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Lucida Sans"/>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64" y="0"/>
            <a:ext cx="9135036" cy="762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964" y="958813"/>
            <a:ext cx="8677836" cy="515517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1"/>
          <p:cNvSpPr txBox="1">
            <a:spLocks/>
          </p:cNvSpPr>
          <p:nvPr userDrawn="1"/>
        </p:nvSpPr>
        <p:spPr>
          <a:xfrm>
            <a:off x="0" y="6435250"/>
            <a:ext cx="3906278" cy="424961"/>
          </a:xfrm>
          <a:prstGeom prst="rect">
            <a:avLst/>
          </a:prstGeom>
        </p:spPr>
        <p:txBody>
          <a:bodyPr vert="horz" lIns="91440" tIns="45720" rIns="91440" bIns="45720" rtlCol="0" anchor="ctr">
            <a:normAutofit/>
          </a:bodyPr>
          <a:lstStyle/>
          <a:p>
            <a:r>
              <a:rPr lang="en-US" sz="1200" dirty="0" smtClean="0"/>
              <a:t>Copyright © 2014 by John Wiley &amp; Sons.  All rights reserved.</a:t>
            </a:r>
          </a:p>
        </p:txBody>
      </p:sp>
      <p:sp>
        <p:nvSpPr>
          <p:cNvPr id="9" name="Title 1"/>
          <p:cNvSpPr txBox="1">
            <a:spLocks/>
          </p:cNvSpPr>
          <p:nvPr userDrawn="1"/>
        </p:nvSpPr>
        <p:spPr>
          <a:xfrm>
            <a:off x="5237722" y="6435250"/>
            <a:ext cx="3906278" cy="424961"/>
          </a:xfrm>
          <a:prstGeom prst="rect">
            <a:avLst/>
          </a:prstGeom>
        </p:spPr>
        <p:txBody>
          <a:bodyPr vert="horz" lIns="91440" tIns="45720" rIns="91440" bIns="45720" rtlCol="0" anchor="ctr">
            <a:normAutofit/>
          </a:bodyPr>
          <a:lstStyle/>
          <a:p>
            <a:pPr algn="r"/>
            <a:fld id="{99C3A85B-E06E-2F4C-9735-6BAF3E9D20FC}" type="slidenum">
              <a:rPr lang="en-US" sz="1200" smtClean="0"/>
              <a:pPr algn="r"/>
              <a:t>‹#›</a:t>
            </a:fld>
            <a:endParaRPr lang="en-US" sz="1200" dirty="0" smtClean="0"/>
          </a:p>
        </p:txBody>
      </p:sp>
    </p:spTree>
  </p:cSld>
  <p:clrMap bg1="lt1" tx1="dk1" bg2="lt2" tx2="dk2" accent1="accent1" accent2="accent2" accent3="accent3" accent4="accent4" accent5="accent5" accent6="accent6" hlink="hlink" folHlink="folHlink"/>
  <p:sldLayoutIdLst>
    <p:sldLayoutId id="2147483670" r:id="rId1"/>
    <p:sldLayoutId id="2147483672" r:id="rId2"/>
    <p:sldLayoutId id="2147483673" r:id="rId3"/>
    <p:sldLayoutId id="2147483678" r:id="rId4"/>
    <p:sldLayoutId id="2147483674" r:id="rId5"/>
    <p:sldLayoutId id="2147483675" r:id="rId6"/>
  </p:sldLayoutIdLst>
  <p:timing>
    <p:tnLst>
      <p:par>
        <p:cTn xmlns:p14="http://schemas.microsoft.com/office/powerpoint/2010/main" id="1" dur="indefinite" restart="never" nodeType="tmRoot"/>
      </p:par>
    </p:tnLst>
  </p:timing>
  <p:txStyles>
    <p:titleStyle>
      <a:lvl1pPr algn="l" defTabSz="457200" rtl="0" eaLnBrk="1" latinLnBrk="0" hangingPunct="1">
        <a:spcBef>
          <a:spcPct val="0"/>
        </a:spcBef>
        <a:buNone/>
        <a:defRPr sz="3600" kern="1200">
          <a:solidFill>
            <a:schemeClr val="tx1"/>
          </a:solidFill>
          <a:latin typeface="Lucida Sans"/>
          <a:ea typeface="+mj-ea"/>
          <a:cs typeface="+mj-cs"/>
        </a:defRPr>
      </a:lvl1pPr>
    </p:titleStyle>
    <p:bodyStyle>
      <a:lvl1pPr marL="342900" indent="-342900" algn="l" defTabSz="457200" rtl="0" eaLnBrk="1" latinLnBrk="0" hangingPunct="1">
        <a:spcBef>
          <a:spcPct val="20000"/>
        </a:spcBef>
        <a:buFont typeface="Wingdings" charset="2"/>
        <a:buChar char="§"/>
        <a:defRPr sz="2400" kern="1200">
          <a:solidFill>
            <a:schemeClr val="tx1"/>
          </a:solidFill>
          <a:latin typeface="Lucida Sans"/>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Lucida Sans"/>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Lucida Sans"/>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Lucida Sans"/>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Lucida Sans"/>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e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jpe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6.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Minimizing Dependencies</a:t>
            </a:r>
            <a:endParaRPr lang="en-US" dirty="0"/>
          </a:p>
        </p:txBody>
      </p:sp>
      <p:sp>
        <p:nvSpPr>
          <p:cNvPr id="3" name="Content Placeholder 2"/>
          <p:cNvSpPr>
            <a:spLocks noGrp="1"/>
          </p:cNvSpPr>
          <p:nvPr>
            <p:ph idx="4294967295"/>
          </p:nvPr>
        </p:nvSpPr>
        <p:spPr>
          <a:xfrm>
            <a:off x="9525" y="921456"/>
            <a:ext cx="9134475" cy="5664807"/>
          </a:xfrm>
        </p:spPr>
        <p:txBody>
          <a:bodyPr/>
          <a:lstStyle/>
          <a:p>
            <a:r>
              <a:rPr lang="en-US" dirty="0" smtClean="0"/>
              <a:t>A class </a:t>
            </a:r>
            <a:r>
              <a:rPr lang="en-US" i="1" dirty="0" smtClean="0"/>
              <a:t>depends</a:t>
            </a:r>
            <a:r>
              <a:rPr lang="en-US" dirty="0" smtClean="0"/>
              <a:t> on another class if its methods use that class in any way. </a:t>
            </a:r>
          </a:p>
          <a:p>
            <a:pPr lvl="1"/>
            <a:r>
              <a:rPr lang="en-US" dirty="0" err="1" smtClean="0">
                <a:solidFill>
                  <a:srgbClr val="6E8080"/>
                </a:solidFill>
                <a:latin typeface="Lucida Sans Typewriter"/>
                <a:ea typeface="Courier New" charset="0"/>
                <a:cs typeface="Courier New" charset="0"/>
              </a:rPr>
              <a:t>CashRegister</a:t>
            </a:r>
            <a:r>
              <a:rPr lang="en-US" dirty="0" smtClean="0"/>
              <a:t> depends on </a:t>
            </a:r>
            <a:r>
              <a:rPr lang="en-US" dirty="0" smtClean="0">
                <a:solidFill>
                  <a:srgbClr val="6E8080"/>
                </a:solidFill>
                <a:latin typeface="Lucida Sans Typewriter"/>
                <a:ea typeface="Courier New" charset="0"/>
                <a:cs typeface="Courier New" charset="0"/>
              </a:rPr>
              <a:t>Coin</a:t>
            </a:r>
          </a:p>
          <a:p>
            <a:r>
              <a:rPr lang="en-US" dirty="0" smtClean="0"/>
              <a:t>UML: Unified Modeling Language </a:t>
            </a:r>
          </a:p>
          <a:p>
            <a:pPr lvl="1"/>
            <a:r>
              <a:rPr lang="en-US" dirty="0" smtClean="0"/>
              <a:t>Notation for object-oriented analysis and design</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Minimizing Dependencies</a:t>
            </a:r>
            <a:endParaRPr lang="en-US" dirty="0"/>
          </a:p>
        </p:txBody>
      </p:sp>
      <p:sp>
        <p:nvSpPr>
          <p:cNvPr id="3" name="Content Placeholder 2"/>
          <p:cNvSpPr>
            <a:spLocks noGrp="1"/>
          </p:cNvSpPr>
          <p:nvPr>
            <p:ph idx="4294967295"/>
          </p:nvPr>
        </p:nvSpPr>
        <p:spPr>
          <a:xfrm>
            <a:off x="9525" y="921456"/>
            <a:ext cx="9134475" cy="5664807"/>
          </a:xfrm>
        </p:spPr>
        <p:txBody>
          <a:bodyPr/>
          <a:lstStyle/>
          <a:p>
            <a:pPr>
              <a:buNone/>
            </a:pPr>
            <a:endParaRPr lang="en-US" b="1" dirty="0" smtClean="0"/>
          </a:p>
          <a:p>
            <a:pPr>
              <a:buNone/>
            </a:pPr>
            <a:endParaRPr lang="en-US" b="1" dirty="0" smtClean="0"/>
          </a:p>
          <a:p>
            <a:pPr>
              <a:buNone/>
            </a:pPr>
            <a:endParaRPr lang="en-US" dirty="0" smtClean="0">
              <a:solidFill>
                <a:srgbClr val="6E8080"/>
              </a:solidFill>
              <a:latin typeface="Lucida Sans Typewriter"/>
              <a:ea typeface="Courier New" charset="0"/>
              <a:cs typeface="Courier New" charset="0"/>
            </a:endParaRPr>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r>
              <a:rPr lang="en-US" b="1" dirty="0" smtClean="0"/>
              <a:t>Figure 1</a:t>
            </a:r>
            <a:r>
              <a:rPr lang="en-US" dirty="0" smtClean="0"/>
              <a:t> UML class diagram showing dependency relationship between the </a:t>
            </a:r>
            <a:r>
              <a:rPr lang="en-US" dirty="0" err="1" smtClean="0">
                <a:solidFill>
                  <a:srgbClr val="6E8080"/>
                </a:solidFill>
                <a:latin typeface="Lucida Sans Typewriter"/>
                <a:ea typeface="Courier New" charset="0"/>
                <a:cs typeface="Courier New" charset="0"/>
              </a:rPr>
              <a:t>CashRegister</a:t>
            </a:r>
            <a:r>
              <a:rPr lang="en-US" dirty="0" smtClean="0"/>
              <a:t> and </a:t>
            </a:r>
            <a:r>
              <a:rPr lang="en-US" dirty="0" smtClean="0">
                <a:solidFill>
                  <a:srgbClr val="6E8080"/>
                </a:solidFill>
                <a:latin typeface="Lucida Sans Typewriter"/>
                <a:ea typeface="Courier New" charset="0"/>
                <a:cs typeface="Courier New" charset="0"/>
              </a:rPr>
              <a:t>Coin</a:t>
            </a:r>
            <a:r>
              <a:rPr lang="en-US" dirty="0" smtClean="0"/>
              <a:t> Classes.</a:t>
            </a:r>
          </a:p>
          <a:p>
            <a:r>
              <a:rPr lang="en-US" dirty="0" smtClean="0"/>
              <a:t>The </a:t>
            </a:r>
            <a:r>
              <a:rPr lang="en-US" dirty="0" smtClean="0">
                <a:solidFill>
                  <a:srgbClr val="6E8080"/>
                </a:solidFill>
                <a:latin typeface="Lucida Sans Typewriter"/>
                <a:ea typeface="Courier New" charset="0"/>
                <a:cs typeface="Courier New" charset="0"/>
              </a:rPr>
              <a:t>Coin</a:t>
            </a:r>
            <a:r>
              <a:rPr lang="en-US" dirty="0" smtClean="0"/>
              <a:t> class does not depend on the </a:t>
            </a:r>
            <a:r>
              <a:rPr lang="en-US" dirty="0" err="1" smtClean="0">
                <a:solidFill>
                  <a:srgbClr val="6E8080"/>
                </a:solidFill>
                <a:latin typeface="Lucida Sans Typewriter"/>
                <a:ea typeface="Courier New" charset="0"/>
                <a:cs typeface="Courier New" charset="0"/>
              </a:rPr>
              <a:t>CashRegister</a:t>
            </a:r>
            <a:r>
              <a:rPr lang="en-US" dirty="0" smtClean="0"/>
              <a:t> class.</a:t>
            </a:r>
            <a:endParaRPr lang="en-US" dirty="0"/>
          </a:p>
        </p:txBody>
      </p:sp>
      <p:pic>
        <p:nvPicPr>
          <p:cNvPr id="4" name="Picture 3" descr="uml_dependency.png"/>
          <p:cNvPicPr>
            <a:picLocks noChangeAspect="1"/>
          </p:cNvPicPr>
          <p:nvPr/>
        </p:nvPicPr>
        <p:blipFill>
          <a:blip r:embed="rId2"/>
          <a:stretch>
            <a:fillRect/>
          </a:stretch>
        </p:blipFill>
        <p:spPr>
          <a:xfrm>
            <a:off x="259956" y="921457"/>
            <a:ext cx="1931491" cy="3400846"/>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Minimizing Dependencies</a:t>
            </a:r>
            <a:endParaRPr lang="en-US" dirty="0"/>
          </a:p>
        </p:txBody>
      </p:sp>
      <p:sp>
        <p:nvSpPr>
          <p:cNvPr id="3" name="Content Placeholder 2"/>
          <p:cNvSpPr>
            <a:spLocks noGrp="1"/>
          </p:cNvSpPr>
          <p:nvPr>
            <p:ph idx="4294967295"/>
          </p:nvPr>
        </p:nvSpPr>
        <p:spPr>
          <a:xfrm>
            <a:off x="9525" y="921456"/>
            <a:ext cx="9134475" cy="5664807"/>
          </a:xfrm>
        </p:spPr>
        <p:txBody>
          <a:bodyPr/>
          <a:lstStyle/>
          <a:p>
            <a:r>
              <a:rPr lang="en-US" dirty="0" smtClean="0"/>
              <a:t>Example: printing </a:t>
            </a:r>
            <a:r>
              <a:rPr lang="en-US" dirty="0" err="1" smtClean="0">
                <a:solidFill>
                  <a:srgbClr val="6E8080"/>
                </a:solidFill>
                <a:latin typeface="Lucida Sans Typewriter"/>
                <a:ea typeface="Courier New" charset="0"/>
                <a:cs typeface="Courier New" charset="0"/>
              </a:rPr>
              <a:t>BankAccount</a:t>
            </a:r>
            <a:r>
              <a:rPr lang="en-US" dirty="0" smtClean="0"/>
              <a:t> balance </a:t>
            </a:r>
          </a:p>
          <a:p>
            <a:r>
              <a:rPr lang="en-US" dirty="0" smtClean="0"/>
              <a:t>Recommended</a:t>
            </a:r>
          </a:p>
          <a:p>
            <a:pPr lvl="1">
              <a:spcBef>
                <a:spcPts val="0"/>
              </a:spcBef>
              <a:buNone/>
            </a:pPr>
            <a:r>
              <a:rPr lang="en-US" sz="1600" dirty="0" err="1" smtClean="0">
                <a:solidFill>
                  <a:srgbClr val="6E8080"/>
                </a:solidFill>
                <a:latin typeface="Lucida Sans Typewriter"/>
                <a:ea typeface="Courier New" charset="0"/>
                <a:cs typeface="Courier New" charset="0"/>
              </a:rPr>
              <a:t>System.out.println("The</a:t>
            </a:r>
            <a:r>
              <a:rPr lang="en-US" sz="1600" dirty="0" smtClean="0">
                <a:solidFill>
                  <a:srgbClr val="6E8080"/>
                </a:solidFill>
                <a:latin typeface="Lucida Sans Typewriter"/>
                <a:ea typeface="Courier New" charset="0"/>
                <a:cs typeface="Courier New" charset="0"/>
              </a:rPr>
              <a:t> balance is now $" +</a:t>
            </a:r>
          </a:p>
          <a:p>
            <a:pPr lvl="1">
              <a:spcBef>
                <a:spcPts val="0"/>
              </a:spcBef>
              <a:buNone/>
            </a:pP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momsSavings.getBalance</a:t>
            </a:r>
            <a:r>
              <a:rPr lang="en-US" sz="1600" dirty="0" smtClean="0">
                <a:solidFill>
                  <a:srgbClr val="6E8080"/>
                </a:solidFill>
                <a:latin typeface="Lucida Sans Typewriter"/>
                <a:ea typeface="Courier New" charset="0"/>
                <a:cs typeface="Courier New" charset="0"/>
              </a:rPr>
              <a:t>());</a:t>
            </a:r>
          </a:p>
          <a:p>
            <a:r>
              <a:rPr lang="en-US" dirty="0" smtClean="0"/>
              <a:t>Don't add a </a:t>
            </a:r>
            <a:r>
              <a:rPr lang="en-US" dirty="0" err="1" smtClean="0">
                <a:solidFill>
                  <a:srgbClr val="6E8080"/>
                </a:solidFill>
                <a:latin typeface="Lucida Sans Typewriter"/>
                <a:ea typeface="Courier New" charset="0"/>
                <a:cs typeface="Courier New" charset="0"/>
              </a:rPr>
              <a:t>printBalance</a:t>
            </a:r>
            <a:r>
              <a:rPr lang="en-US" dirty="0" smtClean="0"/>
              <a:t> method to </a:t>
            </a:r>
            <a:r>
              <a:rPr lang="en-US" dirty="0" err="1" smtClean="0">
                <a:solidFill>
                  <a:srgbClr val="6E8080"/>
                </a:solidFill>
                <a:latin typeface="Lucida Sans Typewriter"/>
                <a:ea typeface="Courier New" charset="0"/>
                <a:cs typeface="Courier New" charset="0"/>
              </a:rPr>
              <a:t>BankAccount</a:t>
            </a:r>
            <a:endParaRPr lang="en-US" dirty="0" smtClean="0">
              <a:solidFill>
                <a:srgbClr val="6E8080"/>
              </a:solidFill>
              <a:latin typeface="Lucida Sans Typewriter"/>
              <a:ea typeface="Courier New" charset="0"/>
              <a:cs typeface="Courier New" charset="0"/>
            </a:endParaRPr>
          </a:p>
          <a:p>
            <a:pPr lvl="1">
              <a:spcBef>
                <a:spcPts val="0"/>
              </a:spcBef>
              <a:buNone/>
            </a:pPr>
            <a:r>
              <a:rPr lang="en-US" sz="1600" dirty="0" smtClean="0">
                <a:solidFill>
                  <a:srgbClr val="6E8080"/>
                </a:solidFill>
                <a:latin typeface="Lucida Sans Typewriter"/>
                <a:ea typeface="Courier New" charset="0"/>
                <a:cs typeface="Courier New" charset="0"/>
              </a:rPr>
              <a:t>public void </a:t>
            </a:r>
            <a:r>
              <a:rPr lang="en-US" sz="1600" dirty="0" err="1" smtClean="0">
                <a:solidFill>
                  <a:srgbClr val="6E8080"/>
                </a:solidFill>
                <a:latin typeface="Lucida Sans Typewriter"/>
                <a:ea typeface="Courier New" charset="0"/>
                <a:cs typeface="Courier New" charset="0"/>
              </a:rPr>
              <a:t>printBalance</a:t>
            </a:r>
            <a:r>
              <a:rPr lang="en-US" sz="1600" dirty="0" smtClean="0">
                <a:solidFill>
                  <a:srgbClr val="6E8080"/>
                </a:solidFill>
                <a:latin typeface="Lucida Sans Typewriter"/>
                <a:ea typeface="Courier New" charset="0"/>
                <a:cs typeface="Courier New" charset="0"/>
              </a:rPr>
              <a:t>() // Not recommended</a:t>
            </a:r>
          </a:p>
          <a:p>
            <a:pPr lvl="1">
              <a:spcBef>
                <a:spcPts val="0"/>
              </a:spcBef>
              <a:buNone/>
            </a:pPr>
            <a:r>
              <a:rPr lang="en-US" sz="1600" dirty="0" smtClean="0">
                <a:solidFill>
                  <a:srgbClr val="6E8080"/>
                </a:solidFill>
                <a:latin typeface="Lucida Sans Typewriter"/>
                <a:ea typeface="Courier New" charset="0"/>
                <a:cs typeface="Courier New" charset="0"/>
              </a:rPr>
              <a:t>{</a:t>
            </a:r>
          </a:p>
          <a:p>
            <a:pPr lvl="1">
              <a:spcBef>
                <a:spcPts val="0"/>
              </a:spcBef>
              <a:buNone/>
            </a:pP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System.out.println("The</a:t>
            </a:r>
            <a:r>
              <a:rPr lang="en-US" sz="1600" dirty="0" smtClean="0">
                <a:solidFill>
                  <a:srgbClr val="6E8080"/>
                </a:solidFill>
                <a:latin typeface="Lucida Sans Typewriter"/>
                <a:ea typeface="Courier New" charset="0"/>
                <a:cs typeface="Courier New" charset="0"/>
              </a:rPr>
              <a:t> balance is now $" + balance);</a:t>
            </a:r>
          </a:p>
          <a:p>
            <a:pPr lvl="1">
              <a:spcBef>
                <a:spcPts val="0"/>
              </a:spcBef>
              <a:buNone/>
            </a:pPr>
            <a:r>
              <a:rPr lang="en-US" sz="1600" dirty="0" smtClean="0">
                <a:solidFill>
                  <a:srgbClr val="6E8080"/>
                </a:solidFill>
                <a:latin typeface="Lucida Sans Typewriter"/>
                <a:ea typeface="Courier New" charset="0"/>
                <a:cs typeface="Courier New" charset="0"/>
              </a:rPr>
              <a:t>} </a:t>
            </a:r>
          </a:p>
          <a:p>
            <a:pPr lvl="1"/>
            <a:r>
              <a:rPr lang="en-US" dirty="0" smtClean="0"/>
              <a:t>The method depends on </a:t>
            </a:r>
            <a:r>
              <a:rPr lang="en-US" dirty="0" err="1" smtClean="0">
                <a:solidFill>
                  <a:srgbClr val="6E8080"/>
                </a:solidFill>
                <a:latin typeface="Lucida Sans Typewriter"/>
                <a:ea typeface="Courier New" charset="0"/>
                <a:cs typeface="Courier New" charset="0"/>
              </a:rPr>
              <a:t>System.out</a:t>
            </a:r>
            <a:endParaRPr lang="en-US" dirty="0" smtClean="0">
              <a:solidFill>
                <a:srgbClr val="6E8080"/>
              </a:solidFill>
              <a:latin typeface="Lucida Sans Typewriter"/>
              <a:ea typeface="Courier New" charset="0"/>
              <a:cs typeface="Courier New" charset="0"/>
            </a:endParaRPr>
          </a:p>
          <a:p>
            <a:pPr lvl="1"/>
            <a:r>
              <a:rPr lang="en-US" dirty="0" smtClean="0"/>
              <a:t>Not every computing environment has </a:t>
            </a:r>
            <a:r>
              <a:rPr lang="en-US" dirty="0" err="1" smtClean="0">
                <a:solidFill>
                  <a:srgbClr val="6E8080"/>
                </a:solidFill>
                <a:latin typeface="Lucida Sans Typewriter"/>
                <a:ea typeface="Courier New" charset="0"/>
                <a:cs typeface="Courier New" charset="0"/>
              </a:rPr>
              <a:t>System.out</a:t>
            </a:r>
            <a:endParaRPr lang="en-US" dirty="0" smtClean="0">
              <a:solidFill>
                <a:srgbClr val="6E8080"/>
              </a:solidFill>
              <a:latin typeface="Lucida Sans Typewriter"/>
              <a:ea typeface="Courier New" charset="0"/>
              <a:cs typeface="Courier New" charset="0"/>
            </a:endParaRPr>
          </a:p>
          <a:p>
            <a:pPr lvl="1"/>
            <a:r>
              <a:rPr lang="en-US" dirty="0" smtClean="0"/>
              <a:t>Violates the rule of minimizing dependencies</a:t>
            </a:r>
          </a:p>
          <a:p>
            <a:r>
              <a:rPr lang="en-US" dirty="0" smtClean="0"/>
              <a:t>Best to decouple input/output from the work of your classes </a:t>
            </a:r>
          </a:p>
          <a:p>
            <a:pPr lvl="1"/>
            <a:r>
              <a:rPr lang="en-US" dirty="0" smtClean="0"/>
              <a:t>Place the code for producing output or consuming input in a separate class.</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Separating </a:t>
            </a:r>
            <a:r>
              <a:rPr lang="en-US" dirty="0" err="1" smtClean="0"/>
              <a:t>Accessors</a:t>
            </a:r>
            <a:r>
              <a:rPr lang="en-US" dirty="0" smtClean="0"/>
              <a:t> and </a:t>
            </a:r>
            <a:r>
              <a:rPr lang="en-US" dirty="0" err="1" smtClean="0"/>
              <a:t>Mutators</a:t>
            </a:r>
            <a:endParaRPr lang="en-US" dirty="0"/>
          </a:p>
        </p:txBody>
      </p:sp>
      <p:sp>
        <p:nvSpPr>
          <p:cNvPr id="3" name="Content Placeholder 2"/>
          <p:cNvSpPr>
            <a:spLocks noGrp="1"/>
          </p:cNvSpPr>
          <p:nvPr>
            <p:ph idx="4294967295"/>
          </p:nvPr>
        </p:nvSpPr>
        <p:spPr>
          <a:xfrm>
            <a:off x="9525" y="921456"/>
            <a:ext cx="9134475" cy="5664807"/>
          </a:xfrm>
        </p:spPr>
        <p:txBody>
          <a:bodyPr/>
          <a:lstStyle/>
          <a:p>
            <a:r>
              <a:rPr lang="en-US" dirty="0" smtClean="0"/>
              <a:t>A</a:t>
            </a:r>
            <a:r>
              <a:rPr lang="en-US" b="1" dirty="0" smtClean="0"/>
              <a:t> </a:t>
            </a:r>
            <a:r>
              <a:rPr lang="en-US" b="1" dirty="0" err="1" smtClean="0"/>
              <a:t>mutator</a:t>
            </a:r>
            <a:r>
              <a:rPr lang="en-US" b="1" dirty="0" smtClean="0"/>
              <a:t> method</a:t>
            </a:r>
            <a:r>
              <a:rPr lang="en-US" dirty="0" smtClean="0"/>
              <a:t> changes the state of an object.</a:t>
            </a:r>
          </a:p>
          <a:p>
            <a:r>
              <a:rPr lang="en-US" dirty="0" smtClean="0"/>
              <a:t>An </a:t>
            </a:r>
            <a:r>
              <a:rPr lang="en-US" b="1" dirty="0" err="1" smtClean="0"/>
              <a:t>accessor</a:t>
            </a:r>
            <a:r>
              <a:rPr lang="en-US" b="1" dirty="0" smtClean="0"/>
              <a:t> method</a:t>
            </a:r>
            <a:r>
              <a:rPr lang="en-US" dirty="0" smtClean="0"/>
              <a:t> asks an object to compute a result, without changing the state.</a:t>
            </a:r>
          </a:p>
          <a:p>
            <a:r>
              <a:rPr lang="en-US" dirty="0" smtClean="0"/>
              <a:t>An </a:t>
            </a:r>
            <a:r>
              <a:rPr lang="en-US" b="1" dirty="0" smtClean="0"/>
              <a:t>immutable</a:t>
            </a:r>
            <a:r>
              <a:rPr lang="en-US" dirty="0" smtClean="0"/>
              <a:t> class has no </a:t>
            </a:r>
            <a:r>
              <a:rPr lang="en-US" dirty="0" err="1" smtClean="0"/>
              <a:t>mutator</a:t>
            </a:r>
            <a:r>
              <a:rPr lang="en-US" dirty="0" smtClean="0"/>
              <a:t> methods.</a:t>
            </a:r>
          </a:p>
          <a:p>
            <a:r>
              <a:rPr lang="en-US" dirty="0" smtClean="0">
                <a:solidFill>
                  <a:srgbClr val="6E8080"/>
                </a:solidFill>
                <a:latin typeface="Lucida Sans Typewriter"/>
                <a:ea typeface="Courier New" charset="0"/>
                <a:cs typeface="Courier New" charset="0"/>
              </a:rPr>
              <a:t>String</a:t>
            </a:r>
            <a:r>
              <a:rPr lang="en-US" dirty="0" smtClean="0"/>
              <a:t> is an immutable class </a:t>
            </a:r>
          </a:p>
          <a:p>
            <a:pPr lvl="1"/>
            <a:r>
              <a:rPr lang="en-US" dirty="0" smtClean="0"/>
              <a:t>No method in the </a:t>
            </a:r>
            <a:r>
              <a:rPr lang="en-US" dirty="0" err="1" smtClean="0">
                <a:solidFill>
                  <a:srgbClr val="6E8080"/>
                </a:solidFill>
                <a:latin typeface="Lucida Sans Typewriter"/>
                <a:ea typeface="Courier New" charset="0"/>
                <a:cs typeface="Courier New" charset="0"/>
              </a:rPr>
              <a:t>String</a:t>
            </a:r>
            <a:r>
              <a:rPr lang="en-US" dirty="0" smtClean="0">
                <a:solidFill>
                  <a:srgbClr val="6E8080"/>
                </a:solidFill>
                <a:latin typeface="Lucida Sans Typewriter"/>
                <a:ea typeface="Courier New" charset="0"/>
                <a:cs typeface="Courier New" charset="0"/>
              </a:rPr>
              <a:t> </a:t>
            </a:r>
            <a:r>
              <a:rPr lang="en-US" dirty="0" smtClean="0"/>
              <a:t>class can modify the contents of a string.</a:t>
            </a:r>
          </a:p>
          <a:p>
            <a:r>
              <a:rPr lang="en-US" dirty="0" smtClean="0"/>
              <a:t>References to objects of an immutable class can be safely shared.</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Separating </a:t>
            </a:r>
            <a:r>
              <a:rPr lang="en-US" dirty="0" err="1" smtClean="0"/>
              <a:t>Accessors</a:t>
            </a:r>
            <a:r>
              <a:rPr lang="en-US" dirty="0" smtClean="0"/>
              <a:t> and </a:t>
            </a:r>
            <a:r>
              <a:rPr lang="en-US" dirty="0" err="1" smtClean="0"/>
              <a:t>Mutators</a:t>
            </a:r>
            <a:endParaRPr lang="en-US" dirty="0"/>
          </a:p>
        </p:txBody>
      </p:sp>
      <p:sp>
        <p:nvSpPr>
          <p:cNvPr id="3" name="Content Placeholder 2"/>
          <p:cNvSpPr>
            <a:spLocks noGrp="1"/>
          </p:cNvSpPr>
          <p:nvPr>
            <p:ph idx="4294967295"/>
          </p:nvPr>
        </p:nvSpPr>
        <p:spPr>
          <a:xfrm>
            <a:off x="9525" y="921456"/>
            <a:ext cx="9134475" cy="5664807"/>
          </a:xfrm>
        </p:spPr>
        <p:txBody>
          <a:bodyPr/>
          <a:lstStyle/>
          <a:p>
            <a:r>
              <a:rPr lang="en-US" dirty="0" smtClean="0"/>
              <a:t>In a mutable class, separate </a:t>
            </a:r>
            <a:r>
              <a:rPr lang="en-US" dirty="0" err="1" smtClean="0"/>
              <a:t>accessors</a:t>
            </a:r>
            <a:r>
              <a:rPr lang="en-US" dirty="0" smtClean="0"/>
              <a:t> and </a:t>
            </a:r>
            <a:r>
              <a:rPr lang="en-US" dirty="0" err="1" smtClean="0"/>
              <a:t>mutators</a:t>
            </a:r>
            <a:endParaRPr lang="en-US" dirty="0" smtClean="0"/>
          </a:p>
          <a:p>
            <a:r>
              <a:rPr lang="en-US" dirty="0" smtClean="0"/>
              <a:t>A method that returns a value should not be a </a:t>
            </a:r>
            <a:r>
              <a:rPr lang="en-US" dirty="0" err="1" smtClean="0"/>
              <a:t>mutator</a:t>
            </a:r>
            <a:r>
              <a:rPr lang="en-US" dirty="0" smtClean="0"/>
              <a:t>.</a:t>
            </a:r>
          </a:p>
          <a:p>
            <a:r>
              <a:rPr lang="en-US" dirty="0" smtClean="0"/>
              <a:t>In general, all </a:t>
            </a:r>
            <a:r>
              <a:rPr lang="en-US" dirty="0" err="1" smtClean="0"/>
              <a:t>mutators</a:t>
            </a:r>
            <a:r>
              <a:rPr lang="en-US" dirty="0" smtClean="0"/>
              <a:t> of your class should have return type </a:t>
            </a:r>
            <a:r>
              <a:rPr lang="en-US" dirty="0" smtClean="0">
                <a:solidFill>
                  <a:srgbClr val="6E8080"/>
                </a:solidFill>
                <a:latin typeface="Lucida Sans Typewriter"/>
                <a:ea typeface="Courier New" charset="0"/>
                <a:cs typeface="Courier New" charset="0"/>
              </a:rPr>
              <a:t>void</a:t>
            </a:r>
            <a:r>
              <a:rPr lang="en-US" dirty="0" smtClean="0"/>
              <a:t>.</a:t>
            </a:r>
          </a:p>
          <a:p>
            <a:r>
              <a:rPr lang="en-US" dirty="0" smtClean="0"/>
              <a:t>Sometimes a </a:t>
            </a:r>
            <a:r>
              <a:rPr lang="en-US" dirty="0" err="1" smtClean="0"/>
              <a:t>mutator</a:t>
            </a:r>
            <a:r>
              <a:rPr lang="en-US" dirty="0" smtClean="0"/>
              <a:t> method can return an informational value.</a:t>
            </a:r>
          </a:p>
          <a:p>
            <a:r>
              <a:rPr lang="en-US" dirty="0" err="1" smtClean="0">
                <a:solidFill>
                  <a:srgbClr val="6E8080"/>
                </a:solidFill>
                <a:latin typeface="Lucida Sans Typewriter"/>
                <a:ea typeface="Courier New" charset="0"/>
                <a:cs typeface="Courier New" charset="0"/>
              </a:rPr>
              <a:t>ArrayList</a:t>
            </a:r>
            <a:r>
              <a:rPr lang="en-US" dirty="0" smtClean="0"/>
              <a:t> remove method returns true if the removal was successful.</a:t>
            </a:r>
          </a:p>
          <a:p>
            <a:r>
              <a:rPr lang="en-US" dirty="0" smtClean="0"/>
              <a:t>To check the temperature of the water in the bottle, you could take a sip, but that would be the equivalent of a </a:t>
            </a:r>
            <a:r>
              <a:rPr lang="en-US" dirty="0" err="1" smtClean="0"/>
              <a:t>mutator</a:t>
            </a:r>
            <a:r>
              <a:rPr lang="en-US" dirty="0" smtClean="0"/>
              <a:t> method.</a:t>
            </a:r>
            <a:endParaRPr lang="en-US" dirty="0"/>
          </a:p>
        </p:txBody>
      </p:sp>
      <p:pic>
        <p:nvPicPr>
          <p:cNvPr id="4" name="Picture 3" descr="woman_sipping.jpg"/>
          <p:cNvPicPr>
            <a:picLocks noChangeAspect="1"/>
          </p:cNvPicPr>
          <p:nvPr/>
        </p:nvPicPr>
        <p:blipFill>
          <a:blip r:embed="rId2"/>
          <a:stretch>
            <a:fillRect/>
          </a:stretch>
        </p:blipFill>
        <p:spPr>
          <a:xfrm>
            <a:off x="4146318" y="5059816"/>
            <a:ext cx="1135294" cy="1798184"/>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Minimizing Side Effects</a:t>
            </a:r>
            <a:endParaRPr lang="en-US" dirty="0"/>
          </a:p>
        </p:txBody>
      </p:sp>
      <p:sp>
        <p:nvSpPr>
          <p:cNvPr id="3" name="Content Placeholder 2"/>
          <p:cNvSpPr>
            <a:spLocks noGrp="1"/>
          </p:cNvSpPr>
          <p:nvPr>
            <p:ph idx="4294967295"/>
          </p:nvPr>
        </p:nvSpPr>
        <p:spPr>
          <a:xfrm>
            <a:off x="9525" y="921456"/>
            <a:ext cx="9134475" cy="5664807"/>
          </a:xfrm>
        </p:spPr>
        <p:txBody>
          <a:bodyPr/>
          <a:lstStyle/>
          <a:p>
            <a:r>
              <a:rPr lang="en-US" dirty="0" smtClean="0"/>
              <a:t>A side effect of a method is any externally observable data modification.</a:t>
            </a:r>
          </a:p>
          <a:p>
            <a:r>
              <a:rPr lang="en-US" dirty="0" err="1" smtClean="0"/>
              <a:t>Mutator</a:t>
            </a:r>
            <a:r>
              <a:rPr lang="en-US" dirty="0" smtClean="0"/>
              <a:t> methods have a side effect, namely the modification of the implicit parameter.</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Minimizing Side Effects</a:t>
            </a:r>
            <a:endParaRPr lang="en-US" dirty="0"/>
          </a:p>
        </p:txBody>
      </p:sp>
      <p:sp>
        <p:nvSpPr>
          <p:cNvPr id="3" name="Content Placeholder 2"/>
          <p:cNvSpPr>
            <a:spLocks noGrp="1"/>
          </p:cNvSpPr>
          <p:nvPr>
            <p:ph idx="4294967295"/>
          </p:nvPr>
        </p:nvSpPr>
        <p:spPr>
          <a:xfrm>
            <a:off x="9525" y="921456"/>
            <a:ext cx="9134475" cy="5664807"/>
          </a:xfrm>
        </p:spPr>
        <p:txBody>
          <a:bodyPr/>
          <a:lstStyle/>
          <a:p>
            <a:r>
              <a:rPr lang="en-US" dirty="0" smtClean="0"/>
              <a:t>In general, a method should not modify its parameter variables.</a:t>
            </a:r>
          </a:p>
          <a:p>
            <a:pPr lvl="1">
              <a:spcBef>
                <a:spcPts val="0"/>
              </a:spcBef>
              <a:buNone/>
            </a:pPr>
            <a:r>
              <a:rPr lang="en-US" sz="1600" dirty="0" smtClean="0">
                <a:solidFill>
                  <a:srgbClr val="6E8080"/>
                </a:solidFill>
                <a:latin typeface="Lucida Sans Typewriter"/>
                <a:ea typeface="Courier New" charset="0"/>
                <a:cs typeface="Courier New" charset="0"/>
              </a:rPr>
              <a:t>/** Computes the total balance of the given accounts.</a:t>
            </a:r>
          </a:p>
          <a:p>
            <a:pPr lvl="1">
              <a:spcBef>
                <a:spcPts val="0"/>
              </a:spcBef>
              <a:buNone/>
            </a:pP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param</a:t>
            </a:r>
            <a:r>
              <a:rPr lang="en-US" sz="1600" dirty="0" smtClean="0">
                <a:solidFill>
                  <a:srgbClr val="6E8080"/>
                </a:solidFill>
                <a:latin typeface="Lucida Sans Typewriter"/>
                <a:ea typeface="Courier New" charset="0"/>
                <a:cs typeface="Courier New" charset="0"/>
              </a:rPr>
              <a:t> accounts a list of bank accounts</a:t>
            </a:r>
          </a:p>
          <a:p>
            <a:pPr lvl="1">
              <a:spcBef>
                <a:spcPts val="0"/>
              </a:spcBef>
              <a:buNone/>
            </a:pPr>
            <a:r>
              <a:rPr lang="en-US" sz="1600" dirty="0" smtClean="0">
                <a:solidFill>
                  <a:srgbClr val="6E8080"/>
                </a:solidFill>
                <a:latin typeface="Lucida Sans Typewriter"/>
                <a:ea typeface="Courier New" charset="0"/>
                <a:cs typeface="Courier New" charset="0"/>
              </a:rPr>
              <a:t>*/</a:t>
            </a:r>
          </a:p>
          <a:p>
            <a:pPr lvl="1">
              <a:spcBef>
                <a:spcPts val="0"/>
              </a:spcBef>
              <a:buNone/>
            </a:pPr>
            <a:r>
              <a:rPr lang="en-US" sz="1600" dirty="0" smtClean="0">
                <a:solidFill>
                  <a:srgbClr val="6E8080"/>
                </a:solidFill>
                <a:latin typeface="Lucida Sans Typewriter"/>
                <a:ea typeface="Courier New" charset="0"/>
                <a:cs typeface="Courier New" charset="0"/>
              </a:rPr>
              <a:t>public double </a:t>
            </a:r>
            <a:r>
              <a:rPr lang="en-US" sz="1600" dirty="0" err="1" smtClean="0">
                <a:solidFill>
                  <a:srgbClr val="6E8080"/>
                </a:solidFill>
                <a:latin typeface="Lucida Sans Typewriter"/>
                <a:ea typeface="Courier New" charset="0"/>
                <a:cs typeface="Courier New" charset="0"/>
              </a:rPr>
              <a:t>getTotalBalance(ArrayList</a:t>
            </a:r>
            <a:r>
              <a:rPr lang="en-US" sz="1600" dirty="0" smtClean="0">
                <a:solidFill>
                  <a:srgbClr val="6E8080"/>
                </a:solidFill>
                <a:latin typeface="Lucida Sans Typewriter"/>
                <a:ea typeface="Courier New" charset="0"/>
                <a:cs typeface="Courier New" charset="0"/>
              </a:rPr>
              <a:t>&lt;String&gt; accounts)</a:t>
            </a:r>
          </a:p>
          <a:p>
            <a:pPr lvl="1">
              <a:spcBef>
                <a:spcPts val="0"/>
              </a:spcBef>
              <a:buNone/>
            </a:pPr>
            <a:r>
              <a:rPr lang="en-US" sz="1600" dirty="0" smtClean="0">
                <a:solidFill>
                  <a:srgbClr val="6E8080"/>
                </a:solidFill>
                <a:latin typeface="Lucida Sans Typewriter"/>
                <a:ea typeface="Courier New" charset="0"/>
                <a:cs typeface="Courier New" charset="0"/>
              </a:rPr>
              <a:t>{</a:t>
            </a:r>
          </a:p>
          <a:p>
            <a:pPr lvl="1">
              <a:spcBef>
                <a:spcPts val="0"/>
              </a:spcBef>
              <a:buNone/>
            </a:pPr>
            <a:r>
              <a:rPr lang="en-US" sz="1600" dirty="0" smtClean="0">
                <a:solidFill>
                  <a:srgbClr val="6E8080"/>
                </a:solidFill>
                <a:latin typeface="Lucida Sans Typewriter"/>
                <a:ea typeface="Courier New" charset="0"/>
                <a:cs typeface="Courier New" charset="0"/>
              </a:rPr>
              <a:t>   double sum = 0;</a:t>
            </a:r>
          </a:p>
          <a:p>
            <a:pPr lvl="1">
              <a:spcBef>
                <a:spcPts val="0"/>
              </a:spcBef>
              <a:buNone/>
            </a:pPr>
            <a:r>
              <a:rPr lang="en-US" sz="1600" dirty="0" smtClean="0">
                <a:solidFill>
                  <a:srgbClr val="6E8080"/>
                </a:solidFill>
                <a:latin typeface="Lucida Sans Typewriter"/>
                <a:ea typeface="Courier New" charset="0"/>
                <a:cs typeface="Courier New" charset="0"/>
              </a:rPr>
              <a:t>   while (</a:t>
            </a:r>
            <a:r>
              <a:rPr lang="en-US" sz="1600" dirty="0" err="1" smtClean="0">
                <a:solidFill>
                  <a:srgbClr val="6E8080"/>
                </a:solidFill>
                <a:latin typeface="Lucida Sans Typewriter"/>
                <a:ea typeface="Courier New" charset="0"/>
                <a:cs typeface="Courier New" charset="0"/>
              </a:rPr>
              <a:t>studentNames.size</a:t>
            </a:r>
            <a:r>
              <a:rPr lang="en-US" sz="1600" dirty="0" smtClean="0">
                <a:solidFill>
                  <a:srgbClr val="6E8080"/>
                </a:solidFill>
                <a:latin typeface="Lucida Sans Typewriter"/>
                <a:ea typeface="Courier New" charset="0"/>
                <a:cs typeface="Courier New" charset="0"/>
              </a:rPr>
              <a:t>() &gt; 0)</a:t>
            </a:r>
          </a:p>
          <a:p>
            <a:pPr lvl="1">
              <a:spcBef>
                <a:spcPts val="0"/>
              </a:spcBef>
              <a:buNone/>
            </a:pPr>
            <a:r>
              <a:rPr lang="en-US" sz="1600" dirty="0" smtClean="0">
                <a:solidFill>
                  <a:srgbClr val="6E8080"/>
                </a:solidFill>
                <a:latin typeface="Lucida Sans Typewriter"/>
                <a:ea typeface="Courier New" charset="0"/>
                <a:cs typeface="Courier New" charset="0"/>
              </a:rPr>
              <a:t>   {</a:t>
            </a:r>
          </a:p>
          <a:p>
            <a:pPr lvl="1">
              <a:spcBef>
                <a:spcPts val="0"/>
              </a:spcBef>
              <a:buNone/>
            </a:pP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BankAccount</a:t>
            </a:r>
            <a:r>
              <a:rPr lang="en-US" sz="1600" dirty="0" smtClean="0">
                <a:solidFill>
                  <a:srgbClr val="6E8080"/>
                </a:solidFill>
                <a:latin typeface="Lucida Sans Typewriter"/>
                <a:ea typeface="Courier New" charset="0"/>
                <a:cs typeface="Courier New" charset="0"/>
              </a:rPr>
              <a:t> account = accounts.remove(0); // Not recommended </a:t>
            </a:r>
          </a:p>
          <a:p>
            <a:pPr lvl="1">
              <a:spcBef>
                <a:spcPts val="0"/>
              </a:spcBef>
              <a:buNone/>
            </a:pPr>
            <a:r>
              <a:rPr lang="en-US" sz="1600" dirty="0" smtClean="0">
                <a:solidFill>
                  <a:srgbClr val="6E8080"/>
                </a:solidFill>
                <a:latin typeface="Lucida Sans Typewriter"/>
                <a:ea typeface="Courier New" charset="0"/>
                <a:cs typeface="Courier New" charset="0"/>
              </a:rPr>
              <a:t>      sum = sum + </a:t>
            </a:r>
            <a:r>
              <a:rPr lang="en-US" sz="1600" dirty="0" err="1" smtClean="0">
                <a:solidFill>
                  <a:srgbClr val="6E8080"/>
                </a:solidFill>
                <a:latin typeface="Lucida Sans Typewriter"/>
                <a:ea typeface="Courier New" charset="0"/>
                <a:cs typeface="Courier New" charset="0"/>
              </a:rPr>
              <a:t>account.getBalance</a:t>
            </a:r>
            <a:r>
              <a:rPr lang="en-US" sz="1600" dirty="0" smtClean="0">
                <a:solidFill>
                  <a:srgbClr val="6E8080"/>
                </a:solidFill>
                <a:latin typeface="Lucida Sans Typewriter"/>
                <a:ea typeface="Courier New" charset="0"/>
                <a:cs typeface="Courier New" charset="0"/>
              </a:rPr>
              <a:t>();</a:t>
            </a:r>
          </a:p>
          <a:p>
            <a:pPr lvl="1">
              <a:spcBef>
                <a:spcPts val="0"/>
              </a:spcBef>
              <a:buNone/>
            </a:pPr>
            <a:r>
              <a:rPr lang="en-US" sz="1600" dirty="0" smtClean="0">
                <a:solidFill>
                  <a:srgbClr val="6E8080"/>
                </a:solidFill>
                <a:latin typeface="Lucida Sans Typewriter"/>
                <a:ea typeface="Courier New" charset="0"/>
                <a:cs typeface="Courier New" charset="0"/>
              </a:rPr>
              <a:t>   }</a:t>
            </a:r>
          </a:p>
          <a:p>
            <a:pPr lvl="1">
              <a:spcBef>
                <a:spcPts val="0"/>
              </a:spcBef>
              <a:buNone/>
            </a:pPr>
            <a:r>
              <a:rPr lang="en-US" sz="1600" dirty="0" smtClean="0">
                <a:solidFill>
                  <a:srgbClr val="6E8080"/>
                </a:solidFill>
                <a:latin typeface="Lucida Sans Typewriter"/>
                <a:ea typeface="Courier New" charset="0"/>
                <a:cs typeface="Courier New" charset="0"/>
              </a:rPr>
              <a:t>   return sum;</a:t>
            </a:r>
          </a:p>
          <a:p>
            <a:pPr lvl="1">
              <a:spcBef>
                <a:spcPts val="0"/>
              </a:spcBef>
              <a:buNone/>
            </a:pPr>
            <a:r>
              <a:rPr lang="en-US" sz="1600" dirty="0" smtClean="0">
                <a:solidFill>
                  <a:srgbClr val="6E8080"/>
                </a:solidFill>
                <a:latin typeface="Lucida Sans Typewriter"/>
                <a:ea typeface="Courier New" charset="0"/>
                <a:cs typeface="Courier New" charset="0"/>
              </a:rPr>
              <a:t>}</a:t>
            </a:r>
          </a:p>
          <a:p>
            <a:pPr>
              <a:spcBef>
                <a:spcPts val="0"/>
              </a:spcBef>
            </a:pPr>
            <a:r>
              <a:rPr lang="en-US" dirty="0" smtClean="0"/>
              <a:t>Such a side effect would not be what most programmers expect.</a:t>
            </a:r>
            <a:endParaRPr lang="en-US" dirty="0" smtClean="0">
              <a:solidFill>
                <a:srgbClr val="6E8080"/>
              </a:solidFill>
              <a:latin typeface="Lucida Sans Typewriter"/>
              <a:ea typeface="Courier New" charset="0"/>
              <a:cs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Minimizing Side Effects</a:t>
            </a:r>
            <a:endParaRPr lang="en-US" dirty="0"/>
          </a:p>
        </p:txBody>
      </p:sp>
      <p:sp>
        <p:nvSpPr>
          <p:cNvPr id="3" name="Content Placeholder 2"/>
          <p:cNvSpPr>
            <a:spLocks noGrp="1"/>
          </p:cNvSpPr>
          <p:nvPr>
            <p:ph idx="4294967295"/>
          </p:nvPr>
        </p:nvSpPr>
        <p:spPr>
          <a:xfrm>
            <a:off x="9525" y="921456"/>
            <a:ext cx="9134475" cy="5664807"/>
          </a:xfrm>
        </p:spPr>
        <p:txBody>
          <a:bodyPr vert="horz"/>
          <a:lstStyle/>
          <a:p>
            <a:r>
              <a:rPr lang="en-US" dirty="0" smtClean="0"/>
              <a:t>The following method mutates the </a:t>
            </a:r>
            <a:r>
              <a:rPr lang="en-US" dirty="0" err="1" smtClean="0">
                <a:solidFill>
                  <a:srgbClr val="6E8080"/>
                </a:solidFill>
                <a:latin typeface="Lucida Sans Typewriter"/>
                <a:ea typeface="Courier New" charset="0"/>
                <a:cs typeface="Courier New" charset="0"/>
              </a:rPr>
              <a:t>System.out</a:t>
            </a:r>
            <a:r>
              <a:rPr lang="en-US" dirty="0" smtClean="0"/>
              <a:t> object, which is not a part of the </a:t>
            </a:r>
            <a:r>
              <a:rPr lang="en-US" dirty="0" err="1" smtClean="0">
                <a:solidFill>
                  <a:srgbClr val="6E8080"/>
                </a:solidFill>
                <a:latin typeface="Lucida Sans Typewriter"/>
                <a:ea typeface="Courier New" charset="0"/>
                <a:cs typeface="Courier New" charset="0"/>
              </a:rPr>
              <a:t>BankAccount</a:t>
            </a:r>
            <a:r>
              <a:rPr lang="en-US" dirty="0" smtClean="0"/>
              <a:t> object.</a:t>
            </a:r>
          </a:p>
          <a:p>
            <a:pPr lvl="1">
              <a:spcBef>
                <a:spcPts val="0"/>
              </a:spcBef>
              <a:buNone/>
            </a:pPr>
            <a:r>
              <a:rPr lang="en-US" dirty="0" smtClean="0">
                <a:solidFill>
                  <a:srgbClr val="6E8080"/>
                </a:solidFill>
                <a:latin typeface="Lucida Sans Typewriter"/>
                <a:ea typeface="Courier New" charset="0"/>
                <a:cs typeface="Courier New" charset="0"/>
              </a:rPr>
              <a:t>public void </a:t>
            </a:r>
            <a:r>
              <a:rPr lang="en-US" dirty="0" err="1" smtClean="0">
                <a:solidFill>
                  <a:srgbClr val="6E8080"/>
                </a:solidFill>
                <a:latin typeface="Lucida Sans Typewriter"/>
                <a:ea typeface="Courier New" charset="0"/>
                <a:cs typeface="Courier New" charset="0"/>
              </a:rPr>
              <a:t>printBalance</a:t>
            </a:r>
            <a:r>
              <a:rPr lang="en-US" dirty="0" smtClean="0">
                <a:solidFill>
                  <a:srgbClr val="6E8080"/>
                </a:solidFill>
                <a:latin typeface="Lucida Sans Typewriter"/>
                <a:ea typeface="Courier New" charset="0"/>
                <a:cs typeface="Courier New" charset="0"/>
              </a:rPr>
              <a:t>() // Not recommended</a:t>
            </a:r>
          </a:p>
          <a:p>
            <a:pPr lvl="1">
              <a:spcBef>
                <a:spcPts val="0"/>
              </a:spcBef>
              <a:buNone/>
            </a:pP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System.out.println("The</a:t>
            </a:r>
            <a:r>
              <a:rPr lang="en-US" dirty="0" smtClean="0">
                <a:solidFill>
                  <a:srgbClr val="6E8080"/>
                </a:solidFill>
                <a:latin typeface="Lucida Sans Typewriter"/>
                <a:ea typeface="Courier New" charset="0"/>
                <a:cs typeface="Courier New" charset="0"/>
              </a:rPr>
              <a:t> balance is now $" +</a:t>
            </a:r>
          </a:p>
          <a:p>
            <a:pPr lvl="1">
              <a:spcBef>
                <a:spcPts val="0"/>
              </a:spcBef>
              <a:buNone/>
            </a:pPr>
            <a:r>
              <a:rPr lang="en-US" dirty="0" smtClean="0">
                <a:solidFill>
                  <a:srgbClr val="6E8080"/>
                </a:solidFill>
                <a:latin typeface="Lucida Sans Typewriter"/>
                <a:ea typeface="Courier New" charset="0"/>
                <a:cs typeface="Courier New" charset="0"/>
              </a:rPr>
              <a:t>      balance);</a:t>
            </a:r>
          </a:p>
          <a:p>
            <a:pPr lvl="1">
              <a:spcBef>
                <a:spcPts val="0"/>
              </a:spcBef>
              <a:buNone/>
            </a:pPr>
            <a:r>
              <a:rPr lang="en-US" dirty="0" smtClean="0">
                <a:solidFill>
                  <a:srgbClr val="6E8080"/>
                </a:solidFill>
                <a:latin typeface="Lucida Sans Typewriter"/>
                <a:ea typeface="Courier New" charset="0"/>
                <a:cs typeface="Courier New" charset="0"/>
              </a:rPr>
              <a:t>}</a:t>
            </a:r>
          </a:p>
          <a:p>
            <a:r>
              <a:rPr lang="en-US" dirty="0" smtClean="0"/>
              <a:t>That is a side effect.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Minimizing Side Effects</a:t>
            </a:r>
            <a:endParaRPr lang="en-US" dirty="0"/>
          </a:p>
        </p:txBody>
      </p:sp>
      <p:sp>
        <p:nvSpPr>
          <p:cNvPr id="3" name="Content Placeholder 2"/>
          <p:cNvSpPr>
            <a:spLocks noGrp="1"/>
          </p:cNvSpPr>
          <p:nvPr>
            <p:ph idx="4294967295"/>
          </p:nvPr>
        </p:nvSpPr>
        <p:spPr>
          <a:xfrm>
            <a:off x="9525" y="921456"/>
            <a:ext cx="9134475" cy="5664807"/>
          </a:xfrm>
        </p:spPr>
        <p:txBody>
          <a:bodyPr vert="horz"/>
          <a:lstStyle/>
          <a:p>
            <a:r>
              <a:rPr lang="en-US" dirty="0" smtClean="0"/>
              <a:t>Keep most of your classes free from input and output operations.</a:t>
            </a:r>
          </a:p>
          <a:p>
            <a:r>
              <a:rPr lang="en-US" dirty="0" smtClean="0"/>
              <a:t>This taxi has an undesirable side effect, spraying bystanders with muddy water.</a:t>
            </a:r>
          </a:p>
          <a:p>
            <a:endParaRPr lang="en-US" dirty="0" smtClean="0"/>
          </a:p>
          <a:p>
            <a:endParaRPr lang="en-US" dirty="0" smtClean="0"/>
          </a:p>
          <a:p>
            <a:endParaRPr lang="en-US" dirty="0" smtClean="0"/>
          </a:p>
          <a:p>
            <a:endParaRPr lang="en-US" dirty="0" smtClean="0"/>
          </a:p>
          <a:p>
            <a:endParaRPr lang="en-US" dirty="0" smtClean="0"/>
          </a:p>
          <a:p>
            <a:r>
              <a:rPr lang="en-US" dirty="0" smtClean="0"/>
              <a:t>When designing methods, minimize side effects.</a:t>
            </a:r>
            <a:endParaRPr lang="en-US" dirty="0" smtClean="0">
              <a:solidFill>
                <a:srgbClr val="6E8080"/>
              </a:solidFill>
              <a:latin typeface="Lucida Sans Typewriter"/>
              <a:ea typeface="Courier New" charset="0"/>
              <a:cs typeface="Courier New" charset="0"/>
            </a:endParaRPr>
          </a:p>
        </p:txBody>
      </p:sp>
      <p:pic>
        <p:nvPicPr>
          <p:cNvPr id="4" name="Picture 3" descr="taxi.jpg"/>
          <p:cNvPicPr>
            <a:picLocks noChangeAspect="1"/>
          </p:cNvPicPr>
          <p:nvPr/>
        </p:nvPicPr>
        <p:blipFill>
          <a:blip r:embed="rId2"/>
          <a:stretch>
            <a:fillRect/>
          </a:stretch>
        </p:blipFill>
        <p:spPr>
          <a:xfrm>
            <a:off x="471889" y="2674290"/>
            <a:ext cx="2667000" cy="1857375"/>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8.3</a:t>
            </a:r>
            <a:endParaRPr lang="en-US" dirty="0"/>
          </a:p>
        </p:txBody>
      </p:sp>
      <p:sp>
        <p:nvSpPr>
          <p:cNvPr id="8" name="Content Placeholder 5"/>
          <p:cNvSpPr>
            <a:spLocks noGrp="1"/>
          </p:cNvSpPr>
          <p:nvPr>
            <p:ph idx="4294967295"/>
          </p:nvPr>
        </p:nvSpPr>
        <p:spPr>
          <a:xfrm>
            <a:off x="599372" y="2101750"/>
            <a:ext cx="8239827" cy="1140758"/>
          </a:xfrm>
        </p:spPr>
        <p:txBody>
          <a:bodyPr/>
          <a:lstStyle/>
          <a:p>
            <a:pPr>
              <a:buNone/>
            </a:pPr>
            <a:r>
              <a:rPr lang="en-US" b="1" dirty="0" smtClean="0"/>
              <a:t>Answer:</a:t>
            </a:r>
            <a:r>
              <a:rPr lang="en-US" dirty="0" smtClean="0"/>
              <a:t> Some of its features deal with payments, others with coin values. </a:t>
            </a:r>
            <a:endParaRPr lang="en-US" dirty="0"/>
          </a:p>
        </p:txBody>
      </p:sp>
      <p:sp>
        <p:nvSpPr>
          <p:cNvPr id="9" name="Content Placeholder 5"/>
          <p:cNvSpPr>
            <a:spLocks noGrp="1"/>
          </p:cNvSpPr>
          <p:nvPr>
            <p:ph idx="4294967295"/>
          </p:nvPr>
        </p:nvSpPr>
        <p:spPr>
          <a:xfrm>
            <a:off x="8964" y="958815"/>
            <a:ext cx="8677836" cy="784481"/>
          </a:xfrm>
        </p:spPr>
        <p:txBody>
          <a:bodyPr>
            <a:normAutofit lnSpcReduction="10000"/>
          </a:bodyPr>
          <a:lstStyle/>
          <a:p>
            <a:pPr>
              <a:buNone/>
            </a:pPr>
            <a:r>
              <a:rPr lang="en-US" dirty="0" smtClean="0"/>
              <a:t>Why is the </a:t>
            </a:r>
            <a:r>
              <a:rPr lang="en-US" dirty="0" err="1" smtClean="0">
                <a:solidFill>
                  <a:srgbClr val="6E8080"/>
                </a:solidFill>
                <a:latin typeface="Lucida Sans Typewriter"/>
                <a:ea typeface="Courier New" charset="0"/>
                <a:cs typeface="Courier New" charset="0"/>
              </a:rPr>
              <a:t>CashRegister</a:t>
            </a:r>
            <a:r>
              <a:rPr lang="en-US" dirty="0" smtClean="0"/>
              <a:t> class from Chapter 4 not cohesive? </a:t>
            </a:r>
            <a:endParaRPr lang="en-US" sz="2000" dirty="0" smtClean="0">
              <a:solidFill>
                <a:srgbClr val="6E8080"/>
              </a:solidFill>
              <a:latin typeface="Lucida Sans Typewriter"/>
              <a:ea typeface="Courier New" charset="0"/>
              <a:cs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Chapter Goals</a:t>
            </a:r>
            <a:endParaRPr lang="en-US" dirty="0"/>
          </a:p>
        </p:txBody>
      </p:sp>
      <p:sp>
        <p:nvSpPr>
          <p:cNvPr id="3" name="Content Placeholder 2"/>
          <p:cNvSpPr>
            <a:spLocks noGrp="1"/>
          </p:cNvSpPr>
          <p:nvPr>
            <p:ph idx="1"/>
          </p:nvPr>
        </p:nvSpPr>
        <p:spPr>
          <a:xfrm>
            <a:off x="174712" y="4003415"/>
            <a:ext cx="8229600" cy="2475229"/>
          </a:xfrm>
        </p:spPr>
        <p:txBody>
          <a:bodyPr>
            <a:noAutofit/>
          </a:bodyPr>
          <a:lstStyle/>
          <a:p>
            <a:r>
              <a:rPr lang="en-US" sz="2000" dirty="0" smtClean="0"/>
              <a:t>To learn how to choose appropriate classes for a given problem</a:t>
            </a:r>
          </a:p>
          <a:p>
            <a:r>
              <a:rPr lang="en-US" sz="2000" dirty="0" smtClean="0"/>
              <a:t>To understand the concept of cohesion</a:t>
            </a:r>
          </a:p>
          <a:p>
            <a:r>
              <a:rPr lang="en-US" sz="2000" dirty="0" smtClean="0"/>
              <a:t>To minimize dependencies and side effects</a:t>
            </a:r>
          </a:p>
          <a:p>
            <a:r>
              <a:rPr lang="en-US" sz="2000" dirty="0" smtClean="0"/>
              <a:t>To learn how to find a data representation for a class</a:t>
            </a:r>
          </a:p>
          <a:p>
            <a:r>
              <a:rPr lang="en-US" sz="2000" dirty="0" smtClean="0"/>
              <a:t>To understand static methods and variables</a:t>
            </a:r>
          </a:p>
          <a:p>
            <a:r>
              <a:rPr lang="en-US" sz="2000" dirty="0" smtClean="0"/>
              <a:t>To learn about packages </a:t>
            </a:r>
            <a:endParaRPr lang="en-US" sz="2000" dirty="0"/>
          </a:p>
        </p:txBody>
      </p:sp>
      <p:pic>
        <p:nvPicPr>
          <p:cNvPr id="7" name="Picture 6" descr="director_chair.jpg"/>
          <p:cNvPicPr>
            <a:picLocks noChangeAspect="1"/>
          </p:cNvPicPr>
          <p:nvPr/>
        </p:nvPicPr>
        <p:blipFill>
          <a:blip r:embed="rId2"/>
          <a:stretch>
            <a:fillRect/>
          </a:stretch>
        </p:blipFill>
        <p:spPr>
          <a:xfrm>
            <a:off x="174713" y="932154"/>
            <a:ext cx="3087555" cy="319021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8.4</a:t>
            </a:r>
            <a:endParaRPr lang="en-US" dirty="0"/>
          </a:p>
        </p:txBody>
      </p:sp>
      <p:sp>
        <p:nvSpPr>
          <p:cNvPr id="8" name="Content Placeholder 5"/>
          <p:cNvSpPr>
            <a:spLocks noGrp="1"/>
          </p:cNvSpPr>
          <p:nvPr>
            <p:ph idx="4294967295"/>
          </p:nvPr>
        </p:nvSpPr>
        <p:spPr>
          <a:xfrm>
            <a:off x="446973" y="2210015"/>
            <a:ext cx="8239827" cy="3217797"/>
          </a:xfrm>
        </p:spPr>
        <p:txBody>
          <a:bodyPr/>
          <a:lstStyle/>
          <a:p>
            <a:pPr>
              <a:buNone/>
            </a:pPr>
            <a:r>
              <a:rPr lang="en-US" b="1" dirty="0" smtClean="0"/>
              <a:t>Answer:</a:t>
            </a:r>
            <a:r>
              <a:rPr lang="en-US" dirty="0" smtClean="0"/>
              <a:t> None of the coin operations require the </a:t>
            </a:r>
            <a:r>
              <a:rPr lang="en-US" dirty="0" err="1" smtClean="0">
                <a:solidFill>
                  <a:srgbClr val="6E8080"/>
                </a:solidFill>
                <a:latin typeface="Lucida Sans Typewriter"/>
                <a:ea typeface="Courier New" charset="0"/>
                <a:cs typeface="Courier New" charset="0"/>
              </a:rPr>
              <a:t>CashRegister</a:t>
            </a:r>
            <a:r>
              <a:rPr lang="en-US" dirty="0" smtClean="0"/>
              <a:t> class. </a:t>
            </a:r>
            <a:endParaRPr lang="en-US" dirty="0"/>
          </a:p>
        </p:txBody>
      </p:sp>
      <p:sp>
        <p:nvSpPr>
          <p:cNvPr id="9" name="Content Placeholder 5"/>
          <p:cNvSpPr>
            <a:spLocks noGrp="1"/>
          </p:cNvSpPr>
          <p:nvPr>
            <p:ph idx="4294967295"/>
          </p:nvPr>
        </p:nvSpPr>
        <p:spPr>
          <a:xfrm>
            <a:off x="8964" y="958815"/>
            <a:ext cx="8677836" cy="902988"/>
          </a:xfrm>
        </p:spPr>
        <p:txBody>
          <a:bodyPr/>
          <a:lstStyle/>
          <a:p>
            <a:pPr>
              <a:buNone/>
            </a:pPr>
            <a:r>
              <a:rPr lang="en-US" dirty="0" smtClean="0"/>
              <a:t>Why does the </a:t>
            </a:r>
            <a:r>
              <a:rPr lang="en-US" dirty="0" smtClean="0">
                <a:solidFill>
                  <a:srgbClr val="6E8080"/>
                </a:solidFill>
                <a:latin typeface="Lucida Sans Typewriter"/>
                <a:ea typeface="Courier New" charset="0"/>
                <a:cs typeface="Courier New" charset="0"/>
              </a:rPr>
              <a:t>Coin</a:t>
            </a:r>
            <a:r>
              <a:rPr lang="en-US" dirty="0" smtClean="0"/>
              <a:t> class not depend on the </a:t>
            </a:r>
            <a:r>
              <a:rPr lang="en-US" dirty="0" err="1" smtClean="0">
                <a:solidFill>
                  <a:srgbClr val="6E8080"/>
                </a:solidFill>
                <a:latin typeface="Lucida Sans Typewriter"/>
                <a:ea typeface="Courier New" charset="0"/>
                <a:cs typeface="Courier New" charset="0"/>
              </a:rPr>
              <a:t>CashRegister</a:t>
            </a:r>
            <a:r>
              <a:rPr lang="en-US" dirty="0" smtClean="0"/>
              <a:t> class? </a:t>
            </a:r>
            <a:endParaRPr lang="en-US" sz="2000" dirty="0" smtClean="0">
              <a:solidFill>
                <a:srgbClr val="6E8080"/>
              </a:solidFill>
              <a:latin typeface="Lucida Sans Typewriter"/>
              <a:ea typeface="Courier New" charset="0"/>
              <a:cs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8.5</a:t>
            </a:r>
            <a:endParaRPr lang="en-US" dirty="0"/>
          </a:p>
        </p:txBody>
      </p:sp>
      <p:sp>
        <p:nvSpPr>
          <p:cNvPr id="8" name="Content Placeholder 5"/>
          <p:cNvSpPr>
            <a:spLocks noGrp="1"/>
          </p:cNvSpPr>
          <p:nvPr>
            <p:ph idx="4294967295"/>
          </p:nvPr>
        </p:nvSpPr>
        <p:spPr>
          <a:xfrm>
            <a:off x="446973" y="1780653"/>
            <a:ext cx="8239827" cy="3217797"/>
          </a:xfrm>
        </p:spPr>
        <p:txBody>
          <a:bodyPr/>
          <a:lstStyle/>
          <a:p>
            <a:pPr>
              <a:buNone/>
            </a:pPr>
            <a:r>
              <a:rPr lang="en-US" b="1" dirty="0" smtClean="0"/>
              <a:t>Answer:</a:t>
            </a:r>
            <a:r>
              <a:rPr lang="en-US" dirty="0" smtClean="0"/>
              <a:t> If a class doesn't depend on another, it is not affected by interface changes in the other class. </a:t>
            </a:r>
            <a:endParaRPr lang="en-US" dirty="0"/>
          </a:p>
        </p:txBody>
      </p:sp>
      <p:sp>
        <p:nvSpPr>
          <p:cNvPr id="9" name="Content Placeholder 5"/>
          <p:cNvSpPr>
            <a:spLocks noGrp="1"/>
          </p:cNvSpPr>
          <p:nvPr>
            <p:ph idx="4294967295"/>
          </p:nvPr>
        </p:nvSpPr>
        <p:spPr>
          <a:xfrm>
            <a:off x="8964" y="958815"/>
            <a:ext cx="8677836" cy="821838"/>
          </a:xfrm>
        </p:spPr>
        <p:txBody>
          <a:bodyPr>
            <a:normAutofit lnSpcReduction="10000"/>
          </a:bodyPr>
          <a:lstStyle/>
          <a:p>
            <a:pPr>
              <a:buNone/>
            </a:pPr>
            <a:r>
              <a:rPr lang="en-US" dirty="0" smtClean="0"/>
              <a:t>Why is it a good idea to minimize dependencies between classes?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8.6</a:t>
            </a:r>
            <a:endParaRPr lang="en-US" dirty="0"/>
          </a:p>
        </p:txBody>
      </p:sp>
      <p:sp>
        <p:nvSpPr>
          <p:cNvPr id="8" name="Content Placeholder 5"/>
          <p:cNvSpPr>
            <a:spLocks noGrp="1"/>
          </p:cNvSpPr>
          <p:nvPr>
            <p:ph idx="4294967295"/>
          </p:nvPr>
        </p:nvSpPr>
        <p:spPr>
          <a:xfrm>
            <a:off x="446973" y="1780653"/>
            <a:ext cx="8239827" cy="3217797"/>
          </a:xfrm>
        </p:spPr>
        <p:txBody>
          <a:bodyPr/>
          <a:lstStyle/>
          <a:p>
            <a:pPr>
              <a:buNone/>
            </a:pPr>
            <a:r>
              <a:rPr lang="en-US" b="1" dirty="0" smtClean="0"/>
              <a:t>Answer:</a:t>
            </a:r>
            <a:r>
              <a:rPr lang="en-US" dirty="0" smtClean="0"/>
              <a:t> It is an </a:t>
            </a:r>
            <a:r>
              <a:rPr lang="en-US" dirty="0" err="1" smtClean="0"/>
              <a:t>accessor</a:t>
            </a:r>
            <a:r>
              <a:rPr lang="en-US" dirty="0" smtClean="0"/>
              <a:t> – calling </a:t>
            </a:r>
            <a:r>
              <a:rPr lang="en-US" dirty="0" smtClean="0">
                <a:solidFill>
                  <a:srgbClr val="6E8080"/>
                </a:solidFill>
                <a:latin typeface="Lucida Sans Typewriter"/>
                <a:ea typeface="Courier New" charset="0"/>
                <a:cs typeface="Courier New" charset="0"/>
              </a:rPr>
              <a:t>substring</a:t>
            </a:r>
            <a:r>
              <a:rPr lang="en-US" dirty="0" smtClean="0"/>
              <a:t> doesn't modify the string on which the method is invoked. In fact, all methods of the </a:t>
            </a:r>
            <a:r>
              <a:rPr lang="en-US" dirty="0" smtClean="0">
                <a:solidFill>
                  <a:srgbClr val="6E8080"/>
                </a:solidFill>
                <a:latin typeface="Lucida Sans Typewriter"/>
                <a:ea typeface="Courier New" charset="0"/>
                <a:cs typeface="Courier New" charset="0"/>
              </a:rPr>
              <a:t>String</a:t>
            </a:r>
            <a:r>
              <a:rPr lang="en-US" dirty="0" smtClean="0"/>
              <a:t> class are </a:t>
            </a:r>
            <a:r>
              <a:rPr lang="en-US" dirty="0" err="1" smtClean="0"/>
              <a:t>accessors</a:t>
            </a:r>
            <a:r>
              <a:rPr lang="en-US" dirty="0" smtClean="0"/>
              <a:t>. </a:t>
            </a:r>
            <a:endParaRPr lang="en-US" dirty="0"/>
          </a:p>
        </p:txBody>
      </p:sp>
      <p:sp>
        <p:nvSpPr>
          <p:cNvPr id="9" name="Content Placeholder 5"/>
          <p:cNvSpPr>
            <a:spLocks noGrp="1"/>
          </p:cNvSpPr>
          <p:nvPr>
            <p:ph idx="4294967295"/>
          </p:nvPr>
        </p:nvSpPr>
        <p:spPr>
          <a:xfrm>
            <a:off x="8964" y="958815"/>
            <a:ext cx="8677836" cy="821838"/>
          </a:xfrm>
        </p:spPr>
        <p:txBody>
          <a:bodyPr>
            <a:normAutofit lnSpcReduction="10000"/>
          </a:bodyPr>
          <a:lstStyle/>
          <a:p>
            <a:pPr>
              <a:buNone/>
            </a:pPr>
            <a:r>
              <a:rPr lang="en-US" dirty="0" smtClean="0"/>
              <a:t>Is the </a:t>
            </a:r>
            <a:r>
              <a:rPr lang="en-US" dirty="0" smtClean="0">
                <a:solidFill>
                  <a:srgbClr val="6E8080"/>
                </a:solidFill>
                <a:latin typeface="Lucida Sans Typewriter"/>
                <a:ea typeface="Courier New" charset="0"/>
                <a:cs typeface="Courier New" charset="0"/>
              </a:rPr>
              <a:t>substring</a:t>
            </a:r>
            <a:r>
              <a:rPr lang="en-US" dirty="0" smtClean="0"/>
              <a:t> method of the </a:t>
            </a:r>
            <a:r>
              <a:rPr lang="en-US" dirty="0" smtClean="0">
                <a:solidFill>
                  <a:srgbClr val="6E8080"/>
                </a:solidFill>
                <a:latin typeface="Lucida Sans Typewriter"/>
                <a:ea typeface="Courier New" charset="0"/>
                <a:cs typeface="Courier New" charset="0"/>
              </a:rPr>
              <a:t>String</a:t>
            </a:r>
            <a:r>
              <a:rPr lang="en-US" dirty="0" smtClean="0"/>
              <a:t> class an </a:t>
            </a:r>
            <a:r>
              <a:rPr lang="en-US" dirty="0" err="1" smtClean="0"/>
              <a:t>accessor</a:t>
            </a:r>
            <a:r>
              <a:rPr lang="en-US" dirty="0" smtClean="0"/>
              <a:t> or a </a:t>
            </a:r>
            <a:r>
              <a:rPr lang="en-US" dirty="0" err="1" smtClean="0"/>
              <a:t>mutator</a:t>
            </a:r>
            <a:r>
              <a:rPr lang="en-US" dirty="0" smtClean="0"/>
              <a:t>?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8.7</a:t>
            </a:r>
            <a:endParaRPr lang="en-US" dirty="0"/>
          </a:p>
        </p:txBody>
      </p:sp>
      <p:sp>
        <p:nvSpPr>
          <p:cNvPr id="8" name="Content Placeholder 5"/>
          <p:cNvSpPr>
            <a:spLocks noGrp="1"/>
          </p:cNvSpPr>
          <p:nvPr>
            <p:ph idx="4294967295"/>
          </p:nvPr>
        </p:nvSpPr>
        <p:spPr>
          <a:xfrm>
            <a:off x="446973" y="1714335"/>
            <a:ext cx="8239827" cy="3217797"/>
          </a:xfrm>
        </p:spPr>
        <p:txBody>
          <a:bodyPr/>
          <a:lstStyle/>
          <a:p>
            <a:pPr>
              <a:buNone/>
            </a:pPr>
            <a:r>
              <a:rPr lang="en-US" b="1" dirty="0" smtClean="0"/>
              <a:t>Answer:</a:t>
            </a:r>
            <a:r>
              <a:rPr lang="en-US" dirty="0" smtClean="0"/>
              <a:t> No – </a:t>
            </a:r>
            <a:r>
              <a:rPr lang="en-US" dirty="0" smtClean="0">
                <a:solidFill>
                  <a:srgbClr val="6E8080"/>
                </a:solidFill>
                <a:latin typeface="Lucida Sans Typewriter"/>
                <a:ea typeface="Courier New" charset="0"/>
                <a:cs typeface="Courier New" charset="0"/>
              </a:rPr>
              <a:t>translate</a:t>
            </a:r>
            <a:r>
              <a:rPr lang="en-US" dirty="0" smtClean="0"/>
              <a:t> is a </a:t>
            </a:r>
            <a:r>
              <a:rPr lang="en-US" dirty="0" err="1" smtClean="0"/>
              <a:t>mutator</a:t>
            </a:r>
            <a:r>
              <a:rPr lang="en-US" dirty="0" smtClean="0"/>
              <a:t>. </a:t>
            </a:r>
            <a:endParaRPr lang="en-US" dirty="0"/>
          </a:p>
        </p:txBody>
      </p:sp>
      <p:sp>
        <p:nvSpPr>
          <p:cNvPr id="9" name="Content Placeholder 5"/>
          <p:cNvSpPr>
            <a:spLocks noGrp="1"/>
          </p:cNvSpPr>
          <p:nvPr>
            <p:ph idx="4294967295"/>
          </p:nvPr>
        </p:nvSpPr>
        <p:spPr>
          <a:xfrm>
            <a:off x="8964" y="958815"/>
            <a:ext cx="8677836" cy="448274"/>
          </a:xfrm>
        </p:spPr>
        <p:txBody>
          <a:bodyPr>
            <a:normAutofit lnSpcReduction="10000"/>
          </a:bodyPr>
          <a:lstStyle/>
          <a:p>
            <a:pPr>
              <a:buNone/>
            </a:pPr>
            <a:r>
              <a:rPr lang="en-US" dirty="0" smtClean="0"/>
              <a:t>Is the </a:t>
            </a:r>
            <a:r>
              <a:rPr lang="en-US" dirty="0" smtClean="0">
                <a:solidFill>
                  <a:srgbClr val="6E8080"/>
                </a:solidFill>
                <a:latin typeface="Lucida Sans Typewriter"/>
                <a:ea typeface="Courier New" charset="0"/>
                <a:cs typeface="Courier New" charset="0"/>
              </a:rPr>
              <a:t>Rectangle</a:t>
            </a:r>
            <a:r>
              <a:rPr lang="en-US" dirty="0" smtClean="0"/>
              <a:t> class immutable?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8.8</a:t>
            </a:r>
            <a:endParaRPr lang="en-US" dirty="0"/>
          </a:p>
        </p:txBody>
      </p:sp>
      <p:sp>
        <p:nvSpPr>
          <p:cNvPr id="8" name="Content Placeholder 5"/>
          <p:cNvSpPr>
            <a:spLocks noGrp="1"/>
          </p:cNvSpPr>
          <p:nvPr>
            <p:ph idx="4294967295"/>
          </p:nvPr>
        </p:nvSpPr>
        <p:spPr>
          <a:xfrm>
            <a:off x="446973" y="2604254"/>
            <a:ext cx="8239827" cy="2607644"/>
          </a:xfrm>
        </p:spPr>
        <p:txBody>
          <a:bodyPr/>
          <a:lstStyle/>
          <a:p>
            <a:pPr>
              <a:buNone/>
            </a:pPr>
            <a:r>
              <a:rPr lang="en-US" b="1" dirty="0" smtClean="0"/>
              <a:t>Answer:</a:t>
            </a:r>
            <a:r>
              <a:rPr lang="en-US" dirty="0" smtClean="0"/>
              <a:t> It is a side effect; this kind of side effect is common in object-oriented programming. </a:t>
            </a:r>
            <a:endParaRPr lang="en-US" dirty="0"/>
          </a:p>
        </p:txBody>
      </p:sp>
      <p:sp>
        <p:nvSpPr>
          <p:cNvPr id="9" name="Content Placeholder 5"/>
          <p:cNvSpPr>
            <a:spLocks noGrp="1"/>
          </p:cNvSpPr>
          <p:nvPr>
            <p:ph idx="4294967295"/>
          </p:nvPr>
        </p:nvSpPr>
        <p:spPr>
          <a:xfrm>
            <a:off x="8964" y="958814"/>
            <a:ext cx="8677836" cy="1307469"/>
          </a:xfrm>
        </p:spPr>
        <p:txBody>
          <a:bodyPr/>
          <a:lstStyle/>
          <a:p>
            <a:pPr>
              <a:buNone/>
            </a:pPr>
            <a:r>
              <a:rPr lang="en-US" dirty="0" smtClean="0"/>
              <a:t>If </a:t>
            </a:r>
            <a:r>
              <a:rPr lang="en-US" dirty="0" smtClean="0">
                <a:solidFill>
                  <a:srgbClr val="6E8080"/>
                </a:solidFill>
                <a:latin typeface="Lucida Sans Typewriter"/>
                <a:ea typeface="Courier New" charset="0"/>
                <a:cs typeface="Courier New" charset="0"/>
              </a:rPr>
              <a:t>a</a:t>
            </a:r>
            <a:r>
              <a:rPr lang="en-US" dirty="0" smtClean="0"/>
              <a:t> refers to a bank account, then the call</a:t>
            </a:r>
          </a:p>
          <a:p>
            <a:pPr lvl="1">
              <a:buNone/>
            </a:pPr>
            <a:r>
              <a:rPr lang="en-US" sz="2000" dirty="0" smtClean="0">
                <a:solidFill>
                  <a:srgbClr val="6E8080"/>
                </a:solidFill>
                <a:latin typeface="Lucida Sans Typewriter"/>
                <a:ea typeface="Courier New" charset="0"/>
                <a:cs typeface="Courier New" charset="0"/>
              </a:rPr>
              <a:t>a.deposit(100)</a:t>
            </a:r>
          </a:p>
          <a:p>
            <a:pPr>
              <a:buNone/>
            </a:pPr>
            <a:r>
              <a:rPr lang="en-US" dirty="0" smtClean="0"/>
              <a:t>modifies the bank account object. Is that a side effect?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8.9</a:t>
            </a:r>
            <a:endParaRPr lang="en-US" dirty="0"/>
          </a:p>
        </p:txBody>
      </p:sp>
      <p:sp>
        <p:nvSpPr>
          <p:cNvPr id="8" name="Content Placeholder 5"/>
          <p:cNvSpPr>
            <a:spLocks noGrp="1"/>
          </p:cNvSpPr>
          <p:nvPr>
            <p:ph idx="4294967295"/>
          </p:nvPr>
        </p:nvSpPr>
        <p:spPr>
          <a:xfrm>
            <a:off x="446973" y="4408047"/>
            <a:ext cx="8239827" cy="1956483"/>
          </a:xfrm>
        </p:spPr>
        <p:txBody>
          <a:bodyPr/>
          <a:lstStyle/>
          <a:p>
            <a:pPr>
              <a:buNone/>
            </a:pPr>
            <a:r>
              <a:rPr lang="en-US" b="1" dirty="0" smtClean="0"/>
              <a:t>Answer:</a:t>
            </a:r>
            <a:r>
              <a:rPr lang="en-US" dirty="0" smtClean="0"/>
              <a:t> Yes – the method affects the state of the </a:t>
            </a:r>
            <a:r>
              <a:rPr lang="en-US" dirty="0" smtClean="0">
                <a:solidFill>
                  <a:srgbClr val="6E8080"/>
                </a:solidFill>
                <a:latin typeface="Lucida Sans Typewriter"/>
                <a:ea typeface="Courier New" charset="0"/>
                <a:cs typeface="Courier New" charset="0"/>
              </a:rPr>
              <a:t>Scanner</a:t>
            </a:r>
            <a:r>
              <a:rPr lang="en-US" dirty="0" smtClean="0"/>
              <a:t> argument. </a:t>
            </a:r>
            <a:endParaRPr lang="en-US" dirty="0"/>
          </a:p>
        </p:txBody>
      </p:sp>
      <p:sp>
        <p:nvSpPr>
          <p:cNvPr id="9" name="Content Placeholder 5"/>
          <p:cNvSpPr>
            <a:spLocks noGrp="1"/>
          </p:cNvSpPr>
          <p:nvPr>
            <p:ph idx="4294967295"/>
          </p:nvPr>
        </p:nvSpPr>
        <p:spPr>
          <a:xfrm>
            <a:off x="8964" y="958814"/>
            <a:ext cx="8677836" cy="3449233"/>
          </a:xfrm>
        </p:spPr>
        <p:txBody>
          <a:bodyPr>
            <a:normAutofit lnSpcReduction="10000"/>
          </a:bodyPr>
          <a:lstStyle/>
          <a:p>
            <a:pPr>
              <a:buNone/>
            </a:pPr>
            <a:r>
              <a:rPr lang="en-US" dirty="0" smtClean="0"/>
              <a:t>Consider the </a:t>
            </a:r>
            <a:r>
              <a:rPr lang="en-US" dirty="0" smtClean="0">
                <a:solidFill>
                  <a:srgbClr val="6E8080"/>
                </a:solidFill>
                <a:latin typeface="Lucida Sans Typewriter"/>
                <a:ea typeface="Courier New" charset="0"/>
                <a:cs typeface="Courier New" charset="0"/>
              </a:rPr>
              <a:t>Student</a:t>
            </a:r>
            <a:r>
              <a:rPr lang="en-US" dirty="0" smtClean="0"/>
              <a:t> class of Chapter 7. Suppose we add a method</a:t>
            </a:r>
          </a:p>
          <a:p>
            <a:pPr lvl="1">
              <a:buNone/>
            </a:pPr>
            <a:r>
              <a:rPr lang="en-US" sz="2000" dirty="0" smtClean="0">
                <a:solidFill>
                  <a:srgbClr val="6E8080"/>
                </a:solidFill>
                <a:latin typeface="Lucida Sans Typewriter"/>
                <a:ea typeface="Courier New" charset="0"/>
                <a:cs typeface="Courier New" charset="0"/>
              </a:rPr>
              <a:t>void </a:t>
            </a:r>
            <a:r>
              <a:rPr lang="en-US" sz="2000" dirty="0" err="1" smtClean="0">
                <a:solidFill>
                  <a:srgbClr val="6E8080"/>
                </a:solidFill>
                <a:latin typeface="Lucida Sans Typewriter"/>
                <a:ea typeface="Courier New" charset="0"/>
                <a:cs typeface="Courier New" charset="0"/>
              </a:rPr>
              <a:t>read(Scanner</a:t>
            </a:r>
            <a:r>
              <a:rPr lang="en-US" sz="2000" dirty="0" smtClean="0">
                <a:solidFill>
                  <a:srgbClr val="6E8080"/>
                </a:solidFill>
                <a:latin typeface="Lucida Sans Typewriter"/>
                <a:ea typeface="Courier New" charset="0"/>
                <a:cs typeface="Courier New" charset="0"/>
              </a:rPr>
              <a:t> in)</a:t>
            </a:r>
          </a:p>
          <a:p>
            <a:pPr lvl="1">
              <a:buNone/>
            </a:pPr>
            <a:r>
              <a:rPr lang="en-US" sz="2000" dirty="0" smtClean="0">
                <a:solidFill>
                  <a:srgbClr val="6E8080"/>
                </a:solidFill>
                <a:latin typeface="Lucida Sans Typewriter"/>
                <a:ea typeface="Courier New" charset="0"/>
                <a:cs typeface="Courier New" charset="0"/>
              </a:rPr>
              <a:t>{</a:t>
            </a:r>
          </a:p>
          <a:p>
            <a:pPr lvl="1">
              <a:buNone/>
            </a:pPr>
            <a:r>
              <a:rPr lang="en-US" sz="2000" dirty="0" smtClean="0">
                <a:solidFill>
                  <a:srgbClr val="6E8080"/>
                </a:solidFill>
                <a:latin typeface="Lucida Sans Typewriter"/>
                <a:ea typeface="Courier New" charset="0"/>
                <a:cs typeface="Courier New" charset="0"/>
              </a:rPr>
              <a:t>   while (</a:t>
            </a:r>
            <a:r>
              <a:rPr lang="en-US" sz="2000" dirty="0" err="1" smtClean="0">
                <a:solidFill>
                  <a:srgbClr val="6E8080"/>
                </a:solidFill>
                <a:latin typeface="Lucida Sans Typewriter"/>
                <a:ea typeface="Courier New" charset="0"/>
                <a:cs typeface="Courier New" charset="0"/>
              </a:rPr>
              <a:t>in.hasNextDouble</a:t>
            </a:r>
            <a:r>
              <a:rPr lang="en-US" sz="2000" dirty="0" smtClean="0">
                <a:solidFill>
                  <a:srgbClr val="6E8080"/>
                </a:solidFill>
                <a:latin typeface="Lucida Sans Typewriter"/>
                <a:ea typeface="Courier New" charset="0"/>
                <a:cs typeface="Courier New" charset="0"/>
              </a:rPr>
              <a:t>())</a:t>
            </a:r>
          </a:p>
          <a:p>
            <a:pPr lvl="1">
              <a:buNone/>
            </a:pP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addScore(in.nextDouble</a:t>
            </a:r>
            <a:r>
              <a:rPr lang="en-US" sz="2000" dirty="0" smtClean="0">
                <a:solidFill>
                  <a:srgbClr val="6E8080"/>
                </a:solidFill>
                <a:latin typeface="Lucida Sans Typewriter"/>
                <a:ea typeface="Courier New" charset="0"/>
                <a:cs typeface="Courier New" charset="0"/>
              </a:rPr>
              <a:t>());</a:t>
            </a:r>
          </a:p>
          <a:p>
            <a:pPr lvl="1">
              <a:buNone/>
            </a:pPr>
            <a:r>
              <a:rPr lang="en-US" sz="2000" dirty="0" smtClean="0">
                <a:solidFill>
                  <a:srgbClr val="6E8080"/>
                </a:solidFill>
                <a:latin typeface="Lucida Sans Typewriter"/>
                <a:ea typeface="Courier New" charset="0"/>
                <a:cs typeface="Courier New" charset="0"/>
              </a:rPr>
              <a:t>}</a:t>
            </a:r>
          </a:p>
          <a:p>
            <a:pPr>
              <a:buNone/>
            </a:pPr>
            <a:r>
              <a:rPr lang="en-US" dirty="0" smtClean="0"/>
              <a:t>Does this method have a side effect other than mutating the data set?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Consistency</a:t>
            </a:r>
            <a:endParaRPr lang="en-US" dirty="0"/>
          </a:p>
        </p:txBody>
      </p:sp>
      <p:sp>
        <p:nvSpPr>
          <p:cNvPr id="3" name="Content Placeholder 2"/>
          <p:cNvSpPr>
            <a:spLocks noGrp="1"/>
          </p:cNvSpPr>
          <p:nvPr>
            <p:ph idx="4294967295"/>
          </p:nvPr>
        </p:nvSpPr>
        <p:spPr>
          <a:xfrm>
            <a:off x="9525" y="927102"/>
            <a:ext cx="9134475" cy="940716"/>
          </a:xfrm>
        </p:spPr>
        <p:txBody>
          <a:bodyPr/>
          <a:lstStyle/>
          <a:p>
            <a:pPr>
              <a:buNone/>
            </a:pPr>
            <a:r>
              <a:rPr lang="en-US" dirty="0" smtClean="0"/>
              <a:t>While it is possible to eat with mismatched silverware, consistency is more pleasant.</a:t>
            </a:r>
            <a:endParaRPr lang="en-US" dirty="0" smtClean="0">
              <a:solidFill>
                <a:srgbClr val="6E8080"/>
              </a:solidFill>
              <a:latin typeface="Lucida Sans Typewriter"/>
              <a:ea typeface="Courier New" charset="0"/>
              <a:cs typeface="Courier New" charset="0"/>
            </a:endParaRPr>
          </a:p>
        </p:txBody>
      </p:sp>
      <p:pic>
        <p:nvPicPr>
          <p:cNvPr id="4" name="Picture 3" descr="matching_silverware.jpg"/>
          <p:cNvPicPr>
            <a:picLocks noChangeAspect="1"/>
          </p:cNvPicPr>
          <p:nvPr/>
        </p:nvPicPr>
        <p:blipFill>
          <a:blip r:embed="rId2"/>
          <a:stretch>
            <a:fillRect/>
          </a:stretch>
        </p:blipFill>
        <p:spPr>
          <a:xfrm>
            <a:off x="554190" y="2564244"/>
            <a:ext cx="2157206" cy="2730214"/>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 y="0"/>
            <a:ext cx="9135036" cy="927100"/>
          </a:xfrm>
        </p:spPr>
        <p:txBody>
          <a:bodyPr>
            <a:normAutofit fontScale="90000"/>
          </a:bodyPr>
          <a:lstStyle/>
          <a:p>
            <a:r>
              <a:rPr lang="en-US" b="1" dirty="0" smtClean="0"/>
              <a:t>Problem Solving: Patterns for Object Data - Keeping a Total</a:t>
            </a:r>
            <a:endParaRPr lang="en-US" b="1" dirty="0"/>
          </a:p>
        </p:txBody>
      </p:sp>
      <p:sp>
        <p:nvSpPr>
          <p:cNvPr id="3" name="Content Placeholder 2"/>
          <p:cNvSpPr>
            <a:spLocks noGrp="1"/>
          </p:cNvSpPr>
          <p:nvPr>
            <p:ph idx="4294967295"/>
          </p:nvPr>
        </p:nvSpPr>
        <p:spPr>
          <a:xfrm>
            <a:off x="9525" y="1269900"/>
            <a:ext cx="9134475" cy="4229414"/>
          </a:xfrm>
        </p:spPr>
        <p:txBody>
          <a:bodyPr/>
          <a:lstStyle/>
          <a:p>
            <a:r>
              <a:rPr lang="en-US" dirty="0" smtClean="0"/>
              <a:t>All classes that manage a total follow the same basic pattern.</a:t>
            </a:r>
          </a:p>
          <a:p>
            <a:r>
              <a:rPr lang="en-US" dirty="0" smtClean="0"/>
              <a:t>Keep an instance variable that represents the current total:</a:t>
            </a:r>
          </a:p>
          <a:p>
            <a:pPr lvl="1">
              <a:buNone/>
            </a:pPr>
            <a:r>
              <a:rPr lang="en-US" dirty="0" smtClean="0">
                <a:solidFill>
                  <a:srgbClr val="6E8080"/>
                </a:solidFill>
                <a:latin typeface="Lucida Sans Typewriter"/>
                <a:ea typeface="Courier New" charset="0"/>
                <a:cs typeface="Courier New" charset="0"/>
              </a:rPr>
              <a:t>private double purchase;</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 y="0"/>
            <a:ext cx="9135036" cy="927100"/>
          </a:xfrm>
        </p:spPr>
        <p:txBody>
          <a:bodyPr>
            <a:normAutofit fontScale="90000"/>
          </a:bodyPr>
          <a:lstStyle/>
          <a:p>
            <a:r>
              <a:rPr lang="en-US" b="1" dirty="0" smtClean="0"/>
              <a:t>Problem Solving: Patterns for Object Data - Keeping a Total</a:t>
            </a:r>
            <a:endParaRPr lang="en-US" b="1" dirty="0"/>
          </a:p>
        </p:txBody>
      </p:sp>
      <p:sp>
        <p:nvSpPr>
          <p:cNvPr id="3" name="Content Placeholder 2"/>
          <p:cNvSpPr>
            <a:spLocks noGrp="1"/>
          </p:cNvSpPr>
          <p:nvPr>
            <p:ph idx="4294967295"/>
          </p:nvPr>
        </p:nvSpPr>
        <p:spPr>
          <a:xfrm>
            <a:off x="9525" y="1269900"/>
            <a:ext cx="9134475" cy="5208744"/>
          </a:xfrm>
        </p:spPr>
        <p:txBody>
          <a:bodyPr>
            <a:normAutofit lnSpcReduction="10000"/>
          </a:bodyPr>
          <a:lstStyle/>
          <a:p>
            <a:r>
              <a:rPr lang="en-US" dirty="0" smtClean="0"/>
              <a:t>Provide these methods as necessary</a:t>
            </a:r>
          </a:p>
          <a:p>
            <a:pPr lvl="1"/>
            <a:r>
              <a:rPr lang="en-US" dirty="0" smtClean="0"/>
              <a:t>A method to increase the total by a given amount</a:t>
            </a:r>
          </a:p>
          <a:p>
            <a:pPr lvl="2">
              <a:spcBef>
                <a:spcPts val="0"/>
              </a:spcBef>
              <a:buNone/>
            </a:pPr>
            <a:r>
              <a:rPr lang="en-US" sz="2000" dirty="0" smtClean="0">
                <a:solidFill>
                  <a:srgbClr val="6E8080"/>
                </a:solidFill>
                <a:latin typeface="Lucida Sans Typewriter"/>
                <a:ea typeface="Courier New" charset="0"/>
                <a:cs typeface="Courier New" charset="0"/>
              </a:rPr>
              <a:t>public void </a:t>
            </a:r>
            <a:r>
              <a:rPr lang="en-US" sz="2000" dirty="0" err="1" smtClean="0">
                <a:solidFill>
                  <a:srgbClr val="6E8080"/>
                </a:solidFill>
                <a:latin typeface="Lucida Sans Typewriter"/>
                <a:ea typeface="Courier New" charset="0"/>
                <a:cs typeface="Courier New" charset="0"/>
              </a:rPr>
              <a:t>recordPurchase(double</a:t>
            </a:r>
            <a:r>
              <a:rPr lang="en-US" sz="2000" dirty="0" smtClean="0">
                <a:solidFill>
                  <a:srgbClr val="6E8080"/>
                </a:solidFill>
                <a:latin typeface="Lucida Sans Typewriter"/>
                <a:ea typeface="Courier New" charset="0"/>
                <a:cs typeface="Courier New" charset="0"/>
              </a:rPr>
              <a:t> amount)</a:t>
            </a:r>
          </a:p>
          <a:p>
            <a:pPr lvl="2">
              <a:spcBef>
                <a:spcPts val="0"/>
              </a:spcBef>
              <a:buNone/>
            </a:pPr>
            <a:r>
              <a:rPr lang="en-US" sz="2000" dirty="0" smtClean="0">
                <a:solidFill>
                  <a:srgbClr val="6E8080"/>
                </a:solidFill>
                <a:latin typeface="Lucida Sans Typewriter"/>
                <a:ea typeface="Courier New" charset="0"/>
                <a:cs typeface="Courier New" charset="0"/>
              </a:rPr>
              <a:t>{</a:t>
            </a:r>
          </a:p>
          <a:p>
            <a:pPr lvl="2">
              <a:spcBef>
                <a:spcPts val="0"/>
              </a:spcBef>
              <a:buNone/>
            </a:pPr>
            <a:r>
              <a:rPr lang="en-US" sz="2000" dirty="0" smtClean="0">
                <a:solidFill>
                  <a:srgbClr val="6E8080"/>
                </a:solidFill>
                <a:latin typeface="Lucida Sans Typewriter"/>
                <a:ea typeface="Courier New" charset="0"/>
                <a:cs typeface="Courier New" charset="0"/>
              </a:rPr>
              <a:t>   purchase = purchase + amount;</a:t>
            </a:r>
          </a:p>
          <a:p>
            <a:pPr lvl="2">
              <a:spcBef>
                <a:spcPts val="0"/>
              </a:spcBef>
              <a:buNone/>
            </a:pPr>
            <a:r>
              <a:rPr lang="en-US" sz="2000" dirty="0" smtClean="0">
                <a:solidFill>
                  <a:srgbClr val="6E8080"/>
                </a:solidFill>
                <a:latin typeface="Lucida Sans Typewriter"/>
                <a:ea typeface="Courier New" charset="0"/>
                <a:cs typeface="Courier New" charset="0"/>
              </a:rPr>
              <a:t>}</a:t>
            </a:r>
          </a:p>
          <a:p>
            <a:pPr lvl="1"/>
            <a:r>
              <a:rPr lang="en-US" dirty="0" smtClean="0"/>
              <a:t>A method that reduces or clears the total</a:t>
            </a:r>
          </a:p>
          <a:p>
            <a:pPr lvl="2">
              <a:spcBef>
                <a:spcPts val="0"/>
              </a:spcBef>
              <a:buNone/>
            </a:pPr>
            <a:r>
              <a:rPr lang="en-US" sz="2000" dirty="0" smtClean="0">
                <a:solidFill>
                  <a:srgbClr val="6E8080"/>
                </a:solidFill>
                <a:latin typeface="Lucida Sans Typewriter"/>
                <a:ea typeface="Courier New" charset="0"/>
                <a:cs typeface="Courier New" charset="0"/>
              </a:rPr>
              <a:t>public void clear()</a:t>
            </a:r>
          </a:p>
          <a:p>
            <a:pPr lvl="2">
              <a:spcBef>
                <a:spcPts val="0"/>
              </a:spcBef>
              <a:buNone/>
            </a:pPr>
            <a:r>
              <a:rPr lang="en-US" sz="2000" dirty="0" smtClean="0">
                <a:solidFill>
                  <a:srgbClr val="6E8080"/>
                </a:solidFill>
                <a:latin typeface="Lucida Sans Typewriter"/>
                <a:ea typeface="Courier New" charset="0"/>
                <a:cs typeface="Courier New" charset="0"/>
              </a:rPr>
              <a:t>{</a:t>
            </a:r>
          </a:p>
          <a:p>
            <a:pPr lvl="2">
              <a:spcBef>
                <a:spcPts val="0"/>
              </a:spcBef>
              <a:buNone/>
            </a:pPr>
            <a:r>
              <a:rPr lang="en-US" sz="2000" dirty="0" smtClean="0">
                <a:solidFill>
                  <a:srgbClr val="6E8080"/>
                </a:solidFill>
                <a:latin typeface="Lucida Sans Typewriter"/>
                <a:ea typeface="Courier New" charset="0"/>
                <a:cs typeface="Courier New" charset="0"/>
              </a:rPr>
              <a:t>   purchase = 0;</a:t>
            </a:r>
          </a:p>
          <a:p>
            <a:pPr lvl="2">
              <a:spcBef>
                <a:spcPts val="0"/>
              </a:spcBef>
              <a:buNone/>
            </a:pPr>
            <a:r>
              <a:rPr lang="en-US" sz="2000" dirty="0" smtClean="0">
                <a:solidFill>
                  <a:srgbClr val="6E8080"/>
                </a:solidFill>
                <a:latin typeface="Lucida Sans Typewriter"/>
                <a:ea typeface="Courier New" charset="0"/>
                <a:cs typeface="Courier New" charset="0"/>
              </a:rPr>
              <a:t>}</a:t>
            </a:r>
          </a:p>
          <a:p>
            <a:pPr lvl="1"/>
            <a:r>
              <a:rPr lang="en-US" dirty="0" smtClean="0"/>
              <a:t>A method that yields the current total</a:t>
            </a:r>
          </a:p>
          <a:p>
            <a:pPr lvl="2">
              <a:spcBef>
                <a:spcPts val="0"/>
              </a:spcBef>
              <a:buNone/>
            </a:pPr>
            <a:r>
              <a:rPr lang="en-US" sz="2000" dirty="0" smtClean="0">
                <a:solidFill>
                  <a:srgbClr val="6E8080"/>
                </a:solidFill>
                <a:latin typeface="Lucida Sans Typewriter"/>
                <a:ea typeface="Courier New" charset="0"/>
                <a:cs typeface="Courier New" charset="0"/>
              </a:rPr>
              <a:t>public double </a:t>
            </a:r>
            <a:r>
              <a:rPr lang="en-US" sz="2000" dirty="0" err="1" smtClean="0">
                <a:solidFill>
                  <a:srgbClr val="6E8080"/>
                </a:solidFill>
                <a:latin typeface="Lucida Sans Typewriter"/>
                <a:ea typeface="Courier New" charset="0"/>
                <a:cs typeface="Courier New" charset="0"/>
              </a:rPr>
              <a:t>getAmountDue</a:t>
            </a:r>
            <a:r>
              <a:rPr lang="en-US" sz="2000" dirty="0" smtClean="0">
                <a:solidFill>
                  <a:srgbClr val="6E8080"/>
                </a:solidFill>
                <a:latin typeface="Lucida Sans Typewriter"/>
                <a:ea typeface="Courier New" charset="0"/>
                <a:cs typeface="Courier New" charset="0"/>
              </a:rPr>
              <a:t>()</a:t>
            </a:r>
          </a:p>
          <a:p>
            <a:pPr lvl="2">
              <a:spcBef>
                <a:spcPts val="0"/>
              </a:spcBef>
              <a:buNone/>
            </a:pPr>
            <a:r>
              <a:rPr lang="en-US" sz="2000" dirty="0" smtClean="0">
                <a:solidFill>
                  <a:srgbClr val="6E8080"/>
                </a:solidFill>
                <a:latin typeface="Lucida Sans Typewriter"/>
                <a:ea typeface="Courier New" charset="0"/>
                <a:cs typeface="Courier New" charset="0"/>
              </a:rPr>
              <a:t>{</a:t>
            </a:r>
          </a:p>
          <a:p>
            <a:pPr lvl="2">
              <a:spcBef>
                <a:spcPts val="0"/>
              </a:spcBef>
              <a:buNone/>
            </a:pPr>
            <a:r>
              <a:rPr lang="en-US" sz="2000" dirty="0" smtClean="0">
                <a:solidFill>
                  <a:srgbClr val="6E8080"/>
                </a:solidFill>
                <a:latin typeface="Lucida Sans Typewriter"/>
                <a:ea typeface="Courier New" charset="0"/>
                <a:cs typeface="Courier New" charset="0"/>
              </a:rPr>
              <a:t>   return purchase;</a:t>
            </a:r>
          </a:p>
          <a:p>
            <a:pPr lvl="2">
              <a:spcBef>
                <a:spcPts val="0"/>
              </a:spcBef>
              <a:buNone/>
            </a:pPr>
            <a:r>
              <a:rPr lang="en-US" sz="2000" dirty="0" smtClean="0">
                <a:solidFill>
                  <a:srgbClr val="6E8080"/>
                </a:solidFill>
                <a:latin typeface="Lucida Sans Typewriter"/>
                <a:ea typeface="Courier New" charset="0"/>
                <a:cs typeface="Courier New" charset="0"/>
              </a:rPr>
              <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4" end="14"/>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 y="0"/>
            <a:ext cx="9135036" cy="927100"/>
          </a:xfrm>
        </p:spPr>
        <p:txBody>
          <a:bodyPr>
            <a:normAutofit fontScale="90000"/>
          </a:bodyPr>
          <a:lstStyle/>
          <a:p>
            <a:r>
              <a:rPr lang="en-US" b="1" dirty="0" smtClean="0"/>
              <a:t>Problem Solving: Patterns for Object Data – Counting Events</a:t>
            </a:r>
            <a:endParaRPr lang="en-US" b="1" dirty="0"/>
          </a:p>
        </p:txBody>
      </p:sp>
      <p:sp>
        <p:nvSpPr>
          <p:cNvPr id="3" name="Content Placeholder 2"/>
          <p:cNvSpPr>
            <a:spLocks noGrp="1"/>
          </p:cNvSpPr>
          <p:nvPr>
            <p:ph idx="4294967295"/>
          </p:nvPr>
        </p:nvSpPr>
        <p:spPr>
          <a:xfrm>
            <a:off x="9525" y="1269900"/>
            <a:ext cx="9134475" cy="4229414"/>
          </a:xfrm>
        </p:spPr>
        <p:txBody>
          <a:bodyPr/>
          <a:lstStyle/>
          <a:p>
            <a:r>
              <a:rPr lang="en-US" dirty="0" smtClean="0"/>
              <a:t>A counter that counts events is incremented in methods that correspond to the events.</a:t>
            </a:r>
          </a:p>
          <a:p>
            <a:r>
              <a:rPr lang="en-US" dirty="0" smtClean="0"/>
              <a:t>Keep a counter:</a:t>
            </a:r>
          </a:p>
          <a:p>
            <a:pPr lvl="1">
              <a:buNone/>
            </a:pPr>
            <a:r>
              <a:rPr lang="en-US" dirty="0" smtClean="0">
                <a:solidFill>
                  <a:srgbClr val="6E8080"/>
                </a:solidFill>
                <a:latin typeface="Lucida Sans Typewriter"/>
                <a:ea typeface="Courier New" charset="0"/>
                <a:cs typeface="Courier New" charset="0"/>
              </a:rPr>
              <a:t>private </a:t>
            </a:r>
            <a:r>
              <a:rPr lang="en-US" dirty="0" err="1" smtClean="0">
                <a:solidFill>
                  <a:srgbClr val="6E8080"/>
                </a:solidFill>
                <a:latin typeface="Lucida Sans Typewriter"/>
                <a:ea typeface="Courier New" charset="0"/>
                <a:cs typeface="Courier New" charset="0"/>
              </a:rPr>
              <a:t>int</a:t>
            </a: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itemCount</a:t>
            </a:r>
            <a:r>
              <a:rPr lang="en-US" dirty="0" smtClean="0">
                <a:solidFill>
                  <a:srgbClr val="6E8080"/>
                </a:solidFill>
                <a:latin typeface="Lucida Sans Typewriter"/>
                <a:ea typeface="Courier New" charset="0"/>
                <a:cs typeface="Courier New" charset="0"/>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Discovering Classes</a:t>
            </a:r>
            <a:endParaRPr lang="en-US" dirty="0"/>
          </a:p>
        </p:txBody>
      </p:sp>
      <p:sp>
        <p:nvSpPr>
          <p:cNvPr id="3" name="Content Placeholder 2"/>
          <p:cNvSpPr>
            <a:spLocks noGrp="1"/>
          </p:cNvSpPr>
          <p:nvPr>
            <p:ph idx="4294967295"/>
          </p:nvPr>
        </p:nvSpPr>
        <p:spPr>
          <a:xfrm>
            <a:off x="9525" y="927100"/>
            <a:ext cx="9134475" cy="4576733"/>
          </a:xfrm>
        </p:spPr>
        <p:txBody>
          <a:bodyPr/>
          <a:lstStyle/>
          <a:p>
            <a:r>
              <a:rPr lang="en-US" dirty="0" smtClean="0"/>
              <a:t>A class represents a single concept from the problem domain.</a:t>
            </a:r>
          </a:p>
          <a:p>
            <a:r>
              <a:rPr lang="en-US" dirty="0" smtClean="0"/>
              <a:t>Name for a class should be a noun that describes concept. </a:t>
            </a:r>
          </a:p>
          <a:p>
            <a:r>
              <a:rPr lang="en-US" dirty="0" smtClean="0"/>
              <a:t>Concepts from mathematics: </a:t>
            </a:r>
          </a:p>
          <a:p>
            <a:pPr lvl="1">
              <a:buNone/>
            </a:pPr>
            <a:r>
              <a:rPr lang="en-US" dirty="0" smtClean="0">
                <a:solidFill>
                  <a:srgbClr val="6E8080"/>
                </a:solidFill>
                <a:latin typeface="Lucida Sans Typewriter"/>
                <a:ea typeface="Courier New" charset="0"/>
                <a:cs typeface="Courier New" charset="0"/>
              </a:rPr>
              <a:t>Point</a:t>
            </a:r>
          </a:p>
          <a:p>
            <a:pPr lvl="1">
              <a:buNone/>
            </a:pPr>
            <a:r>
              <a:rPr lang="en-US" dirty="0" smtClean="0">
                <a:solidFill>
                  <a:srgbClr val="6E8080"/>
                </a:solidFill>
                <a:latin typeface="Lucida Sans Typewriter"/>
                <a:ea typeface="Courier New" charset="0"/>
                <a:cs typeface="Courier New" charset="0"/>
              </a:rPr>
              <a:t>Rectangle</a:t>
            </a:r>
          </a:p>
          <a:p>
            <a:pPr lvl="1">
              <a:buNone/>
            </a:pPr>
            <a:r>
              <a:rPr lang="en-US" dirty="0" smtClean="0">
                <a:solidFill>
                  <a:srgbClr val="6E8080"/>
                </a:solidFill>
                <a:latin typeface="Lucida Sans Typewriter"/>
                <a:ea typeface="Courier New" charset="0"/>
                <a:cs typeface="Courier New" charset="0"/>
              </a:rPr>
              <a:t>Ellipse</a:t>
            </a:r>
          </a:p>
          <a:p>
            <a:r>
              <a:rPr lang="en-US" dirty="0" smtClean="0"/>
              <a:t>Concepts from real life: </a:t>
            </a:r>
          </a:p>
          <a:p>
            <a:pPr lvl="1">
              <a:buNone/>
            </a:pPr>
            <a:r>
              <a:rPr lang="en-US" dirty="0" err="1" smtClean="0">
                <a:solidFill>
                  <a:srgbClr val="6E8080"/>
                </a:solidFill>
                <a:latin typeface="Lucida Sans Typewriter"/>
                <a:ea typeface="Courier New" charset="0"/>
                <a:cs typeface="Courier New" charset="0"/>
              </a:rPr>
              <a:t>BankAccount</a:t>
            </a:r>
            <a:endParaRPr lang="en-US" dirty="0" smtClean="0">
              <a:solidFill>
                <a:srgbClr val="6E8080"/>
              </a:solidFill>
              <a:latin typeface="Lucida Sans Typewriter"/>
              <a:ea typeface="Courier New" charset="0"/>
              <a:cs typeface="Courier New" charset="0"/>
            </a:endParaRPr>
          </a:p>
          <a:p>
            <a:pPr lvl="1">
              <a:buNone/>
            </a:pPr>
            <a:r>
              <a:rPr lang="en-US" dirty="0" err="1" smtClean="0">
                <a:solidFill>
                  <a:srgbClr val="6E8080"/>
                </a:solidFill>
                <a:latin typeface="Lucida Sans Typewriter"/>
                <a:ea typeface="Courier New" charset="0"/>
                <a:cs typeface="Courier New" charset="0"/>
              </a:rPr>
              <a:t>CashRegister</a:t>
            </a:r>
            <a:endParaRPr lang="en-US" dirty="0" smtClean="0">
              <a:solidFill>
                <a:srgbClr val="6E8080"/>
              </a:solidFill>
              <a:latin typeface="Lucida Sans Typewriter"/>
              <a:ea typeface="Courier New" charset="0"/>
              <a:cs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 y="0"/>
            <a:ext cx="9135036" cy="927100"/>
          </a:xfrm>
        </p:spPr>
        <p:txBody>
          <a:bodyPr>
            <a:normAutofit fontScale="90000"/>
          </a:bodyPr>
          <a:lstStyle/>
          <a:p>
            <a:r>
              <a:rPr lang="en-US" b="1" dirty="0" smtClean="0"/>
              <a:t>Problem Solving: Patterns for Object Data – Counting Events</a:t>
            </a:r>
            <a:endParaRPr lang="en-US" b="1" dirty="0"/>
          </a:p>
        </p:txBody>
      </p:sp>
      <p:sp>
        <p:nvSpPr>
          <p:cNvPr id="3" name="Content Placeholder 2"/>
          <p:cNvSpPr>
            <a:spLocks noGrp="1"/>
          </p:cNvSpPr>
          <p:nvPr>
            <p:ph idx="4294967295"/>
          </p:nvPr>
        </p:nvSpPr>
        <p:spPr>
          <a:xfrm>
            <a:off x="9525" y="1269900"/>
            <a:ext cx="9134475" cy="4229414"/>
          </a:xfrm>
        </p:spPr>
        <p:txBody>
          <a:bodyPr>
            <a:normAutofit fontScale="92500" lnSpcReduction="20000"/>
          </a:bodyPr>
          <a:lstStyle/>
          <a:p>
            <a:r>
              <a:rPr lang="en-US" dirty="0" smtClean="0"/>
              <a:t>Increment the counter in those methods that correspond to the events that you want to count:</a:t>
            </a:r>
          </a:p>
          <a:p>
            <a:pPr lvl="1">
              <a:spcBef>
                <a:spcPts val="0"/>
              </a:spcBef>
              <a:buNone/>
            </a:pPr>
            <a:r>
              <a:rPr lang="en-US" dirty="0" smtClean="0">
                <a:solidFill>
                  <a:srgbClr val="6E8080"/>
                </a:solidFill>
                <a:latin typeface="Lucida Sans Typewriter"/>
                <a:ea typeface="Courier New" charset="0"/>
                <a:cs typeface="Courier New" charset="0"/>
              </a:rPr>
              <a:t>public void </a:t>
            </a:r>
            <a:r>
              <a:rPr lang="en-US" dirty="0" err="1" smtClean="0">
                <a:solidFill>
                  <a:srgbClr val="6E8080"/>
                </a:solidFill>
                <a:latin typeface="Lucida Sans Typewriter"/>
                <a:ea typeface="Courier New" charset="0"/>
                <a:cs typeface="Courier New" charset="0"/>
              </a:rPr>
              <a:t>recordPurchase(double</a:t>
            </a:r>
            <a:r>
              <a:rPr lang="en-US" dirty="0" smtClean="0">
                <a:solidFill>
                  <a:srgbClr val="6E8080"/>
                </a:solidFill>
                <a:latin typeface="Lucida Sans Typewriter"/>
                <a:ea typeface="Courier New" charset="0"/>
                <a:cs typeface="Courier New" charset="0"/>
              </a:rPr>
              <a:t> amount)</a:t>
            </a:r>
          </a:p>
          <a:p>
            <a:pPr lvl="1">
              <a:spcBef>
                <a:spcPts val="0"/>
              </a:spcBef>
              <a:buNone/>
            </a:pP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   purchase = purchase + amount;</a:t>
            </a:r>
          </a:p>
          <a:p>
            <a:pPr lvl="1">
              <a:spcBef>
                <a:spcPts val="0"/>
              </a:spcBef>
              <a:buNone/>
            </a:pP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itemCount</a:t>
            </a: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a:t>
            </a:r>
          </a:p>
          <a:p>
            <a:r>
              <a:rPr lang="en-US" dirty="0" smtClean="0"/>
              <a:t>Provide a method to clear the counter if necessary:</a:t>
            </a:r>
          </a:p>
          <a:p>
            <a:pPr lvl="1">
              <a:spcBef>
                <a:spcPts val="0"/>
              </a:spcBef>
              <a:buNone/>
            </a:pPr>
            <a:r>
              <a:rPr lang="en-US" dirty="0" smtClean="0">
                <a:solidFill>
                  <a:srgbClr val="6E8080"/>
                </a:solidFill>
                <a:latin typeface="Lucida Sans Typewriter"/>
                <a:ea typeface="Courier New" charset="0"/>
                <a:cs typeface="Courier New" charset="0"/>
              </a:rPr>
              <a:t>public void clear()</a:t>
            </a:r>
          </a:p>
          <a:p>
            <a:pPr lvl="1">
              <a:spcBef>
                <a:spcPts val="0"/>
              </a:spcBef>
              <a:buNone/>
            </a:pP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   purchase = 0;</a:t>
            </a:r>
          </a:p>
          <a:p>
            <a:pPr lvl="1">
              <a:spcBef>
                <a:spcPts val="0"/>
              </a:spcBef>
              <a:buNone/>
            </a:pP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itemCount</a:t>
            </a:r>
            <a:r>
              <a:rPr lang="en-US" dirty="0" smtClean="0">
                <a:solidFill>
                  <a:srgbClr val="6E8080"/>
                </a:solidFill>
                <a:latin typeface="Lucida Sans Typewriter"/>
                <a:ea typeface="Courier New" charset="0"/>
                <a:cs typeface="Courier New" charset="0"/>
              </a:rPr>
              <a:t> = 0;</a:t>
            </a:r>
          </a:p>
          <a:p>
            <a:pPr lvl="1">
              <a:spcBef>
                <a:spcPts val="0"/>
              </a:spcBef>
              <a:buNone/>
            </a:pPr>
            <a:r>
              <a:rPr lang="en-US" dirty="0" smtClean="0">
                <a:solidFill>
                  <a:srgbClr val="6E8080"/>
                </a:solidFill>
                <a:latin typeface="Lucida Sans Typewriter"/>
                <a:ea typeface="Courier New" charset="0"/>
                <a:cs typeface="Courier New" charset="0"/>
              </a:rPr>
              <a:t>}</a:t>
            </a:r>
          </a:p>
          <a:p>
            <a:r>
              <a:rPr lang="en-US" dirty="0" smtClean="0"/>
              <a:t>You may need a method to report the count to the user of the class.</a:t>
            </a:r>
            <a:endParaRPr lang="en-US" dirty="0" smtClean="0">
              <a:solidFill>
                <a:srgbClr val="6E8080"/>
              </a:solidFill>
              <a:latin typeface="Lucida Sans Typewriter"/>
              <a:ea typeface="Courier New" charset="0"/>
              <a:cs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 y="0"/>
            <a:ext cx="9135036" cy="927100"/>
          </a:xfrm>
        </p:spPr>
        <p:txBody>
          <a:bodyPr>
            <a:normAutofit fontScale="90000"/>
          </a:bodyPr>
          <a:lstStyle/>
          <a:p>
            <a:r>
              <a:rPr lang="en-US" b="1" dirty="0" smtClean="0"/>
              <a:t>Problem Solving: Patterns for Object Data – Collecting Values</a:t>
            </a:r>
            <a:endParaRPr lang="en-US" b="1" dirty="0"/>
          </a:p>
        </p:txBody>
      </p:sp>
      <p:sp>
        <p:nvSpPr>
          <p:cNvPr id="3" name="Content Placeholder 2"/>
          <p:cNvSpPr>
            <a:spLocks noGrp="1"/>
          </p:cNvSpPr>
          <p:nvPr>
            <p:ph idx="4294967295"/>
          </p:nvPr>
        </p:nvSpPr>
        <p:spPr>
          <a:xfrm>
            <a:off x="9525" y="1269900"/>
            <a:ext cx="9134475" cy="5251792"/>
          </a:xfrm>
        </p:spPr>
        <p:txBody>
          <a:bodyPr/>
          <a:lstStyle/>
          <a:p>
            <a:pPr>
              <a:buNone/>
            </a:pPr>
            <a:r>
              <a:rPr lang="en-US" dirty="0" smtClean="0"/>
              <a:t>An object can collect other objects in an array or array list.</a:t>
            </a:r>
          </a:p>
          <a:p>
            <a:r>
              <a:rPr lang="en-US" dirty="0" smtClean="0"/>
              <a:t>A shopping cart object needs to manage a collection of items.</a:t>
            </a:r>
            <a:br>
              <a:rPr lang="en-US" dirty="0" smtClean="0"/>
            </a:br>
            <a:endParaRPr lang="en-US" dirty="0" smtClean="0"/>
          </a:p>
          <a:p>
            <a:endParaRPr lang="en-US" dirty="0" smtClean="0"/>
          </a:p>
          <a:p>
            <a:endParaRPr lang="en-US" dirty="0" smtClean="0"/>
          </a:p>
          <a:p>
            <a:endParaRPr lang="en-US" dirty="0" smtClean="0"/>
          </a:p>
          <a:p>
            <a:r>
              <a:rPr lang="en-US" dirty="0" smtClean="0"/>
              <a:t>An array list is usually easier to use than an array:</a:t>
            </a:r>
          </a:p>
          <a:p>
            <a:pPr lvl="1">
              <a:buNone/>
            </a:pPr>
            <a:r>
              <a:rPr lang="en-US" dirty="0" smtClean="0">
                <a:solidFill>
                  <a:srgbClr val="6E8080"/>
                </a:solidFill>
                <a:latin typeface="Lucida Sans Typewriter"/>
                <a:ea typeface="Courier New" charset="0"/>
                <a:cs typeface="Courier New" charset="0"/>
              </a:rPr>
              <a:t>public class Question</a:t>
            </a:r>
          </a:p>
          <a:p>
            <a:pPr lvl="1">
              <a:spcBef>
                <a:spcPts val="0"/>
              </a:spcBef>
              <a:buNone/>
            </a:pP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   private </a:t>
            </a:r>
            <a:r>
              <a:rPr lang="en-US" dirty="0" err="1" smtClean="0">
                <a:solidFill>
                  <a:srgbClr val="6E8080"/>
                </a:solidFill>
                <a:latin typeface="Lucida Sans Typewriter"/>
                <a:ea typeface="Courier New" charset="0"/>
                <a:cs typeface="Courier New" charset="0"/>
              </a:rPr>
              <a:t>ArrayList</a:t>
            </a:r>
            <a:r>
              <a:rPr lang="en-US" dirty="0" smtClean="0">
                <a:solidFill>
                  <a:srgbClr val="6E8080"/>
                </a:solidFill>
                <a:latin typeface="Lucida Sans Typewriter"/>
                <a:ea typeface="Courier New" charset="0"/>
                <a:cs typeface="Courier New" charset="0"/>
              </a:rPr>
              <a:t>&lt;String&gt; choices;</a:t>
            </a:r>
          </a:p>
          <a:p>
            <a:pPr lvl="1">
              <a:spcBef>
                <a:spcPts val="0"/>
              </a:spcBef>
              <a:buNone/>
            </a:pPr>
            <a:r>
              <a:rPr lang="en-US" dirty="0" smtClean="0">
                <a:solidFill>
                  <a:srgbClr val="6E8080"/>
                </a:solidFill>
                <a:latin typeface="Lucida Sans Typewriter"/>
                <a:ea typeface="Courier New" charset="0"/>
                <a:cs typeface="Courier New" charset="0"/>
              </a:rPr>
              <a:t>   . . . </a:t>
            </a:r>
          </a:p>
          <a:p>
            <a:pPr lvl="1">
              <a:spcBef>
                <a:spcPts val="0"/>
              </a:spcBef>
              <a:buNone/>
            </a:pPr>
            <a:r>
              <a:rPr lang="en-US" dirty="0" smtClean="0">
                <a:solidFill>
                  <a:srgbClr val="6E8080"/>
                </a:solidFill>
                <a:latin typeface="Lucida Sans Typewriter"/>
                <a:ea typeface="Courier New" charset="0"/>
                <a:cs typeface="Courier New" charset="0"/>
              </a:rPr>
              <a:t>} </a:t>
            </a:r>
          </a:p>
        </p:txBody>
      </p:sp>
      <p:pic>
        <p:nvPicPr>
          <p:cNvPr id="4" name="Picture 3" descr="shopping_cart.jpg"/>
          <p:cNvPicPr>
            <a:picLocks noChangeAspect="1"/>
          </p:cNvPicPr>
          <p:nvPr/>
        </p:nvPicPr>
        <p:blipFill>
          <a:blip r:embed="rId2"/>
          <a:stretch>
            <a:fillRect/>
          </a:stretch>
        </p:blipFill>
        <p:spPr>
          <a:xfrm>
            <a:off x="1704469" y="2215926"/>
            <a:ext cx="1666875" cy="1952625"/>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 y="0"/>
            <a:ext cx="9135036" cy="927100"/>
          </a:xfrm>
        </p:spPr>
        <p:txBody>
          <a:bodyPr>
            <a:normAutofit fontScale="90000"/>
          </a:bodyPr>
          <a:lstStyle/>
          <a:p>
            <a:r>
              <a:rPr lang="en-US" b="1" dirty="0" smtClean="0"/>
              <a:t>Problem Solving: Patterns for Object Data – Collecting Values</a:t>
            </a:r>
            <a:endParaRPr lang="en-US" b="1" dirty="0"/>
          </a:p>
        </p:txBody>
      </p:sp>
      <p:sp>
        <p:nvSpPr>
          <p:cNvPr id="3" name="Content Placeholder 2"/>
          <p:cNvSpPr>
            <a:spLocks noGrp="1"/>
          </p:cNvSpPr>
          <p:nvPr>
            <p:ph idx="4294967295"/>
          </p:nvPr>
        </p:nvSpPr>
        <p:spPr>
          <a:xfrm>
            <a:off x="20287" y="1269900"/>
            <a:ext cx="9134475" cy="5251792"/>
          </a:xfrm>
        </p:spPr>
        <p:txBody>
          <a:bodyPr/>
          <a:lstStyle/>
          <a:p>
            <a:r>
              <a:rPr lang="en-US" dirty="0" smtClean="0"/>
              <a:t>Initialize the instance variable to an empty collection: </a:t>
            </a:r>
          </a:p>
          <a:p>
            <a:pPr lvl="1">
              <a:spcBef>
                <a:spcPts val="0"/>
              </a:spcBef>
              <a:buNone/>
            </a:pPr>
            <a:r>
              <a:rPr lang="en-US" dirty="0" smtClean="0">
                <a:solidFill>
                  <a:srgbClr val="6E8080"/>
                </a:solidFill>
                <a:latin typeface="Lucida Sans Typewriter"/>
                <a:ea typeface="Courier New" charset="0"/>
                <a:cs typeface="Courier New" charset="0"/>
              </a:rPr>
              <a:t>public Question()</a:t>
            </a:r>
          </a:p>
          <a:p>
            <a:pPr lvl="1">
              <a:spcBef>
                <a:spcPts val="0"/>
              </a:spcBef>
              <a:buNone/>
            </a:pP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   choices = new </a:t>
            </a:r>
            <a:r>
              <a:rPr lang="en-US" dirty="0" err="1" smtClean="0">
                <a:solidFill>
                  <a:srgbClr val="6E8080"/>
                </a:solidFill>
                <a:latin typeface="Lucida Sans Typewriter"/>
                <a:ea typeface="Courier New" charset="0"/>
                <a:cs typeface="Courier New" charset="0"/>
              </a:rPr>
              <a:t>ArrayList</a:t>
            </a:r>
            <a:r>
              <a:rPr lang="en-US" dirty="0" smtClean="0">
                <a:solidFill>
                  <a:srgbClr val="6E8080"/>
                </a:solidFill>
                <a:latin typeface="Lucida Sans Typewriter"/>
                <a:ea typeface="Courier New" charset="0"/>
                <a:cs typeface="Courier New" charset="0"/>
              </a:rPr>
              <a:t>&lt;String&gt;();</a:t>
            </a:r>
          </a:p>
          <a:p>
            <a:pPr lvl="1">
              <a:spcBef>
                <a:spcPts val="0"/>
              </a:spcBef>
              <a:buNone/>
            </a:pPr>
            <a:r>
              <a:rPr lang="en-US" dirty="0" smtClean="0">
                <a:solidFill>
                  <a:srgbClr val="6E8080"/>
                </a:solidFill>
                <a:latin typeface="Lucida Sans Typewriter"/>
                <a:ea typeface="Courier New" charset="0"/>
                <a:cs typeface="Courier New" charset="0"/>
              </a:rPr>
              <a:t>}</a:t>
            </a:r>
          </a:p>
          <a:p>
            <a:r>
              <a:rPr lang="en-US" dirty="0" smtClean="0"/>
              <a:t>Supply a mechanism for adding values:</a:t>
            </a:r>
          </a:p>
          <a:p>
            <a:pPr lvl="1">
              <a:spcBef>
                <a:spcPts val="0"/>
              </a:spcBef>
              <a:buNone/>
            </a:pPr>
            <a:r>
              <a:rPr lang="en-US" dirty="0" smtClean="0">
                <a:solidFill>
                  <a:srgbClr val="6E8080"/>
                </a:solidFill>
                <a:latin typeface="Lucida Sans Typewriter"/>
                <a:ea typeface="Courier New" charset="0"/>
                <a:cs typeface="Courier New" charset="0"/>
              </a:rPr>
              <a:t>public void </a:t>
            </a:r>
            <a:r>
              <a:rPr lang="en-US" dirty="0" err="1" smtClean="0">
                <a:solidFill>
                  <a:srgbClr val="6E8080"/>
                </a:solidFill>
                <a:latin typeface="Lucida Sans Typewriter"/>
                <a:ea typeface="Courier New" charset="0"/>
                <a:cs typeface="Courier New" charset="0"/>
              </a:rPr>
              <a:t>add(String</a:t>
            </a:r>
            <a:r>
              <a:rPr lang="en-US" dirty="0" smtClean="0">
                <a:solidFill>
                  <a:srgbClr val="6E8080"/>
                </a:solidFill>
                <a:latin typeface="Lucida Sans Typewriter"/>
                <a:ea typeface="Courier New" charset="0"/>
                <a:cs typeface="Courier New" charset="0"/>
              </a:rPr>
              <a:t> option)</a:t>
            </a:r>
          </a:p>
          <a:p>
            <a:pPr lvl="1">
              <a:spcBef>
                <a:spcPts val="0"/>
              </a:spcBef>
              <a:buNone/>
            </a:pP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choices.add(option</a:t>
            </a: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 </a:t>
            </a:r>
          </a:p>
          <a:p>
            <a:pPr lvl="1"/>
            <a:r>
              <a:rPr lang="en-US" dirty="0" smtClean="0"/>
              <a:t>The user of a </a:t>
            </a:r>
            <a:r>
              <a:rPr lang="en-US" dirty="0" smtClean="0">
                <a:solidFill>
                  <a:srgbClr val="6E8080"/>
                </a:solidFill>
                <a:latin typeface="Lucida Sans Typewriter"/>
                <a:ea typeface="Courier New" charset="0"/>
                <a:cs typeface="Courier New" charset="0"/>
              </a:rPr>
              <a:t>Question</a:t>
            </a:r>
            <a:r>
              <a:rPr lang="en-US" dirty="0" smtClean="0"/>
              <a:t> object can call this method multiple times to add the choices.</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 y="0"/>
            <a:ext cx="9135036" cy="927100"/>
          </a:xfrm>
        </p:spPr>
        <p:txBody>
          <a:bodyPr>
            <a:noAutofit/>
          </a:bodyPr>
          <a:lstStyle/>
          <a:p>
            <a:r>
              <a:rPr lang="en-US" sz="3200" b="1" dirty="0" smtClean="0"/>
              <a:t>Problem Solving: Patterns for Object Data - Managing Properties of an Object</a:t>
            </a:r>
            <a:endParaRPr lang="en-US" sz="3200" b="1" dirty="0"/>
          </a:p>
        </p:txBody>
      </p:sp>
      <p:sp>
        <p:nvSpPr>
          <p:cNvPr id="3" name="Content Placeholder 2"/>
          <p:cNvSpPr>
            <a:spLocks noGrp="1"/>
          </p:cNvSpPr>
          <p:nvPr>
            <p:ph idx="4294967295"/>
          </p:nvPr>
        </p:nvSpPr>
        <p:spPr>
          <a:xfrm>
            <a:off x="9525" y="1269900"/>
            <a:ext cx="9134475" cy="5251792"/>
          </a:xfrm>
        </p:spPr>
        <p:txBody>
          <a:bodyPr/>
          <a:lstStyle/>
          <a:p>
            <a:r>
              <a:rPr lang="en-US" dirty="0" smtClean="0"/>
              <a:t>A property is a value of an object that an object user can set and retrieve.</a:t>
            </a:r>
          </a:p>
          <a:p>
            <a:r>
              <a:rPr lang="en-US" dirty="0" smtClean="0"/>
              <a:t>Provide an instance variable to store the property’s value and methods to get and set it.</a:t>
            </a:r>
          </a:p>
          <a:p>
            <a:pPr lvl="1">
              <a:spcBef>
                <a:spcPts val="0"/>
              </a:spcBef>
              <a:buNone/>
            </a:pPr>
            <a:r>
              <a:rPr lang="en-US" sz="1800" dirty="0" smtClean="0">
                <a:solidFill>
                  <a:srgbClr val="6E8080"/>
                </a:solidFill>
                <a:latin typeface="Lucida Sans Typewriter"/>
                <a:ea typeface="Courier New" charset="0"/>
                <a:cs typeface="Courier New" charset="0"/>
              </a:rPr>
              <a:t>public class Student</a:t>
            </a:r>
          </a:p>
          <a:p>
            <a:pPr lvl="1">
              <a:spcBef>
                <a:spcPts val="0"/>
              </a:spcBef>
              <a:buNone/>
            </a:pPr>
            <a:r>
              <a:rPr lang="en-US" sz="1800" dirty="0" smtClean="0">
                <a:solidFill>
                  <a:srgbClr val="6E8080"/>
                </a:solidFill>
                <a:latin typeface="Lucida Sans Typewriter"/>
                <a:ea typeface="Courier New" charset="0"/>
                <a:cs typeface="Courier New" charset="0"/>
              </a:rPr>
              <a:t>{</a:t>
            </a:r>
          </a:p>
          <a:p>
            <a:pPr lvl="1">
              <a:spcBef>
                <a:spcPts val="0"/>
              </a:spcBef>
              <a:buNone/>
            </a:pPr>
            <a:r>
              <a:rPr lang="en-US" sz="1800" dirty="0" smtClean="0">
                <a:solidFill>
                  <a:srgbClr val="6E8080"/>
                </a:solidFill>
                <a:latin typeface="Lucida Sans Typewriter"/>
                <a:ea typeface="Courier New" charset="0"/>
                <a:cs typeface="Courier New" charset="0"/>
              </a:rPr>
              <a:t>   private String name;</a:t>
            </a:r>
          </a:p>
          <a:p>
            <a:pPr lvl="1">
              <a:spcBef>
                <a:spcPts val="0"/>
              </a:spcBef>
              <a:buNone/>
            </a:pPr>
            <a:r>
              <a:rPr lang="en-US" sz="1800" dirty="0" smtClean="0">
                <a:solidFill>
                  <a:srgbClr val="6E8080"/>
                </a:solidFill>
                <a:latin typeface="Lucida Sans Typewriter"/>
                <a:ea typeface="Courier New" charset="0"/>
                <a:cs typeface="Courier New" charset="0"/>
              </a:rPr>
              <a:t>   …</a:t>
            </a:r>
          </a:p>
          <a:p>
            <a:pPr lvl="1">
              <a:spcBef>
                <a:spcPts val="0"/>
              </a:spcBef>
              <a:buNone/>
            </a:pPr>
            <a:r>
              <a:rPr lang="en-US" sz="1800" dirty="0" smtClean="0">
                <a:solidFill>
                  <a:srgbClr val="6E8080"/>
                </a:solidFill>
                <a:latin typeface="Lucida Sans Typewriter"/>
                <a:ea typeface="Courier New" charset="0"/>
                <a:cs typeface="Courier New" charset="0"/>
              </a:rPr>
              <a:t>   public String </a:t>
            </a:r>
            <a:r>
              <a:rPr lang="en-US" sz="1800" dirty="0" err="1" smtClean="0">
                <a:solidFill>
                  <a:srgbClr val="6E8080"/>
                </a:solidFill>
                <a:latin typeface="Lucida Sans Typewriter"/>
                <a:ea typeface="Courier New" charset="0"/>
                <a:cs typeface="Courier New" charset="0"/>
              </a:rPr>
              <a:t>getName</a:t>
            </a:r>
            <a:r>
              <a:rPr lang="en-US" sz="1800" dirty="0" smtClean="0">
                <a:solidFill>
                  <a:srgbClr val="6E8080"/>
                </a:solidFill>
                <a:latin typeface="Lucida Sans Typewriter"/>
                <a:ea typeface="Courier New" charset="0"/>
                <a:cs typeface="Courier New" charset="0"/>
              </a:rPr>
              <a:t>() { return name; }</a:t>
            </a:r>
          </a:p>
          <a:p>
            <a:pPr lvl="1">
              <a:spcBef>
                <a:spcPts val="0"/>
              </a:spcBef>
              <a:buNone/>
            </a:pPr>
            <a:r>
              <a:rPr lang="en-US" sz="1800" dirty="0" smtClean="0">
                <a:solidFill>
                  <a:srgbClr val="6E8080"/>
                </a:solidFill>
                <a:latin typeface="Lucida Sans Typewriter"/>
                <a:ea typeface="Courier New" charset="0"/>
                <a:cs typeface="Courier New" charset="0"/>
              </a:rPr>
              <a:t>   public void </a:t>
            </a:r>
            <a:r>
              <a:rPr lang="en-US" sz="1800" dirty="0" err="1" smtClean="0">
                <a:solidFill>
                  <a:srgbClr val="6E8080"/>
                </a:solidFill>
                <a:latin typeface="Lucida Sans Typewriter"/>
                <a:ea typeface="Courier New" charset="0"/>
                <a:cs typeface="Courier New" charset="0"/>
              </a:rPr>
              <a:t>setName(String</a:t>
            </a:r>
            <a:r>
              <a:rPr lang="en-US" sz="1800" dirty="0" smtClean="0">
                <a:solidFill>
                  <a:srgbClr val="6E8080"/>
                </a:solidFill>
                <a:latin typeface="Lucida Sans Typewriter"/>
                <a:ea typeface="Courier New" charset="0"/>
                <a:cs typeface="Courier New" charset="0"/>
              </a:rPr>
              <a:t> </a:t>
            </a:r>
            <a:r>
              <a:rPr lang="en-US" sz="1800" dirty="0" err="1" smtClean="0">
                <a:solidFill>
                  <a:srgbClr val="6E8080"/>
                </a:solidFill>
                <a:latin typeface="Lucida Sans Typewriter"/>
                <a:ea typeface="Courier New" charset="0"/>
                <a:cs typeface="Courier New" charset="0"/>
              </a:rPr>
              <a:t>newName</a:t>
            </a:r>
            <a:r>
              <a:rPr lang="en-US" sz="1800" dirty="0" smtClean="0">
                <a:solidFill>
                  <a:srgbClr val="6E8080"/>
                </a:solidFill>
                <a:latin typeface="Lucida Sans Typewriter"/>
                <a:ea typeface="Courier New" charset="0"/>
                <a:cs typeface="Courier New" charset="0"/>
              </a:rPr>
              <a:t> { name = </a:t>
            </a:r>
            <a:r>
              <a:rPr lang="en-US" sz="1800" dirty="0" err="1" smtClean="0">
                <a:solidFill>
                  <a:srgbClr val="6E8080"/>
                </a:solidFill>
                <a:latin typeface="Lucida Sans Typewriter"/>
                <a:ea typeface="Courier New" charset="0"/>
                <a:cs typeface="Courier New" charset="0"/>
              </a:rPr>
              <a:t>newName</a:t>
            </a:r>
            <a:r>
              <a:rPr lang="en-US" sz="1800" dirty="0" smtClean="0">
                <a:solidFill>
                  <a:srgbClr val="6E8080"/>
                </a:solidFill>
                <a:latin typeface="Lucida Sans Typewriter"/>
                <a:ea typeface="Courier New" charset="0"/>
                <a:cs typeface="Courier New" charset="0"/>
              </a:rPr>
              <a:t>; }</a:t>
            </a:r>
          </a:p>
          <a:p>
            <a:pPr lvl="1">
              <a:spcBef>
                <a:spcPts val="0"/>
              </a:spcBef>
              <a:buNone/>
            </a:pPr>
            <a:r>
              <a:rPr lang="en-US" sz="1800" dirty="0" smtClean="0">
                <a:solidFill>
                  <a:srgbClr val="6E8080"/>
                </a:solidFill>
                <a:latin typeface="Lucida Sans Typewriter"/>
                <a:ea typeface="Courier New" charset="0"/>
                <a:cs typeface="Courier New" charset="0"/>
              </a:rPr>
              <a:t>   …</a:t>
            </a:r>
          </a:p>
          <a:p>
            <a:pPr lvl="1">
              <a:spcBef>
                <a:spcPts val="0"/>
              </a:spcBef>
              <a:buNone/>
            </a:pPr>
            <a:r>
              <a:rPr lang="en-US" sz="1800" dirty="0" smtClean="0">
                <a:solidFill>
                  <a:srgbClr val="6E8080"/>
                </a:solidFill>
                <a:latin typeface="Lucida Sans Typewriter"/>
                <a:ea typeface="Courier New" charset="0"/>
                <a:cs typeface="Courier New" charset="0"/>
              </a:rPr>
              <a:t>}</a:t>
            </a:r>
            <a:r>
              <a:rPr lang="en-US" sz="1600" dirty="0" smtClean="0">
                <a:solidFill>
                  <a:srgbClr val="6E8080"/>
                </a:solidFill>
                <a:latin typeface="Lucida Sans Typewriter"/>
                <a:ea typeface="Courier New" charset="0"/>
                <a:cs typeface="Courier New" charset="0"/>
              </a:rPr>
              <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 y="0"/>
            <a:ext cx="9135036" cy="927100"/>
          </a:xfrm>
        </p:spPr>
        <p:txBody>
          <a:bodyPr>
            <a:noAutofit/>
          </a:bodyPr>
          <a:lstStyle/>
          <a:p>
            <a:r>
              <a:rPr lang="en-US" sz="3200" b="1" dirty="0" smtClean="0"/>
              <a:t>Problem Solving: Patterns for Object Data - Managing Properties of an Object</a:t>
            </a:r>
            <a:endParaRPr lang="en-US" sz="3200" b="1" dirty="0"/>
          </a:p>
        </p:txBody>
      </p:sp>
      <p:sp>
        <p:nvSpPr>
          <p:cNvPr id="3" name="Content Placeholder 2"/>
          <p:cNvSpPr>
            <a:spLocks noGrp="1"/>
          </p:cNvSpPr>
          <p:nvPr>
            <p:ph idx="4294967295"/>
          </p:nvPr>
        </p:nvSpPr>
        <p:spPr>
          <a:xfrm>
            <a:off x="9525" y="1269900"/>
            <a:ext cx="9134475" cy="5251792"/>
          </a:xfrm>
        </p:spPr>
        <p:txBody>
          <a:bodyPr/>
          <a:lstStyle/>
          <a:p>
            <a:r>
              <a:rPr lang="en-US" dirty="0" smtClean="0"/>
              <a:t>It is common to add error checking to the setter method:</a:t>
            </a:r>
          </a:p>
          <a:p>
            <a:pPr lvl="1">
              <a:spcBef>
                <a:spcPts val="0"/>
              </a:spcBef>
              <a:buNone/>
            </a:pPr>
            <a:r>
              <a:rPr lang="en-US" sz="1800" dirty="0" smtClean="0">
                <a:solidFill>
                  <a:srgbClr val="6E8080"/>
                </a:solidFill>
                <a:latin typeface="Lucida Sans Typewriter"/>
                <a:ea typeface="Courier New" charset="0"/>
                <a:cs typeface="Courier New" charset="0"/>
              </a:rPr>
              <a:t>public void </a:t>
            </a:r>
            <a:r>
              <a:rPr lang="en-US" sz="1800" dirty="0" err="1" smtClean="0">
                <a:solidFill>
                  <a:srgbClr val="6E8080"/>
                </a:solidFill>
                <a:latin typeface="Lucida Sans Typewriter"/>
                <a:ea typeface="Courier New" charset="0"/>
                <a:cs typeface="Courier New" charset="0"/>
              </a:rPr>
              <a:t>setName(String</a:t>
            </a:r>
            <a:r>
              <a:rPr lang="en-US" sz="1800" dirty="0" smtClean="0">
                <a:solidFill>
                  <a:srgbClr val="6E8080"/>
                </a:solidFill>
                <a:latin typeface="Lucida Sans Typewriter"/>
                <a:ea typeface="Courier New" charset="0"/>
                <a:cs typeface="Courier New" charset="0"/>
              </a:rPr>
              <a:t> </a:t>
            </a:r>
            <a:r>
              <a:rPr lang="en-US" sz="1800" dirty="0" err="1" smtClean="0">
                <a:solidFill>
                  <a:srgbClr val="6E8080"/>
                </a:solidFill>
                <a:latin typeface="Lucida Sans Typewriter"/>
                <a:ea typeface="Courier New" charset="0"/>
                <a:cs typeface="Courier New" charset="0"/>
              </a:rPr>
              <a:t>newName</a:t>
            </a:r>
            <a:r>
              <a:rPr lang="en-US" sz="1800" dirty="0" smtClean="0">
                <a:solidFill>
                  <a:srgbClr val="6E8080"/>
                </a:solidFill>
                <a:latin typeface="Lucida Sans Typewriter"/>
                <a:ea typeface="Courier New" charset="0"/>
                <a:cs typeface="Courier New" charset="0"/>
              </a:rPr>
              <a:t>)</a:t>
            </a:r>
          </a:p>
          <a:p>
            <a:pPr lvl="1">
              <a:spcBef>
                <a:spcPts val="0"/>
              </a:spcBef>
              <a:buNone/>
            </a:pPr>
            <a:r>
              <a:rPr lang="en-US" sz="1800" dirty="0" smtClean="0">
                <a:solidFill>
                  <a:srgbClr val="6E8080"/>
                </a:solidFill>
                <a:latin typeface="Lucida Sans Typewriter"/>
                <a:ea typeface="Courier New" charset="0"/>
                <a:cs typeface="Courier New" charset="0"/>
              </a:rPr>
              <a:t>{</a:t>
            </a:r>
          </a:p>
          <a:p>
            <a:pPr lvl="1">
              <a:spcBef>
                <a:spcPts val="0"/>
              </a:spcBef>
              <a:buNone/>
            </a:pPr>
            <a:r>
              <a:rPr lang="en-US" sz="1800" dirty="0" smtClean="0">
                <a:solidFill>
                  <a:srgbClr val="6E8080"/>
                </a:solidFill>
                <a:latin typeface="Lucida Sans Typewriter"/>
                <a:ea typeface="Courier New" charset="0"/>
                <a:cs typeface="Courier New" charset="0"/>
              </a:rPr>
              <a:t>   if (</a:t>
            </a:r>
            <a:r>
              <a:rPr lang="en-US" sz="1800" dirty="0" err="1" smtClean="0">
                <a:solidFill>
                  <a:srgbClr val="6E8080"/>
                </a:solidFill>
                <a:latin typeface="Lucida Sans Typewriter"/>
                <a:ea typeface="Courier New" charset="0"/>
                <a:cs typeface="Courier New" charset="0"/>
              </a:rPr>
              <a:t>newName.length</a:t>
            </a:r>
            <a:r>
              <a:rPr lang="en-US" sz="1800" dirty="0" smtClean="0">
                <a:solidFill>
                  <a:srgbClr val="6E8080"/>
                </a:solidFill>
                <a:latin typeface="Lucida Sans Typewriter"/>
                <a:ea typeface="Courier New" charset="0"/>
                <a:cs typeface="Courier New" charset="0"/>
              </a:rPr>
              <a:t>() &gt; 0) { name = </a:t>
            </a:r>
            <a:r>
              <a:rPr lang="en-US" sz="1800" dirty="0" err="1" smtClean="0">
                <a:solidFill>
                  <a:srgbClr val="6E8080"/>
                </a:solidFill>
                <a:latin typeface="Lucida Sans Typewriter"/>
                <a:ea typeface="Courier New" charset="0"/>
                <a:cs typeface="Courier New" charset="0"/>
              </a:rPr>
              <a:t>newName</a:t>
            </a:r>
            <a:r>
              <a:rPr lang="en-US" sz="1800" dirty="0" smtClean="0">
                <a:solidFill>
                  <a:srgbClr val="6E8080"/>
                </a:solidFill>
                <a:latin typeface="Lucida Sans Typewriter"/>
                <a:ea typeface="Courier New" charset="0"/>
                <a:cs typeface="Courier New" charset="0"/>
              </a:rPr>
              <a:t>; }</a:t>
            </a:r>
          </a:p>
          <a:p>
            <a:pPr lvl="1">
              <a:spcBef>
                <a:spcPts val="0"/>
              </a:spcBef>
              <a:buNone/>
            </a:pPr>
            <a:r>
              <a:rPr lang="en-US" sz="1800" dirty="0" smtClean="0">
                <a:solidFill>
                  <a:srgbClr val="6E8080"/>
                </a:solidFill>
                <a:latin typeface="Lucida Sans Typewriter"/>
                <a:ea typeface="Courier New" charset="0"/>
                <a:cs typeface="Courier New" charset="0"/>
              </a:rPr>
              <a:t>}</a:t>
            </a:r>
          </a:p>
          <a:p>
            <a:r>
              <a:rPr lang="en-US" dirty="0" smtClean="0"/>
              <a:t>Some properties should not change after they have been set in the constructor</a:t>
            </a:r>
          </a:p>
          <a:p>
            <a:pPr lvl="1"/>
            <a:r>
              <a:rPr lang="en-US" dirty="0" smtClean="0"/>
              <a:t>Don’t supply a setter method</a:t>
            </a:r>
          </a:p>
          <a:p>
            <a:pPr lvl="1">
              <a:spcBef>
                <a:spcPts val="0"/>
              </a:spcBef>
              <a:buNone/>
            </a:pPr>
            <a:r>
              <a:rPr lang="en-US" sz="1800" dirty="0" smtClean="0">
                <a:solidFill>
                  <a:srgbClr val="6E8080"/>
                </a:solidFill>
                <a:latin typeface="Lucida Sans Typewriter"/>
                <a:ea typeface="Courier New" charset="0"/>
                <a:cs typeface="Courier New" charset="0"/>
              </a:rPr>
              <a:t>public class Student</a:t>
            </a:r>
          </a:p>
          <a:p>
            <a:pPr lvl="1">
              <a:spcBef>
                <a:spcPts val="0"/>
              </a:spcBef>
              <a:buNone/>
            </a:pPr>
            <a:r>
              <a:rPr lang="en-US" sz="1800" dirty="0" smtClean="0">
                <a:solidFill>
                  <a:srgbClr val="6E8080"/>
                </a:solidFill>
                <a:latin typeface="Lucida Sans Typewriter"/>
                <a:ea typeface="Courier New" charset="0"/>
                <a:cs typeface="Courier New" charset="0"/>
              </a:rPr>
              <a:t>{</a:t>
            </a:r>
          </a:p>
          <a:p>
            <a:pPr lvl="1">
              <a:spcBef>
                <a:spcPts val="0"/>
              </a:spcBef>
              <a:buNone/>
            </a:pPr>
            <a:r>
              <a:rPr lang="en-US" sz="1800" dirty="0" smtClean="0">
                <a:solidFill>
                  <a:srgbClr val="6E8080"/>
                </a:solidFill>
                <a:latin typeface="Lucida Sans Typewriter"/>
                <a:ea typeface="Courier New" charset="0"/>
                <a:cs typeface="Courier New" charset="0"/>
              </a:rPr>
              <a:t>   private </a:t>
            </a:r>
            <a:r>
              <a:rPr lang="en-US" sz="1800" dirty="0" err="1" smtClean="0">
                <a:solidFill>
                  <a:srgbClr val="6E8080"/>
                </a:solidFill>
                <a:latin typeface="Lucida Sans Typewriter"/>
                <a:ea typeface="Courier New" charset="0"/>
                <a:cs typeface="Courier New" charset="0"/>
              </a:rPr>
              <a:t>int</a:t>
            </a:r>
            <a:r>
              <a:rPr lang="en-US" sz="1800" dirty="0" smtClean="0">
                <a:solidFill>
                  <a:srgbClr val="6E8080"/>
                </a:solidFill>
                <a:latin typeface="Lucida Sans Typewriter"/>
                <a:ea typeface="Courier New" charset="0"/>
                <a:cs typeface="Courier New" charset="0"/>
              </a:rPr>
              <a:t> id;</a:t>
            </a:r>
          </a:p>
          <a:p>
            <a:pPr lvl="1">
              <a:spcBef>
                <a:spcPts val="0"/>
              </a:spcBef>
              <a:buNone/>
            </a:pPr>
            <a:r>
              <a:rPr lang="en-US" sz="1800" dirty="0" smtClean="0">
                <a:solidFill>
                  <a:srgbClr val="6E8080"/>
                </a:solidFill>
                <a:latin typeface="Lucida Sans Typewriter"/>
                <a:ea typeface="Courier New" charset="0"/>
                <a:cs typeface="Courier New" charset="0"/>
              </a:rPr>
              <a:t>   . . .</a:t>
            </a:r>
          </a:p>
          <a:p>
            <a:pPr lvl="1">
              <a:spcBef>
                <a:spcPts val="0"/>
              </a:spcBef>
              <a:buNone/>
            </a:pPr>
            <a:r>
              <a:rPr lang="en-US" sz="1800" dirty="0" smtClean="0">
                <a:solidFill>
                  <a:srgbClr val="6E8080"/>
                </a:solidFill>
                <a:latin typeface="Lucida Sans Typewriter"/>
                <a:ea typeface="Courier New" charset="0"/>
                <a:cs typeface="Courier New" charset="0"/>
              </a:rPr>
              <a:t>   public </a:t>
            </a:r>
            <a:r>
              <a:rPr lang="en-US" sz="1800" dirty="0" err="1" smtClean="0">
                <a:solidFill>
                  <a:srgbClr val="6E8080"/>
                </a:solidFill>
                <a:latin typeface="Lucida Sans Typewriter"/>
                <a:ea typeface="Courier New" charset="0"/>
                <a:cs typeface="Courier New" charset="0"/>
              </a:rPr>
              <a:t>Student(int</a:t>
            </a:r>
            <a:r>
              <a:rPr lang="en-US" sz="1800" dirty="0" smtClean="0">
                <a:solidFill>
                  <a:srgbClr val="6E8080"/>
                </a:solidFill>
                <a:latin typeface="Lucida Sans Typewriter"/>
                <a:ea typeface="Courier New" charset="0"/>
                <a:cs typeface="Courier New" charset="0"/>
              </a:rPr>
              <a:t> </a:t>
            </a:r>
            <a:r>
              <a:rPr lang="en-US" sz="1800" dirty="0" err="1" smtClean="0">
                <a:solidFill>
                  <a:srgbClr val="6E8080"/>
                </a:solidFill>
                <a:latin typeface="Lucida Sans Typewriter"/>
                <a:ea typeface="Courier New" charset="0"/>
                <a:cs typeface="Courier New" charset="0"/>
              </a:rPr>
              <a:t>anId</a:t>
            </a:r>
            <a:r>
              <a:rPr lang="en-US" sz="1800" dirty="0" smtClean="0">
                <a:solidFill>
                  <a:srgbClr val="6E8080"/>
                </a:solidFill>
                <a:latin typeface="Lucida Sans Typewriter"/>
                <a:ea typeface="Courier New" charset="0"/>
                <a:cs typeface="Courier New" charset="0"/>
              </a:rPr>
              <a:t>) { id = </a:t>
            </a:r>
            <a:r>
              <a:rPr lang="en-US" sz="1800" dirty="0" err="1" smtClean="0">
                <a:solidFill>
                  <a:srgbClr val="6E8080"/>
                </a:solidFill>
                <a:latin typeface="Lucida Sans Typewriter"/>
                <a:ea typeface="Courier New" charset="0"/>
                <a:cs typeface="Courier New" charset="0"/>
              </a:rPr>
              <a:t>anId</a:t>
            </a:r>
            <a:r>
              <a:rPr lang="en-US" sz="1800" dirty="0" smtClean="0">
                <a:solidFill>
                  <a:srgbClr val="6E8080"/>
                </a:solidFill>
                <a:latin typeface="Lucida Sans Typewriter"/>
                <a:ea typeface="Courier New" charset="0"/>
                <a:cs typeface="Courier New" charset="0"/>
              </a:rPr>
              <a:t>; }</a:t>
            </a:r>
          </a:p>
          <a:p>
            <a:pPr lvl="1">
              <a:spcBef>
                <a:spcPts val="0"/>
              </a:spcBef>
              <a:buNone/>
            </a:pPr>
            <a:r>
              <a:rPr lang="en-US" sz="1800" dirty="0" smtClean="0">
                <a:solidFill>
                  <a:srgbClr val="6E8080"/>
                </a:solidFill>
                <a:latin typeface="Lucida Sans Typewriter"/>
                <a:ea typeface="Courier New" charset="0"/>
                <a:cs typeface="Courier New" charset="0"/>
              </a:rPr>
              <a:t>   public String </a:t>
            </a:r>
            <a:r>
              <a:rPr lang="en-US" sz="1800" dirty="0" err="1" smtClean="0">
                <a:solidFill>
                  <a:srgbClr val="6E8080"/>
                </a:solidFill>
                <a:latin typeface="Lucida Sans Typewriter"/>
                <a:ea typeface="Courier New" charset="0"/>
                <a:cs typeface="Courier New" charset="0"/>
              </a:rPr>
              <a:t>getId</a:t>
            </a:r>
            <a:r>
              <a:rPr lang="en-US" sz="1800" dirty="0" smtClean="0">
                <a:solidFill>
                  <a:srgbClr val="6E8080"/>
                </a:solidFill>
                <a:latin typeface="Lucida Sans Typewriter"/>
                <a:ea typeface="Courier New" charset="0"/>
                <a:cs typeface="Courier New" charset="0"/>
              </a:rPr>
              <a:t>() { return id; }</a:t>
            </a:r>
          </a:p>
          <a:p>
            <a:pPr lvl="1">
              <a:spcBef>
                <a:spcPts val="0"/>
              </a:spcBef>
              <a:buNone/>
            </a:pPr>
            <a:r>
              <a:rPr lang="en-US" sz="1800" dirty="0" smtClean="0">
                <a:solidFill>
                  <a:srgbClr val="6E8080"/>
                </a:solidFill>
                <a:latin typeface="Lucida Sans Typewriter"/>
                <a:ea typeface="Courier New" charset="0"/>
                <a:cs typeface="Courier New" charset="0"/>
              </a:rPr>
              <a:t>   // No </a:t>
            </a:r>
            <a:r>
              <a:rPr lang="en-US" sz="1800" dirty="0" err="1" smtClean="0">
                <a:solidFill>
                  <a:srgbClr val="6E8080"/>
                </a:solidFill>
                <a:latin typeface="Lucida Sans Typewriter"/>
                <a:ea typeface="Courier New" charset="0"/>
                <a:cs typeface="Courier New" charset="0"/>
              </a:rPr>
              <a:t>setId</a:t>
            </a:r>
            <a:r>
              <a:rPr lang="en-US" sz="1800" dirty="0" smtClean="0">
                <a:solidFill>
                  <a:srgbClr val="6E8080"/>
                </a:solidFill>
                <a:latin typeface="Lucida Sans Typewriter"/>
                <a:ea typeface="Courier New" charset="0"/>
                <a:cs typeface="Courier New" charset="0"/>
              </a:rPr>
              <a:t> method</a:t>
            </a:r>
          </a:p>
          <a:p>
            <a:pPr lvl="1">
              <a:spcBef>
                <a:spcPts val="0"/>
              </a:spcBef>
              <a:buNone/>
            </a:pPr>
            <a:r>
              <a:rPr lang="en-US" sz="1800" dirty="0" smtClean="0">
                <a:solidFill>
                  <a:srgbClr val="6E8080"/>
                </a:solidFill>
                <a:latin typeface="Lucida Sans Typewriter"/>
                <a:ea typeface="Courier New" charset="0"/>
                <a:cs typeface="Courier New" charset="0"/>
              </a:rPr>
              <a:t>   . . . </a:t>
            </a:r>
          </a:p>
          <a:p>
            <a:pPr lvl="1">
              <a:spcBef>
                <a:spcPts val="0"/>
              </a:spcBef>
              <a:buNone/>
            </a:pPr>
            <a:r>
              <a:rPr lang="en-US" sz="1800" dirty="0" smtClean="0">
                <a:solidFill>
                  <a:srgbClr val="6E8080"/>
                </a:solidFill>
                <a:latin typeface="Lucida Sans Typewriter"/>
                <a:ea typeface="Courier New" charset="0"/>
                <a:cs typeface="Courier New" charset="0"/>
              </a:rPr>
              <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4" end="14"/>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 y="0"/>
            <a:ext cx="9135036" cy="927100"/>
          </a:xfrm>
        </p:spPr>
        <p:txBody>
          <a:bodyPr>
            <a:noAutofit/>
          </a:bodyPr>
          <a:lstStyle/>
          <a:p>
            <a:r>
              <a:rPr lang="en-US" sz="3200" b="1" dirty="0" smtClean="0"/>
              <a:t>Problem Solving: Patterns for Object Data - Modeling Objects with Distinct States</a:t>
            </a:r>
            <a:endParaRPr lang="en-US" sz="3200" b="1" dirty="0"/>
          </a:p>
        </p:txBody>
      </p:sp>
      <p:sp>
        <p:nvSpPr>
          <p:cNvPr id="3" name="Content Placeholder 2"/>
          <p:cNvSpPr>
            <a:spLocks noGrp="1"/>
          </p:cNvSpPr>
          <p:nvPr>
            <p:ph idx="4294967295"/>
          </p:nvPr>
        </p:nvSpPr>
        <p:spPr>
          <a:xfrm>
            <a:off x="9525" y="1269900"/>
            <a:ext cx="9134475" cy="5251792"/>
          </a:xfrm>
        </p:spPr>
        <p:txBody>
          <a:bodyPr/>
          <a:lstStyle/>
          <a:p>
            <a:r>
              <a:rPr lang="en-US" dirty="0" smtClean="0"/>
              <a:t>Some objects have behavior that varies depending on what has happened in the past.</a:t>
            </a:r>
          </a:p>
          <a:p>
            <a:r>
              <a:rPr lang="en-US" dirty="0" smtClean="0"/>
              <a:t>If a fish is in a hungry state, its behavior changes.</a:t>
            </a:r>
          </a:p>
          <a:p>
            <a:endParaRPr lang="en-US" dirty="0" smtClean="0"/>
          </a:p>
          <a:p>
            <a:endParaRPr lang="en-US" dirty="0" smtClean="0"/>
          </a:p>
          <a:p>
            <a:endParaRPr lang="en-US" dirty="0" smtClean="0"/>
          </a:p>
          <a:p>
            <a:endParaRPr lang="en-US" dirty="0" smtClean="0"/>
          </a:p>
          <a:p>
            <a:r>
              <a:rPr lang="en-US" dirty="0" smtClean="0"/>
              <a:t>Supply an instance variable for the current state</a:t>
            </a:r>
          </a:p>
          <a:p>
            <a:pPr lvl="1">
              <a:spcBef>
                <a:spcPts val="0"/>
              </a:spcBef>
              <a:buNone/>
            </a:pPr>
            <a:r>
              <a:rPr lang="en-US" sz="1800" dirty="0" smtClean="0">
                <a:solidFill>
                  <a:srgbClr val="6E8080"/>
                </a:solidFill>
                <a:latin typeface="Lucida Sans Typewriter"/>
                <a:ea typeface="Courier New" charset="0"/>
                <a:cs typeface="Courier New" charset="0"/>
              </a:rPr>
              <a:t>public class Fish</a:t>
            </a:r>
          </a:p>
          <a:p>
            <a:pPr lvl="1">
              <a:spcBef>
                <a:spcPts val="0"/>
              </a:spcBef>
              <a:buNone/>
            </a:pPr>
            <a:r>
              <a:rPr lang="en-US" sz="1800" dirty="0" smtClean="0">
                <a:solidFill>
                  <a:srgbClr val="6E8080"/>
                </a:solidFill>
                <a:latin typeface="Lucida Sans Typewriter"/>
                <a:ea typeface="Courier New" charset="0"/>
                <a:cs typeface="Courier New" charset="0"/>
              </a:rPr>
              <a:t>{</a:t>
            </a:r>
          </a:p>
          <a:p>
            <a:pPr lvl="1">
              <a:spcBef>
                <a:spcPts val="0"/>
              </a:spcBef>
              <a:buNone/>
            </a:pPr>
            <a:r>
              <a:rPr lang="en-US" sz="1800" dirty="0" smtClean="0">
                <a:solidFill>
                  <a:srgbClr val="6E8080"/>
                </a:solidFill>
                <a:latin typeface="Lucida Sans Typewriter"/>
                <a:ea typeface="Courier New" charset="0"/>
                <a:cs typeface="Courier New" charset="0"/>
              </a:rPr>
              <a:t>   private </a:t>
            </a:r>
            <a:r>
              <a:rPr lang="en-US" sz="1800" dirty="0" err="1" smtClean="0">
                <a:solidFill>
                  <a:srgbClr val="6E8080"/>
                </a:solidFill>
                <a:latin typeface="Lucida Sans Typewriter"/>
                <a:ea typeface="Courier New" charset="0"/>
                <a:cs typeface="Courier New" charset="0"/>
              </a:rPr>
              <a:t>int</a:t>
            </a:r>
            <a:r>
              <a:rPr lang="en-US" sz="1800" dirty="0" smtClean="0">
                <a:solidFill>
                  <a:srgbClr val="6E8080"/>
                </a:solidFill>
                <a:latin typeface="Lucida Sans Typewriter"/>
                <a:ea typeface="Courier New" charset="0"/>
                <a:cs typeface="Courier New" charset="0"/>
              </a:rPr>
              <a:t> hungry;</a:t>
            </a:r>
          </a:p>
          <a:p>
            <a:pPr lvl="1">
              <a:spcBef>
                <a:spcPts val="0"/>
              </a:spcBef>
              <a:buNone/>
            </a:pPr>
            <a:r>
              <a:rPr lang="en-US" sz="1800" dirty="0" smtClean="0">
                <a:solidFill>
                  <a:srgbClr val="6E8080"/>
                </a:solidFill>
                <a:latin typeface="Lucida Sans Typewriter"/>
                <a:ea typeface="Courier New" charset="0"/>
                <a:cs typeface="Courier New" charset="0"/>
              </a:rPr>
              <a:t>   . . .</a:t>
            </a:r>
          </a:p>
          <a:p>
            <a:pPr lvl="1">
              <a:spcBef>
                <a:spcPts val="0"/>
              </a:spcBef>
              <a:buNone/>
            </a:pPr>
            <a:r>
              <a:rPr lang="en-US" sz="1800" dirty="0" smtClean="0">
                <a:solidFill>
                  <a:srgbClr val="6E8080"/>
                </a:solidFill>
                <a:latin typeface="Lucida Sans Typewriter"/>
                <a:ea typeface="Courier New" charset="0"/>
                <a:cs typeface="Courier New" charset="0"/>
              </a:rPr>
              <a:t>}</a:t>
            </a:r>
          </a:p>
        </p:txBody>
      </p:sp>
      <p:pic>
        <p:nvPicPr>
          <p:cNvPr id="4" name="Picture 3" descr="fish.jpg"/>
          <p:cNvPicPr>
            <a:picLocks noChangeAspect="1"/>
          </p:cNvPicPr>
          <p:nvPr/>
        </p:nvPicPr>
        <p:blipFill>
          <a:blip r:embed="rId2"/>
          <a:stretch>
            <a:fillRect/>
          </a:stretch>
        </p:blipFill>
        <p:spPr>
          <a:xfrm>
            <a:off x="490679" y="2576512"/>
            <a:ext cx="2200275" cy="1704975"/>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 y="0"/>
            <a:ext cx="9135036" cy="927100"/>
          </a:xfrm>
        </p:spPr>
        <p:txBody>
          <a:bodyPr>
            <a:noAutofit/>
          </a:bodyPr>
          <a:lstStyle/>
          <a:p>
            <a:r>
              <a:rPr lang="en-US" sz="3200" b="1" dirty="0" smtClean="0"/>
              <a:t>Problem Solving: Patterns for Object Data - Modeling Objects with Distinct States</a:t>
            </a:r>
            <a:endParaRPr lang="en-US" sz="3200" b="1" dirty="0"/>
          </a:p>
        </p:txBody>
      </p:sp>
      <p:sp>
        <p:nvSpPr>
          <p:cNvPr id="3" name="Content Placeholder 2"/>
          <p:cNvSpPr>
            <a:spLocks noGrp="1"/>
          </p:cNvSpPr>
          <p:nvPr>
            <p:ph idx="4294967295"/>
          </p:nvPr>
        </p:nvSpPr>
        <p:spPr>
          <a:xfrm>
            <a:off x="9525" y="1269900"/>
            <a:ext cx="9134475" cy="5251792"/>
          </a:xfrm>
        </p:spPr>
        <p:txBody>
          <a:bodyPr/>
          <a:lstStyle/>
          <a:p>
            <a:r>
              <a:rPr lang="en-US" dirty="0" smtClean="0"/>
              <a:t>Supply constants for the state values:</a:t>
            </a:r>
          </a:p>
          <a:p>
            <a:pPr lvl="1">
              <a:spcBef>
                <a:spcPts val="0"/>
              </a:spcBef>
              <a:buNone/>
            </a:pPr>
            <a:r>
              <a:rPr lang="en-US" sz="1800" dirty="0" smtClean="0">
                <a:solidFill>
                  <a:srgbClr val="6E8080"/>
                </a:solidFill>
                <a:latin typeface="Lucida Sans Typewriter"/>
                <a:ea typeface="Courier New" charset="0"/>
                <a:cs typeface="Courier New" charset="0"/>
              </a:rPr>
              <a:t>public static final </a:t>
            </a:r>
            <a:r>
              <a:rPr lang="en-US" sz="1800" dirty="0" err="1" smtClean="0">
                <a:solidFill>
                  <a:srgbClr val="6E8080"/>
                </a:solidFill>
                <a:latin typeface="Lucida Sans Typewriter"/>
                <a:ea typeface="Courier New" charset="0"/>
                <a:cs typeface="Courier New" charset="0"/>
              </a:rPr>
              <a:t>int</a:t>
            </a:r>
            <a:r>
              <a:rPr lang="en-US" sz="1800" dirty="0" smtClean="0">
                <a:solidFill>
                  <a:srgbClr val="6E8080"/>
                </a:solidFill>
                <a:latin typeface="Lucida Sans Typewriter"/>
                <a:ea typeface="Courier New" charset="0"/>
                <a:cs typeface="Courier New" charset="0"/>
              </a:rPr>
              <a:t> NOT_HUNGRY = 0;</a:t>
            </a:r>
          </a:p>
          <a:p>
            <a:pPr lvl="1">
              <a:spcBef>
                <a:spcPts val="0"/>
              </a:spcBef>
              <a:buNone/>
            </a:pPr>
            <a:r>
              <a:rPr lang="en-US" sz="1800" dirty="0" smtClean="0">
                <a:solidFill>
                  <a:srgbClr val="6E8080"/>
                </a:solidFill>
                <a:latin typeface="Lucida Sans Typewriter"/>
                <a:ea typeface="Courier New" charset="0"/>
                <a:cs typeface="Courier New" charset="0"/>
              </a:rPr>
              <a:t>public static final </a:t>
            </a:r>
            <a:r>
              <a:rPr lang="en-US" sz="1800" dirty="0" err="1" smtClean="0">
                <a:solidFill>
                  <a:srgbClr val="6E8080"/>
                </a:solidFill>
                <a:latin typeface="Lucida Sans Typewriter"/>
                <a:ea typeface="Courier New" charset="0"/>
                <a:cs typeface="Courier New" charset="0"/>
              </a:rPr>
              <a:t>int</a:t>
            </a:r>
            <a:r>
              <a:rPr lang="en-US" sz="1800" dirty="0" smtClean="0">
                <a:solidFill>
                  <a:srgbClr val="6E8080"/>
                </a:solidFill>
                <a:latin typeface="Lucida Sans Typewriter"/>
                <a:ea typeface="Courier New" charset="0"/>
                <a:cs typeface="Courier New" charset="0"/>
              </a:rPr>
              <a:t> SOMEWHAT_HUNGRY = 1;</a:t>
            </a:r>
          </a:p>
          <a:p>
            <a:pPr lvl="1">
              <a:spcBef>
                <a:spcPts val="0"/>
              </a:spcBef>
              <a:buNone/>
            </a:pPr>
            <a:r>
              <a:rPr lang="en-US" sz="1800" dirty="0" smtClean="0">
                <a:solidFill>
                  <a:srgbClr val="6E8080"/>
                </a:solidFill>
                <a:latin typeface="Lucida Sans Typewriter"/>
                <a:ea typeface="Courier New" charset="0"/>
                <a:cs typeface="Courier New" charset="0"/>
              </a:rPr>
              <a:t>public static final </a:t>
            </a:r>
            <a:r>
              <a:rPr lang="en-US" sz="1800" dirty="0" err="1" smtClean="0">
                <a:solidFill>
                  <a:srgbClr val="6E8080"/>
                </a:solidFill>
                <a:latin typeface="Lucida Sans Typewriter"/>
                <a:ea typeface="Courier New" charset="0"/>
                <a:cs typeface="Courier New" charset="0"/>
              </a:rPr>
              <a:t>int</a:t>
            </a:r>
            <a:r>
              <a:rPr lang="en-US" sz="1800" dirty="0" smtClean="0">
                <a:solidFill>
                  <a:srgbClr val="6E8080"/>
                </a:solidFill>
                <a:latin typeface="Lucida Sans Typewriter"/>
                <a:ea typeface="Courier New" charset="0"/>
                <a:cs typeface="Courier New" charset="0"/>
              </a:rPr>
              <a:t> VERY_HUNGRY = 2;</a:t>
            </a:r>
          </a:p>
          <a:p>
            <a:pPr>
              <a:spcBef>
                <a:spcPts val="0"/>
              </a:spcBef>
            </a:pPr>
            <a:r>
              <a:rPr lang="en-US" sz="2200" dirty="0" smtClean="0"/>
              <a:t>Determine which methods change the state:</a:t>
            </a:r>
          </a:p>
          <a:p>
            <a:pPr lvl="1">
              <a:spcBef>
                <a:spcPts val="0"/>
              </a:spcBef>
              <a:buNone/>
            </a:pPr>
            <a:r>
              <a:rPr lang="en-US" sz="1800" dirty="0" smtClean="0">
                <a:solidFill>
                  <a:srgbClr val="6E8080"/>
                </a:solidFill>
                <a:latin typeface="Lucida Sans Typewriter"/>
                <a:ea typeface="Courier New" charset="0"/>
                <a:cs typeface="Courier New" charset="0"/>
              </a:rPr>
              <a:t>public void eat()</a:t>
            </a:r>
          </a:p>
          <a:p>
            <a:pPr lvl="1">
              <a:spcBef>
                <a:spcPts val="0"/>
              </a:spcBef>
              <a:buNone/>
            </a:pPr>
            <a:r>
              <a:rPr lang="en-US" sz="1800" dirty="0" smtClean="0">
                <a:solidFill>
                  <a:srgbClr val="6E8080"/>
                </a:solidFill>
                <a:latin typeface="Lucida Sans Typewriter"/>
                <a:ea typeface="Courier New" charset="0"/>
                <a:cs typeface="Courier New" charset="0"/>
              </a:rPr>
              <a:t>{</a:t>
            </a:r>
          </a:p>
          <a:p>
            <a:pPr lvl="1">
              <a:spcBef>
                <a:spcPts val="0"/>
              </a:spcBef>
              <a:buNone/>
            </a:pPr>
            <a:r>
              <a:rPr lang="en-US" sz="1800" dirty="0" smtClean="0">
                <a:solidFill>
                  <a:srgbClr val="6E8080"/>
                </a:solidFill>
                <a:latin typeface="Lucida Sans Typewriter"/>
                <a:ea typeface="Courier New" charset="0"/>
                <a:cs typeface="Courier New" charset="0"/>
              </a:rPr>
              <a:t>   hungry = NOT_HUNGRY;</a:t>
            </a:r>
          </a:p>
          <a:p>
            <a:pPr lvl="1">
              <a:spcBef>
                <a:spcPts val="0"/>
              </a:spcBef>
              <a:buNone/>
            </a:pPr>
            <a:r>
              <a:rPr lang="en-US" sz="1800" dirty="0" smtClean="0">
                <a:solidFill>
                  <a:srgbClr val="6E8080"/>
                </a:solidFill>
                <a:latin typeface="Lucida Sans Typewriter"/>
                <a:ea typeface="Courier New" charset="0"/>
                <a:cs typeface="Courier New" charset="0"/>
              </a:rPr>
              <a:t>   . . .</a:t>
            </a:r>
          </a:p>
          <a:p>
            <a:pPr lvl="1">
              <a:spcBef>
                <a:spcPts val="0"/>
              </a:spcBef>
              <a:buNone/>
            </a:pPr>
            <a:r>
              <a:rPr lang="en-US" sz="1800" dirty="0" smtClean="0">
                <a:solidFill>
                  <a:srgbClr val="6E8080"/>
                </a:solidFill>
                <a:latin typeface="Lucida Sans Typewriter"/>
                <a:ea typeface="Courier New" charset="0"/>
                <a:cs typeface="Courier New" charset="0"/>
              </a:rPr>
              <a:t>}</a:t>
            </a:r>
          </a:p>
          <a:p>
            <a:pPr lvl="1">
              <a:spcBef>
                <a:spcPts val="0"/>
              </a:spcBef>
              <a:buNone/>
            </a:pPr>
            <a:r>
              <a:rPr lang="en-US" sz="1800" dirty="0" smtClean="0">
                <a:solidFill>
                  <a:srgbClr val="6E8080"/>
                </a:solidFill>
                <a:latin typeface="Lucida Sans Typewriter"/>
                <a:ea typeface="Courier New" charset="0"/>
                <a:cs typeface="Courier New" charset="0"/>
              </a:rPr>
              <a:t>public void move()</a:t>
            </a:r>
          </a:p>
          <a:p>
            <a:pPr lvl="1">
              <a:spcBef>
                <a:spcPts val="0"/>
              </a:spcBef>
              <a:buNone/>
            </a:pPr>
            <a:r>
              <a:rPr lang="en-US" sz="1800" dirty="0" smtClean="0">
                <a:solidFill>
                  <a:srgbClr val="6E8080"/>
                </a:solidFill>
                <a:latin typeface="Lucida Sans Typewriter"/>
                <a:ea typeface="Courier New" charset="0"/>
                <a:cs typeface="Courier New" charset="0"/>
              </a:rPr>
              <a:t>{</a:t>
            </a:r>
          </a:p>
          <a:p>
            <a:pPr lvl="1">
              <a:spcBef>
                <a:spcPts val="0"/>
              </a:spcBef>
              <a:buNone/>
            </a:pPr>
            <a:r>
              <a:rPr lang="en-US" sz="1800" dirty="0" smtClean="0">
                <a:solidFill>
                  <a:srgbClr val="6E8080"/>
                </a:solidFill>
                <a:latin typeface="Lucida Sans Typewriter"/>
                <a:ea typeface="Courier New" charset="0"/>
                <a:cs typeface="Courier New" charset="0"/>
              </a:rPr>
              <a:t>   . . .</a:t>
            </a:r>
          </a:p>
          <a:p>
            <a:pPr lvl="1">
              <a:spcBef>
                <a:spcPts val="0"/>
              </a:spcBef>
              <a:buNone/>
            </a:pPr>
            <a:r>
              <a:rPr lang="en-US" sz="1800" dirty="0" smtClean="0">
                <a:solidFill>
                  <a:srgbClr val="6E8080"/>
                </a:solidFill>
                <a:latin typeface="Lucida Sans Typewriter"/>
                <a:ea typeface="Courier New" charset="0"/>
                <a:cs typeface="Courier New" charset="0"/>
              </a:rPr>
              <a:t>   if (hungry &lt; VERY_HUNGRY) { hungry++; }</a:t>
            </a:r>
          </a:p>
          <a:p>
            <a:pPr lvl="1">
              <a:spcBef>
                <a:spcPts val="0"/>
              </a:spcBef>
              <a:buNone/>
            </a:pPr>
            <a:r>
              <a:rPr lang="en-US" sz="1800" dirty="0" smtClean="0">
                <a:solidFill>
                  <a:srgbClr val="6E8080"/>
                </a:solidFill>
                <a:latin typeface="Lucida Sans Typewriter"/>
                <a:ea typeface="Courier New" charset="0"/>
                <a:cs typeface="Courier New" charset="0"/>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 y="0"/>
            <a:ext cx="9135036" cy="927100"/>
          </a:xfrm>
        </p:spPr>
        <p:txBody>
          <a:bodyPr>
            <a:noAutofit/>
          </a:bodyPr>
          <a:lstStyle/>
          <a:p>
            <a:r>
              <a:rPr lang="en-US" sz="3200" b="1" dirty="0" smtClean="0"/>
              <a:t>Problem Solving: Patterns for Object Data - Modeling Objects with Distinct States</a:t>
            </a:r>
            <a:endParaRPr lang="en-US" sz="3200" b="1" dirty="0"/>
          </a:p>
        </p:txBody>
      </p:sp>
      <p:sp>
        <p:nvSpPr>
          <p:cNvPr id="3" name="Content Placeholder 2"/>
          <p:cNvSpPr>
            <a:spLocks noGrp="1"/>
          </p:cNvSpPr>
          <p:nvPr>
            <p:ph idx="4294967295"/>
          </p:nvPr>
        </p:nvSpPr>
        <p:spPr>
          <a:xfrm>
            <a:off x="9525" y="1269900"/>
            <a:ext cx="9134475" cy="5251792"/>
          </a:xfrm>
        </p:spPr>
        <p:txBody>
          <a:bodyPr/>
          <a:lstStyle/>
          <a:p>
            <a:r>
              <a:rPr lang="en-US" dirty="0" smtClean="0"/>
              <a:t>Determine where the state affects behavior:</a:t>
            </a:r>
          </a:p>
          <a:p>
            <a:pPr lvl="1">
              <a:spcBef>
                <a:spcPts val="0"/>
              </a:spcBef>
              <a:buNone/>
            </a:pPr>
            <a:r>
              <a:rPr lang="en-US" sz="1800" dirty="0" smtClean="0">
                <a:solidFill>
                  <a:srgbClr val="6E8080"/>
                </a:solidFill>
                <a:latin typeface="Lucida Sans Typewriter"/>
                <a:ea typeface="Courier New" charset="0"/>
                <a:cs typeface="Courier New" charset="0"/>
              </a:rPr>
              <a:t>public void move()</a:t>
            </a:r>
          </a:p>
          <a:p>
            <a:pPr lvl="1">
              <a:spcBef>
                <a:spcPts val="0"/>
              </a:spcBef>
              <a:buNone/>
            </a:pPr>
            <a:r>
              <a:rPr lang="en-US" sz="1800" dirty="0" smtClean="0">
                <a:solidFill>
                  <a:srgbClr val="6E8080"/>
                </a:solidFill>
                <a:latin typeface="Lucida Sans Typewriter"/>
                <a:ea typeface="Courier New" charset="0"/>
                <a:cs typeface="Courier New" charset="0"/>
              </a:rPr>
              <a:t>{</a:t>
            </a:r>
          </a:p>
          <a:p>
            <a:pPr lvl="1">
              <a:spcBef>
                <a:spcPts val="0"/>
              </a:spcBef>
              <a:buNone/>
            </a:pPr>
            <a:r>
              <a:rPr lang="en-US" sz="1800" dirty="0" smtClean="0">
                <a:solidFill>
                  <a:srgbClr val="6E8080"/>
                </a:solidFill>
                <a:latin typeface="Lucida Sans Typewriter"/>
                <a:ea typeface="Courier New" charset="0"/>
                <a:cs typeface="Courier New" charset="0"/>
              </a:rPr>
              <a:t>   if (hungry == VERY_HUNGRY)</a:t>
            </a:r>
          </a:p>
          <a:p>
            <a:pPr lvl="1">
              <a:spcBef>
                <a:spcPts val="0"/>
              </a:spcBef>
              <a:buNone/>
            </a:pPr>
            <a:r>
              <a:rPr lang="en-US" sz="1800" dirty="0" smtClean="0">
                <a:solidFill>
                  <a:srgbClr val="6E8080"/>
                </a:solidFill>
                <a:latin typeface="Lucida Sans Typewriter"/>
                <a:ea typeface="Courier New" charset="0"/>
                <a:cs typeface="Courier New" charset="0"/>
              </a:rPr>
              <a:t>   {</a:t>
            </a:r>
          </a:p>
          <a:p>
            <a:pPr lvl="1">
              <a:spcBef>
                <a:spcPts val="0"/>
              </a:spcBef>
              <a:buNone/>
            </a:pPr>
            <a:r>
              <a:rPr lang="en-US" sz="1800" dirty="0" smtClean="0">
                <a:solidFill>
                  <a:srgbClr val="6E8080"/>
                </a:solidFill>
                <a:latin typeface="Lucida Sans Typewriter"/>
                <a:ea typeface="Courier New" charset="0"/>
                <a:cs typeface="Courier New" charset="0"/>
              </a:rPr>
              <a:t>      </a:t>
            </a:r>
            <a:r>
              <a:rPr lang="en-US" sz="1800" i="1" dirty="0" smtClean="0">
                <a:solidFill>
                  <a:srgbClr val="6E8080"/>
                </a:solidFill>
                <a:latin typeface="Lucida Sans Typewriter"/>
                <a:ea typeface="Courier New" charset="0"/>
                <a:cs typeface="Courier New" charset="0"/>
              </a:rPr>
              <a:t>Look for food.</a:t>
            </a:r>
          </a:p>
          <a:p>
            <a:pPr lvl="1">
              <a:spcBef>
                <a:spcPts val="0"/>
              </a:spcBef>
              <a:buNone/>
            </a:pPr>
            <a:r>
              <a:rPr lang="en-US" sz="1800" dirty="0" smtClean="0">
                <a:solidFill>
                  <a:srgbClr val="6E8080"/>
                </a:solidFill>
                <a:latin typeface="Lucida Sans Typewriter"/>
                <a:ea typeface="Courier New" charset="0"/>
                <a:cs typeface="Courier New" charset="0"/>
              </a:rPr>
              <a:t>   }</a:t>
            </a:r>
          </a:p>
          <a:p>
            <a:pPr lvl="1">
              <a:spcBef>
                <a:spcPts val="0"/>
              </a:spcBef>
              <a:buNone/>
            </a:pPr>
            <a:r>
              <a:rPr lang="en-US" sz="1800" dirty="0" smtClean="0">
                <a:solidFill>
                  <a:srgbClr val="6E8080"/>
                </a:solidFill>
                <a:latin typeface="Lucida Sans Typewriter"/>
                <a:ea typeface="Courier New" charset="0"/>
                <a:cs typeface="Courier New" charset="0"/>
              </a:rPr>
              <a:t>   . . .</a:t>
            </a:r>
          </a:p>
          <a:p>
            <a:pPr lvl="1">
              <a:spcBef>
                <a:spcPts val="0"/>
              </a:spcBef>
              <a:buNone/>
            </a:pPr>
            <a:r>
              <a:rPr lang="en-US" sz="1800" dirty="0" smtClean="0">
                <a:solidFill>
                  <a:srgbClr val="6E8080"/>
                </a:solidFill>
                <a:latin typeface="Lucida Sans Typewriter"/>
                <a:ea typeface="Courier New" charset="0"/>
                <a:cs typeface="Courier New" charset="0"/>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 y="0"/>
            <a:ext cx="9135036" cy="927100"/>
          </a:xfrm>
        </p:spPr>
        <p:txBody>
          <a:bodyPr>
            <a:noAutofit/>
          </a:bodyPr>
          <a:lstStyle/>
          <a:p>
            <a:r>
              <a:rPr lang="en-US" sz="3200" b="1" dirty="0" smtClean="0"/>
              <a:t>Problem Solving: Patterns for Object Data - Describing the Position of an Object</a:t>
            </a:r>
            <a:endParaRPr lang="en-US" sz="3200" b="1" dirty="0"/>
          </a:p>
        </p:txBody>
      </p:sp>
      <p:sp>
        <p:nvSpPr>
          <p:cNvPr id="3" name="Content Placeholder 2"/>
          <p:cNvSpPr>
            <a:spLocks noGrp="1"/>
          </p:cNvSpPr>
          <p:nvPr>
            <p:ph idx="4294967295"/>
          </p:nvPr>
        </p:nvSpPr>
        <p:spPr>
          <a:xfrm>
            <a:off x="9525" y="1269900"/>
            <a:ext cx="9134475" cy="5251792"/>
          </a:xfrm>
        </p:spPr>
        <p:txBody>
          <a:bodyPr/>
          <a:lstStyle/>
          <a:p>
            <a:r>
              <a:rPr lang="en-US" dirty="0" smtClean="0"/>
              <a:t>To model a moving object:</a:t>
            </a:r>
          </a:p>
          <a:p>
            <a:pPr lvl="1"/>
            <a:r>
              <a:rPr lang="en-US" dirty="0" smtClean="0"/>
              <a:t>You need to store and update its position.</a:t>
            </a:r>
          </a:p>
          <a:p>
            <a:pPr lvl="1"/>
            <a:r>
              <a:rPr lang="en-US" dirty="0" smtClean="0"/>
              <a:t>You may also need to store its orientation or velocity.</a:t>
            </a:r>
          </a:p>
          <a:p>
            <a:pPr>
              <a:spcBef>
                <a:spcPts val="1224"/>
              </a:spcBef>
            </a:pPr>
            <a:r>
              <a:rPr lang="en-US" dirty="0" smtClean="0"/>
              <a:t>If the object moves along a line, you can represent the position as a distance from a fixed point:</a:t>
            </a:r>
          </a:p>
          <a:p>
            <a:pPr lvl="1">
              <a:buNone/>
            </a:pPr>
            <a:r>
              <a:rPr lang="en-US" sz="1600" dirty="0" smtClean="0">
                <a:solidFill>
                  <a:srgbClr val="6E8080"/>
                </a:solidFill>
                <a:latin typeface="Lucida Sans Typewriter"/>
                <a:ea typeface="Courier New" charset="0"/>
                <a:cs typeface="Courier New" charset="0"/>
              </a:rPr>
              <a:t>private double </a:t>
            </a:r>
            <a:r>
              <a:rPr lang="en-US" sz="1600" dirty="0" err="1" smtClean="0">
                <a:solidFill>
                  <a:srgbClr val="6E8080"/>
                </a:solidFill>
                <a:latin typeface="Lucida Sans Typewriter"/>
                <a:ea typeface="Courier New" charset="0"/>
                <a:cs typeface="Courier New" charset="0"/>
              </a:rPr>
              <a:t>distanceFromTerminus</a:t>
            </a:r>
            <a:r>
              <a:rPr lang="en-US" sz="1600" dirty="0" smtClean="0">
                <a:solidFill>
                  <a:srgbClr val="6E8080"/>
                </a:solidFill>
                <a:latin typeface="Lucida Sans Typewriter"/>
                <a:ea typeface="Courier New" charset="0"/>
                <a:cs typeface="Courier New" charset="0"/>
              </a:rPr>
              <a:t>;</a:t>
            </a:r>
          </a:p>
          <a:p>
            <a:pPr>
              <a:spcBef>
                <a:spcPts val="1176"/>
              </a:spcBef>
            </a:pPr>
            <a:r>
              <a:rPr lang="en-US" dirty="0" smtClean="0"/>
              <a:t>If the object moves in a grid, remember its current location and direction in the grid:</a:t>
            </a:r>
          </a:p>
          <a:p>
            <a:pPr lvl="1">
              <a:spcBef>
                <a:spcPts val="0"/>
              </a:spcBef>
              <a:buNone/>
            </a:pPr>
            <a:r>
              <a:rPr lang="en-US" sz="1600" dirty="0" smtClean="0">
                <a:solidFill>
                  <a:srgbClr val="6E8080"/>
                </a:solidFill>
                <a:latin typeface="Lucida Sans Typewriter"/>
                <a:ea typeface="Courier New" charset="0"/>
                <a:cs typeface="Courier New" charset="0"/>
              </a:rPr>
              <a:t>private </a:t>
            </a:r>
            <a:r>
              <a:rPr lang="en-US" sz="1600" dirty="0" err="1" smtClean="0">
                <a:solidFill>
                  <a:srgbClr val="6E8080"/>
                </a:solidFill>
                <a:latin typeface="Lucida Sans Typewriter"/>
                <a:ea typeface="Courier New" charset="0"/>
                <a:cs typeface="Courier New" charset="0"/>
              </a:rPr>
              <a:t>int</a:t>
            </a:r>
            <a:r>
              <a:rPr lang="en-US" sz="1600" dirty="0" smtClean="0">
                <a:solidFill>
                  <a:srgbClr val="6E8080"/>
                </a:solidFill>
                <a:latin typeface="Lucida Sans Typewriter"/>
                <a:ea typeface="Courier New" charset="0"/>
                <a:cs typeface="Courier New" charset="0"/>
              </a:rPr>
              <a:t> row;</a:t>
            </a:r>
          </a:p>
          <a:p>
            <a:pPr lvl="1">
              <a:spcBef>
                <a:spcPts val="0"/>
              </a:spcBef>
              <a:buNone/>
            </a:pPr>
            <a:r>
              <a:rPr lang="en-US" sz="1600" dirty="0" smtClean="0">
                <a:solidFill>
                  <a:srgbClr val="6E8080"/>
                </a:solidFill>
                <a:latin typeface="Lucida Sans Typewriter"/>
                <a:ea typeface="Courier New" charset="0"/>
                <a:cs typeface="Courier New" charset="0"/>
              </a:rPr>
              <a:t>private </a:t>
            </a:r>
            <a:r>
              <a:rPr lang="en-US" sz="1600" dirty="0" err="1" smtClean="0">
                <a:solidFill>
                  <a:srgbClr val="6E8080"/>
                </a:solidFill>
                <a:latin typeface="Lucida Sans Typewriter"/>
                <a:ea typeface="Courier New" charset="0"/>
                <a:cs typeface="Courier New" charset="0"/>
              </a:rPr>
              <a:t>int</a:t>
            </a:r>
            <a:r>
              <a:rPr lang="en-US" sz="1600" dirty="0" smtClean="0">
                <a:solidFill>
                  <a:srgbClr val="6E8080"/>
                </a:solidFill>
                <a:latin typeface="Lucida Sans Typewriter"/>
                <a:ea typeface="Courier New" charset="0"/>
                <a:cs typeface="Courier New" charset="0"/>
              </a:rPr>
              <a:t> column;</a:t>
            </a:r>
          </a:p>
          <a:p>
            <a:pPr lvl="1">
              <a:spcBef>
                <a:spcPts val="0"/>
              </a:spcBef>
              <a:buNone/>
            </a:pPr>
            <a:r>
              <a:rPr lang="en-US" sz="1600" dirty="0" smtClean="0">
                <a:solidFill>
                  <a:srgbClr val="6E8080"/>
                </a:solidFill>
                <a:latin typeface="Lucida Sans Typewriter"/>
                <a:ea typeface="Courier New" charset="0"/>
                <a:cs typeface="Courier New" charset="0"/>
              </a:rPr>
              <a:t>private </a:t>
            </a:r>
            <a:r>
              <a:rPr lang="en-US" sz="1600" dirty="0" err="1" smtClean="0">
                <a:solidFill>
                  <a:srgbClr val="6E8080"/>
                </a:solidFill>
                <a:latin typeface="Lucida Sans Typewriter"/>
                <a:ea typeface="Courier New" charset="0"/>
                <a:cs typeface="Courier New" charset="0"/>
              </a:rPr>
              <a:t>int</a:t>
            </a:r>
            <a:r>
              <a:rPr lang="en-US" sz="1600" dirty="0" smtClean="0">
                <a:solidFill>
                  <a:srgbClr val="6E8080"/>
                </a:solidFill>
                <a:latin typeface="Lucida Sans Typewriter"/>
                <a:ea typeface="Courier New" charset="0"/>
                <a:cs typeface="Courier New" charset="0"/>
              </a:rPr>
              <a:t> direction; // 0 = North, 1 = East, 2 = South, 3 = West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 y="0"/>
            <a:ext cx="9135036" cy="927100"/>
          </a:xfrm>
        </p:spPr>
        <p:txBody>
          <a:bodyPr>
            <a:noAutofit/>
          </a:bodyPr>
          <a:lstStyle/>
          <a:p>
            <a:r>
              <a:rPr lang="en-US" sz="3200" b="1" dirty="0" smtClean="0"/>
              <a:t>Problem Solving: Patterns for Object Data - Describing the Position of an Object</a:t>
            </a:r>
            <a:endParaRPr lang="en-US" sz="3200" b="1" dirty="0"/>
          </a:p>
        </p:txBody>
      </p:sp>
      <p:sp>
        <p:nvSpPr>
          <p:cNvPr id="3" name="Content Placeholder 2"/>
          <p:cNvSpPr>
            <a:spLocks noGrp="1"/>
          </p:cNvSpPr>
          <p:nvPr>
            <p:ph idx="4294967295"/>
          </p:nvPr>
        </p:nvSpPr>
        <p:spPr>
          <a:xfrm>
            <a:off x="9525" y="1269900"/>
            <a:ext cx="9134475" cy="5251792"/>
          </a:xfrm>
        </p:spPr>
        <p:txBody>
          <a:bodyPr>
            <a:normAutofit lnSpcReduction="10000"/>
          </a:bodyPr>
          <a:lstStyle/>
          <a:p>
            <a:r>
              <a:rPr lang="en-US" dirty="0" smtClean="0"/>
              <a:t>A bug in a grid needs to store its row, column, and direction.</a:t>
            </a:r>
          </a:p>
          <a:p>
            <a:endParaRPr lang="en-US" dirty="0" smtClean="0"/>
          </a:p>
          <a:p>
            <a:endParaRPr lang="en-US" dirty="0" smtClean="0"/>
          </a:p>
          <a:p>
            <a:endParaRPr lang="en-US" dirty="0" smtClean="0"/>
          </a:p>
          <a:p>
            <a:endParaRPr lang="en-US" dirty="0" smtClean="0"/>
          </a:p>
          <a:p>
            <a:pPr>
              <a:buNone/>
            </a:pPr>
            <a:endParaRPr lang="en-US" dirty="0" smtClean="0"/>
          </a:p>
          <a:p>
            <a:r>
              <a:rPr lang="en-US" dirty="0" smtClean="0"/>
              <a:t>There will be methods that update the position. You may be told how much the object moves:</a:t>
            </a:r>
          </a:p>
          <a:p>
            <a:pPr lvl="1">
              <a:spcBef>
                <a:spcPts val="0"/>
              </a:spcBef>
              <a:buNone/>
            </a:pPr>
            <a:r>
              <a:rPr lang="en-US" dirty="0" smtClean="0">
                <a:solidFill>
                  <a:srgbClr val="6E8080"/>
                </a:solidFill>
                <a:latin typeface="Lucida Sans Typewriter"/>
                <a:ea typeface="Courier New" charset="0"/>
                <a:cs typeface="Courier New" charset="0"/>
              </a:rPr>
              <a:t>public void </a:t>
            </a:r>
            <a:r>
              <a:rPr lang="en-US" dirty="0" err="1" smtClean="0">
                <a:solidFill>
                  <a:srgbClr val="6E8080"/>
                </a:solidFill>
                <a:latin typeface="Lucida Sans Typewriter"/>
                <a:ea typeface="Courier New" charset="0"/>
                <a:cs typeface="Courier New" charset="0"/>
              </a:rPr>
              <a:t>move(double</a:t>
            </a: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distanceMoved</a:t>
            </a: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distanceFromTerminus</a:t>
            </a:r>
            <a:r>
              <a:rPr lang="en-US" dirty="0" smtClean="0">
                <a:solidFill>
                  <a:srgbClr val="6E8080"/>
                </a:solidFill>
                <a:latin typeface="Lucida Sans Typewriter"/>
                <a:ea typeface="Courier New" charset="0"/>
                <a:cs typeface="Courier New" charset="0"/>
              </a:rPr>
              <a:t> =</a:t>
            </a:r>
          </a:p>
          <a:p>
            <a:pPr lvl="1">
              <a:spcBef>
                <a:spcPts val="0"/>
              </a:spcBef>
              <a:buNone/>
            </a:pP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distanceFromTerminus</a:t>
            </a:r>
            <a:r>
              <a:rPr lang="en-US" dirty="0" smtClean="0">
                <a:solidFill>
                  <a:srgbClr val="6E8080"/>
                </a:solidFill>
                <a:latin typeface="Lucida Sans Typewriter"/>
                <a:ea typeface="Courier New" charset="0"/>
                <a:cs typeface="Courier New" charset="0"/>
              </a:rPr>
              <a:t> + </a:t>
            </a:r>
            <a:r>
              <a:rPr lang="en-US" dirty="0" err="1" smtClean="0">
                <a:solidFill>
                  <a:srgbClr val="6E8080"/>
                </a:solidFill>
                <a:latin typeface="Lucida Sans Typewriter"/>
                <a:ea typeface="Courier New" charset="0"/>
                <a:cs typeface="Courier New" charset="0"/>
              </a:rPr>
              <a:t>distanceMoved</a:t>
            </a: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a:t>
            </a:r>
          </a:p>
        </p:txBody>
      </p:sp>
      <p:pic>
        <p:nvPicPr>
          <p:cNvPr id="4" name="Picture 3" descr="ladybug_in_grid.png"/>
          <p:cNvPicPr>
            <a:picLocks noChangeAspect="1"/>
          </p:cNvPicPr>
          <p:nvPr/>
        </p:nvPicPr>
        <p:blipFill>
          <a:blip r:embed="rId2"/>
          <a:stretch>
            <a:fillRect/>
          </a:stretch>
        </p:blipFill>
        <p:spPr>
          <a:xfrm>
            <a:off x="342434" y="2006713"/>
            <a:ext cx="4907542" cy="1983626"/>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Discovering Classes</a:t>
            </a:r>
            <a:endParaRPr lang="en-US" dirty="0"/>
          </a:p>
        </p:txBody>
      </p:sp>
      <p:sp>
        <p:nvSpPr>
          <p:cNvPr id="3" name="Content Placeholder 2"/>
          <p:cNvSpPr>
            <a:spLocks noGrp="1"/>
          </p:cNvSpPr>
          <p:nvPr>
            <p:ph idx="4294967295"/>
          </p:nvPr>
        </p:nvSpPr>
        <p:spPr>
          <a:xfrm>
            <a:off x="9525" y="927100"/>
            <a:ext cx="9134475" cy="5161982"/>
          </a:xfrm>
        </p:spPr>
        <p:txBody>
          <a:bodyPr/>
          <a:lstStyle/>
          <a:p>
            <a:r>
              <a:rPr lang="en-US" dirty="0" smtClean="0"/>
              <a:t>Actors (end in -</a:t>
            </a:r>
            <a:r>
              <a:rPr lang="en-US" dirty="0" err="1" smtClean="0"/>
              <a:t>er</a:t>
            </a:r>
            <a:r>
              <a:rPr lang="en-US" dirty="0" smtClean="0"/>
              <a:t>, -or) — objects do some kinds of work for you:</a:t>
            </a:r>
          </a:p>
          <a:p>
            <a:pPr lvl="1">
              <a:buNone/>
            </a:pPr>
            <a:r>
              <a:rPr lang="en-US" dirty="0" smtClean="0">
                <a:solidFill>
                  <a:srgbClr val="6E8080"/>
                </a:solidFill>
                <a:latin typeface="Lucida Sans Typewriter"/>
                <a:ea typeface="Courier New" charset="0"/>
                <a:cs typeface="Courier New" charset="0"/>
              </a:rPr>
              <a:t>Scanner</a:t>
            </a:r>
          </a:p>
          <a:p>
            <a:pPr lvl="1">
              <a:buNone/>
            </a:pPr>
            <a:r>
              <a:rPr lang="en-US" dirty="0" smtClean="0">
                <a:solidFill>
                  <a:srgbClr val="6E8080"/>
                </a:solidFill>
                <a:latin typeface="Lucida Sans Typewriter"/>
                <a:ea typeface="Courier New" charset="0"/>
                <a:cs typeface="Courier New" charset="0"/>
              </a:rPr>
              <a:t>Random // Better name: </a:t>
            </a:r>
            <a:r>
              <a:rPr lang="en-US" dirty="0" err="1" smtClean="0">
                <a:solidFill>
                  <a:srgbClr val="6E8080"/>
                </a:solidFill>
                <a:latin typeface="Lucida Sans Typewriter"/>
                <a:ea typeface="Courier New" charset="0"/>
                <a:cs typeface="Courier New" charset="0"/>
              </a:rPr>
              <a:t>RandomNumberGenerator</a:t>
            </a:r>
            <a:r>
              <a:rPr lang="en-US" dirty="0" smtClean="0">
                <a:solidFill>
                  <a:srgbClr val="6E8080"/>
                </a:solidFill>
                <a:latin typeface="Lucida Sans Typewriter"/>
                <a:ea typeface="Courier New" charset="0"/>
                <a:cs typeface="Courier New" charset="0"/>
              </a:rPr>
              <a:t> </a:t>
            </a:r>
          </a:p>
          <a:p>
            <a:r>
              <a:rPr lang="en-US" dirty="0" smtClean="0"/>
              <a:t>Utility classes — no objects, only static methods and constants:</a:t>
            </a:r>
          </a:p>
          <a:p>
            <a:pPr lvl="1">
              <a:buNone/>
            </a:pPr>
            <a:r>
              <a:rPr lang="en-US" dirty="0" smtClean="0">
                <a:solidFill>
                  <a:srgbClr val="6E8080"/>
                </a:solidFill>
                <a:latin typeface="Lucida Sans Typewriter"/>
                <a:ea typeface="Courier New" charset="0"/>
                <a:cs typeface="Courier New" charset="0"/>
              </a:rPr>
              <a:t>Math </a:t>
            </a:r>
          </a:p>
          <a:p>
            <a:r>
              <a:rPr lang="en-US" dirty="0" smtClean="0"/>
              <a:t>Program starters: a class with only a </a:t>
            </a:r>
            <a:r>
              <a:rPr lang="en-US" dirty="0" smtClean="0">
                <a:solidFill>
                  <a:srgbClr val="6E8080"/>
                </a:solidFill>
                <a:latin typeface="Lucida Sans Typewriter"/>
                <a:ea typeface="Courier New" charset="0"/>
                <a:cs typeface="Courier New" charset="0"/>
              </a:rPr>
              <a:t>main</a:t>
            </a:r>
            <a:r>
              <a:rPr lang="en-US" dirty="0" smtClean="0"/>
              <a:t> method </a:t>
            </a:r>
          </a:p>
          <a:p>
            <a:r>
              <a:rPr lang="en-US" dirty="0" smtClean="0"/>
              <a:t>The class name should indicate what objects of the class will do: </a:t>
            </a:r>
            <a:r>
              <a:rPr lang="en-US" dirty="0" smtClean="0">
                <a:solidFill>
                  <a:srgbClr val="6E8080"/>
                </a:solidFill>
                <a:latin typeface="Lucida Sans Typewriter"/>
                <a:ea typeface="Courier New" charset="0"/>
                <a:cs typeface="Courier New" charset="0"/>
              </a:rPr>
              <a:t>Paycheck</a:t>
            </a:r>
            <a:r>
              <a:rPr lang="en-US" dirty="0" smtClean="0"/>
              <a:t> is a better name than </a:t>
            </a:r>
            <a:r>
              <a:rPr lang="en-US" dirty="0" err="1" smtClean="0">
                <a:solidFill>
                  <a:srgbClr val="6E8080"/>
                </a:solidFill>
                <a:latin typeface="Lucida Sans Typewriter"/>
                <a:ea typeface="Courier New" charset="0"/>
                <a:cs typeface="Courier New" charset="0"/>
              </a:rPr>
              <a:t>PaycheckProgram</a:t>
            </a:r>
            <a:r>
              <a:rPr lang="en-US" dirty="0" smtClean="0"/>
              <a:t>.</a:t>
            </a:r>
          </a:p>
          <a:p>
            <a:r>
              <a:rPr lang="en-US" dirty="0" smtClean="0"/>
              <a:t>Don't turn a single operation action into a class: </a:t>
            </a:r>
            <a:r>
              <a:rPr lang="en-US" dirty="0" smtClean="0">
                <a:solidFill>
                  <a:srgbClr val="6E8080"/>
                </a:solidFill>
                <a:latin typeface="Lucida Sans Typewriter"/>
                <a:ea typeface="Courier New" charset="0"/>
                <a:cs typeface="Courier New" charset="0"/>
              </a:rPr>
              <a:t>Paycheck</a:t>
            </a:r>
            <a:r>
              <a:rPr lang="en-US" dirty="0" smtClean="0"/>
              <a:t> is a better name than </a:t>
            </a:r>
            <a:r>
              <a:rPr lang="en-US" dirty="0" err="1" smtClean="0">
                <a:solidFill>
                  <a:srgbClr val="6E8080"/>
                </a:solidFill>
                <a:latin typeface="Lucida Sans Typewriter"/>
                <a:ea typeface="Courier New" charset="0"/>
                <a:cs typeface="Courier New" charset="0"/>
              </a:rPr>
              <a:t>ComputePaycheck</a:t>
            </a:r>
            <a:r>
              <a:rPr lang="en-US" dirty="0" smtClean="0"/>
              <a:t>.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 y="0"/>
            <a:ext cx="9135036" cy="927100"/>
          </a:xfrm>
        </p:spPr>
        <p:txBody>
          <a:bodyPr>
            <a:noAutofit/>
          </a:bodyPr>
          <a:lstStyle/>
          <a:p>
            <a:r>
              <a:rPr lang="en-US" sz="3200" b="1" dirty="0" smtClean="0"/>
              <a:t>Problem Solving: Patterns for Object Data - Describing the Position of an Object</a:t>
            </a:r>
            <a:endParaRPr lang="en-US" sz="3200" b="1" dirty="0"/>
          </a:p>
        </p:txBody>
      </p:sp>
      <p:sp>
        <p:nvSpPr>
          <p:cNvPr id="3" name="Content Placeholder 2"/>
          <p:cNvSpPr>
            <a:spLocks noGrp="1"/>
          </p:cNvSpPr>
          <p:nvPr>
            <p:ph idx="4294967295"/>
          </p:nvPr>
        </p:nvSpPr>
        <p:spPr>
          <a:xfrm>
            <a:off x="9525" y="1269900"/>
            <a:ext cx="9134475" cy="5251792"/>
          </a:xfrm>
        </p:spPr>
        <p:txBody>
          <a:bodyPr/>
          <a:lstStyle/>
          <a:p>
            <a:r>
              <a:rPr lang="en-US" dirty="0" smtClean="0"/>
              <a:t>If the movement happens in a grid, you need to update the row or column, depending on the current orientation.</a:t>
            </a:r>
          </a:p>
          <a:p>
            <a:pPr lvl="1">
              <a:spcBef>
                <a:spcPts val="0"/>
              </a:spcBef>
              <a:buNone/>
            </a:pPr>
            <a:r>
              <a:rPr lang="en-US" dirty="0" smtClean="0">
                <a:solidFill>
                  <a:srgbClr val="6E8080"/>
                </a:solidFill>
                <a:latin typeface="Lucida Sans Typewriter"/>
                <a:ea typeface="Courier New" charset="0"/>
                <a:cs typeface="Courier New" charset="0"/>
              </a:rPr>
              <a:t>public void </a:t>
            </a:r>
            <a:r>
              <a:rPr lang="en-US" dirty="0" err="1" smtClean="0">
                <a:solidFill>
                  <a:srgbClr val="6E8080"/>
                </a:solidFill>
                <a:latin typeface="Lucida Sans Typewriter"/>
                <a:ea typeface="Courier New" charset="0"/>
                <a:cs typeface="Courier New" charset="0"/>
              </a:rPr>
              <a:t>moveOneUnit</a:t>
            </a: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   if (direction == NORTH) { row--; }</a:t>
            </a:r>
          </a:p>
          <a:p>
            <a:pPr lvl="1">
              <a:spcBef>
                <a:spcPts val="0"/>
              </a:spcBef>
              <a:buNone/>
            </a:pPr>
            <a:r>
              <a:rPr lang="en-US" dirty="0" smtClean="0">
                <a:solidFill>
                  <a:srgbClr val="6E8080"/>
                </a:solidFill>
                <a:latin typeface="Lucida Sans Typewriter"/>
                <a:ea typeface="Courier New" charset="0"/>
                <a:cs typeface="Courier New" charset="0"/>
              </a:rPr>
              <a:t>   else if (direction == EAST) { column++; }</a:t>
            </a:r>
          </a:p>
          <a:p>
            <a:pPr lvl="1">
              <a:spcBef>
                <a:spcPts val="0"/>
              </a:spcBef>
              <a:buNone/>
            </a:pPr>
            <a:r>
              <a:rPr lang="en-US" dirty="0" smtClean="0">
                <a:solidFill>
                  <a:srgbClr val="6E8080"/>
                </a:solidFill>
                <a:latin typeface="Lucida Sans Typewriter"/>
                <a:ea typeface="Courier New" charset="0"/>
                <a:cs typeface="Courier New" charset="0"/>
              </a:rPr>
              <a:t>   else if (direction == SOUTH) { row++; }</a:t>
            </a:r>
          </a:p>
          <a:p>
            <a:pPr lvl="1">
              <a:spcBef>
                <a:spcPts val="0"/>
              </a:spcBef>
              <a:buNone/>
            </a:pPr>
            <a:r>
              <a:rPr lang="en-US" dirty="0" smtClean="0">
                <a:solidFill>
                  <a:srgbClr val="6E8080"/>
                </a:solidFill>
                <a:latin typeface="Lucida Sans Typewriter"/>
                <a:ea typeface="Courier New" charset="0"/>
                <a:cs typeface="Courier New" charset="0"/>
              </a:rPr>
              <a:t>   else if (direction == WEST) { column––; }</a:t>
            </a:r>
          </a:p>
          <a:p>
            <a:pPr lvl="1">
              <a:spcBef>
                <a:spcPts val="0"/>
              </a:spcBef>
              <a:buNone/>
            </a:pPr>
            <a:r>
              <a:rPr lang="en-US" dirty="0" smtClean="0">
                <a:solidFill>
                  <a:srgbClr val="6E8080"/>
                </a:solidFill>
                <a:latin typeface="Lucida Sans Typewriter"/>
                <a:ea typeface="Courier New" charset="0"/>
                <a:cs typeface="Courier New" charset="0"/>
              </a:rPr>
              <a:t>}</a:t>
            </a:r>
          </a:p>
          <a:p>
            <a:r>
              <a:rPr lang="en-US" dirty="0" smtClean="0"/>
              <a:t>Your program will simulate the actual movement in some way.</a:t>
            </a:r>
          </a:p>
          <a:p>
            <a:r>
              <a:rPr lang="en-US" dirty="0" smtClean="0"/>
              <a:t>Locate the methods that move the object, and update the positions according to the rules of the simulation.</a:t>
            </a:r>
            <a:endParaRPr lang="en-US" dirty="0" smtClean="0">
              <a:solidFill>
                <a:srgbClr val="6E8080"/>
              </a:solidFill>
              <a:latin typeface="Lucida Sans Typewriter"/>
              <a:ea typeface="Courier New" charset="0"/>
              <a:cs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8.10</a:t>
            </a:r>
            <a:endParaRPr lang="en-US" dirty="0"/>
          </a:p>
        </p:txBody>
      </p:sp>
      <p:sp>
        <p:nvSpPr>
          <p:cNvPr id="8" name="Content Placeholder 5"/>
          <p:cNvSpPr>
            <a:spLocks noGrp="1"/>
          </p:cNvSpPr>
          <p:nvPr>
            <p:ph idx="4294967295"/>
          </p:nvPr>
        </p:nvSpPr>
        <p:spPr>
          <a:xfrm>
            <a:off x="448698" y="4078749"/>
            <a:ext cx="8239827" cy="1571233"/>
          </a:xfrm>
        </p:spPr>
        <p:txBody>
          <a:bodyPr/>
          <a:lstStyle/>
          <a:p>
            <a:pPr>
              <a:buNone/>
            </a:pPr>
            <a:r>
              <a:rPr lang="en-US" b="1" dirty="0" smtClean="0"/>
              <a:t>Answer:</a:t>
            </a:r>
            <a:r>
              <a:rPr lang="en-US" dirty="0" smtClean="0"/>
              <a:t> It needs to be incremented in the </a:t>
            </a:r>
            <a:r>
              <a:rPr lang="en-US" dirty="0" smtClean="0">
                <a:solidFill>
                  <a:srgbClr val="6E8080"/>
                </a:solidFill>
                <a:latin typeface="Lucida Sans Typewriter"/>
                <a:ea typeface="Courier New" charset="0"/>
                <a:cs typeface="Courier New" charset="0"/>
              </a:rPr>
              <a:t>deposit</a:t>
            </a:r>
            <a:r>
              <a:rPr lang="en-US" dirty="0" smtClean="0"/>
              <a:t> and </a:t>
            </a:r>
            <a:r>
              <a:rPr lang="en-US" dirty="0" smtClean="0">
                <a:solidFill>
                  <a:srgbClr val="6E8080"/>
                </a:solidFill>
                <a:latin typeface="Lucida Sans Typewriter"/>
                <a:ea typeface="Courier New" charset="0"/>
                <a:cs typeface="Courier New" charset="0"/>
              </a:rPr>
              <a:t>withdraw</a:t>
            </a:r>
            <a:r>
              <a:rPr lang="en-US" dirty="0" smtClean="0"/>
              <a:t> methods. There also needs to be some method to reset it after the end of a statement period.</a:t>
            </a:r>
            <a:endParaRPr lang="en-US" dirty="0"/>
          </a:p>
        </p:txBody>
      </p:sp>
      <p:sp>
        <p:nvSpPr>
          <p:cNvPr id="9" name="Content Placeholder 5"/>
          <p:cNvSpPr>
            <a:spLocks noGrp="1"/>
          </p:cNvSpPr>
          <p:nvPr>
            <p:ph idx="4294967295"/>
          </p:nvPr>
        </p:nvSpPr>
        <p:spPr>
          <a:xfrm>
            <a:off x="8964" y="958815"/>
            <a:ext cx="9135036" cy="3119934"/>
          </a:xfrm>
        </p:spPr>
        <p:txBody>
          <a:bodyPr>
            <a:normAutofit lnSpcReduction="10000"/>
          </a:bodyPr>
          <a:lstStyle/>
          <a:p>
            <a:pPr>
              <a:buNone/>
            </a:pPr>
            <a:r>
              <a:rPr lang="en-US" dirty="0" smtClean="0"/>
              <a:t>Suppose we want to count the number of transactions in a bank account in a statement period, and we add a counter to the </a:t>
            </a:r>
            <a:r>
              <a:rPr lang="en-US" dirty="0" err="1" smtClean="0">
                <a:solidFill>
                  <a:srgbClr val="6E8080"/>
                </a:solidFill>
                <a:latin typeface="Lucida Sans Typewriter"/>
                <a:ea typeface="Courier New" charset="0"/>
                <a:cs typeface="Courier New" charset="0"/>
              </a:rPr>
              <a:t>BankAccount</a:t>
            </a:r>
            <a:r>
              <a:rPr lang="en-US" dirty="0" smtClean="0"/>
              <a:t> class:</a:t>
            </a:r>
          </a:p>
          <a:p>
            <a:pPr lvl="1">
              <a:spcBef>
                <a:spcPts val="0"/>
              </a:spcBef>
              <a:buNone/>
            </a:pPr>
            <a:r>
              <a:rPr lang="en-US" sz="2000" dirty="0" smtClean="0">
                <a:solidFill>
                  <a:srgbClr val="6E8080"/>
                </a:solidFill>
                <a:latin typeface="Lucida Sans Typewriter"/>
                <a:ea typeface="Courier New" charset="0"/>
                <a:cs typeface="Courier New" charset="0"/>
              </a:rPr>
              <a:t>public class </a:t>
            </a:r>
            <a:r>
              <a:rPr lang="en-US" sz="2000" dirty="0" err="1" smtClean="0">
                <a:solidFill>
                  <a:srgbClr val="6E8080"/>
                </a:solidFill>
                <a:latin typeface="Lucida Sans Typewriter"/>
                <a:ea typeface="Courier New" charset="0"/>
                <a:cs typeface="Courier New" charset="0"/>
              </a:rPr>
              <a:t>BankAccount</a:t>
            </a:r>
            <a:endParaRPr lang="en-US" sz="2000" dirty="0" smtClean="0">
              <a:solidFill>
                <a:srgbClr val="6E8080"/>
              </a:solidFill>
              <a:latin typeface="Lucida Sans Typewriter"/>
              <a:ea typeface="Courier New" charset="0"/>
              <a:cs typeface="Courier New" charset="0"/>
            </a:endParaRPr>
          </a:p>
          <a:p>
            <a:pPr lvl="1">
              <a:spcBef>
                <a:spcPts val="0"/>
              </a:spcBef>
              <a:buNone/>
            </a:pPr>
            <a:r>
              <a:rPr lang="en-US" sz="2000" dirty="0" smtClean="0">
                <a:solidFill>
                  <a:srgbClr val="6E8080"/>
                </a:solidFill>
                <a:latin typeface="Lucida Sans Typewriter"/>
                <a:ea typeface="Courier New" charset="0"/>
                <a:cs typeface="Courier New" charset="0"/>
              </a:rPr>
              <a:t>{</a:t>
            </a:r>
          </a:p>
          <a:p>
            <a:pPr lvl="1">
              <a:spcBef>
                <a:spcPts val="0"/>
              </a:spcBef>
              <a:buNone/>
            </a:pPr>
            <a:r>
              <a:rPr lang="en-US" sz="2000" dirty="0" smtClean="0">
                <a:solidFill>
                  <a:srgbClr val="6E8080"/>
                </a:solidFill>
                <a:latin typeface="Lucida Sans Typewriter"/>
                <a:ea typeface="Courier New" charset="0"/>
                <a:cs typeface="Courier New" charset="0"/>
              </a:rPr>
              <a:t>   private </a:t>
            </a:r>
            <a:r>
              <a:rPr lang="en-US" sz="2000" dirty="0" err="1" smtClean="0">
                <a:solidFill>
                  <a:srgbClr val="6E8080"/>
                </a:solidFill>
                <a:latin typeface="Lucida Sans Typewriter"/>
                <a:ea typeface="Courier New" charset="0"/>
                <a:cs typeface="Courier New" charset="0"/>
              </a:rPr>
              <a:t>int</a:t>
            </a: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transactionCount</a:t>
            </a:r>
            <a:r>
              <a:rPr lang="en-US" sz="2000" dirty="0" smtClean="0">
                <a:solidFill>
                  <a:srgbClr val="6E8080"/>
                </a:solidFill>
                <a:latin typeface="Lucida Sans Typewriter"/>
                <a:ea typeface="Courier New" charset="0"/>
                <a:cs typeface="Courier New" charset="0"/>
              </a:rPr>
              <a:t>;</a:t>
            </a:r>
          </a:p>
          <a:p>
            <a:pPr lvl="1">
              <a:spcBef>
                <a:spcPts val="0"/>
              </a:spcBef>
              <a:buNone/>
            </a:pPr>
            <a:r>
              <a:rPr lang="en-US" sz="2000" dirty="0" smtClean="0">
                <a:solidFill>
                  <a:srgbClr val="6E8080"/>
                </a:solidFill>
                <a:latin typeface="Lucida Sans Typewriter"/>
                <a:ea typeface="Courier New" charset="0"/>
                <a:cs typeface="Courier New" charset="0"/>
              </a:rPr>
              <a:t>   …</a:t>
            </a:r>
          </a:p>
          <a:p>
            <a:pPr lvl="1">
              <a:spcBef>
                <a:spcPts val="0"/>
              </a:spcBef>
              <a:buNone/>
            </a:pPr>
            <a:r>
              <a:rPr lang="en-US" sz="2000" dirty="0" smtClean="0">
                <a:solidFill>
                  <a:srgbClr val="6E8080"/>
                </a:solidFill>
                <a:latin typeface="Lucida Sans Typewriter"/>
                <a:ea typeface="Courier New" charset="0"/>
                <a:cs typeface="Courier New" charset="0"/>
              </a:rPr>
              <a:t>}</a:t>
            </a:r>
          </a:p>
          <a:p>
            <a:pPr lvl="1">
              <a:buNone/>
            </a:pPr>
            <a:r>
              <a:rPr lang="en-US" sz="2400" dirty="0" smtClean="0"/>
              <a:t>In which methods does this counter need to be updated?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8.11</a:t>
            </a:r>
            <a:endParaRPr lang="en-US" dirty="0"/>
          </a:p>
        </p:txBody>
      </p:sp>
      <p:sp>
        <p:nvSpPr>
          <p:cNvPr id="8" name="Content Placeholder 5"/>
          <p:cNvSpPr>
            <a:spLocks noGrp="1"/>
          </p:cNvSpPr>
          <p:nvPr>
            <p:ph idx="4294967295"/>
          </p:nvPr>
        </p:nvSpPr>
        <p:spPr>
          <a:xfrm>
            <a:off x="599372" y="2916466"/>
            <a:ext cx="8239827" cy="2999928"/>
          </a:xfrm>
        </p:spPr>
        <p:txBody>
          <a:bodyPr>
            <a:normAutofit lnSpcReduction="10000"/>
          </a:bodyPr>
          <a:lstStyle/>
          <a:p>
            <a:pPr>
              <a:buNone/>
            </a:pPr>
            <a:r>
              <a:rPr lang="en-US" b="1" dirty="0" smtClean="0"/>
              <a:t>Answer:</a:t>
            </a:r>
            <a:r>
              <a:rPr lang="en-US" dirty="0" smtClean="0"/>
              <a:t> The </a:t>
            </a:r>
            <a:r>
              <a:rPr lang="en-US" dirty="0" err="1" smtClean="0">
                <a:solidFill>
                  <a:srgbClr val="6E8080"/>
                </a:solidFill>
                <a:latin typeface="Lucida Sans Typewriter"/>
                <a:ea typeface="Courier New" charset="0"/>
                <a:cs typeface="Courier New" charset="0"/>
              </a:rPr>
              <a:t>giveChange</a:t>
            </a:r>
            <a:r>
              <a:rPr lang="en-US" dirty="0" smtClean="0"/>
              <a:t> method is a </a:t>
            </a:r>
            <a:r>
              <a:rPr lang="en-US" dirty="0" err="1" smtClean="0"/>
              <a:t>mutator</a:t>
            </a:r>
            <a:r>
              <a:rPr lang="en-US" dirty="0" smtClean="0"/>
              <a:t> that returns a value that cannot be determined any other way. Here is a better design. The </a:t>
            </a:r>
            <a:r>
              <a:rPr lang="en-US" dirty="0" err="1" smtClean="0">
                <a:solidFill>
                  <a:srgbClr val="6E8080"/>
                </a:solidFill>
                <a:latin typeface="Lucida Sans Typewriter"/>
                <a:ea typeface="Courier New" charset="0"/>
                <a:cs typeface="Courier New" charset="0"/>
              </a:rPr>
              <a:t>receivePayment</a:t>
            </a:r>
            <a:r>
              <a:rPr lang="en-US" dirty="0" smtClean="0"/>
              <a:t> method could decrease the </a:t>
            </a:r>
            <a:r>
              <a:rPr lang="en-US" dirty="0" smtClean="0">
                <a:solidFill>
                  <a:srgbClr val="6E8080"/>
                </a:solidFill>
                <a:latin typeface="Lucida Sans Typewriter"/>
                <a:ea typeface="Courier New" charset="0"/>
                <a:cs typeface="Courier New" charset="0"/>
              </a:rPr>
              <a:t>purchase</a:t>
            </a:r>
            <a:r>
              <a:rPr lang="en-US" dirty="0" smtClean="0"/>
              <a:t> instance variable. Then the program user would call </a:t>
            </a:r>
            <a:r>
              <a:rPr lang="en-US" dirty="0" err="1" smtClean="0">
                <a:solidFill>
                  <a:srgbClr val="6E8080"/>
                </a:solidFill>
                <a:latin typeface="Lucida Sans Typewriter"/>
                <a:ea typeface="Courier New" charset="0"/>
                <a:cs typeface="Courier New" charset="0"/>
              </a:rPr>
              <a:t>receivePayment</a:t>
            </a:r>
            <a:r>
              <a:rPr lang="en-US" dirty="0" smtClean="0"/>
              <a:t>, determine the change by calling </a:t>
            </a:r>
            <a:r>
              <a:rPr lang="en-US" dirty="0" err="1" smtClean="0">
                <a:solidFill>
                  <a:srgbClr val="6E8080"/>
                </a:solidFill>
                <a:latin typeface="Lucida Sans Typewriter"/>
                <a:ea typeface="Courier New" charset="0"/>
                <a:cs typeface="Courier New" charset="0"/>
              </a:rPr>
              <a:t>getAmountDue</a:t>
            </a:r>
            <a:r>
              <a:rPr lang="en-US" dirty="0" smtClean="0"/>
              <a:t>, and call the </a:t>
            </a:r>
            <a:r>
              <a:rPr lang="en-US" dirty="0" smtClean="0">
                <a:solidFill>
                  <a:srgbClr val="6E8080"/>
                </a:solidFill>
                <a:latin typeface="Lucida Sans Typewriter"/>
                <a:ea typeface="Courier New" charset="0"/>
                <a:cs typeface="Courier New" charset="0"/>
              </a:rPr>
              <a:t>clear</a:t>
            </a:r>
            <a:r>
              <a:rPr lang="en-US" dirty="0" smtClean="0"/>
              <a:t> method to reset the cash register for the next sale.</a:t>
            </a:r>
            <a:endParaRPr lang="en-US" dirty="0"/>
          </a:p>
        </p:txBody>
      </p:sp>
      <p:sp>
        <p:nvSpPr>
          <p:cNvPr id="9" name="Content Placeholder 5"/>
          <p:cNvSpPr>
            <a:spLocks noGrp="1"/>
          </p:cNvSpPr>
          <p:nvPr>
            <p:ph idx="4294967295"/>
          </p:nvPr>
        </p:nvSpPr>
        <p:spPr>
          <a:xfrm>
            <a:off x="8964" y="958815"/>
            <a:ext cx="9135036" cy="1957651"/>
          </a:xfrm>
        </p:spPr>
        <p:txBody>
          <a:bodyPr/>
          <a:lstStyle/>
          <a:p>
            <a:pPr>
              <a:buNone/>
            </a:pPr>
            <a:r>
              <a:rPr lang="en-US" dirty="0" smtClean="0"/>
              <a:t>In How To 3.1, the </a:t>
            </a:r>
            <a:r>
              <a:rPr lang="en-US" dirty="0" err="1" smtClean="0">
                <a:solidFill>
                  <a:srgbClr val="6E8080"/>
                </a:solidFill>
                <a:latin typeface="Lucida Sans Typewriter"/>
                <a:ea typeface="Courier New" charset="0"/>
                <a:cs typeface="Courier New" charset="0"/>
              </a:rPr>
              <a:t>CashRegister</a:t>
            </a:r>
            <a:r>
              <a:rPr lang="en-US" dirty="0" smtClean="0"/>
              <a:t> class does not have a </a:t>
            </a:r>
            <a:r>
              <a:rPr lang="en-US" dirty="0" err="1" smtClean="0">
                <a:solidFill>
                  <a:srgbClr val="6E8080"/>
                </a:solidFill>
                <a:latin typeface="Lucida Sans Typewriter"/>
                <a:ea typeface="Courier New" charset="0"/>
                <a:cs typeface="Courier New" charset="0"/>
              </a:rPr>
              <a:t>getTotalPurchase</a:t>
            </a:r>
            <a:r>
              <a:rPr lang="en-US" dirty="0" smtClean="0"/>
              <a:t> method. Instead, you have to call </a:t>
            </a:r>
            <a:r>
              <a:rPr lang="en-US" dirty="0" err="1" smtClean="0">
                <a:solidFill>
                  <a:srgbClr val="6E8080"/>
                </a:solidFill>
                <a:latin typeface="Lucida Sans Typewriter"/>
                <a:ea typeface="Courier New" charset="0"/>
                <a:cs typeface="Courier New" charset="0"/>
              </a:rPr>
              <a:t>receivePayment</a:t>
            </a:r>
            <a:r>
              <a:rPr lang="en-US" dirty="0" smtClean="0"/>
              <a:t> and then </a:t>
            </a:r>
            <a:r>
              <a:rPr lang="en-US" dirty="0" err="1" smtClean="0">
                <a:solidFill>
                  <a:srgbClr val="6E8080"/>
                </a:solidFill>
                <a:latin typeface="Lucida Sans Typewriter"/>
                <a:ea typeface="Courier New" charset="0"/>
                <a:cs typeface="Courier New" charset="0"/>
              </a:rPr>
              <a:t>giveChange</a:t>
            </a:r>
            <a:r>
              <a:rPr lang="en-US" dirty="0" smtClean="0"/>
              <a:t>. Which recommendation of Section 8.2.4 does this design violate? What is a better alternative?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8.12</a:t>
            </a:r>
            <a:endParaRPr lang="en-US" dirty="0"/>
          </a:p>
        </p:txBody>
      </p:sp>
      <p:sp>
        <p:nvSpPr>
          <p:cNvPr id="8" name="Content Placeholder 5"/>
          <p:cNvSpPr>
            <a:spLocks noGrp="1"/>
          </p:cNvSpPr>
          <p:nvPr>
            <p:ph idx="4294967295"/>
          </p:nvPr>
        </p:nvSpPr>
        <p:spPr>
          <a:xfrm>
            <a:off x="599372" y="2485991"/>
            <a:ext cx="8239827" cy="2291189"/>
          </a:xfrm>
        </p:spPr>
        <p:txBody>
          <a:bodyPr/>
          <a:lstStyle/>
          <a:p>
            <a:pPr>
              <a:buNone/>
            </a:pPr>
            <a:r>
              <a:rPr lang="en-US" b="1" dirty="0" smtClean="0"/>
              <a:t>Answer:</a:t>
            </a:r>
            <a:r>
              <a:rPr lang="en-US" dirty="0" smtClean="0"/>
              <a:t> The </a:t>
            </a:r>
            <a:r>
              <a:rPr lang="en-US" dirty="0" err="1" smtClean="0">
                <a:solidFill>
                  <a:srgbClr val="6E8080"/>
                </a:solidFill>
                <a:latin typeface="Lucida Sans Typewriter"/>
                <a:ea typeface="Courier New" charset="0"/>
                <a:cs typeface="Courier New" charset="0"/>
              </a:rPr>
              <a:t>ArrayList</a:t>
            </a:r>
            <a:r>
              <a:rPr lang="en-US" dirty="0" smtClean="0">
                <a:solidFill>
                  <a:srgbClr val="6E8080"/>
                </a:solidFill>
                <a:latin typeface="Lucida Sans Typewriter"/>
                <a:ea typeface="Courier New" charset="0"/>
                <a:cs typeface="Courier New" charset="0"/>
              </a:rPr>
              <a:t>&lt;String&gt; </a:t>
            </a:r>
            <a:r>
              <a:rPr lang="en-US" dirty="0" smtClean="0"/>
              <a:t>instance variable is </a:t>
            </a:r>
            <a:r>
              <a:rPr lang="en-US" dirty="0" smtClean="0">
                <a:solidFill>
                  <a:srgbClr val="6E8080"/>
                </a:solidFill>
                <a:latin typeface="Lucida Sans Typewriter"/>
                <a:ea typeface="Courier New" charset="0"/>
                <a:cs typeface="Courier New" charset="0"/>
              </a:rPr>
              <a:t>private</a:t>
            </a:r>
            <a:r>
              <a:rPr lang="en-US" dirty="0" smtClean="0"/>
              <a:t>, and the class users cannot </a:t>
            </a:r>
            <a:r>
              <a:rPr lang="en-US" dirty="0" err="1" smtClean="0"/>
              <a:t>acccess</a:t>
            </a:r>
            <a:r>
              <a:rPr lang="en-US" dirty="0" smtClean="0"/>
              <a:t> it.</a:t>
            </a:r>
            <a:endParaRPr lang="en-US" dirty="0"/>
          </a:p>
        </p:txBody>
      </p:sp>
      <p:sp>
        <p:nvSpPr>
          <p:cNvPr id="9" name="Content Placeholder 5"/>
          <p:cNvSpPr>
            <a:spLocks noGrp="1"/>
          </p:cNvSpPr>
          <p:nvPr>
            <p:ph idx="4294967295"/>
          </p:nvPr>
        </p:nvSpPr>
        <p:spPr>
          <a:xfrm>
            <a:off x="8964" y="958815"/>
            <a:ext cx="9135036" cy="1527176"/>
          </a:xfrm>
        </p:spPr>
        <p:txBody>
          <a:bodyPr>
            <a:normAutofit lnSpcReduction="10000"/>
          </a:bodyPr>
          <a:lstStyle/>
          <a:p>
            <a:pPr>
              <a:buNone/>
            </a:pPr>
            <a:r>
              <a:rPr lang="en-US" dirty="0" smtClean="0"/>
              <a:t>In the example in Section 8.3.3, why is the </a:t>
            </a:r>
            <a:r>
              <a:rPr lang="en-US" dirty="0" smtClean="0">
                <a:solidFill>
                  <a:srgbClr val="6E8080"/>
                </a:solidFill>
                <a:latin typeface="Lucida Sans Typewriter"/>
                <a:ea typeface="Courier New" charset="0"/>
                <a:cs typeface="Courier New" charset="0"/>
              </a:rPr>
              <a:t>add</a:t>
            </a:r>
            <a:r>
              <a:rPr lang="en-US" dirty="0" smtClean="0"/>
              <a:t> method required? That is, why can’t the user of a </a:t>
            </a:r>
            <a:r>
              <a:rPr lang="en-US" dirty="0" smtClean="0">
                <a:solidFill>
                  <a:srgbClr val="6E8080"/>
                </a:solidFill>
                <a:latin typeface="Lucida Sans Typewriter"/>
                <a:ea typeface="Courier New" charset="0"/>
                <a:cs typeface="Courier New" charset="0"/>
              </a:rPr>
              <a:t>Question</a:t>
            </a:r>
            <a:r>
              <a:rPr lang="en-US" dirty="0" smtClean="0"/>
              <a:t> object just call the </a:t>
            </a:r>
            <a:r>
              <a:rPr lang="en-US" dirty="0" smtClean="0">
                <a:solidFill>
                  <a:srgbClr val="6E8080"/>
                </a:solidFill>
                <a:latin typeface="Lucida Sans Typewriter"/>
                <a:ea typeface="Courier New" charset="0"/>
                <a:cs typeface="Courier New" charset="0"/>
              </a:rPr>
              <a:t>add</a:t>
            </a:r>
            <a:r>
              <a:rPr lang="en-US" dirty="0" smtClean="0"/>
              <a:t> method of the </a:t>
            </a:r>
            <a:r>
              <a:rPr lang="en-US" dirty="0" err="1" smtClean="0">
                <a:solidFill>
                  <a:srgbClr val="6E8080"/>
                </a:solidFill>
                <a:latin typeface="Lucida Sans Typewriter"/>
                <a:ea typeface="Courier New" charset="0"/>
                <a:cs typeface="Courier New" charset="0"/>
              </a:rPr>
              <a:t>ArrayList</a:t>
            </a:r>
            <a:r>
              <a:rPr lang="en-US" dirty="0" smtClean="0">
                <a:solidFill>
                  <a:srgbClr val="6E8080"/>
                </a:solidFill>
                <a:latin typeface="Lucida Sans Typewriter"/>
                <a:ea typeface="Courier New" charset="0"/>
                <a:cs typeface="Courier New" charset="0"/>
              </a:rPr>
              <a:t>&lt;String&gt; </a:t>
            </a:r>
            <a:r>
              <a:rPr lang="en-US" dirty="0" smtClean="0"/>
              <a:t>class? </a:t>
            </a:r>
            <a:endParaRPr lang="en-US" sz="2000"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8.13</a:t>
            </a:r>
            <a:endParaRPr lang="en-US" dirty="0"/>
          </a:p>
        </p:txBody>
      </p:sp>
      <p:sp>
        <p:nvSpPr>
          <p:cNvPr id="8" name="Content Placeholder 5"/>
          <p:cNvSpPr>
            <a:spLocks noGrp="1"/>
          </p:cNvSpPr>
          <p:nvPr>
            <p:ph idx="4294967295"/>
          </p:nvPr>
        </p:nvSpPr>
        <p:spPr>
          <a:xfrm>
            <a:off x="599372" y="2539801"/>
            <a:ext cx="8239827" cy="3077894"/>
          </a:xfrm>
        </p:spPr>
        <p:txBody>
          <a:bodyPr/>
          <a:lstStyle/>
          <a:p>
            <a:pPr>
              <a:buNone/>
            </a:pPr>
            <a:r>
              <a:rPr lang="en-US" b="1" dirty="0" smtClean="0"/>
              <a:t>Answer:</a:t>
            </a:r>
            <a:r>
              <a:rPr lang="en-US" dirty="0" smtClean="0"/>
              <a:t> You need to supply an instance variable that can hold the prices for all purchased items. This could be an </a:t>
            </a:r>
            <a:r>
              <a:rPr lang="en-US" dirty="0" err="1" smtClean="0">
                <a:solidFill>
                  <a:srgbClr val="6E8080"/>
                </a:solidFill>
                <a:latin typeface="Lucida Sans Typewriter"/>
                <a:ea typeface="Courier New" charset="0"/>
                <a:cs typeface="Courier New" charset="0"/>
              </a:rPr>
              <a:t>ArrayList</a:t>
            </a:r>
            <a:r>
              <a:rPr lang="en-US" dirty="0" smtClean="0">
                <a:solidFill>
                  <a:srgbClr val="6E8080"/>
                </a:solidFill>
                <a:latin typeface="Lucida Sans Typewriter"/>
                <a:ea typeface="Courier New" charset="0"/>
                <a:cs typeface="Courier New" charset="0"/>
              </a:rPr>
              <a:t>&lt;Double&gt; </a:t>
            </a:r>
            <a:r>
              <a:rPr lang="en-US" dirty="0" smtClean="0"/>
              <a:t>or </a:t>
            </a:r>
            <a:r>
              <a:rPr lang="en-US" dirty="0" err="1" smtClean="0">
                <a:solidFill>
                  <a:srgbClr val="6E8080"/>
                </a:solidFill>
                <a:latin typeface="Lucida Sans Typewriter"/>
                <a:ea typeface="Courier New" charset="0"/>
                <a:cs typeface="Courier New" charset="0"/>
              </a:rPr>
              <a:t>ArrayList</a:t>
            </a:r>
            <a:r>
              <a:rPr lang="en-US" dirty="0" smtClean="0">
                <a:solidFill>
                  <a:srgbClr val="6E8080"/>
                </a:solidFill>
                <a:latin typeface="Lucida Sans Typewriter"/>
                <a:ea typeface="Courier New" charset="0"/>
                <a:cs typeface="Courier New" charset="0"/>
              </a:rPr>
              <a:t>&lt;String&gt;</a:t>
            </a:r>
            <a:r>
              <a:rPr lang="en-US" dirty="0" smtClean="0"/>
              <a:t>, or it could simply be a </a:t>
            </a:r>
            <a:r>
              <a:rPr lang="en-US" dirty="0" smtClean="0">
                <a:solidFill>
                  <a:srgbClr val="6E8080"/>
                </a:solidFill>
                <a:latin typeface="Lucida Sans Typewriter"/>
                <a:ea typeface="Courier New" charset="0"/>
                <a:cs typeface="Courier New" charset="0"/>
              </a:rPr>
              <a:t>String</a:t>
            </a:r>
            <a:r>
              <a:rPr lang="en-US" dirty="0" smtClean="0"/>
              <a:t> to which you append lines. The instance variable needs to be updated in the </a:t>
            </a:r>
            <a:r>
              <a:rPr lang="en-US" dirty="0" err="1" smtClean="0">
                <a:solidFill>
                  <a:srgbClr val="6E8080"/>
                </a:solidFill>
                <a:latin typeface="Lucida Sans Typewriter"/>
                <a:ea typeface="Courier New" charset="0"/>
                <a:cs typeface="Courier New" charset="0"/>
              </a:rPr>
              <a:t>recordPurchase</a:t>
            </a:r>
            <a:r>
              <a:rPr lang="en-US" dirty="0" smtClean="0"/>
              <a:t> method. You also need a method that returns the receipt. </a:t>
            </a:r>
            <a:endParaRPr lang="en-US" dirty="0"/>
          </a:p>
        </p:txBody>
      </p:sp>
      <p:sp>
        <p:nvSpPr>
          <p:cNvPr id="9" name="Content Placeholder 5"/>
          <p:cNvSpPr>
            <a:spLocks noGrp="1"/>
          </p:cNvSpPr>
          <p:nvPr>
            <p:ph idx="4294967295"/>
          </p:nvPr>
        </p:nvSpPr>
        <p:spPr>
          <a:xfrm>
            <a:off x="8964" y="958815"/>
            <a:ext cx="9135036" cy="1580986"/>
          </a:xfrm>
        </p:spPr>
        <p:txBody>
          <a:bodyPr/>
          <a:lstStyle/>
          <a:p>
            <a:pPr>
              <a:buNone/>
            </a:pPr>
            <a:r>
              <a:rPr lang="en-US" dirty="0" smtClean="0"/>
              <a:t>Suppose we want to enhance the </a:t>
            </a:r>
            <a:r>
              <a:rPr lang="en-US" dirty="0" err="1" smtClean="0">
                <a:solidFill>
                  <a:srgbClr val="6E8080"/>
                </a:solidFill>
                <a:latin typeface="Lucida Sans Typewriter"/>
                <a:ea typeface="Courier New" charset="0"/>
                <a:cs typeface="Courier New" charset="0"/>
              </a:rPr>
              <a:t>CashRegister</a:t>
            </a:r>
            <a:r>
              <a:rPr lang="en-US" dirty="0" smtClean="0"/>
              <a:t> class in How To 3.1 to track the prices of all purchased items for printing a receipt. Which instance variable should you provide? Which methods should you modify? </a:t>
            </a:r>
            <a:endParaRPr lang="en-US" sz="2000"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8.14</a:t>
            </a:r>
            <a:endParaRPr lang="en-US" dirty="0"/>
          </a:p>
        </p:txBody>
      </p:sp>
      <p:sp>
        <p:nvSpPr>
          <p:cNvPr id="8" name="Content Placeholder 5"/>
          <p:cNvSpPr>
            <a:spLocks noGrp="1"/>
          </p:cNvSpPr>
          <p:nvPr>
            <p:ph idx="4294967295"/>
          </p:nvPr>
        </p:nvSpPr>
        <p:spPr>
          <a:xfrm>
            <a:off x="599372" y="2989910"/>
            <a:ext cx="8239827" cy="1563656"/>
          </a:xfrm>
        </p:spPr>
        <p:txBody>
          <a:bodyPr/>
          <a:lstStyle/>
          <a:p>
            <a:pPr>
              <a:buNone/>
            </a:pPr>
            <a:r>
              <a:rPr lang="en-US" b="1" dirty="0" smtClean="0"/>
              <a:t>Answer:</a:t>
            </a:r>
            <a:r>
              <a:rPr lang="en-US" dirty="0" smtClean="0"/>
              <a:t> The tax ID of an employee does not change, and no setter method should be supplied. The salary of an employee can change, and both getter and setter methods should be supplied.</a:t>
            </a:r>
            <a:endParaRPr lang="en-US" dirty="0"/>
          </a:p>
        </p:txBody>
      </p:sp>
      <p:sp>
        <p:nvSpPr>
          <p:cNvPr id="9" name="Content Placeholder 5"/>
          <p:cNvSpPr>
            <a:spLocks noGrp="1"/>
          </p:cNvSpPr>
          <p:nvPr>
            <p:ph idx="4294967295"/>
          </p:nvPr>
        </p:nvSpPr>
        <p:spPr>
          <a:xfrm>
            <a:off x="8964" y="958816"/>
            <a:ext cx="9135036" cy="1570224"/>
          </a:xfrm>
        </p:spPr>
        <p:txBody>
          <a:bodyPr/>
          <a:lstStyle/>
          <a:p>
            <a:pPr>
              <a:buNone/>
            </a:pPr>
            <a:r>
              <a:rPr lang="en-US" dirty="0" smtClean="0"/>
              <a:t>Consider an </a:t>
            </a:r>
            <a:r>
              <a:rPr lang="en-US" dirty="0" smtClean="0">
                <a:solidFill>
                  <a:srgbClr val="6E8080"/>
                </a:solidFill>
                <a:latin typeface="Lucida Sans Typewriter"/>
                <a:ea typeface="Courier New" charset="0"/>
                <a:cs typeface="Courier New" charset="0"/>
              </a:rPr>
              <a:t>Employee</a:t>
            </a:r>
            <a:r>
              <a:rPr lang="en-US" dirty="0" smtClean="0"/>
              <a:t> class with properties for tax ID number and salary. Which of these properties should have only a getter method, and which should have getter and setter methods?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8.15</a:t>
            </a:r>
            <a:endParaRPr lang="en-US" dirty="0"/>
          </a:p>
        </p:txBody>
      </p:sp>
      <p:sp>
        <p:nvSpPr>
          <p:cNvPr id="8" name="Content Placeholder 5"/>
          <p:cNvSpPr>
            <a:spLocks noGrp="1"/>
          </p:cNvSpPr>
          <p:nvPr>
            <p:ph idx="4294967295"/>
          </p:nvPr>
        </p:nvSpPr>
        <p:spPr>
          <a:xfrm>
            <a:off x="599372" y="2848799"/>
            <a:ext cx="8239827" cy="1990945"/>
          </a:xfrm>
        </p:spPr>
        <p:txBody>
          <a:bodyPr/>
          <a:lstStyle/>
          <a:p>
            <a:pPr>
              <a:buNone/>
            </a:pPr>
            <a:r>
              <a:rPr lang="en-US" b="1" dirty="0" smtClean="0"/>
              <a:t>Answer:</a:t>
            </a:r>
            <a:r>
              <a:rPr lang="en-US" dirty="0" smtClean="0"/>
              <a:t> Section 8.2.3 suggests that a setter should return void, or perhaps a convenience value that the user can also determine in some other way. In this situation, the caller could check whether </a:t>
            </a:r>
            <a:r>
              <a:rPr lang="en-US" dirty="0" err="1" smtClean="0">
                <a:solidFill>
                  <a:srgbClr val="6E8080"/>
                </a:solidFill>
                <a:latin typeface="Lucida Sans Typewriter"/>
                <a:ea typeface="Courier New" charset="0"/>
                <a:cs typeface="Courier New" charset="0"/>
              </a:rPr>
              <a:t>newName</a:t>
            </a:r>
            <a:r>
              <a:rPr lang="en-US" dirty="0" smtClean="0"/>
              <a:t> is blank, so the change is fine.</a:t>
            </a:r>
            <a:endParaRPr lang="en-US" dirty="0"/>
          </a:p>
        </p:txBody>
      </p:sp>
      <p:sp>
        <p:nvSpPr>
          <p:cNvPr id="9" name="Content Placeholder 5"/>
          <p:cNvSpPr>
            <a:spLocks noGrp="1"/>
          </p:cNvSpPr>
          <p:nvPr>
            <p:ph idx="4294967295"/>
          </p:nvPr>
        </p:nvSpPr>
        <p:spPr>
          <a:xfrm>
            <a:off x="8964" y="958816"/>
            <a:ext cx="9135036" cy="1193558"/>
          </a:xfrm>
        </p:spPr>
        <p:txBody>
          <a:bodyPr/>
          <a:lstStyle/>
          <a:p>
            <a:pPr>
              <a:buNone/>
            </a:pPr>
            <a:r>
              <a:rPr lang="en-US" dirty="0" smtClean="0"/>
              <a:t>Suppose the </a:t>
            </a:r>
            <a:r>
              <a:rPr lang="en-US" dirty="0" err="1" smtClean="0">
                <a:solidFill>
                  <a:srgbClr val="6E8080"/>
                </a:solidFill>
                <a:latin typeface="Lucida Sans Typewriter"/>
                <a:ea typeface="Courier New" charset="0"/>
                <a:cs typeface="Courier New" charset="0"/>
              </a:rPr>
              <a:t>setName</a:t>
            </a:r>
            <a:r>
              <a:rPr lang="en-US" dirty="0" smtClean="0"/>
              <a:t> method in Section 8.3.4 is changed so that it returns true if the new name is set, false if not. Is this a good idea? </a:t>
            </a:r>
            <a:endParaRPr lang="en-US" sz="2000" dirty="0" smtClean="0">
              <a:solidFill>
                <a:srgbClr val="6E8080"/>
              </a:solidFill>
              <a:latin typeface="Lucida Sans Typewriter"/>
              <a:ea typeface="Courier New" charset="0"/>
              <a:cs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8.16</a:t>
            </a:r>
            <a:endParaRPr lang="en-US" dirty="0"/>
          </a:p>
        </p:txBody>
      </p:sp>
      <p:sp>
        <p:nvSpPr>
          <p:cNvPr id="8" name="Content Placeholder 5"/>
          <p:cNvSpPr>
            <a:spLocks noGrp="1"/>
          </p:cNvSpPr>
          <p:nvPr>
            <p:ph idx="4294967295"/>
          </p:nvPr>
        </p:nvSpPr>
        <p:spPr>
          <a:xfrm>
            <a:off x="599372" y="2184660"/>
            <a:ext cx="8239827" cy="1649472"/>
          </a:xfrm>
        </p:spPr>
        <p:txBody>
          <a:bodyPr/>
          <a:lstStyle/>
          <a:p>
            <a:pPr>
              <a:buNone/>
            </a:pPr>
            <a:r>
              <a:rPr lang="en-US" b="1" dirty="0" smtClean="0"/>
              <a:t>Answer:</a:t>
            </a:r>
            <a:r>
              <a:rPr lang="en-US" dirty="0" smtClean="0"/>
              <a:t> It is an example of the “state pattern” described in Section 8.3.5. The direction is a state that changes when the bug turns, and it affects how the bug moves. </a:t>
            </a:r>
            <a:endParaRPr lang="en-US" dirty="0"/>
          </a:p>
        </p:txBody>
      </p:sp>
      <p:sp>
        <p:nvSpPr>
          <p:cNvPr id="9" name="Content Placeholder 5"/>
          <p:cNvSpPr>
            <a:spLocks noGrp="1"/>
          </p:cNvSpPr>
          <p:nvPr>
            <p:ph idx="4294967295"/>
          </p:nvPr>
        </p:nvSpPr>
        <p:spPr>
          <a:xfrm>
            <a:off x="8964" y="958816"/>
            <a:ext cx="9135036" cy="1225844"/>
          </a:xfrm>
        </p:spPr>
        <p:txBody>
          <a:bodyPr/>
          <a:lstStyle/>
          <a:p>
            <a:pPr>
              <a:buNone/>
            </a:pPr>
            <a:r>
              <a:rPr lang="en-US" dirty="0" smtClean="0"/>
              <a:t>Look at the </a:t>
            </a:r>
            <a:r>
              <a:rPr lang="en-US" dirty="0" smtClean="0">
                <a:solidFill>
                  <a:srgbClr val="6E8080"/>
                </a:solidFill>
                <a:latin typeface="Lucida Sans Typewriter"/>
                <a:ea typeface="Courier New" charset="0"/>
                <a:cs typeface="Courier New" charset="0"/>
              </a:rPr>
              <a:t>direction</a:t>
            </a:r>
            <a:r>
              <a:rPr lang="en-US" dirty="0" smtClean="0"/>
              <a:t> instance variable in the bug example in Section 8.3.6. This is an example of which pattern?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solidFill>
                  <a:srgbClr val="6E8080"/>
                </a:solidFill>
                <a:latin typeface="Lucida Sans Typewriter"/>
                <a:ea typeface="Courier New" charset="0"/>
                <a:cs typeface="Courier New" charset="0"/>
              </a:rPr>
              <a:t>static</a:t>
            </a:r>
            <a:r>
              <a:rPr lang="en-US" sz="3200" dirty="0" smtClean="0"/>
              <a:t> Variables and Methods - Variables</a:t>
            </a:r>
            <a:endParaRPr lang="en-US" sz="3200" dirty="0"/>
          </a:p>
        </p:txBody>
      </p:sp>
      <p:sp>
        <p:nvSpPr>
          <p:cNvPr id="3" name="Content Placeholder 2"/>
          <p:cNvSpPr>
            <a:spLocks noGrp="1"/>
          </p:cNvSpPr>
          <p:nvPr>
            <p:ph idx="1"/>
          </p:nvPr>
        </p:nvSpPr>
        <p:spPr>
          <a:xfrm>
            <a:off x="0" y="762000"/>
            <a:ext cx="9135036" cy="6096000"/>
          </a:xfrm>
        </p:spPr>
        <p:txBody>
          <a:bodyPr/>
          <a:lstStyle/>
          <a:p>
            <a:r>
              <a:rPr lang="en-US" dirty="0" smtClean="0"/>
              <a:t>A </a:t>
            </a:r>
            <a:r>
              <a:rPr lang="en-US" dirty="0" smtClean="0">
                <a:solidFill>
                  <a:srgbClr val="6E8080"/>
                </a:solidFill>
                <a:latin typeface="Lucida Sans Typewriter"/>
                <a:ea typeface="Courier New" charset="0"/>
                <a:cs typeface="Courier New" charset="0"/>
              </a:rPr>
              <a:t>static</a:t>
            </a:r>
            <a:r>
              <a:rPr lang="en-US" dirty="0" smtClean="0"/>
              <a:t> variable belongs to the class, not to any object of the class.</a:t>
            </a:r>
          </a:p>
          <a:p>
            <a:r>
              <a:rPr lang="en-US" dirty="0" smtClean="0"/>
              <a:t>To assign bank account numbers sequentially </a:t>
            </a:r>
          </a:p>
          <a:p>
            <a:pPr lvl="1"/>
            <a:r>
              <a:rPr lang="en-US" dirty="0" smtClean="0"/>
              <a:t>Have a single value of </a:t>
            </a:r>
            <a:r>
              <a:rPr lang="en-US" dirty="0" err="1" smtClean="0">
                <a:solidFill>
                  <a:srgbClr val="6E8080"/>
                </a:solidFill>
                <a:latin typeface="Lucida Sans Typewriter"/>
                <a:ea typeface="Courier New" charset="0"/>
                <a:cs typeface="Courier New" charset="0"/>
              </a:rPr>
              <a:t>lastAssignedNumber</a:t>
            </a:r>
            <a:r>
              <a:rPr lang="en-US" dirty="0" smtClean="0"/>
              <a:t> that is a property of the class, not any object of the class.</a:t>
            </a:r>
          </a:p>
          <a:p>
            <a:r>
              <a:rPr lang="en-US" dirty="0" smtClean="0"/>
              <a:t>Declare it using the </a:t>
            </a:r>
            <a:r>
              <a:rPr lang="en-US" dirty="0" smtClean="0">
                <a:solidFill>
                  <a:srgbClr val="6E8080"/>
                </a:solidFill>
                <a:latin typeface="Lucida Sans Typewriter"/>
                <a:ea typeface="Courier New" charset="0"/>
                <a:cs typeface="Courier New" charset="0"/>
              </a:rPr>
              <a:t>static</a:t>
            </a:r>
            <a:r>
              <a:rPr lang="en-US" dirty="0" smtClean="0"/>
              <a:t> reserved word</a:t>
            </a:r>
          </a:p>
          <a:p>
            <a:pPr lvl="1">
              <a:spcBef>
                <a:spcPts val="0"/>
              </a:spcBef>
              <a:buNone/>
            </a:pPr>
            <a:r>
              <a:rPr lang="en-US" sz="1800" dirty="0" smtClean="0">
                <a:solidFill>
                  <a:srgbClr val="6E8080"/>
                </a:solidFill>
                <a:latin typeface="Lucida Sans Typewriter"/>
                <a:ea typeface="Courier New" charset="0"/>
                <a:cs typeface="Courier New" charset="0"/>
              </a:rPr>
              <a:t>public class </a:t>
            </a:r>
            <a:r>
              <a:rPr lang="en-US" sz="1800" dirty="0" err="1" smtClean="0">
                <a:solidFill>
                  <a:srgbClr val="6E8080"/>
                </a:solidFill>
                <a:latin typeface="Lucida Sans Typewriter"/>
                <a:ea typeface="Courier New" charset="0"/>
                <a:cs typeface="Courier New" charset="0"/>
              </a:rPr>
              <a:t>BankAccount</a:t>
            </a:r>
            <a:endParaRPr lang="en-US" sz="1800" dirty="0" smtClean="0">
              <a:solidFill>
                <a:srgbClr val="6E8080"/>
              </a:solidFill>
              <a:latin typeface="Lucida Sans Typewriter"/>
              <a:ea typeface="Courier New" charset="0"/>
              <a:cs typeface="Courier New" charset="0"/>
            </a:endParaRPr>
          </a:p>
          <a:p>
            <a:pPr lvl="1">
              <a:spcBef>
                <a:spcPts val="0"/>
              </a:spcBef>
              <a:buNone/>
            </a:pPr>
            <a:r>
              <a:rPr lang="en-US" sz="1800" dirty="0" smtClean="0">
                <a:solidFill>
                  <a:srgbClr val="6E8080"/>
                </a:solidFill>
                <a:latin typeface="Lucida Sans Typewriter"/>
                <a:ea typeface="Courier New" charset="0"/>
                <a:cs typeface="Courier New" charset="0"/>
              </a:rPr>
              <a:t>{</a:t>
            </a:r>
          </a:p>
          <a:p>
            <a:pPr lvl="1">
              <a:spcBef>
                <a:spcPts val="0"/>
              </a:spcBef>
              <a:buNone/>
            </a:pPr>
            <a:r>
              <a:rPr lang="en-US" sz="1800" dirty="0" smtClean="0">
                <a:solidFill>
                  <a:srgbClr val="6E8080"/>
                </a:solidFill>
                <a:latin typeface="Lucida Sans Typewriter"/>
                <a:ea typeface="Courier New" charset="0"/>
                <a:cs typeface="Courier New" charset="0"/>
              </a:rPr>
              <a:t>   private double balance;</a:t>
            </a:r>
          </a:p>
          <a:p>
            <a:pPr lvl="1">
              <a:spcBef>
                <a:spcPts val="0"/>
              </a:spcBef>
              <a:buNone/>
            </a:pPr>
            <a:r>
              <a:rPr lang="en-US" sz="1800" dirty="0" smtClean="0">
                <a:solidFill>
                  <a:srgbClr val="6E8080"/>
                </a:solidFill>
                <a:latin typeface="Lucida Sans Typewriter"/>
                <a:ea typeface="Courier New" charset="0"/>
                <a:cs typeface="Courier New" charset="0"/>
              </a:rPr>
              <a:t>   private </a:t>
            </a:r>
            <a:r>
              <a:rPr lang="en-US" sz="1800" dirty="0" err="1" smtClean="0">
                <a:solidFill>
                  <a:srgbClr val="6E8080"/>
                </a:solidFill>
                <a:latin typeface="Lucida Sans Typewriter"/>
                <a:ea typeface="Courier New" charset="0"/>
                <a:cs typeface="Courier New" charset="0"/>
              </a:rPr>
              <a:t>int</a:t>
            </a:r>
            <a:r>
              <a:rPr lang="en-US" sz="1800" dirty="0" smtClean="0">
                <a:solidFill>
                  <a:srgbClr val="6E8080"/>
                </a:solidFill>
                <a:latin typeface="Lucida Sans Typewriter"/>
                <a:ea typeface="Courier New" charset="0"/>
                <a:cs typeface="Courier New" charset="0"/>
              </a:rPr>
              <a:t> </a:t>
            </a:r>
            <a:r>
              <a:rPr lang="en-US" sz="1800" dirty="0" err="1" smtClean="0">
                <a:solidFill>
                  <a:srgbClr val="6E8080"/>
                </a:solidFill>
                <a:latin typeface="Lucida Sans Typewriter"/>
                <a:ea typeface="Courier New" charset="0"/>
                <a:cs typeface="Courier New" charset="0"/>
              </a:rPr>
              <a:t>accountNumber</a:t>
            </a:r>
            <a:r>
              <a:rPr lang="en-US" sz="1800" dirty="0" smtClean="0">
                <a:solidFill>
                  <a:srgbClr val="6E8080"/>
                </a:solidFill>
                <a:latin typeface="Lucida Sans Typewriter"/>
                <a:ea typeface="Courier New" charset="0"/>
                <a:cs typeface="Courier New" charset="0"/>
              </a:rPr>
              <a:t>;</a:t>
            </a:r>
          </a:p>
          <a:p>
            <a:pPr lvl="1">
              <a:spcBef>
                <a:spcPts val="0"/>
              </a:spcBef>
              <a:buNone/>
            </a:pPr>
            <a:r>
              <a:rPr lang="en-US" sz="1800" dirty="0" smtClean="0">
                <a:solidFill>
                  <a:srgbClr val="6E8080"/>
                </a:solidFill>
                <a:latin typeface="Lucida Sans Typewriter"/>
                <a:ea typeface="Courier New" charset="0"/>
                <a:cs typeface="Courier New" charset="0"/>
              </a:rPr>
              <a:t>   private static </a:t>
            </a:r>
            <a:r>
              <a:rPr lang="en-US" sz="1800" dirty="0" err="1" smtClean="0">
                <a:solidFill>
                  <a:srgbClr val="6E8080"/>
                </a:solidFill>
                <a:latin typeface="Lucida Sans Typewriter"/>
                <a:ea typeface="Courier New" charset="0"/>
                <a:cs typeface="Courier New" charset="0"/>
              </a:rPr>
              <a:t>int</a:t>
            </a:r>
            <a:r>
              <a:rPr lang="en-US" sz="1800" dirty="0" smtClean="0">
                <a:solidFill>
                  <a:srgbClr val="6E8080"/>
                </a:solidFill>
                <a:latin typeface="Lucida Sans Typewriter"/>
                <a:ea typeface="Courier New" charset="0"/>
                <a:cs typeface="Courier New" charset="0"/>
              </a:rPr>
              <a:t> </a:t>
            </a:r>
            <a:r>
              <a:rPr lang="en-US" sz="1800" dirty="0" err="1" smtClean="0">
                <a:solidFill>
                  <a:srgbClr val="6E8080"/>
                </a:solidFill>
                <a:latin typeface="Lucida Sans Typewriter"/>
                <a:ea typeface="Courier New" charset="0"/>
                <a:cs typeface="Courier New" charset="0"/>
              </a:rPr>
              <a:t>lastAssignedNumber</a:t>
            </a:r>
            <a:r>
              <a:rPr lang="en-US" sz="1800" dirty="0" smtClean="0">
                <a:solidFill>
                  <a:srgbClr val="6E8080"/>
                </a:solidFill>
                <a:latin typeface="Lucida Sans Typewriter"/>
                <a:ea typeface="Courier New" charset="0"/>
                <a:cs typeface="Courier New" charset="0"/>
              </a:rPr>
              <a:t> = 1000;</a:t>
            </a:r>
          </a:p>
          <a:p>
            <a:pPr lvl="1">
              <a:spcBef>
                <a:spcPts val="0"/>
              </a:spcBef>
              <a:buNone/>
            </a:pPr>
            <a:r>
              <a:rPr lang="en-US" sz="1800" dirty="0" smtClean="0">
                <a:solidFill>
                  <a:srgbClr val="6E8080"/>
                </a:solidFill>
                <a:latin typeface="Lucida Sans Typewriter"/>
                <a:ea typeface="Courier New" charset="0"/>
                <a:cs typeface="Courier New" charset="0"/>
              </a:rPr>
              <a:t>   public </a:t>
            </a:r>
            <a:r>
              <a:rPr lang="en-US" sz="1800" dirty="0" err="1" smtClean="0">
                <a:solidFill>
                  <a:srgbClr val="6E8080"/>
                </a:solidFill>
                <a:latin typeface="Lucida Sans Typewriter"/>
                <a:ea typeface="Courier New" charset="0"/>
                <a:cs typeface="Courier New" charset="0"/>
              </a:rPr>
              <a:t>BankAccount</a:t>
            </a:r>
            <a:r>
              <a:rPr lang="en-US" sz="1800" dirty="0" smtClean="0">
                <a:solidFill>
                  <a:srgbClr val="6E8080"/>
                </a:solidFill>
                <a:latin typeface="Lucida Sans Typewriter"/>
                <a:ea typeface="Courier New" charset="0"/>
                <a:cs typeface="Courier New" charset="0"/>
              </a:rPr>
              <a:t>()</a:t>
            </a:r>
          </a:p>
          <a:p>
            <a:pPr lvl="1">
              <a:spcBef>
                <a:spcPts val="0"/>
              </a:spcBef>
              <a:buNone/>
            </a:pPr>
            <a:r>
              <a:rPr lang="en-US" sz="1800" dirty="0" smtClean="0">
                <a:solidFill>
                  <a:srgbClr val="6E8080"/>
                </a:solidFill>
                <a:latin typeface="Lucida Sans Typewriter"/>
                <a:ea typeface="Courier New" charset="0"/>
                <a:cs typeface="Courier New" charset="0"/>
              </a:rPr>
              <a:t>   {</a:t>
            </a:r>
          </a:p>
          <a:p>
            <a:pPr lvl="1">
              <a:spcBef>
                <a:spcPts val="0"/>
              </a:spcBef>
              <a:buNone/>
            </a:pPr>
            <a:r>
              <a:rPr lang="en-US" sz="1800" dirty="0" smtClean="0">
                <a:solidFill>
                  <a:srgbClr val="6E8080"/>
                </a:solidFill>
                <a:latin typeface="Lucida Sans Typewriter"/>
                <a:ea typeface="Courier New" charset="0"/>
                <a:cs typeface="Courier New" charset="0"/>
              </a:rPr>
              <a:t>      </a:t>
            </a:r>
            <a:r>
              <a:rPr lang="en-US" sz="1800" dirty="0" err="1" smtClean="0">
                <a:solidFill>
                  <a:srgbClr val="6E8080"/>
                </a:solidFill>
                <a:latin typeface="Lucida Sans Typewriter"/>
                <a:ea typeface="Courier New" charset="0"/>
                <a:cs typeface="Courier New" charset="0"/>
              </a:rPr>
              <a:t>lastAssignedNumber</a:t>
            </a:r>
            <a:r>
              <a:rPr lang="en-US" sz="1800" dirty="0" smtClean="0">
                <a:solidFill>
                  <a:srgbClr val="6E8080"/>
                </a:solidFill>
                <a:latin typeface="Lucida Sans Typewriter"/>
                <a:ea typeface="Courier New" charset="0"/>
                <a:cs typeface="Courier New" charset="0"/>
              </a:rPr>
              <a:t>++;</a:t>
            </a:r>
          </a:p>
          <a:p>
            <a:pPr lvl="1">
              <a:spcBef>
                <a:spcPts val="0"/>
              </a:spcBef>
              <a:buNone/>
            </a:pPr>
            <a:r>
              <a:rPr lang="en-US" sz="1800" dirty="0" smtClean="0">
                <a:solidFill>
                  <a:srgbClr val="6E8080"/>
                </a:solidFill>
                <a:latin typeface="Lucida Sans Typewriter"/>
                <a:ea typeface="Courier New" charset="0"/>
                <a:cs typeface="Courier New" charset="0"/>
              </a:rPr>
              <a:t>      </a:t>
            </a:r>
            <a:r>
              <a:rPr lang="en-US" sz="1800" dirty="0" err="1" smtClean="0">
                <a:solidFill>
                  <a:srgbClr val="6E8080"/>
                </a:solidFill>
                <a:latin typeface="Lucida Sans Typewriter"/>
                <a:ea typeface="Courier New" charset="0"/>
                <a:cs typeface="Courier New" charset="0"/>
              </a:rPr>
              <a:t>accountNumber</a:t>
            </a:r>
            <a:r>
              <a:rPr lang="en-US" sz="1800" dirty="0" smtClean="0">
                <a:solidFill>
                  <a:srgbClr val="6E8080"/>
                </a:solidFill>
                <a:latin typeface="Lucida Sans Typewriter"/>
                <a:ea typeface="Courier New" charset="0"/>
                <a:cs typeface="Courier New" charset="0"/>
              </a:rPr>
              <a:t> = </a:t>
            </a:r>
            <a:r>
              <a:rPr lang="en-US" sz="1800" dirty="0" err="1" smtClean="0">
                <a:solidFill>
                  <a:srgbClr val="6E8080"/>
                </a:solidFill>
                <a:latin typeface="Lucida Sans Typewriter"/>
                <a:ea typeface="Courier New" charset="0"/>
                <a:cs typeface="Courier New" charset="0"/>
              </a:rPr>
              <a:t>lastAssignedNumber</a:t>
            </a:r>
            <a:r>
              <a:rPr lang="en-US" sz="1800" dirty="0" smtClean="0">
                <a:solidFill>
                  <a:srgbClr val="6E8080"/>
                </a:solidFill>
                <a:latin typeface="Lucida Sans Typewriter"/>
                <a:ea typeface="Courier New" charset="0"/>
                <a:cs typeface="Courier New" charset="0"/>
              </a:rPr>
              <a:t>;</a:t>
            </a:r>
          </a:p>
          <a:p>
            <a:pPr lvl="1">
              <a:spcBef>
                <a:spcPts val="0"/>
              </a:spcBef>
              <a:buNone/>
            </a:pPr>
            <a:r>
              <a:rPr lang="en-US" sz="1800" dirty="0" smtClean="0">
                <a:solidFill>
                  <a:srgbClr val="6E8080"/>
                </a:solidFill>
                <a:latin typeface="Lucida Sans Typewriter"/>
                <a:ea typeface="Courier New" charset="0"/>
                <a:cs typeface="Courier New" charset="0"/>
              </a:rPr>
              <a:t>   }</a:t>
            </a:r>
          </a:p>
          <a:p>
            <a:pPr lvl="1">
              <a:spcBef>
                <a:spcPts val="0"/>
              </a:spcBef>
              <a:buNone/>
            </a:pPr>
            <a:r>
              <a:rPr lang="en-US" sz="1800" dirty="0" smtClean="0">
                <a:solidFill>
                  <a:srgbClr val="6E8080"/>
                </a:solidFill>
                <a:latin typeface="Lucida Sans Typewriter"/>
                <a:ea typeface="Courier New" charset="0"/>
                <a:cs typeface="Courier New" charset="0"/>
              </a:rPr>
              <a:t>   . . .</a:t>
            </a:r>
          </a:p>
          <a:p>
            <a:pPr lvl="1">
              <a:spcBef>
                <a:spcPts val="0"/>
              </a:spcBef>
              <a:buNone/>
            </a:pPr>
            <a:r>
              <a:rPr lang="en-US" sz="1800" dirty="0" smtClean="0">
                <a:solidFill>
                  <a:srgbClr val="6E8080"/>
                </a:solidFill>
                <a:latin typeface="Lucida Sans Typewriter"/>
                <a:ea typeface="Courier New" charset="0"/>
                <a:cs typeface="Courier New" charset="0"/>
              </a:rPr>
              <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solidFill>
                  <a:srgbClr val="6E8080"/>
                </a:solidFill>
                <a:latin typeface="Lucida Sans Typewriter"/>
                <a:ea typeface="Courier New" charset="0"/>
                <a:cs typeface="Courier New" charset="0"/>
              </a:rPr>
              <a:t>static</a:t>
            </a:r>
            <a:r>
              <a:rPr lang="en-US" dirty="0" smtClean="0"/>
              <a:t> Variables and Methods</a:t>
            </a:r>
            <a:endParaRPr lang="en-US" dirty="0"/>
          </a:p>
        </p:txBody>
      </p:sp>
      <p:sp>
        <p:nvSpPr>
          <p:cNvPr id="3" name="Content Placeholder 2"/>
          <p:cNvSpPr>
            <a:spLocks noGrp="1"/>
          </p:cNvSpPr>
          <p:nvPr>
            <p:ph idx="1"/>
          </p:nvPr>
        </p:nvSpPr>
        <p:spPr>
          <a:xfrm>
            <a:off x="0" y="762000"/>
            <a:ext cx="9135036" cy="6096000"/>
          </a:xfrm>
        </p:spPr>
        <p:txBody>
          <a:bodyPr/>
          <a:lstStyle/>
          <a:p>
            <a:r>
              <a:rPr lang="en-US" dirty="0" smtClean="0"/>
              <a:t>Every </a:t>
            </a:r>
            <a:r>
              <a:rPr lang="en-US" dirty="0" err="1" smtClean="0">
                <a:solidFill>
                  <a:srgbClr val="6E8080"/>
                </a:solidFill>
                <a:latin typeface="Lucida Sans Typewriter"/>
                <a:ea typeface="Courier New" charset="0"/>
                <a:cs typeface="Courier New" charset="0"/>
              </a:rPr>
              <a:t>BankAccount</a:t>
            </a:r>
            <a:r>
              <a:rPr lang="en-US" dirty="0" smtClean="0"/>
              <a:t> object has its own balance and </a:t>
            </a:r>
            <a:r>
              <a:rPr lang="en-US" dirty="0" err="1" smtClean="0">
                <a:solidFill>
                  <a:srgbClr val="6E8080"/>
                </a:solidFill>
                <a:latin typeface="Lucida Sans Typewriter"/>
                <a:ea typeface="Courier New" charset="0"/>
                <a:cs typeface="Courier New" charset="0"/>
              </a:rPr>
              <a:t>accountNumber</a:t>
            </a:r>
            <a:r>
              <a:rPr lang="en-US" dirty="0" smtClean="0"/>
              <a:t> instance variables</a:t>
            </a:r>
          </a:p>
          <a:p>
            <a:r>
              <a:rPr lang="en-US" dirty="0" smtClean="0"/>
              <a:t>All objects share a single copy of the </a:t>
            </a:r>
            <a:r>
              <a:rPr lang="en-US" dirty="0" err="1" smtClean="0">
                <a:solidFill>
                  <a:srgbClr val="6E8080"/>
                </a:solidFill>
                <a:latin typeface="Lucida Sans Typewriter"/>
                <a:ea typeface="Courier New" charset="0"/>
                <a:cs typeface="Courier New" charset="0"/>
              </a:rPr>
              <a:t>lastAssignedNumber</a:t>
            </a:r>
            <a:r>
              <a:rPr lang="en-US" dirty="0" smtClean="0"/>
              <a:t> variable </a:t>
            </a:r>
          </a:p>
          <a:p>
            <a:pPr lvl="1"/>
            <a:r>
              <a:rPr lang="en-US" dirty="0" smtClean="0"/>
              <a:t>That variable is stored in a separate location, outside any </a:t>
            </a:r>
            <a:r>
              <a:rPr lang="en-US" sz="2400" dirty="0" err="1" smtClean="0">
                <a:solidFill>
                  <a:srgbClr val="6E8080"/>
                </a:solidFill>
                <a:latin typeface="Lucida Sans Typewriter"/>
                <a:ea typeface="Courier New" charset="0"/>
                <a:cs typeface="Courier New" charset="0"/>
              </a:rPr>
              <a:t>BankAccount</a:t>
            </a:r>
            <a:r>
              <a:rPr lang="en-US" dirty="0" smtClean="0"/>
              <a:t> objects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8.1</a:t>
            </a:r>
            <a:endParaRPr lang="en-US" dirty="0"/>
          </a:p>
        </p:txBody>
      </p:sp>
      <p:sp>
        <p:nvSpPr>
          <p:cNvPr id="8" name="Content Placeholder 5"/>
          <p:cNvSpPr>
            <a:spLocks noGrp="1"/>
          </p:cNvSpPr>
          <p:nvPr>
            <p:ph idx="4294967295"/>
          </p:nvPr>
        </p:nvSpPr>
        <p:spPr>
          <a:xfrm>
            <a:off x="446973" y="2048697"/>
            <a:ext cx="8239827" cy="1829517"/>
          </a:xfrm>
        </p:spPr>
        <p:txBody>
          <a:bodyPr/>
          <a:lstStyle/>
          <a:p>
            <a:pPr>
              <a:buNone/>
            </a:pPr>
            <a:r>
              <a:rPr lang="en-US" b="1" dirty="0" smtClean="0"/>
              <a:t>Answer:</a:t>
            </a:r>
            <a:r>
              <a:rPr lang="en-US" dirty="0" smtClean="0"/>
              <a:t> Look for nouns in the problem description. </a:t>
            </a:r>
            <a:endParaRPr lang="en-US" dirty="0"/>
          </a:p>
        </p:txBody>
      </p:sp>
      <p:sp>
        <p:nvSpPr>
          <p:cNvPr id="7" name="Content Placeholder 5"/>
          <p:cNvSpPr>
            <a:spLocks noGrp="1"/>
          </p:cNvSpPr>
          <p:nvPr>
            <p:ph idx="4294967295"/>
          </p:nvPr>
        </p:nvSpPr>
        <p:spPr>
          <a:xfrm>
            <a:off x="8964" y="958814"/>
            <a:ext cx="8677836" cy="485631"/>
          </a:xfrm>
        </p:spPr>
        <p:txBody>
          <a:bodyPr/>
          <a:lstStyle/>
          <a:p>
            <a:pPr>
              <a:buNone/>
            </a:pPr>
            <a:r>
              <a:rPr lang="en-US" dirty="0" smtClean="0"/>
              <a:t>What is the rule of thumb for finding classes? </a:t>
            </a:r>
            <a:endParaRPr lang="en-US" sz="1800" dirty="0">
              <a:solidFill>
                <a:srgbClr val="6E8080"/>
              </a:solidFill>
              <a:latin typeface="Lucida Sans Typewriter"/>
              <a:ea typeface="Courier New" charset="0"/>
              <a:cs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solidFill>
                  <a:srgbClr val="6E8080"/>
                </a:solidFill>
                <a:latin typeface="Lucida Sans Typewriter"/>
                <a:ea typeface="Courier New" charset="0"/>
                <a:cs typeface="Courier New" charset="0"/>
              </a:rPr>
              <a:t>static</a:t>
            </a:r>
            <a:r>
              <a:rPr lang="en-US" dirty="0" smtClean="0"/>
              <a:t> Variables and Methods</a:t>
            </a:r>
            <a:endParaRPr lang="en-US" dirty="0"/>
          </a:p>
        </p:txBody>
      </p:sp>
      <p:sp>
        <p:nvSpPr>
          <p:cNvPr id="3" name="Content Placeholder 2"/>
          <p:cNvSpPr>
            <a:spLocks noGrp="1"/>
          </p:cNvSpPr>
          <p:nvPr>
            <p:ph idx="1"/>
          </p:nvPr>
        </p:nvSpPr>
        <p:spPr>
          <a:xfrm>
            <a:off x="0" y="762000"/>
            <a:ext cx="9135036" cy="6096000"/>
          </a:xfrm>
        </p:spPr>
        <p:txBody>
          <a:bodyPr/>
          <a:lstStyle/>
          <a:p>
            <a:r>
              <a:rPr lang="en-US" dirty="0" smtClean="0">
                <a:solidFill>
                  <a:srgbClr val="6E8080"/>
                </a:solidFill>
                <a:latin typeface="Lucida Sans Typewriter"/>
                <a:ea typeface="Courier New" charset="0"/>
                <a:cs typeface="Courier New" charset="0"/>
              </a:rPr>
              <a:t>static</a:t>
            </a:r>
            <a:r>
              <a:rPr lang="en-US" dirty="0" smtClean="0"/>
              <a:t> variables should always be declared as </a:t>
            </a:r>
            <a:r>
              <a:rPr lang="en-US" dirty="0" smtClean="0">
                <a:solidFill>
                  <a:srgbClr val="6E8080"/>
                </a:solidFill>
                <a:latin typeface="Lucida Sans Typewriter"/>
                <a:ea typeface="Courier New" charset="0"/>
                <a:cs typeface="Courier New" charset="0"/>
              </a:rPr>
              <a:t>private</a:t>
            </a:r>
            <a:r>
              <a:rPr lang="en-US" dirty="0" smtClean="0"/>
              <a:t>, </a:t>
            </a:r>
          </a:p>
          <a:p>
            <a:pPr lvl="1"/>
            <a:r>
              <a:rPr lang="en-US" dirty="0" smtClean="0"/>
              <a:t>This ensures that methods of other classes do not change their values</a:t>
            </a:r>
          </a:p>
          <a:p>
            <a:r>
              <a:rPr lang="en-US" dirty="0" smtClean="0">
                <a:solidFill>
                  <a:srgbClr val="6E8080"/>
                </a:solidFill>
                <a:latin typeface="Lucida Sans Typewriter"/>
                <a:ea typeface="Courier New" charset="0"/>
                <a:cs typeface="Courier New" charset="0"/>
              </a:rPr>
              <a:t>static</a:t>
            </a:r>
            <a:r>
              <a:rPr lang="en-US" dirty="0" smtClean="0"/>
              <a:t> constants may be either </a:t>
            </a:r>
            <a:r>
              <a:rPr lang="en-US" dirty="0" smtClean="0">
                <a:solidFill>
                  <a:srgbClr val="6E8080"/>
                </a:solidFill>
                <a:latin typeface="Lucida Sans Typewriter"/>
                <a:ea typeface="Courier New" charset="0"/>
                <a:cs typeface="Courier New" charset="0"/>
              </a:rPr>
              <a:t>private</a:t>
            </a:r>
            <a:r>
              <a:rPr lang="en-US" dirty="0" smtClean="0"/>
              <a:t> or </a:t>
            </a:r>
            <a:r>
              <a:rPr lang="en-US" dirty="0" smtClean="0">
                <a:solidFill>
                  <a:srgbClr val="6E8080"/>
                </a:solidFill>
                <a:latin typeface="Lucida Sans Typewriter"/>
                <a:ea typeface="Courier New" charset="0"/>
                <a:cs typeface="Courier New" charset="0"/>
              </a:rPr>
              <a:t>public</a:t>
            </a:r>
          </a:p>
          <a:p>
            <a:pPr lvl="1">
              <a:spcBef>
                <a:spcPts val="0"/>
              </a:spcBef>
              <a:buNone/>
            </a:pPr>
            <a:r>
              <a:rPr lang="en-US" dirty="0" smtClean="0">
                <a:solidFill>
                  <a:srgbClr val="6E8080"/>
                </a:solidFill>
                <a:latin typeface="Lucida Sans Typewriter"/>
                <a:ea typeface="Courier New" charset="0"/>
                <a:cs typeface="Courier New" charset="0"/>
              </a:rPr>
              <a:t>public class </a:t>
            </a:r>
            <a:r>
              <a:rPr lang="en-US" dirty="0" err="1" smtClean="0">
                <a:solidFill>
                  <a:srgbClr val="6E8080"/>
                </a:solidFill>
                <a:latin typeface="Lucida Sans Typewriter"/>
                <a:ea typeface="Courier New" charset="0"/>
                <a:cs typeface="Courier New" charset="0"/>
              </a:rPr>
              <a:t>BankAccount</a:t>
            </a:r>
            <a:endParaRPr lang="en-US" dirty="0" smtClean="0">
              <a:solidFill>
                <a:srgbClr val="6E8080"/>
              </a:solidFill>
              <a:latin typeface="Lucida Sans Typewriter"/>
              <a:ea typeface="Courier New" charset="0"/>
              <a:cs typeface="Courier New" charset="0"/>
            </a:endParaRPr>
          </a:p>
          <a:p>
            <a:pPr lvl="1">
              <a:spcBef>
                <a:spcPts val="0"/>
              </a:spcBef>
              <a:buNone/>
            </a:pP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   public static final double OVERDRAFT_FEE = 29.95;</a:t>
            </a:r>
          </a:p>
          <a:p>
            <a:pPr lvl="1">
              <a:spcBef>
                <a:spcPts val="0"/>
              </a:spcBef>
              <a:buNone/>
            </a:pPr>
            <a:r>
              <a:rPr lang="en-US" dirty="0" smtClean="0">
                <a:solidFill>
                  <a:srgbClr val="6E8080"/>
                </a:solidFill>
                <a:latin typeface="Lucida Sans Typewriter"/>
                <a:ea typeface="Courier New" charset="0"/>
                <a:cs typeface="Courier New" charset="0"/>
              </a:rPr>
              <a:t>   . . .</a:t>
            </a:r>
          </a:p>
          <a:p>
            <a:pPr lvl="1">
              <a:spcBef>
                <a:spcPts val="0"/>
              </a:spcBef>
              <a:buNone/>
            </a:pPr>
            <a:r>
              <a:rPr lang="en-US" dirty="0" smtClean="0">
                <a:solidFill>
                  <a:srgbClr val="6E8080"/>
                </a:solidFill>
                <a:latin typeface="Lucida Sans Typewriter"/>
                <a:ea typeface="Courier New" charset="0"/>
                <a:cs typeface="Courier New" charset="0"/>
              </a:rPr>
              <a:t>}</a:t>
            </a:r>
          </a:p>
          <a:p>
            <a:r>
              <a:rPr lang="en-US" dirty="0" smtClean="0"/>
              <a:t>Methods from any class can refer to the constant as </a:t>
            </a:r>
            <a:r>
              <a:rPr lang="en-US" dirty="0" err="1" smtClean="0">
                <a:solidFill>
                  <a:srgbClr val="6E8080"/>
                </a:solidFill>
                <a:latin typeface="Lucida Sans Typewriter"/>
                <a:ea typeface="Courier New" charset="0"/>
                <a:cs typeface="Courier New" charset="0"/>
              </a:rPr>
              <a:t>BankAccount.OVERDRAFT_FEE</a:t>
            </a:r>
            <a:r>
              <a:rPr lang="en-US" dirty="0" smtClean="0"/>
              <a:t>.</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solidFill>
                  <a:srgbClr val="6E8080"/>
                </a:solidFill>
                <a:latin typeface="Lucida Sans Typewriter"/>
                <a:ea typeface="Courier New" charset="0"/>
                <a:cs typeface="Courier New" charset="0"/>
              </a:rPr>
              <a:t>static</a:t>
            </a:r>
            <a:r>
              <a:rPr lang="en-US" dirty="0" smtClean="0"/>
              <a:t> Variables and Methods</a:t>
            </a:r>
            <a:endParaRPr lang="en-US" dirty="0"/>
          </a:p>
        </p:txBody>
      </p:sp>
      <p:sp>
        <p:nvSpPr>
          <p:cNvPr id="3" name="Content Placeholder 2"/>
          <p:cNvSpPr>
            <a:spLocks noGrp="1"/>
          </p:cNvSpPr>
          <p:nvPr>
            <p:ph idx="1"/>
          </p:nvPr>
        </p:nvSpPr>
        <p:spPr>
          <a:xfrm>
            <a:off x="8964" y="6112741"/>
            <a:ext cx="9135036" cy="443329"/>
          </a:xfrm>
        </p:spPr>
        <p:txBody>
          <a:bodyPr>
            <a:normAutofit lnSpcReduction="10000"/>
          </a:bodyPr>
          <a:lstStyle/>
          <a:p>
            <a:pPr>
              <a:buNone/>
            </a:pPr>
            <a:r>
              <a:rPr lang="en-US" b="1" dirty="0" smtClean="0"/>
              <a:t>Figure 5</a:t>
            </a:r>
            <a:r>
              <a:rPr lang="en-US" dirty="0" smtClean="0"/>
              <a:t> A </a:t>
            </a:r>
            <a:r>
              <a:rPr lang="en-US" dirty="0" smtClean="0">
                <a:solidFill>
                  <a:srgbClr val="6E8080"/>
                </a:solidFill>
                <a:latin typeface="Lucida Sans Typewriter"/>
                <a:ea typeface="Courier New" charset="0"/>
                <a:cs typeface="Courier New" charset="0"/>
              </a:rPr>
              <a:t>static</a:t>
            </a:r>
            <a:r>
              <a:rPr lang="en-US" dirty="0" smtClean="0"/>
              <a:t> Variable and Instance Variables</a:t>
            </a:r>
            <a:endParaRPr lang="en-US" dirty="0"/>
          </a:p>
        </p:txBody>
      </p:sp>
      <p:pic>
        <p:nvPicPr>
          <p:cNvPr id="4" name="Picture 3" descr="Static_and_instance_variables.png"/>
          <p:cNvPicPr>
            <a:picLocks noChangeAspect="1"/>
          </p:cNvPicPr>
          <p:nvPr/>
        </p:nvPicPr>
        <p:blipFill>
          <a:blip r:embed="rId2"/>
          <a:stretch>
            <a:fillRect/>
          </a:stretch>
        </p:blipFill>
        <p:spPr>
          <a:xfrm>
            <a:off x="1474448" y="863352"/>
            <a:ext cx="6339051" cy="5250526"/>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solidFill>
                  <a:srgbClr val="6E8080"/>
                </a:solidFill>
                <a:latin typeface="Lucida Sans Typewriter"/>
                <a:ea typeface="Courier New" charset="0"/>
                <a:cs typeface="Courier New" charset="0"/>
              </a:rPr>
              <a:t>static</a:t>
            </a:r>
            <a:r>
              <a:rPr lang="en-US" sz="3200" dirty="0" smtClean="0"/>
              <a:t> Variables and Methods - Methods</a:t>
            </a:r>
            <a:endParaRPr lang="en-US" sz="3200" dirty="0"/>
          </a:p>
        </p:txBody>
      </p:sp>
      <p:sp>
        <p:nvSpPr>
          <p:cNvPr id="3" name="Content Placeholder 2"/>
          <p:cNvSpPr>
            <a:spLocks noGrp="1"/>
          </p:cNvSpPr>
          <p:nvPr>
            <p:ph idx="1"/>
          </p:nvPr>
        </p:nvSpPr>
        <p:spPr>
          <a:xfrm>
            <a:off x="0" y="762000"/>
            <a:ext cx="9135036" cy="6096000"/>
          </a:xfrm>
        </p:spPr>
        <p:txBody>
          <a:bodyPr/>
          <a:lstStyle/>
          <a:p>
            <a:r>
              <a:rPr lang="en-US" dirty="0" smtClean="0"/>
              <a:t>Sometimes a class defines methods that are not invoked on an object </a:t>
            </a:r>
          </a:p>
          <a:p>
            <a:pPr lvl="1"/>
            <a:r>
              <a:rPr lang="en-US" dirty="0" smtClean="0"/>
              <a:t>Called a </a:t>
            </a:r>
            <a:r>
              <a:rPr lang="en-US" b="1" dirty="0" smtClean="0"/>
              <a:t>static method</a:t>
            </a:r>
            <a:endParaRPr lang="en-US" dirty="0" smtClean="0"/>
          </a:p>
          <a:p>
            <a:r>
              <a:rPr lang="en-US" dirty="0" smtClean="0"/>
              <a:t>Example: </a:t>
            </a:r>
            <a:r>
              <a:rPr lang="en-US" dirty="0" err="1" smtClean="0">
                <a:solidFill>
                  <a:srgbClr val="6E8080"/>
                </a:solidFill>
                <a:latin typeface="Lucida Sans Typewriter"/>
                <a:ea typeface="Courier New" charset="0"/>
                <a:cs typeface="Courier New" charset="0"/>
              </a:rPr>
              <a:t>sqrt</a:t>
            </a:r>
            <a:r>
              <a:rPr lang="en-US" dirty="0" smtClean="0"/>
              <a:t> method of </a:t>
            </a:r>
            <a:r>
              <a:rPr lang="en-US" dirty="0" smtClean="0">
                <a:solidFill>
                  <a:srgbClr val="6E8080"/>
                </a:solidFill>
                <a:latin typeface="Lucida Sans Typewriter"/>
                <a:ea typeface="Courier New" charset="0"/>
                <a:cs typeface="Courier New" charset="0"/>
              </a:rPr>
              <a:t>Math</a:t>
            </a:r>
            <a:r>
              <a:rPr lang="en-US" dirty="0" smtClean="0"/>
              <a:t> class </a:t>
            </a:r>
          </a:p>
          <a:p>
            <a:pPr lvl="1"/>
            <a:r>
              <a:rPr lang="en-US" dirty="0" smtClean="0"/>
              <a:t>if </a:t>
            </a:r>
            <a:r>
              <a:rPr lang="en-US" dirty="0" err="1" smtClean="0">
                <a:solidFill>
                  <a:srgbClr val="6E8080"/>
                </a:solidFill>
                <a:latin typeface="Lucida Sans Typewriter"/>
                <a:ea typeface="Courier New" charset="0"/>
                <a:cs typeface="Courier New" charset="0"/>
              </a:rPr>
              <a:t>x</a:t>
            </a:r>
            <a:r>
              <a:rPr lang="en-US" dirty="0" smtClean="0"/>
              <a:t> is a number, then the call </a:t>
            </a:r>
            <a:r>
              <a:rPr lang="en-US" dirty="0" err="1" smtClean="0">
                <a:solidFill>
                  <a:srgbClr val="6E8080"/>
                </a:solidFill>
                <a:latin typeface="Lucida Sans Typewriter"/>
                <a:ea typeface="Courier New" charset="0"/>
                <a:cs typeface="Courier New" charset="0"/>
              </a:rPr>
              <a:t>x.sqrt</a:t>
            </a:r>
            <a:r>
              <a:rPr lang="en-US" dirty="0" smtClean="0">
                <a:solidFill>
                  <a:srgbClr val="6E8080"/>
                </a:solidFill>
                <a:latin typeface="Lucida Sans Typewriter"/>
                <a:ea typeface="Courier New" charset="0"/>
                <a:cs typeface="Courier New" charset="0"/>
              </a:rPr>
              <a:t>() </a:t>
            </a:r>
            <a:r>
              <a:rPr lang="en-US" dirty="0" smtClean="0"/>
              <a:t>is not legal</a:t>
            </a:r>
          </a:p>
          <a:p>
            <a:pPr lvl="1"/>
            <a:r>
              <a:rPr lang="en-US" dirty="0" smtClean="0">
                <a:solidFill>
                  <a:srgbClr val="6E8080"/>
                </a:solidFill>
                <a:latin typeface="Lucida Sans Typewriter"/>
                <a:ea typeface="Courier New" charset="0"/>
                <a:cs typeface="Courier New" charset="0"/>
              </a:rPr>
              <a:t>Math</a:t>
            </a:r>
            <a:r>
              <a:rPr lang="en-US" dirty="0" smtClean="0"/>
              <a:t> class provides a </a:t>
            </a:r>
            <a:r>
              <a:rPr lang="en-US" dirty="0" smtClean="0">
                <a:solidFill>
                  <a:srgbClr val="6E8080"/>
                </a:solidFill>
                <a:latin typeface="Lucida Sans Typewriter"/>
                <a:ea typeface="Courier New" charset="0"/>
                <a:cs typeface="Courier New" charset="0"/>
              </a:rPr>
              <a:t>static</a:t>
            </a:r>
            <a:r>
              <a:rPr lang="en-US" dirty="0" smtClean="0"/>
              <a:t> method: invoked as </a:t>
            </a:r>
            <a:r>
              <a:rPr lang="en-US" dirty="0" err="1" smtClean="0">
                <a:solidFill>
                  <a:srgbClr val="6E8080"/>
                </a:solidFill>
                <a:latin typeface="Lucida Sans Typewriter"/>
                <a:ea typeface="Courier New" charset="0"/>
                <a:cs typeface="Courier New" charset="0"/>
              </a:rPr>
              <a:t>Math.sqrt(x</a:t>
            </a:r>
            <a:r>
              <a:rPr lang="en-US" dirty="0" smtClean="0">
                <a:solidFill>
                  <a:srgbClr val="6E8080"/>
                </a:solidFill>
                <a:latin typeface="Lucida Sans Typewriter"/>
                <a:ea typeface="Courier New" charset="0"/>
                <a:cs typeface="Courier New" charset="0"/>
              </a:rPr>
              <a:t>)</a:t>
            </a:r>
          </a:p>
          <a:p>
            <a:pPr lvl="1"/>
            <a:r>
              <a:rPr lang="en-US" dirty="0" smtClean="0"/>
              <a:t>No object of the </a:t>
            </a:r>
            <a:r>
              <a:rPr lang="en-US" dirty="0" smtClean="0">
                <a:solidFill>
                  <a:srgbClr val="6E8080"/>
                </a:solidFill>
                <a:latin typeface="Lucida Sans Typewriter"/>
                <a:ea typeface="Courier New" charset="0"/>
                <a:cs typeface="Courier New" charset="0"/>
              </a:rPr>
              <a:t>Math</a:t>
            </a:r>
            <a:r>
              <a:rPr lang="en-US" dirty="0" smtClean="0"/>
              <a:t> class is constructed. </a:t>
            </a:r>
          </a:p>
          <a:p>
            <a:pPr lvl="1"/>
            <a:r>
              <a:rPr lang="en-US" dirty="0" smtClean="0"/>
              <a:t>The </a:t>
            </a:r>
            <a:r>
              <a:rPr lang="en-US" dirty="0" smtClean="0">
                <a:solidFill>
                  <a:srgbClr val="6E8080"/>
                </a:solidFill>
                <a:latin typeface="Lucida Sans Typewriter"/>
                <a:ea typeface="Courier New" charset="0"/>
                <a:cs typeface="Courier New" charset="0"/>
              </a:rPr>
              <a:t>Math</a:t>
            </a:r>
            <a:r>
              <a:rPr lang="en-US" dirty="0" smtClean="0"/>
              <a:t> qualifier simply tells the compiler where to find the </a:t>
            </a:r>
            <a:r>
              <a:rPr lang="en-US" dirty="0" err="1" smtClean="0">
                <a:solidFill>
                  <a:srgbClr val="6E8080"/>
                </a:solidFill>
                <a:latin typeface="Lucida Sans Typewriter"/>
                <a:ea typeface="Courier New" charset="0"/>
                <a:cs typeface="Courier New" charset="0"/>
              </a:rPr>
              <a:t>sqrt</a:t>
            </a:r>
            <a:r>
              <a:rPr lang="en-US" dirty="0" smtClean="0"/>
              <a:t> method.</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solidFill>
                  <a:srgbClr val="6E8080"/>
                </a:solidFill>
                <a:latin typeface="Lucida Sans Typewriter"/>
                <a:ea typeface="Courier New" charset="0"/>
                <a:cs typeface="Courier New" charset="0"/>
              </a:rPr>
              <a:t>static</a:t>
            </a:r>
            <a:r>
              <a:rPr lang="en-US" dirty="0" smtClean="0"/>
              <a:t> Variables and Methods</a:t>
            </a:r>
            <a:endParaRPr lang="en-US" dirty="0"/>
          </a:p>
        </p:txBody>
      </p:sp>
      <p:sp>
        <p:nvSpPr>
          <p:cNvPr id="3" name="Content Placeholder 2"/>
          <p:cNvSpPr>
            <a:spLocks noGrp="1"/>
          </p:cNvSpPr>
          <p:nvPr>
            <p:ph idx="1"/>
          </p:nvPr>
        </p:nvSpPr>
        <p:spPr>
          <a:xfrm>
            <a:off x="0" y="762000"/>
            <a:ext cx="9135036" cy="6096000"/>
          </a:xfrm>
        </p:spPr>
        <p:txBody>
          <a:bodyPr/>
          <a:lstStyle/>
          <a:p>
            <a:r>
              <a:rPr lang="en-US" dirty="0" smtClean="0"/>
              <a:t>You can define your own </a:t>
            </a:r>
            <a:r>
              <a:rPr lang="en-US" dirty="0" smtClean="0">
                <a:solidFill>
                  <a:srgbClr val="6E8080"/>
                </a:solidFill>
                <a:latin typeface="Lucida Sans Typewriter"/>
                <a:ea typeface="Courier New" charset="0"/>
                <a:cs typeface="Courier New" charset="0"/>
              </a:rPr>
              <a:t>static</a:t>
            </a:r>
            <a:r>
              <a:rPr lang="en-US" dirty="0" smtClean="0"/>
              <a:t> methods:</a:t>
            </a:r>
          </a:p>
          <a:p>
            <a:pPr lvl="1">
              <a:buNone/>
            </a:pPr>
            <a:r>
              <a:rPr lang="en-US" sz="1600" dirty="0" smtClean="0">
                <a:solidFill>
                  <a:srgbClr val="6E8080"/>
                </a:solidFill>
                <a:latin typeface="Lucida Sans Typewriter"/>
                <a:ea typeface="Courier New" charset="0"/>
                <a:cs typeface="Courier New" charset="0"/>
              </a:rPr>
              <a:t>public class Financial</a:t>
            </a:r>
          </a:p>
          <a:p>
            <a:pPr lvl="1">
              <a:buNone/>
            </a:pPr>
            <a:r>
              <a:rPr lang="en-US" sz="1600" dirty="0" smtClean="0">
                <a:solidFill>
                  <a:srgbClr val="6E8080"/>
                </a:solidFill>
                <a:latin typeface="Lucida Sans Typewriter"/>
                <a:ea typeface="Courier New" charset="0"/>
                <a:cs typeface="Courier New" charset="0"/>
              </a:rPr>
              <a:t>{</a:t>
            </a:r>
          </a:p>
          <a:p>
            <a:pPr lvl="1">
              <a:buNone/>
            </a:pPr>
            <a:r>
              <a:rPr lang="en-US" sz="1600" dirty="0" smtClean="0">
                <a:solidFill>
                  <a:srgbClr val="6E8080"/>
                </a:solidFill>
                <a:latin typeface="Lucida Sans Typewriter"/>
                <a:ea typeface="Courier New" charset="0"/>
                <a:cs typeface="Courier New" charset="0"/>
              </a:rPr>
              <a:t>   /** Computes a percentage of an amount.</a:t>
            </a:r>
          </a:p>
          <a:p>
            <a:pPr lvl="1">
              <a:buNone/>
            </a:pP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param</a:t>
            </a:r>
            <a:r>
              <a:rPr lang="en-US" sz="1600" dirty="0" smtClean="0">
                <a:solidFill>
                  <a:srgbClr val="6E8080"/>
                </a:solidFill>
                <a:latin typeface="Lucida Sans Typewriter"/>
                <a:ea typeface="Courier New" charset="0"/>
                <a:cs typeface="Courier New" charset="0"/>
              </a:rPr>
              <a:t> percentage the percentage to apply</a:t>
            </a:r>
          </a:p>
          <a:p>
            <a:pPr lvl="1">
              <a:buNone/>
            </a:pP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param</a:t>
            </a:r>
            <a:r>
              <a:rPr lang="en-US" sz="1600" dirty="0" smtClean="0">
                <a:solidFill>
                  <a:srgbClr val="6E8080"/>
                </a:solidFill>
                <a:latin typeface="Lucida Sans Typewriter"/>
                <a:ea typeface="Courier New" charset="0"/>
                <a:cs typeface="Courier New" charset="0"/>
              </a:rPr>
              <a:t> amount the amount to which the percentage is applied </a:t>
            </a:r>
          </a:p>
          <a:p>
            <a:pPr lvl="1">
              <a:buNone/>
            </a:pPr>
            <a:r>
              <a:rPr lang="en-US" sz="1600" dirty="0" smtClean="0">
                <a:solidFill>
                  <a:srgbClr val="6E8080"/>
                </a:solidFill>
                <a:latin typeface="Lucida Sans Typewriter"/>
                <a:ea typeface="Courier New" charset="0"/>
                <a:cs typeface="Courier New" charset="0"/>
              </a:rPr>
              <a:t>       @return the requested percentage of the amount</a:t>
            </a:r>
          </a:p>
          <a:p>
            <a:pPr lvl="1">
              <a:buNone/>
            </a:pPr>
            <a:r>
              <a:rPr lang="en-US" sz="1600" dirty="0" smtClean="0">
                <a:solidFill>
                  <a:srgbClr val="6E8080"/>
                </a:solidFill>
                <a:latin typeface="Lucida Sans Typewriter"/>
                <a:ea typeface="Courier New" charset="0"/>
                <a:cs typeface="Courier New" charset="0"/>
              </a:rPr>
              <a:t>   */</a:t>
            </a:r>
          </a:p>
          <a:p>
            <a:pPr lvl="1">
              <a:buNone/>
            </a:pPr>
            <a:r>
              <a:rPr lang="en-US" sz="1600" dirty="0" smtClean="0">
                <a:solidFill>
                  <a:srgbClr val="6E8080"/>
                </a:solidFill>
                <a:latin typeface="Lucida Sans Typewriter"/>
                <a:ea typeface="Courier New" charset="0"/>
                <a:cs typeface="Courier New" charset="0"/>
              </a:rPr>
              <a:t>   public static double </a:t>
            </a:r>
            <a:r>
              <a:rPr lang="en-US" sz="1600" dirty="0" err="1" smtClean="0">
                <a:solidFill>
                  <a:srgbClr val="6E8080"/>
                </a:solidFill>
                <a:latin typeface="Lucida Sans Typewriter"/>
                <a:ea typeface="Courier New" charset="0"/>
                <a:cs typeface="Courier New" charset="0"/>
              </a:rPr>
              <a:t>percentOf(double</a:t>
            </a:r>
            <a:r>
              <a:rPr lang="en-US" sz="1600" dirty="0" smtClean="0">
                <a:solidFill>
                  <a:srgbClr val="6E8080"/>
                </a:solidFill>
                <a:latin typeface="Lucida Sans Typewriter"/>
                <a:ea typeface="Courier New" charset="0"/>
                <a:cs typeface="Courier New" charset="0"/>
              </a:rPr>
              <a:t> percentage, double amount) </a:t>
            </a:r>
          </a:p>
          <a:p>
            <a:pPr lvl="1">
              <a:buNone/>
            </a:pPr>
            <a:r>
              <a:rPr lang="en-US" sz="1600" dirty="0" smtClean="0">
                <a:solidFill>
                  <a:srgbClr val="6E8080"/>
                </a:solidFill>
                <a:latin typeface="Lucida Sans Typewriter"/>
                <a:ea typeface="Courier New" charset="0"/>
                <a:cs typeface="Courier New" charset="0"/>
              </a:rPr>
              <a:t>   {</a:t>
            </a:r>
          </a:p>
          <a:p>
            <a:pPr lvl="1">
              <a:buNone/>
            </a:pPr>
            <a:r>
              <a:rPr lang="en-US" sz="1600" dirty="0" smtClean="0">
                <a:solidFill>
                  <a:srgbClr val="6E8080"/>
                </a:solidFill>
                <a:latin typeface="Lucida Sans Typewriter"/>
                <a:ea typeface="Courier New" charset="0"/>
                <a:cs typeface="Courier New" charset="0"/>
              </a:rPr>
              <a:t>      return (percentage / 100) * amount;</a:t>
            </a:r>
          </a:p>
          <a:p>
            <a:pPr lvl="1">
              <a:buNone/>
            </a:pPr>
            <a:r>
              <a:rPr lang="en-US" sz="1600" dirty="0" smtClean="0">
                <a:solidFill>
                  <a:srgbClr val="6E8080"/>
                </a:solidFill>
                <a:latin typeface="Lucida Sans Typewriter"/>
                <a:ea typeface="Courier New" charset="0"/>
                <a:cs typeface="Courier New" charset="0"/>
              </a:rPr>
              <a:t>   }</a:t>
            </a:r>
          </a:p>
          <a:p>
            <a:pPr lvl="1">
              <a:buNone/>
            </a:pPr>
            <a:r>
              <a:rPr lang="en-US" sz="1600" dirty="0" smtClean="0">
                <a:solidFill>
                  <a:srgbClr val="6E8080"/>
                </a:solidFill>
                <a:latin typeface="Lucida Sans Typewriter"/>
                <a:ea typeface="Courier New" charset="0"/>
                <a:cs typeface="Courier New" charset="0"/>
              </a:rPr>
              <a:t>}</a:t>
            </a:r>
          </a:p>
          <a:p>
            <a:pPr lvl="1">
              <a:buNone/>
            </a:pPr>
            <a:endParaRPr lang="en-US" sz="1600" dirty="0" smtClean="0">
              <a:solidFill>
                <a:srgbClr val="6E8080"/>
              </a:solidFill>
              <a:latin typeface="Lucida Sans Typewriter"/>
              <a:ea typeface="Courier New" charset="0"/>
              <a:cs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solidFill>
                  <a:srgbClr val="6E8080"/>
                </a:solidFill>
                <a:latin typeface="Lucida Sans Typewriter"/>
                <a:ea typeface="Courier New" charset="0"/>
                <a:cs typeface="Courier New" charset="0"/>
              </a:rPr>
              <a:t>static</a:t>
            </a:r>
            <a:r>
              <a:rPr lang="en-US" dirty="0" smtClean="0"/>
              <a:t> Variables and Methods</a:t>
            </a:r>
            <a:endParaRPr lang="en-US" dirty="0"/>
          </a:p>
        </p:txBody>
      </p:sp>
      <p:sp>
        <p:nvSpPr>
          <p:cNvPr id="3" name="Content Placeholder 2"/>
          <p:cNvSpPr>
            <a:spLocks noGrp="1"/>
          </p:cNvSpPr>
          <p:nvPr>
            <p:ph idx="1"/>
          </p:nvPr>
        </p:nvSpPr>
        <p:spPr>
          <a:xfrm>
            <a:off x="0" y="762000"/>
            <a:ext cx="9135036" cy="6096000"/>
          </a:xfrm>
        </p:spPr>
        <p:txBody>
          <a:bodyPr/>
          <a:lstStyle/>
          <a:p>
            <a:r>
              <a:rPr lang="en-US" dirty="0" smtClean="0"/>
              <a:t>When calling such a method, supply the name of the class containing it:</a:t>
            </a:r>
          </a:p>
          <a:p>
            <a:pPr lvl="1">
              <a:buNone/>
            </a:pPr>
            <a:r>
              <a:rPr lang="en-US" dirty="0" smtClean="0">
                <a:solidFill>
                  <a:srgbClr val="6E8080"/>
                </a:solidFill>
                <a:latin typeface="Lucida Sans Typewriter"/>
                <a:ea typeface="Courier New" charset="0"/>
                <a:cs typeface="Courier New" charset="0"/>
              </a:rPr>
              <a:t>double tax = </a:t>
            </a:r>
            <a:r>
              <a:rPr lang="en-US" dirty="0" err="1" smtClean="0">
                <a:solidFill>
                  <a:srgbClr val="6E8080"/>
                </a:solidFill>
                <a:latin typeface="Lucida Sans Typewriter"/>
                <a:ea typeface="Courier New" charset="0"/>
                <a:cs typeface="Courier New" charset="0"/>
              </a:rPr>
              <a:t>Financial.percentOf(taxRate</a:t>
            </a:r>
            <a:r>
              <a:rPr lang="en-US" dirty="0" smtClean="0">
                <a:solidFill>
                  <a:srgbClr val="6E8080"/>
                </a:solidFill>
                <a:latin typeface="Lucida Sans Typewriter"/>
                <a:ea typeface="Courier New" charset="0"/>
                <a:cs typeface="Courier New" charset="0"/>
              </a:rPr>
              <a:t>, total);</a:t>
            </a:r>
          </a:p>
          <a:p>
            <a:r>
              <a:rPr lang="en-US" dirty="0" smtClean="0"/>
              <a:t>The </a:t>
            </a:r>
            <a:r>
              <a:rPr lang="en-US" dirty="0" smtClean="0">
                <a:solidFill>
                  <a:srgbClr val="6E8080"/>
                </a:solidFill>
                <a:latin typeface="Lucida Sans Typewriter"/>
                <a:ea typeface="Courier New" charset="0"/>
                <a:cs typeface="Courier New" charset="0"/>
              </a:rPr>
              <a:t>main</a:t>
            </a:r>
            <a:r>
              <a:rPr lang="en-US" dirty="0" smtClean="0"/>
              <a:t> method is always </a:t>
            </a:r>
            <a:r>
              <a:rPr lang="en-US" dirty="0" smtClean="0">
                <a:solidFill>
                  <a:srgbClr val="6E8080"/>
                </a:solidFill>
                <a:latin typeface="Lucida Sans Typewriter"/>
                <a:ea typeface="Courier New" charset="0"/>
                <a:cs typeface="Courier New" charset="0"/>
              </a:rPr>
              <a:t>static</a:t>
            </a:r>
            <a:r>
              <a:rPr lang="en-US" dirty="0" smtClean="0"/>
              <a:t>.</a:t>
            </a:r>
          </a:p>
          <a:p>
            <a:pPr lvl="1"/>
            <a:r>
              <a:rPr lang="en-US" dirty="0" smtClean="0"/>
              <a:t>When the program starts, there aren’t any objects. </a:t>
            </a:r>
          </a:p>
          <a:p>
            <a:pPr lvl="1"/>
            <a:r>
              <a:rPr lang="en-US" dirty="0" smtClean="0"/>
              <a:t>Therefore, the first method of a program must be a </a:t>
            </a:r>
            <a:r>
              <a:rPr lang="en-US" dirty="0" smtClean="0">
                <a:solidFill>
                  <a:srgbClr val="6E8080"/>
                </a:solidFill>
                <a:latin typeface="Lucida Sans Typewriter"/>
                <a:ea typeface="Courier New" charset="0"/>
                <a:cs typeface="Courier New" charset="0"/>
              </a:rPr>
              <a:t>static</a:t>
            </a:r>
            <a:r>
              <a:rPr lang="en-US" dirty="0" smtClean="0"/>
              <a:t> method.</a:t>
            </a:r>
          </a:p>
          <a:p>
            <a:r>
              <a:rPr lang="en-US" dirty="0" smtClean="0"/>
              <a:t>Programming Tip: Minimize the Use of </a:t>
            </a:r>
            <a:r>
              <a:rPr lang="en-US" dirty="0" smtClean="0">
                <a:solidFill>
                  <a:srgbClr val="6E8080"/>
                </a:solidFill>
                <a:latin typeface="Lucida Sans Typewriter"/>
                <a:ea typeface="Courier New" charset="0"/>
                <a:cs typeface="Courier New" charset="0"/>
              </a:rPr>
              <a:t>static</a:t>
            </a:r>
            <a:r>
              <a:rPr lang="en-US" dirty="0" smtClean="0"/>
              <a:t> Methods</a:t>
            </a:r>
            <a:endParaRPr lang="en-US" sz="1600" dirty="0" smtClean="0">
              <a:solidFill>
                <a:srgbClr val="6E8080"/>
              </a:solidFill>
              <a:latin typeface="Lucida Sans Typewriter"/>
              <a:ea typeface="Courier New" charset="0"/>
              <a:cs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8.17</a:t>
            </a:r>
            <a:endParaRPr lang="en-US" dirty="0"/>
          </a:p>
        </p:txBody>
      </p:sp>
      <p:sp>
        <p:nvSpPr>
          <p:cNvPr id="8" name="Content Placeholder 5"/>
          <p:cNvSpPr>
            <a:spLocks noGrp="1"/>
          </p:cNvSpPr>
          <p:nvPr>
            <p:ph idx="4294967295"/>
          </p:nvPr>
        </p:nvSpPr>
        <p:spPr>
          <a:xfrm>
            <a:off x="599372" y="2353068"/>
            <a:ext cx="8535664" cy="1187894"/>
          </a:xfrm>
        </p:spPr>
        <p:txBody>
          <a:bodyPr/>
          <a:lstStyle/>
          <a:p>
            <a:pPr>
              <a:buNone/>
            </a:pPr>
            <a:r>
              <a:rPr lang="en-US" b="1" dirty="0" smtClean="0"/>
              <a:t>Answer:</a:t>
            </a:r>
            <a:r>
              <a:rPr lang="en-US" dirty="0" smtClean="0"/>
              <a:t> </a:t>
            </a:r>
            <a:r>
              <a:rPr lang="en-US" dirty="0" err="1" smtClean="0">
                <a:solidFill>
                  <a:srgbClr val="6E8080"/>
                </a:solidFill>
                <a:latin typeface="Lucida Sans Typewriter"/>
                <a:ea typeface="Courier New" charset="0"/>
                <a:cs typeface="Courier New" charset="0"/>
              </a:rPr>
              <a:t>System.in</a:t>
            </a:r>
            <a:r>
              <a:rPr lang="en-US" dirty="0" smtClean="0"/>
              <a:t> and </a:t>
            </a:r>
            <a:r>
              <a:rPr lang="en-US" dirty="0" err="1" smtClean="0">
                <a:solidFill>
                  <a:srgbClr val="6E8080"/>
                </a:solidFill>
                <a:latin typeface="Lucida Sans Typewriter"/>
                <a:ea typeface="Courier New" charset="0"/>
                <a:cs typeface="Courier New" charset="0"/>
              </a:rPr>
              <a:t>System.out</a:t>
            </a:r>
            <a:r>
              <a:rPr lang="en-US" dirty="0" smtClean="0"/>
              <a:t>. </a:t>
            </a:r>
            <a:endParaRPr lang="en-US" dirty="0"/>
          </a:p>
        </p:txBody>
      </p:sp>
      <p:sp>
        <p:nvSpPr>
          <p:cNvPr id="9" name="Content Placeholder 5"/>
          <p:cNvSpPr>
            <a:spLocks noGrp="1"/>
          </p:cNvSpPr>
          <p:nvPr>
            <p:ph idx="4294967295"/>
          </p:nvPr>
        </p:nvSpPr>
        <p:spPr>
          <a:xfrm>
            <a:off x="0" y="958815"/>
            <a:ext cx="9135036" cy="472513"/>
          </a:xfrm>
        </p:spPr>
        <p:txBody>
          <a:bodyPr/>
          <a:lstStyle/>
          <a:p>
            <a:pPr>
              <a:buNone/>
            </a:pPr>
            <a:r>
              <a:rPr lang="en-US" dirty="0" smtClean="0"/>
              <a:t>Name two </a:t>
            </a:r>
            <a:r>
              <a:rPr lang="en-US" dirty="0" smtClean="0">
                <a:solidFill>
                  <a:srgbClr val="6E8080"/>
                </a:solidFill>
                <a:latin typeface="Lucida Sans Typewriter"/>
                <a:ea typeface="Courier New" charset="0"/>
                <a:cs typeface="Courier New" charset="0"/>
              </a:rPr>
              <a:t>static</a:t>
            </a:r>
            <a:r>
              <a:rPr lang="en-US" dirty="0" smtClean="0"/>
              <a:t> variables of the </a:t>
            </a:r>
            <a:r>
              <a:rPr lang="en-US" dirty="0" smtClean="0">
                <a:solidFill>
                  <a:srgbClr val="6E8080"/>
                </a:solidFill>
                <a:latin typeface="Lucida Sans Typewriter"/>
                <a:ea typeface="Courier New" charset="0"/>
                <a:cs typeface="Courier New" charset="0"/>
              </a:rPr>
              <a:t>System</a:t>
            </a:r>
            <a:r>
              <a:rPr lang="en-US" dirty="0" smtClean="0"/>
              <a:t> class.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8.18</a:t>
            </a:r>
            <a:endParaRPr lang="en-US" dirty="0"/>
          </a:p>
        </p:txBody>
      </p:sp>
      <p:sp>
        <p:nvSpPr>
          <p:cNvPr id="8" name="Content Placeholder 5"/>
          <p:cNvSpPr>
            <a:spLocks noGrp="1"/>
          </p:cNvSpPr>
          <p:nvPr>
            <p:ph idx="4294967295"/>
          </p:nvPr>
        </p:nvSpPr>
        <p:spPr>
          <a:xfrm>
            <a:off x="599372" y="1896361"/>
            <a:ext cx="8535664" cy="1187894"/>
          </a:xfrm>
        </p:spPr>
        <p:txBody>
          <a:bodyPr/>
          <a:lstStyle/>
          <a:p>
            <a:pPr>
              <a:buNone/>
            </a:pPr>
            <a:r>
              <a:rPr lang="en-US" b="1" dirty="0" smtClean="0"/>
              <a:t>Answer:</a:t>
            </a:r>
            <a:r>
              <a:rPr lang="en-US" dirty="0" smtClean="0"/>
              <a:t> </a:t>
            </a:r>
            <a:r>
              <a:rPr lang="en-US" dirty="0" err="1" smtClean="0">
                <a:solidFill>
                  <a:srgbClr val="6E8080"/>
                </a:solidFill>
                <a:latin typeface="Lucida Sans Typewriter"/>
                <a:ea typeface="Courier New" charset="0"/>
                <a:cs typeface="Courier New" charset="0"/>
              </a:rPr>
              <a:t>Math.PI</a:t>
            </a:r>
            <a:endParaRPr lang="en-US" dirty="0" smtClean="0">
              <a:solidFill>
                <a:srgbClr val="6E8080"/>
              </a:solidFill>
              <a:latin typeface="Lucida Sans Typewriter"/>
              <a:ea typeface="Courier New" charset="0"/>
              <a:cs typeface="Courier New" charset="0"/>
            </a:endParaRPr>
          </a:p>
        </p:txBody>
      </p:sp>
      <p:sp>
        <p:nvSpPr>
          <p:cNvPr id="9" name="Content Placeholder 5"/>
          <p:cNvSpPr>
            <a:spLocks noGrp="1"/>
          </p:cNvSpPr>
          <p:nvPr>
            <p:ph idx="4294967295"/>
          </p:nvPr>
        </p:nvSpPr>
        <p:spPr>
          <a:xfrm>
            <a:off x="0" y="958815"/>
            <a:ext cx="9135036" cy="558608"/>
          </a:xfrm>
        </p:spPr>
        <p:txBody>
          <a:bodyPr/>
          <a:lstStyle/>
          <a:p>
            <a:pPr>
              <a:buNone/>
            </a:pPr>
            <a:r>
              <a:rPr lang="en-US" dirty="0" smtClean="0"/>
              <a:t>Name a </a:t>
            </a:r>
            <a:r>
              <a:rPr lang="en-US" dirty="0" smtClean="0">
                <a:solidFill>
                  <a:srgbClr val="6E8080"/>
                </a:solidFill>
                <a:latin typeface="Lucida Sans Typewriter"/>
                <a:ea typeface="Courier New" charset="0"/>
                <a:cs typeface="Courier New" charset="0"/>
              </a:rPr>
              <a:t>static</a:t>
            </a:r>
            <a:r>
              <a:rPr lang="en-US" dirty="0" smtClean="0"/>
              <a:t> constant of the </a:t>
            </a:r>
            <a:r>
              <a:rPr lang="en-US" dirty="0" smtClean="0">
                <a:solidFill>
                  <a:srgbClr val="6E8080"/>
                </a:solidFill>
                <a:latin typeface="Lucida Sans Typewriter"/>
                <a:ea typeface="Courier New" charset="0"/>
                <a:cs typeface="Courier New" charset="0"/>
              </a:rPr>
              <a:t>Math</a:t>
            </a:r>
            <a:r>
              <a:rPr lang="en-US" dirty="0" smtClean="0"/>
              <a:t> class.</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8.19</a:t>
            </a:r>
            <a:endParaRPr lang="en-US" dirty="0"/>
          </a:p>
        </p:txBody>
      </p:sp>
      <p:sp>
        <p:nvSpPr>
          <p:cNvPr id="8" name="Content Placeholder 5"/>
          <p:cNvSpPr>
            <a:spLocks noGrp="1"/>
          </p:cNvSpPr>
          <p:nvPr>
            <p:ph idx="4294967295"/>
          </p:nvPr>
        </p:nvSpPr>
        <p:spPr>
          <a:xfrm>
            <a:off x="599372" y="3087806"/>
            <a:ext cx="8535664" cy="1187894"/>
          </a:xfrm>
        </p:spPr>
        <p:txBody>
          <a:bodyPr/>
          <a:lstStyle/>
          <a:p>
            <a:pPr>
              <a:buNone/>
            </a:pPr>
            <a:r>
              <a:rPr lang="en-US" b="1" dirty="0" smtClean="0"/>
              <a:t>Answer:</a:t>
            </a:r>
            <a:r>
              <a:rPr lang="en-US" dirty="0" smtClean="0"/>
              <a:t> The method needs no data of any object. The only required input is the </a:t>
            </a:r>
            <a:r>
              <a:rPr lang="en-US" dirty="0" smtClean="0">
                <a:solidFill>
                  <a:srgbClr val="6E8080"/>
                </a:solidFill>
                <a:latin typeface="Lucida Sans Typewriter"/>
                <a:ea typeface="Courier New" charset="0"/>
                <a:cs typeface="Courier New" charset="0"/>
              </a:rPr>
              <a:t>values</a:t>
            </a:r>
            <a:r>
              <a:rPr lang="en-US" dirty="0" smtClean="0"/>
              <a:t> argument.</a:t>
            </a:r>
            <a:endParaRPr lang="en-US" sz="2000" dirty="0" smtClean="0">
              <a:solidFill>
                <a:srgbClr val="6E8080"/>
              </a:solidFill>
              <a:latin typeface="Lucida Sans Typewriter"/>
              <a:ea typeface="Courier New" charset="0"/>
              <a:cs typeface="Courier New" charset="0"/>
            </a:endParaRPr>
          </a:p>
        </p:txBody>
      </p:sp>
      <p:sp>
        <p:nvSpPr>
          <p:cNvPr id="9" name="Content Placeholder 5"/>
          <p:cNvSpPr>
            <a:spLocks noGrp="1"/>
          </p:cNvSpPr>
          <p:nvPr>
            <p:ph idx="4294967295"/>
          </p:nvPr>
        </p:nvSpPr>
        <p:spPr>
          <a:xfrm>
            <a:off x="0" y="958814"/>
            <a:ext cx="9135036" cy="1688605"/>
          </a:xfrm>
        </p:spPr>
        <p:txBody>
          <a:bodyPr>
            <a:normAutofit lnSpcReduction="10000"/>
          </a:bodyPr>
          <a:lstStyle/>
          <a:p>
            <a:pPr>
              <a:buNone/>
            </a:pPr>
            <a:r>
              <a:rPr lang="en-US" dirty="0" smtClean="0"/>
              <a:t>The following method computes the average of an array of numbers:</a:t>
            </a:r>
          </a:p>
          <a:p>
            <a:pPr lvl="1">
              <a:buNone/>
            </a:pPr>
            <a:r>
              <a:rPr lang="en-US" sz="2000" dirty="0" smtClean="0">
                <a:solidFill>
                  <a:srgbClr val="6E8080"/>
                </a:solidFill>
                <a:latin typeface="Lucida Sans Typewriter"/>
                <a:ea typeface="Courier New" charset="0"/>
                <a:cs typeface="Courier New" charset="0"/>
              </a:rPr>
              <a:t>public static double </a:t>
            </a:r>
            <a:r>
              <a:rPr lang="en-US" sz="2000" dirty="0" err="1" smtClean="0">
                <a:solidFill>
                  <a:srgbClr val="6E8080"/>
                </a:solidFill>
                <a:latin typeface="Lucida Sans Typewriter"/>
                <a:ea typeface="Courier New" charset="0"/>
                <a:cs typeface="Courier New" charset="0"/>
              </a:rPr>
              <a:t>average(double</a:t>
            </a:r>
            <a:r>
              <a:rPr lang="en-US" sz="2000" dirty="0" smtClean="0">
                <a:solidFill>
                  <a:srgbClr val="6E8080"/>
                </a:solidFill>
                <a:latin typeface="Lucida Sans Typewriter"/>
                <a:ea typeface="Courier New" charset="0"/>
                <a:cs typeface="Courier New" charset="0"/>
              </a:rPr>
              <a:t>[] values)</a:t>
            </a:r>
          </a:p>
          <a:p>
            <a:pPr lvl="1">
              <a:buNone/>
            </a:pPr>
            <a:r>
              <a:rPr lang="en-US" sz="2400" dirty="0" smtClean="0"/>
              <a:t>Why should it not be defined as an instance method?</a:t>
            </a:r>
            <a:r>
              <a:rPr lang="en-US" dirty="0" smtClean="0"/>
              <a:t>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1"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8.20</a:t>
            </a:r>
            <a:endParaRPr lang="en-US" dirty="0"/>
          </a:p>
        </p:txBody>
      </p:sp>
      <p:sp>
        <p:nvSpPr>
          <p:cNvPr id="8" name="Content Placeholder 5"/>
          <p:cNvSpPr>
            <a:spLocks noGrp="1"/>
          </p:cNvSpPr>
          <p:nvPr>
            <p:ph idx="4294967295"/>
          </p:nvPr>
        </p:nvSpPr>
        <p:spPr>
          <a:xfrm>
            <a:off x="599372" y="3228560"/>
            <a:ext cx="8535664" cy="1990946"/>
          </a:xfrm>
        </p:spPr>
        <p:txBody>
          <a:bodyPr/>
          <a:lstStyle/>
          <a:p>
            <a:pPr>
              <a:buNone/>
            </a:pPr>
            <a:r>
              <a:rPr lang="en-US" b="1" dirty="0" smtClean="0"/>
              <a:t>Answer:</a:t>
            </a:r>
            <a:r>
              <a:rPr lang="en-US" dirty="0" smtClean="0"/>
              <a:t> Yes, it works. </a:t>
            </a:r>
            <a:r>
              <a:rPr lang="en-US" dirty="0" smtClean="0">
                <a:solidFill>
                  <a:srgbClr val="6E8080"/>
                </a:solidFill>
                <a:latin typeface="Lucida Sans Typewriter"/>
                <a:ea typeface="Courier New" charset="0"/>
                <a:cs typeface="Courier New" charset="0"/>
              </a:rPr>
              <a:t>static</a:t>
            </a:r>
            <a:r>
              <a:rPr lang="en-US" dirty="0" smtClean="0"/>
              <a:t> methods can access </a:t>
            </a:r>
            <a:r>
              <a:rPr lang="en-US" dirty="0" smtClean="0">
                <a:solidFill>
                  <a:srgbClr val="6E8080"/>
                </a:solidFill>
                <a:latin typeface="Lucida Sans Typewriter"/>
                <a:ea typeface="Courier New" charset="0"/>
                <a:cs typeface="Courier New" charset="0"/>
              </a:rPr>
              <a:t>static</a:t>
            </a:r>
            <a:r>
              <a:rPr lang="en-US" dirty="0" smtClean="0"/>
              <a:t> variables of the same class. But it is a terrible idea. As your programming tasks get more complex, you will want to use objects and classes to organize your programs. </a:t>
            </a:r>
            <a:endParaRPr lang="en-US" dirty="0">
              <a:solidFill>
                <a:srgbClr val="6E8080"/>
              </a:solidFill>
              <a:latin typeface="Lucida Sans Typewriter"/>
              <a:ea typeface="Courier New" charset="0"/>
              <a:cs typeface="Courier New" charset="0"/>
            </a:endParaRPr>
          </a:p>
        </p:txBody>
      </p:sp>
      <p:sp>
        <p:nvSpPr>
          <p:cNvPr id="9" name="Content Placeholder 5"/>
          <p:cNvSpPr>
            <a:spLocks noGrp="1"/>
          </p:cNvSpPr>
          <p:nvPr>
            <p:ph idx="4294967295"/>
          </p:nvPr>
        </p:nvSpPr>
        <p:spPr>
          <a:xfrm>
            <a:off x="0" y="958815"/>
            <a:ext cx="9135036" cy="2269745"/>
          </a:xfrm>
        </p:spPr>
        <p:txBody>
          <a:bodyPr>
            <a:normAutofit lnSpcReduction="10000"/>
          </a:bodyPr>
          <a:lstStyle/>
          <a:p>
            <a:pPr>
              <a:buNone/>
            </a:pPr>
            <a:r>
              <a:rPr lang="en-US" dirty="0" smtClean="0"/>
              <a:t>Harry tells you that he has found a great way to avoid those pesky objects: Put all code into a single class and declare all methods and variables </a:t>
            </a:r>
            <a:r>
              <a:rPr lang="en-US" dirty="0" smtClean="0">
                <a:solidFill>
                  <a:srgbClr val="6E8080"/>
                </a:solidFill>
                <a:latin typeface="Lucida Sans Typewriter"/>
                <a:ea typeface="Courier New" charset="0"/>
                <a:cs typeface="Courier New" charset="0"/>
              </a:rPr>
              <a:t>static</a:t>
            </a:r>
            <a:r>
              <a:rPr lang="en-US" dirty="0" smtClean="0"/>
              <a:t>. Then </a:t>
            </a:r>
            <a:r>
              <a:rPr lang="en-US" dirty="0" smtClean="0">
                <a:solidFill>
                  <a:srgbClr val="6E8080"/>
                </a:solidFill>
                <a:latin typeface="Lucida Sans Typewriter"/>
                <a:ea typeface="Courier New" charset="0"/>
                <a:cs typeface="Courier New" charset="0"/>
              </a:rPr>
              <a:t>main</a:t>
            </a:r>
            <a:r>
              <a:rPr lang="en-US" dirty="0" smtClean="0"/>
              <a:t> can call the other </a:t>
            </a:r>
            <a:r>
              <a:rPr lang="en-US" dirty="0" smtClean="0">
                <a:solidFill>
                  <a:srgbClr val="6E8080"/>
                </a:solidFill>
                <a:latin typeface="Lucida Sans Typewriter"/>
                <a:ea typeface="Courier New" charset="0"/>
                <a:cs typeface="Courier New" charset="0"/>
              </a:rPr>
              <a:t>static</a:t>
            </a:r>
            <a:r>
              <a:rPr lang="en-US" dirty="0" smtClean="0"/>
              <a:t> methods, and all of them can access the </a:t>
            </a:r>
            <a:r>
              <a:rPr lang="en-US" dirty="0" smtClean="0">
                <a:solidFill>
                  <a:srgbClr val="6E8080"/>
                </a:solidFill>
                <a:latin typeface="Lucida Sans Typewriter"/>
                <a:ea typeface="Courier New" charset="0"/>
                <a:cs typeface="Courier New" charset="0"/>
              </a:rPr>
              <a:t>static</a:t>
            </a:r>
            <a:r>
              <a:rPr lang="en-US" dirty="0" smtClean="0"/>
              <a:t> variables. Will </a:t>
            </a:r>
            <a:r>
              <a:rPr lang="en-US" dirty="0" err="1" smtClean="0"/>
              <a:t>Harry's</a:t>
            </a:r>
            <a:r>
              <a:rPr lang="en-US" dirty="0" smtClean="0"/>
              <a:t> plan work? Is it a good idea?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Packages</a:t>
            </a:r>
            <a:endParaRPr lang="en-US" dirty="0"/>
          </a:p>
        </p:txBody>
      </p:sp>
      <p:sp>
        <p:nvSpPr>
          <p:cNvPr id="3" name="Content Placeholder 2"/>
          <p:cNvSpPr>
            <a:spLocks noGrp="1"/>
          </p:cNvSpPr>
          <p:nvPr>
            <p:ph idx="1"/>
          </p:nvPr>
        </p:nvSpPr>
        <p:spPr>
          <a:xfrm>
            <a:off x="0" y="1008621"/>
            <a:ext cx="9135036" cy="939277"/>
          </a:xfrm>
        </p:spPr>
        <p:txBody>
          <a:bodyPr/>
          <a:lstStyle/>
          <a:p>
            <a:r>
              <a:rPr lang="en-US" b="1" dirty="0" smtClean="0"/>
              <a:t>Package:</a:t>
            </a:r>
            <a:r>
              <a:rPr lang="en-US" dirty="0" smtClean="0"/>
              <a:t> Set of related classes</a:t>
            </a:r>
          </a:p>
          <a:p>
            <a:r>
              <a:rPr lang="en-US" dirty="0" smtClean="0"/>
              <a:t>Important packages in the Java library: </a:t>
            </a:r>
            <a:endParaRPr lang="en-US" dirty="0" smtClean="0">
              <a:solidFill>
                <a:srgbClr val="6E8080"/>
              </a:solidFill>
              <a:latin typeface="Lucida Sans Typewriter"/>
              <a:ea typeface="Courier New" charset="0"/>
              <a:cs typeface="Courier New" charset="0"/>
            </a:endParaRPr>
          </a:p>
        </p:txBody>
      </p:sp>
      <p:pic>
        <p:nvPicPr>
          <p:cNvPr id="6" name="Picture 5"/>
          <p:cNvPicPr>
            <a:picLocks noChangeAspect="1"/>
          </p:cNvPicPr>
          <p:nvPr/>
        </p:nvPicPr>
        <p:blipFill>
          <a:blip r:embed="rId2"/>
          <a:stretch>
            <a:fillRect/>
          </a:stretch>
        </p:blipFill>
        <p:spPr>
          <a:xfrm>
            <a:off x="8964" y="1947898"/>
            <a:ext cx="9126073" cy="3157006"/>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8.2</a:t>
            </a:r>
            <a:endParaRPr lang="en-US" dirty="0"/>
          </a:p>
        </p:txBody>
      </p:sp>
      <p:sp>
        <p:nvSpPr>
          <p:cNvPr id="8" name="Content Placeholder 5"/>
          <p:cNvSpPr>
            <a:spLocks noGrp="1"/>
          </p:cNvSpPr>
          <p:nvPr>
            <p:ph idx="4294967295"/>
          </p:nvPr>
        </p:nvSpPr>
        <p:spPr>
          <a:xfrm>
            <a:off x="446973" y="2802455"/>
            <a:ext cx="8239827" cy="531802"/>
          </a:xfrm>
        </p:spPr>
        <p:txBody>
          <a:bodyPr/>
          <a:lstStyle/>
          <a:p>
            <a:pPr>
              <a:buNone/>
            </a:pPr>
            <a:r>
              <a:rPr lang="en-US" b="1" dirty="0" smtClean="0"/>
              <a:t>Answer:</a:t>
            </a:r>
            <a:r>
              <a:rPr lang="en-US" dirty="0" smtClean="0"/>
              <a:t> Yes (</a:t>
            </a:r>
            <a:r>
              <a:rPr lang="en-US" dirty="0" err="1" smtClean="0">
                <a:solidFill>
                  <a:srgbClr val="6E8080"/>
                </a:solidFill>
                <a:latin typeface="Lucida Sans Typewriter"/>
                <a:ea typeface="Courier New" charset="0"/>
                <a:cs typeface="Courier New" charset="0"/>
              </a:rPr>
              <a:t>ChessBoard</a:t>
            </a:r>
            <a:r>
              <a:rPr lang="en-US" dirty="0" smtClean="0"/>
              <a:t>) and no (</a:t>
            </a:r>
            <a:r>
              <a:rPr lang="en-US" dirty="0" err="1" smtClean="0">
                <a:solidFill>
                  <a:srgbClr val="6E8080"/>
                </a:solidFill>
                <a:latin typeface="Lucida Sans Typewriter"/>
                <a:ea typeface="Courier New" charset="0"/>
                <a:cs typeface="Courier New" charset="0"/>
              </a:rPr>
              <a:t>MovePiece</a:t>
            </a:r>
            <a:r>
              <a:rPr lang="en-US" dirty="0" smtClean="0"/>
              <a:t>). </a:t>
            </a:r>
            <a:endParaRPr lang="en-US" dirty="0"/>
          </a:p>
        </p:txBody>
      </p:sp>
      <p:sp>
        <p:nvSpPr>
          <p:cNvPr id="9" name="Content Placeholder 5"/>
          <p:cNvSpPr>
            <a:spLocks noGrp="1"/>
          </p:cNvSpPr>
          <p:nvPr>
            <p:ph idx="4294967295"/>
          </p:nvPr>
        </p:nvSpPr>
        <p:spPr>
          <a:xfrm>
            <a:off x="8964" y="958814"/>
            <a:ext cx="8677836" cy="1181671"/>
          </a:xfrm>
        </p:spPr>
        <p:txBody>
          <a:bodyPr>
            <a:normAutofit lnSpcReduction="10000"/>
          </a:bodyPr>
          <a:lstStyle/>
          <a:p>
            <a:pPr>
              <a:buNone/>
            </a:pPr>
            <a:r>
              <a:rPr lang="en-US" dirty="0" smtClean="0"/>
              <a:t>Your job is to write a program that plays chess. Might </a:t>
            </a:r>
            <a:r>
              <a:rPr lang="en-US" dirty="0" err="1" smtClean="0">
                <a:solidFill>
                  <a:srgbClr val="6E8080"/>
                </a:solidFill>
                <a:latin typeface="Lucida Sans Typewriter"/>
                <a:ea typeface="Courier New" charset="0"/>
                <a:cs typeface="Courier New" charset="0"/>
              </a:rPr>
              <a:t>ChessBoard</a:t>
            </a:r>
            <a:r>
              <a:rPr lang="en-US" dirty="0" smtClean="0"/>
              <a:t> be an appropriate class? How about </a:t>
            </a:r>
            <a:r>
              <a:rPr lang="en-US" dirty="0" err="1" smtClean="0">
                <a:solidFill>
                  <a:srgbClr val="6E8080"/>
                </a:solidFill>
                <a:latin typeface="Lucida Sans Typewriter"/>
                <a:ea typeface="Courier New" charset="0"/>
                <a:cs typeface="Courier New" charset="0"/>
              </a:rPr>
              <a:t>MovePiece</a:t>
            </a:r>
            <a:r>
              <a:rPr lang="en-US" dirty="0" smtClean="0"/>
              <a:t>? </a:t>
            </a:r>
            <a:endParaRPr lang="en-US" sz="2000" dirty="0" smtClean="0">
              <a:solidFill>
                <a:srgbClr val="6E8080"/>
              </a:solidFill>
              <a:latin typeface="Lucida Sans Typewriter"/>
              <a:ea typeface="Courier New" charset="0"/>
              <a:cs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Organizing Related Classes into Packages</a:t>
            </a:r>
            <a:endParaRPr lang="en-US" sz="3200" dirty="0"/>
          </a:p>
        </p:txBody>
      </p:sp>
      <p:sp>
        <p:nvSpPr>
          <p:cNvPr id="3" name="Content Placeholder 2"/>
          <p:cNvSpPr>
            <a:spLocks noGrp="1"/>
          </p:cNvSpPr>
          <p:nvPr>
            <p:ph idx="1"/>
          </p:nvPr>
        </p:nvSpPr>
        <p:spPr>
          <a:xfrm>
            <a:off x="3734552" y="1008621"/>
            <a:ext cx="5400484" cy="831658"/>
          </a:xfrm>
        </p:spPr>
        <p:txBody>
          <a:bodyPr/>
          <a:lstStyle/>
          <a:p>
            <a:pPr>
              <a:buNone/>
            </a:pPr>
            <a:r>
              <a:rPr lang="en-US" dirty="0" smtClean="0"/>
              <a:t>In Java, related classes are grouped into packages.</a:t>
            </a:r>
            <a:endParaRPr lang="en-US" dirty="0"/>
          </a:p>
        </p:txBody>
      </p:sp>
      <p:pic>
        <p:nvPicPr>
          <p:cNvPr id="4" name="Picture 3" descr="organizing.jpg"/>
          <p:cNvPicPr>
            <a:picLocks noChangeAspect="1"/>
          </p:cNvPicPr>
          <p:nvPr/>
        </p:nvPicPr>
        <p:blipFill>
          <a:blip r:embed="rId2"/>
          <a:stretch>
            <a:fillRect/>
          </a:stretch>
        </p:blipFill>
        <p:spPr>
          <a:xfrm>
            <a:off x="343301" y="1008621"/>
            <a:ext cx="3162300" cy="2276475"/>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Organizing Related Classes into Packages</a:t>
            </a:r>
            <a:endParaRPr lang="en-US" sz="3200" dirty="0"/>
          </a:p>
        </p:txBody>
      </p:sp>
      <p:sp>
        <p:nvSpPr>
          <p:cNvPr id="3" name="Content Placeholder 2"/>
          <p:cNvSpPr>
            <a:spLocks noGrp="1"/>
          </p:cNvSpPr>
          <p:nvPr>
            <p:ph idx="1"/>
          </p:nvPr>
        </p:nvSpPr>
        <p:spPr>
          <a:xfrm>
            <a:off x="0" y="1008620"/>
            <a:ext cx="9135036" cy="5233263"/>
          </a:xfrm>
        </p:spPr>
        <p:txBody>
          <a:bodyPr/>
          <a:lstStyle/>
          <a:p>
            <a:r>
              <a:rPr lang="en-US" dirty="0" smtClean="0"/>
              <a:t>To put classes in a package, you must place a line</a:t>
            </a:r>
          </a:p>
          <a:p>
            <a:pPr lvl="1">
              <a:buNone/>
            </a:pPr>
            <a:r>
              <a:rPr lang="en-US" dirty="0" smtClean="0"/>
              <a:t> </a:t>
            </a:r>
            <a:r>
              <a:rPr lang="en-US" dirty="0" smtClean="0">
                <a:solidFill>
                  <a:srgbClr val="6E8080"/>
                </a:solidFill>
                <a:latin typeface="Lucida Sans Typewriter"/>
                <a:ea typeface="Courier New" charset="0"/>
                <a:cs typeface="Courier New" charset="0"/>
              </a:rPr>
              <a:t>package </a:t>
            </a:r>
            <a:r>
              <a:rPr lang="en-US" i="1" dirty="0" err="1" smtClean="0">
                <a:solidFill>
                  <a:srgbClr val="6E8080"/>
                </a:solidFill>
                <a:latin typeface="Lucida Sans Typewriter"/>
                <a:ea typeface="Courier New" charset="0"/>
                <a:cs typeface="Courier New" charset="0"/>
              </a:rPr>
              <a:t>packageName</a:t>
            </a:r>
            <a:r>
              <a:rPr lang="en-US" dirty="0" smtClean="0">
                <a:solidFill>
                  <a:srgbClr val="6E8080"/>
                </a:solidFill>
                <a:latin typeface="Lucida Sans Typewriter"/>
                <a:ea typeface="Courier New" charset="0"/>
                <a:cs typeface="Courier New" charset="0"/>
              </a:rPr>
              <a:t>;</a:t>
            </a:r>
          </a:p>
          <a:p>
            <a:pPr lvl="1">
              <a:buNone/>
            </a:pPr>
            <a:r>
              <a:rPr lang="en-US" sz="2400" dirty="0" smtClean="0"/>
              <a:t>as the first instruction in the source file containing the classes.</a:t>
            </a:r>
          </a:p>
          <a:p>
            <a:r>
              <a:rPr lang="en-US" dirty="0" smtClean="0"/>
              <a:t>Package name consists of one or more identifiers separated by periods.</a:t>
            </a:r>
          </a:p>
          <a:p>
            <a:r>
              <a:rPr lang="en-US" dirty="0" smtClean="0"/>
              <a:t>To put the </a:t>
            </a:r>
            <a:r>
              <a:rPr lang="en-US" dirty="0" smtClean="0">
                <a:solidFill>
                  <a:srgbClr val="6E8080"/>
                </a:solidFill>
                <a:latin typeface="Lucida Sans Typewriter"/>
                <a:ea typeface="Courier New" charset="0"/>
                <a:cs typeface="Courier New" charset="0"/>
              </a:rPr>
              <a:t>Financial</a:t>
            </a:r>
            <a:r>
              <a:rPr lang="en-US" dirty="0" smtClean="0"/>
              <a:t> class into a package named </a:t>
            </a:r>
            <a:r>
              <a:rPr lang="en-US" dirty="0" err="1" smtClean="0">
                <a:solidFill>
                  <a:srgbClr val="6E8080"/>
                </a:solidFill>
                <a:latin typeface="Lucida Sans Typewriter"/>
                <a:ea typeface="Courier New" charset="0"/>
                <a:cs typeface="Courier New" charset="0"/>
              </a:rPr>
              <a:t>com.horstmann.bigjava</a:t>
            </a:r>
            <a:r>
              <a:rPr lang="en-US" dirty="0" smtClean="0"/>
              <a:t>, the </a:t>
            </a:r>
            <a:r>
              <a:rPr lang="en-US" dirty="0" err="1" smtClean="0">
                <a:solidFill>
                  <a:srgbClr val="6E8080"/>
                </a:solidFill>
                <a:latin typeface="Lucida Sans Typewriter"/>
                <a:ea typeface="Courier New" charset="0"/>
                <a:cs typeface="Courier New" charset="0"/>
              </a:rPr>
              <a:t>Financial.java</a:t>
            </a:r>
            <a:r>
              <a:rPr lang="en-US" dirty="0" smtClean="0"/>
              <a:t> file must start as follows:</a:t>
            </a:r>
          </a:p>
          <a:p>
            <a:pPr lvl="1">
              <a:spcBef>
                <a:spcPts val="0"/>
              </a:spcBef>
              <a:buNone/>
            </a:pPr>
            <a:r>
              <a:rPr lang="en-US" dirty="0" smtClean="0">
                <a:solidFill>
                  <a:srgbClr val="6E8080"/>
                </a:solidFill>
                <a:latin typeface="Lucida Sans Typewriter"/>
                <a:ea typeface="Courier New" charset="0"/>
                <a:cs typeface="Courier New" charset="0"/>
              </a:rPr>
              <a:t>package </a:t>
            </a:r>
            <a:r>
              <a:rPr lang="en-US" dirty="0" err="1" smtClean="0">
                <a:solidFill>
                  <a:srgbClr val="6E8080"/>
                </a:solidFill>
                <a:latin typeface="Lucida Sans Typewriter"/>
                <a:ea typeface="Courier New" charset="0"/>
                <a:cs typeface="Courier New" charset="0"/>
              </a:rPr>
              <a:t>com.horstmann.bigjava</a:t>
            </a: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public class Financial</a:t>
            </a:r>
          </a:p>
          <a:p>
            <a:pPr lvl="1">
              <a:spcBef>
                <a:spcPts val="0"/>
              </a:spcBef>
              <a:buNone/>
            </a:pP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   . . .</a:t>
            </a:r>
          </a:p>
          <a:p>
            <a:pPr lvl="1">
              <a:spcBef>
                <a:spcPts val="0"/>
              </a:spcBef>
              <a:buNone/>
            </a:pPr>
            <a:r>
              <a:rPr lang="en-US" dirty="0" smtClean="0">
                <a:solidFill>
                  <a:srgbClr val="6E8080"/>
                </a:solidFill>
                <a:latin typeface="Lucida Sans Typewriter"/>
                <a:ea typeface="Courier New" charset="0"/>
                <a:cs typeface="Courier New" charset="0"/>
              </a:rPr>
              <a:t>} </a:t>
            </a:r>
            <a:endParaRPr lang="en-US" dirty="0">
              <a:solidFill>
                <a:srgbClr val="6E8080"/>
              </a:solidFill>
              <a:latin typeface="Lucida Sans Typewriter"/>
              <a:ea typeface="Courier New" charset="0"/>
              <a:cs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Organizing Related Classes into Packages</a:t>
            </a:r>
            <a:endParaRPr lang="en-US" sz="3200" dirty="0"/>
          </a:p>
        </p:txBody>
      </p:sp>
      <p:sp>
        <p:nvSpPr>
          <p:cNvPr id="3" name="Content Placeholder 2"/>
          <p:cNvSpPr>
            <a:spLocks noGrp="1"/>
          </p:cNvSpPr>
          <p:nvPr>
            <p:ph idx="1"/>
          </p:nvPr>
        </p:nvSpPr>
        <p:spPr>
          <a:xfrm>
            <a:off x="0" y="1008620"/>
            <a:ext cx="9135036" cy="5233263"/>
          </a:xfrm>
        </p:spPr>
        <p:txBody>
          <a:bodyPr/>
          <a:lstStyle/>
          <a:p>
            <a:r>
              <a:rPr lang="en-US" dirty="0" smtClean="0"/>
              <a:t>A special package: default package</a:t>
            </a:r>
          </a:p>
          <a:p>
            <a:pPr lvl="1"/>
            <a:r>
              <a:rPr lang="en-US" dirty="0" smtClean="0"/>
              <a:t>Has no name</a:t>
            </a:r>
          </a:p>
          <a:p>
            <a:pPr lvl="1"/>
            <a:r>
              <a:rPr lang="en-US" dirty="0" smtClean="0"/>
              <a:t>No </a:t>
            </a:r>
            <a:r>
              <a:rPr lang="en-US" dirty="0" smtClean="0">
                <a:solidFill>
                  <a:srgbClr val="6E8080"/>
                </a:solidFill>
                <a:latin typeface="Lucida Sans Typewriter"/>
                <a:ea typeface="Courier New" charset="0"/>
                <a:cs typeface="Courier New" charset="0"/>
              </a:rPr>
              <a:t>package</a:t>
            </a:r>
            <a:r>
              <a:rPr lang="en-US" dirty="0" smtClean="0"/>
              <a:t> statement </a:t>
            </a:r>
          </a:p>
          <a:p>
            <a:pPr lvl="1"/>
            <a:r>
              <a:rPr lang="en-US" dirty="0" smtClean="0"/>
              <a:t>If you did not include any </a:t>
            </a:r>
            <a:r>
              <a:rPr lang="en-US" dirty="0" smtClean="0">
                <a:solidFill>
                  <a:srgbClr val="6E8080"/>
                </a:solidFill>
                <a:latin typeface="Lucida Sans Typewriter"/>
                <a:ea typeface="Courier New" charset="0"/>
                <a:cs typeface="Courier New" charset="0"/>
              </a:rPr>
              <a:t>package</a:t>
            </a:r>
            <a:r>
              <a:rPr lang="en-US" dirty="0" smtClean="0"/>
              <a:t> statement at the top of your source file </a:t>
            </a:r>
          </a:p>
          <a:p>
            <a:pPr lvl="2">
              <a:buFont typeface="Courier New"/>
              <a:buChar char="o"/>
            </a:pPr>
            <a:r>
              <a:rPr lang="en-US" dirty="0" smtClean="0"/>
              <a:t>its classes are placed in the default package.</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Importing Packages</a:t>
            </a:r>
            <a:endParaRPr lang="en-US" dirty="0"/>
          </a:p>
        </p:txBody>
      </p:sp>
      <p:sp>
        <p:nvSpPr>
          <p:cNvPr id="3" name="Content Placeholder 2"/>
          <p:cNvSpPr>
            <a:spLocks noGrp="1"/>
          </p:cNvSpPr>
          <p:nvPr>
            <p:ph idx="1"/>
          </p:nvPr>
        </p:nvSpPr>
        <p:spPr>
          <a:xfrm>
            <a:off x="0" y="1008620"/>
            <a:ext cx="9135036" cy="5663737"/>
          </a:xfrm>
        </p:spPr>
        <p:txBody>
          <a:bodyPr/>
          <a:lstStyle/>
          <a:p>
            <a:r>
              <a:rPr lang="en-US" dirty="0" smtClean="0"/>
              <a:t>Can use a class without importing: refer to it by its full name (package name plus class name):</a:t>
            </a:r>
          </a:p>
          <a:p>
            <a:pPr lvl="1">
              <a:buNone/>
            </a:pPr>
            <a:r>
              <a:rPr lang="en-US" sz="1800" dirty="0" err="1" smtClean="0">
                <a:solidFill>
                  <a:srgbClr val="6E8080"/>
                </a:solidFill>
                <a:latin typeface="Lucida Sans Typewriter"/>
                <a:ea typeface="Courier New" charset="0"/>
                <a:cs typeface="Courier New" charset="0"/>
              </a:rPr>
              <a:t>java.util.Scanner</a:t>
            </a:r>
            <a:r>
              <a:rPr lang="en-US" sz="1800" dirty="0" smtClean="0">
                <a:solidFill>
                  <a:srgbClr val="6E8080"/>
                </a:solidFill>
                <a:latin typeface="Lucida Sans Typewriter"/>
                <a:ea typeface="Courier New" charset="0"/>
                <a:cs typeface="Courier New" charset="0"/>
              </a:rPr>
              <a:t> in = new </a:t>
            </a:r>
            <a:r>
              <a:rPr lang="en-US" sz="1800" dirty="0" err="1" smtClean="0">
                <a:solidFill>
                  <a:srgbClr val="6E8080"/>
                </a:solidFill>
                <a:latin typeface="Lucida Sans Typewriter"/>
                <a:ea typeface="Courier New" charset="0"/>
                <a:cs typeface="Courier New" charset="0"/>
              </a:rPr>
              <a:t>java.util.Scanner(System.in</a:t>
            </a:r>
            <a:r>
              <a:rPr lang="en-US" sz="1800" dirty="0" smtClean="0">
                <a:solidFill>
                  <a:srgbClr val="6E8080"/>
                </a:solidFill>
                <a:latin typeface="Lucida Sans Typewriter"/>
                <a:ea typeface="Courier New" charset="0"/>
                <a:cs typeface="Courier New" charset="0"/>
              </a:rPr>
              <a:t>); </a:t>
            </a:r>
          </a:p>
          <a:p>
            <a:r>
              <a:rPr lang="en-US" dirty="0" smtClean="0"/>
              <a:t>Inconvenient</a:t>
            </a:r>
          </a:p>
          <a:p>
            <a:r>
              <a:rPr lang="en-US" dirty="0" smtClean="0">
                <a:solidFill>
                  <a:srgbClr val="6E8080"/>
                </a:solidFill>
                <a:latin typeface="Lucida Sans Typewriter"/>
                <a:ea typeface="Courier New" charset="0"/>
                <a:cs typeface="Courier New" charset="0"/>
              </a:rPr>
              <a:t>import</a:t>
            </a:r>
            <a:r>
              <a:rPr lang="en-US" dirty="0" smtClean="0"/>
              <a:t> directive lets you refer to a class of a package by its class name, without the package prefix:</a:t>
            </a:r>
          </a:p>
          <a:p>
            <a:pPr lvl="1">
              <a:buNone/>
            </a:pPr>
            <a:r>
              <a:rPr lang="en-US" dirty="0" smtClean="0">
                <a:solidFill>
                  <a:srgbClr val="6E8080"/>
                </a:solidFill>
                <a:latin typeface="Lucida Sans Typewriter"/>
                <a:ea typeface="Courier New" charset="0"/>
                <a:cs typeface="Courier New" charset="0"/>
              </a:rPr>
              <a:t>import </a:t>
            </a:r>
            <a:r>
              <a:rPr lang="en-US" dirty="0" err="1" smtClean="0">
                <a:solidFill>
                  <a:srgbClr val="6E8080"/>
                </a:solidFill>
                <a:latin typeface="Lucida Sans Typewriter"/>
                <a:ea typeface="Courier New" charset="0"/>
                <a:cs typeface="Courier New" charset="0"/>
              </a:rPr>
              <a:t>java.util.Scanner</a:t>
            </a:r>
            <a:r>
              <a:rPr lang="en-US" dirty="0" smtClean="0">
                <a:solidFill>
                  <a:srgbClr val="6E8080"/>
                </a:solidFill>
                <a:latin typeface="Lucida Sans Typewriter"/>
                <a:ea typeface="Courier New" charset="0"/>
                <a:cs typeface="Courier New" charset="0"/>
              </a:rPr>
              <a:t>;</a:t>
            </a:r>
          </a:p>
          <a:p>
            <a:r>
              <a:rPr lang="en-US" dirty="0" smtClean="0"/>
              <a:t>Now you can refer to the class as </a:t>
            </a:r>
            <a:r>
              <a:rPr lang="en-US" dirty="0" smtClean="0">
                <a:solidFill>
                  <a:srgbClr val="6E8080"/>
                </a:solidFill>
                <a:latin typeface="Lucida Sans Typewriter"/>
                <a:ea typeface="Courier New" charset="0"/>
                <a:cs typeface="Courier New" charset="0"/>
              </a:rPr>
              <a:t>Scanner</a:t>
            </a:r>
            <a:r>
              <a:rPr lang="en-US" dirty="0" smtClean="0"/>
              <a:t> without the package prefix.</a:t>
            </a:r>
          </a:p>
          <a:p>
            <a:r>
              <a:rPr lang="en-US" dirty="0" smtClean="0"/>
              <a:t>Can import all classes in a package:</a:t>
            </a:r>
          </a:p>
          <a:p>
            <a:pPr lvl="1">
              <a:buNone/>
            </a:pPr>
            <a:r>
              <a:rPr lang="en-US" dirty="0" smtClean="0">
                <a:solidFill>
                  <a:srgbClr val="6E8080"/>
                </a:solidFill>
                <a:latin typeface="Lucida Sans Typewriter"/>
                <a:ea typeface="Courier New" charset="0"/>
                <a:cs typeface="Courier New" charset="0"/>
              </a:rPr>
              <a:t>import </a:t>
            </a:r>
            <a:r>
              <a:rPr lang="en-US" dirty="0" err="1" smtClean="0">
                <a:solidFill>
                  <a:srgbClr val="6E8080"/>
                </a:solidFill>
                <a:latin typeface="Lucida Sans Typewriter"/>
                <a:ea typeface="Courier New" charset="0"/>
                <a:cs typeface="Courier New" charset="0"/>
              </a:rPr>
              <a:t>java.util</a:t>
            </a:r>
            <a:r>
              <a:rPr lang="en-US" dirty="0" smtClean="0">
                <a:solidFill>
                  <a:srgbClr val="6E8080"/>
                </a:solidFill>
                <a:latin typeface="Lucida Sans Typewriter"/>
                <a:ea typeface="Courier New" charset="0"/>
                <a:cs typeface="Courier New" charset="0"/>
              </a:rPr>
              <a:t>.*; </a:t>
            </a:r>
          </a:p>
          <a:p>
            <a:r>
              <a:rPr lang="en-US" dirty="0" smtClean="0"/>
              <a:t>Never need to import </a:t>
            </a:r>
            <a:r>
              <a:rPr lang="en-US" dirty="0" err="1" smtClean="0">
                <a:solidFill>
                  <a:srgbClr val="6E8080"/>
                </a:solidFill>
                <a:latin typeface="Lucida Sans Typewriter"/>
                <a:ea typeface="Courier New" charset="0"/>
                <a:cs typeface="Courier New" charset="0"/>
              </a:rPr>
              <a:t>java.lang</a:t>
            </a:r>
            <a:r>
              <a:rPr lang="en-US" dirty="0" smtClean="0"/>
              <a:t>.</a:t>
            </a:r>
          </a:p>
          <a:p>
            <a:r>
              <a:rPr lang="en-US" dirty="0" smtClean="0"/>
              <a:t>You don't need to import other classes in the same package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Package Names</a:t>
            </a:r>
            <a:endParaRPr lang="en-US" dirty="0"/>
          </a:p>
        </p:txBody>
      </p:sp>
      <p:sp>
        <p:nvSpPr>
          <p:cNvPr id="3" name="Content Placeholder 2"/>
          <p:cNvSpPr>
            <a:spLocks noGrp="1"/>
          </p:cNvSpPr>
          <p:nvPr>
            <p:ph idx="1"/>
          </p:nvPr>
        </p:nvSpPr>
        <p:spPr>
          <a:xfrm>
            <a:off x="0" y="1008621"/>
            <a:ext cx="9135036" cy="4545020"/>
          </a:xfrm>
        </p:spPr>
        <p:txBody>
          <a:bodyPr/>
          <a:lstStyle/>
          <a:p>
            <a:r>
              <a:rPr lang="en-US" dirty="0" smtClean="0"/>
              <a:t>Use packages to avoid name clashes:</a:t>
            </a:r>
          </a:p>
          <a:p>
            <a:pPr lvl="1">
              <a:buNone/>
            </a:pPr>
            <a:r>
              <a:rPr lang="en-US" dirty="0" err="1" smtClean="0">
                <a:solidFill>
                  <a:srgbClr val="6E8080"/>
                </a:solidFill>
                <a:latin typeface="Lucida Sans Typewriter"/>
                <a:ea typeface="Courier New" charset="0"/>
                <a:cs typeface="Courier New" charset="0"/>
              </a:rPr>
              <a:t>java.util.Timer</a:t>
            </a:r>
            <a:endParaRPr lang="en-US" dirty="0" smtClean="0">
              <a:solidFill>
                <a:srgbClr val="6E8080"/>
              </a:solidFill>
              <a:latin typeface="Lucida Sans Typewriter"/>
              <a:ea typeface="Courier New" charset="0"/>
              <a:cs typeface="Courier New" charset="0"/>
            </a:endParaRPr>
          </a:p>
          <a:p>
            <a:pPr lvl="1">
              <a:buNone/>
            </a:pPr>
            <a:r>
              <a:rPr lang="en-US" sz="2400" dirty="0" smtClean="0"/>
              <a:t>vs.</a:t>
            </a:r>
          </a:p>
          <a:p>
            <a:pPr lvl="1">
              <a:buNone/>
            </a:pPr>
            <a:r>
              <a:rPr lang="en-US" dirty="0" err="1" smtClean="0">
                <a:solidFill>
                  <a:srgbClr val="6E8080"/>
                </a:solidFill>
                <a:latin typeface="Lucida Sans Typewriter"/>
                <a:ea typeface="Courier New" charset="0"/>
                <a:cs typeface="Courier New" charset="0"/>
              </a:rPr>
              <a:t>javax.swing.Timer</a:t>
            </a:r>
            <a:r>
              <a:rPr lang="en-US" dirty="0" smtClean="0"/>
              <a:t> </a:t>
            </a:r>
          </a:p>
          <a:p>
            <a:r>
              <a:rPr lang="en-US" dirty="0" smtClean="0"/>
              <a:t>Package names should be unique. </a:t>
            </a:r>
          </a:p>
          <a:p>
            <a:r>
              <a:rPr lang="en-US" dirty="0" smtClean="0"/>
              <a:t>To get a package name: turn the domain name around:</a:t>
            </a:r>
          </a:p>
          <a:p>
            <a:pPr lvl="1">
              <a:buNone/>
            </a:pPr>
            <a:r>
              <a:rPr lang="en-US" dirty="0" smtClean="0"/>
              <a:t> </a:t>
            </a:r>
            <a:r>
              <a:rPr lang="en-US" dirty="0" err="1" smtClean="0">
                <a:solidFill>
                  <a:srgbClr val="6E8080"/>
                </a:solidFill>
                <a:latin typeface="Lucida Sans Typewriter"/>
                <a:ea typeface="Courier New" charset="0"/>
                <a:cs typeface="Courier New" charset="0"/>
              </a:rPr>
              <a:t>com.horstmann.bigjava</a:t>
            </a:r>
            <a:r>
              <a:rPr lang="en-US" dirty="0" smtClean="0"/>
              <a:t> </a:t>
            </a:r>
          </a:p>
          <a:p>
            <a:r>
              <a:rPr lang="en-US" dirty="0" smtClean="0"/>
              <a:t>Or write your email address backwards:</a:t>
            </a:r>
          </a:p>
          <a:p>
            <a:pPr lvl="1">
              <a:buNone/>
            </a:pPr>
            <a:r>
              <a:rPr lang="en-US" dirty="0" smtClean="0"/>
              <a:t> </a:t>
            </a:r>
            <a:r>
              <a:rPr lang="en-US" dirty="0" err="1" smtClean="0">
                <a:solidFill>
                  <a:srgbClr val="6E8080"/>
                </a:solidFill>
                <a:latin typeface="Lucida Sans Typewriter"/>
                <a:ea typeface="Courier New" charset="0"/>
                <a:cs typeface="Courier New" charset="0"/>
              </a:rPr>
              <a:t>edu.sjsu.cs.walters</a:t>
            </a:r>
            <a:endParaRPr lang="en-US" dirty="0" smtClean="0">
              <a:solidFill>
                <a:srgbClr val="6E8080"/>
              </a:solidFill>
              <a:latin typeface="Lucida Sans Typewriter"/>
              <a:ea typeface="Courier New" charset="0"/>
              <a:cs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26ADAE"/>
                </a:solidFill>
              </a:rPr>
              <a:t>Syntax 8.1 </a:t>
            </a:r>
            <a:r>
              <a:rPr lang="en-US" dirty="0" smtClean="0"/>
              <a:t>Package Specification</a:t>
            </a:r>
            <a:endParaRPr lang="en-US" dirty="0"/>
          </a:p>
        </p:txBody>
      </p:sp>
      <p:pic>
        <p:nvPicPr>
          <p:cNvPr id="4" name="Picture 3" descr="syntax8.1_packages.png"/>
          <p:cNvPicPr>
            <a:picLocks noChangeAspect="1"/>
          </p:cNvPicPr>
          <p:nvPr/>
        </p:nvPicPr>
        <p:blipFill>
          <a:blip r:embed="rId2"/>
          <a:stretch>
            <a:fillRect/>
          </a:stretch>
        </p:blipFill>
        <p:spPr>
          <a:xfrm>
            <a:off x="0" y="762000"/>
            <a:ext cx="9144000" cy="2697607"/>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Packages and Source Files</a:t>
            </a:r>
            <a:endParaRPr lang="en-US" dirty="0"/>
          </a:p>
        </p:txBody>
      </p:sp>
      <p:sp>
        <p:nvSpPr>
          <p:cNvPr id="3" name="Content Placeholder 2"/>
          <p:cNvSpPr>
            <a:spLocks noGrp="1"/>
          </p:cNvSpPr>
          <p:nvPr>
            <p:ph idx="1"/>
          </p:nvPr>
        </p:nvSpPr>
        <p:spPr>
          <a:xfrm>
            <a:off x="0" y="1008621"/>
            <a:ext cx="9135036" cy="4545020"/>
          </a:xfrm>
        </p:spPr>
        <p:txBody>
          <a:bodyPr>
            <a:normAutofit lnSpcReduction="10000"/>
          </a:bodyPr>
          <a:lstStyle/>
          <a:p>
            <a:r>
              <a:rPr lang="en-US" dirty="0" smtClean="0"/>
              <a:t>The path of a class file must match its package name.</a:t>
            </a:r>
          </a:p>
          <a:p>
            <a:r>
              <a:rPr lang="en-US" dirty="0" smtClean="0"/>
              <a:t>The parts of the name between periods represent successively nested directories.</a:t>
            </a:r>
          </a:p>
          <a:p>
            <a:r>
              <a:rPr lang="en-US" b="1" dirty="0" smtClean="0"/>
              <a:t>Base directory:</a:t>
            </a:r>
            <a:r>
              <a:rPr lang="en-US" dirty="0" smtClean="0"/>
              <a:t> holds your program's files</a:t>
            </a:r>
          </a:p>
          <a:p>
            <a:r>
              <a:rPr lang="en-US" dirty="0" smtClean="0"/>
              <a:t>Place the subdirectory inside the base directory.</a:t>
            </a:r>
          </a:p>
          <a:p>
            <a:r>
              <a:rPr lang="en-US" dirty="0" smtClean="0"/>
              <a:t>If your homework assignment is in a directory</a:t>
            </a:r>
          </a:p>
          <a:p>
            <a:pPr lvl="1">
              <a:buNone/>
            </a:pPr>
            <a:r>
              <a:rPr lang="en-US" dirty="0" smtClean="0">
                <a:solidFill>
                  <a:srgbClr val="6E8080"/>
                </a:solidFill>
                <a:latin typeface="Lucida Sans Typewriter"/>
                <a:ea typeface="Courier New" charset="0"/>
                <a:cs typeface="Courier New" charset="0"/>
              </a:rPr>
              <a:t>/home/britney/hw8/problem1</a:t>
            </a:r>
          </a:p>
          <a:p>
            <a:pPr lvl="1"/>
            <a:r>
              <a:rPr lang="en-US" dirty="0" smtClean="0"/>
              <a:t>Place the class files for the </a:t>
            </a:r>
            <a:r>
              <a:rPr lang="en-US" dirty="0" err="1" smtClean="0">
                <a:solidFill>
                  <a:srgbClr val="6E8080"/>
                </a:solidFill>
                <a:latin typeface="Lucida Sans Typewriter"/>
                <a:ea typeface="Courier New" charset="0"/>
                <a:cs typeface="Courier New" charset="0"/>
              </a:rPr>
              <a:t>com.horstmann.bigjava</a:t>
            </a:r>
            <a:r>
              <a:rPr lang="en-US" dirty="0" smtClean="0"/>
              <a:t> package into the directory:</a:t>
            </a:r>
          </a:p>
          <a:p>
            <a:pPr lvl="2">
              <a:buFont typeface="Courier New"/>
              <a:buChar char="o"/>
            </a:pPr>
            <a:r>
              <a:rPr lang="en-US" sz="1600" dirty="0" smtClean="0">
                <a:solidFill>
                  <a:srgbClr val="6E8080"/>
                </a:solidFill>
                <a:latin typeface="Lucida Sans Typewriter"/>
                <a:ea typeface="Courier New" charset="0"/>
                <a:cs typeface="Courier New" charset="0"/>
              </a:rPr>
              <a:t>/home/britney/hw8/problem1/com/horstmann/bigjava </a:t>
            </a:r>
            <a:r>
              <a:rPr lang="en-US" dirty="0" smtClean="0"/>
              <a:t>(UNIX)</a:t>
            </a:r>
          </a:p>
          <a:p>
            <a:pPr lvl="2">
              <a:buFont typeface="Courier New"/>
              <a:buChar char="o"/>
            </a:pPr>
            <a:r>
              <a:rPr lang="en-US" dirty="0" smtClean="0"/>
              <a:t>Or </a:t>
            </a:r>
            <a:r>
              <a:rPr lang="en-US" sz="1600" dirty="0" smtClean="0">
                <a:solidFill>
                  <a:srgbClr val="6E8080"/>
                </a:solidFill>
                <a:latin typeface="Lucida Sans Typewriter"/>
                <a:ea typeface="Courier New" charset="0"/>
                <a:cs typeface="Courier New" charset="0"/>
              </a:rPr>
              <a:t>c:\Users\Britney\hw8\problem1\com\horstmann\bigjava </a:t>
            </a:r>
            <a:r>
              <a:rPr lang="en-US" dirty="0" smtClean="0"/>
              <a:t>(Windows)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Packages and Source Files</a:t>
            </a:r>
            <a:endParaRPr lang="en-US" dirty="0"/>
          </a:p>
        </p:txBody>
      </p:sp>
      <p:sp>
        <p:nvSpPr>
          <p:cNvPr id="3" name="Content Placeholder 2"/>
          <p:cNvSpPr>
            <a:spLocks noGrp="1"/>
          </p:cNvSpPr>
          <p:nvPr>
            <p:ph idx="1"/>
          </p:nvPr>
        </p:nvSpPr>
        <p:spPr>
          <a:xfrm>
            <a:off x="0" y="3961032"/>
            <a:ext cx="9135036" cy="476517"/>
          </a:xfrm>
        </p:spPr>
        <p:txBody>
          <a:bodyPr/>
          <a:lstStyle/>
          <a:p>
            <a:pPr>
              <a:buNone/>
            </a:pPr>
            <a:r>
              <a:rPr lang="en-US" b="1" dirty="0" smtClean="0"/>
              <a:t>Figure 6</a:t>
            </a:r>
            <a:r>
              <a:rPr lang="en-US" dirty="0" smtClean="0"/>
              <a:t> Base Directories and Subdirectories for Packages</a:t>
            </a:r>
            <a:endParaRPr lang="en-US" dirty="0"/>
          </a:p>
        </p:txBody>
      </p:sp>
      <p:pic>
        <p:nvPicPr>
          <p:cNvPr id="4" name="Picture 3" descr="director_structure.png"/>
          <p:cNvPicPr>
            <a:picLocks noChangeAspect="1"/>
          </p:cNvPicPr>
          <p:nvPr/>
        </p:nvPicPr>
        <p:blipFill>
          <a:blip r:embed="rId2"/>
          <a:stretch>
            <a:fillRect/>
          </a:stretch>
        </p:blipFill>
        <p:spPr>
          <a:xfrm>
            <a:off x="181424" y="959832"/>
            <a:ext cx="5229559" cy="30012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8.21</a:t>
            </a:r>
            <a:endParaRPr lang="en-US" dirty="0"/>
          </a:p>
        </p:txBody>
      </p:sp>
      <p:sp>
        <p:nvSpPr>
          <p:cNvPr id="8" name="Content Placeholder 5"/>
          <p:cNvSpPr>
            <a:spLocks noGrp="1"/>
          </p:cNvSpPr>
          <p:nvPr>
            <p:ph idx="4294967295"/>
          </p:nvPr>
        </p:nvSpPr>
        <p:spPr>
          <a:xfrm>
            <a:off x="608336" y="3479230"/>
            <a:ext cx="8535664" cy="896552"/>
          </a:xfrm>
        </p:spPr>
        <p:txBody>
          <a:bodyPr/>
          <a:lstStyle/>
          <a:p>
            <a:pPr>
              <a:buNone/>
            </a:pPr>
            <a:r>
              <a:rPr lang="en-US" b="1" dirty="0" smtClean="0"/>
              <a:t>Answer:</a:t>
            </a:r>
            <a:r>
              <a:rPr lang="en-US" dirty="0" smtClean="0"/>
              <a:t> (a) No; (</a:t>
            </a:r>
            <a:r>
              <a:rPr lang="en-US" dirty="0" err="1" smtClean="0"/>
              <a:t>b</a:t>
            </a:r>
            <a:r>
              <a:rPr lang="en-US" dirty="0" smtClean="0"/>
              <a:t>) Yes; (</a:t>
            </a:r>
            <a:r>
              <a:rPr lang="en-US" dirty="0" err="1" smtClean="0"/>
              <a:t>c</a:t>
            </a:r>
            <a:r>
              <a:rPr lang="en-US" dirty="0" smtClean="0"/>
              <a:t>) Yes; (</a:t>
            </a:r>
            <a:r>
              <a:rPr lang="en-US" dirty="0" err="1" smtClean="0"/>
              <a:t>d</a:t>
            </a:r>
            <a:r>
              <a:rPr lang="en-US" dirty="0" smtClean="0"/>
              <a:t>) No </a:t>
            </a:r>
            <a:endParaRPr lang="en-US" dirty="0"/>
          </a:p>
        </p:txBody>
      </p:sp>
      <p:sp>
        <p:nvSpPr>
          <p:cNvPr id="9" name="Content Placeholder 5"/>
          <p:cNvSpPr>
            <a:spLocks noGrp="1"/>
          </p:cNvSpPr>
          <p:nvPr>
            <p:ph idx="4294967295"/>
          </p:nvPr>
        </p:nvSpPr>
        <p:spPr>
          <a:xfrm>
            <a:off x="0" y="958814"/>
            <a:ext cx="9135036" cy="1946889"/>
          </a:xfrm>
        </p:spPr>
        <p:txBody>
          <a:bodyPr/>
          <a:lstStyle/>
          <a:p>
            <a:pPr>
              <a:buNone/>
            </a:pPr>
            <a:r>
              <a:rPr lang="en-US" dirty="0" smtClean="0"/>
              <a:t>Which of the following are packages?</a:t>
            </a:r>
            <a:br>
              <a:rPr lang="en-US" dirty="0" smtClean="0"/>
            </a:br>
            <a:r>
              <a:rPr lang="en-US" dirty="0" smtClean="0"/>
              <a:t>a. </a:t>
            </a:r>
            <a:r>
              <a:rPr lang="en-US" dirty="0" smtClean="0">
                <a:solidFill>
                  <a:srgbClr val="6E8080"/>
                </a:solidFill>
                <a:latin typeface="Lucida Sans Typewriter"/>
                <a:ea typeface="Courier New" charset="0"/>
                <a:cs typeface="Courier New" charset="0"/>
              </a:rPr>
              <a:t>java</a:t>
            </a:r>
            <a:r>
              <a:rPr lang="en-US" dirty="0" smtClean="0"/>
              <a:t/>
            </a:r>
            <a:br>
              <a:rPr lang="en-US" dirty="0" smtClean="0"/>
            </a:br>
            <a:r>
              <a:rPr lang="en-US" dirty="0" err="1" smtClean="0"/>
              <a:t>b</a:t>
            </a:r>
            <a:r>
              <a:rPr lang="en-US" dirty="0" smtClean="0"/>
              <a:t>. </a:t>
            </a:r>
            <a:r>
              <a:rPr lang="en-US" dirty="0" err="1" smtClean="0">
                <a:solidFill>
                  <a:srgbClr val="6E8080"/>
                </a:solidFill>
                <a:latin typeface="Lucida Sans Typewriter"/>
                <a:ea typeface="Courier New" charset="0"/>
                <a:cs typeface="Courier New" charset="0"/>
              </a:rPr>
              <a:t>java.lang</a:t>
            </a:r>
            <a:r>
              <a:rPr lang="en-US" dirty="0" smtClean="0"/>
              <a:t/>
            </a:r>
            <a:br>
              <a:rPr lang="en-US" dirty="0" smtClean="0"/>
            </a:br>
            <a:r>
              <a:rPr lang="en-US" dirty="0" err="1" smtClean="0"/>
              <a:t>c</a:t>
            </a:r>
            <a:r>
              <a:rPr lang="en-US" dirty="0" smtClean="0"/>
              <a:t>. </a:t>
            </a:r>
            <a:r>
              <a:rPr lang="en-US" dirty="0" err="1" smtClean="0">
                <a:solidFill>
                  <a:srgbClr val="6E8080"/>
                </a:solidFill>
                <a:latin typeface="Lucida Sans Typewriter"/>
                <a:ea typeface="Courier New" charset="0"/>
                <a:cs typeface="Courier New" charset="0"/>
              </a:rPr>
              <a:t>java.util</a:t>
            </a:r>
            <a:r>
              <a:rPr lang="en-US" dirty="0" smtClean="0"/>
              <a:t/>
            </a:r>
            <a:br>
              <a:rPr lang="en-US" dirty="0" smtClean="0"/>
            </a:br>
            <a:r>
              <a:rPr lang="en-US" dirty="0" err="1" smtClean="0"/>
              <a:t>d</a:t>
            </a:r>
            <a:r>
              <a:rPr lang="en-US" dirty="0" smtClean="0"/>
              <a:t>. </a:t>
            </a:r>
            <a:r>
              <a:rPr lang="en-US" dirty="0" err="1" smtClean="0">
                <a:solidFill>
                  <a:srgbClr val="6E8080"/>
                </a:solidFill>
                <a:latin typeface="Lucida Sans Typewriter"/>
                <a:ea typeface="Courier New" charset="0"/>
                <a:cs typeface="Courier New" charset="0"/>
              </a:rPr>
              <a:t>java.lang.Math</a:t>
            </a:r>
            <a:endParaRPr lang="en-US" dirty="0" smtClean="0">
              <a:solidFill>
                <a:srgbClr val="6E8080"/>
              </a:solidFill>
              <a:latin typeface="Lucida Sans Typewriter"/>
              <a:ea typeface="Courier New" charset="0"/>
              <a:cs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8.22</a:t>
            </a:r>
            <a:endParaRPr lang="en-US" dirty="0"/>
          </a:p>
        </p:txBody>
      </p:sp>
      <p:sp>
        <p:nvSpPr>
          <p:cNvPr id="8" name="Content Placeholder 5"/>
          <p:cNvSpPr>
            <a:spLocks noGrp="1"/>
          </p:cNvSpPr>
          <p:nvPr>
            <p:ph idx="4294967295"/>
          </p:nvPr>
        </p:nvSpPr>
        <p:spPr>
          <a:xfrm>
            <a:off x="599372" y="2051353"/>
            <a:ext cx="8535664" cy="1250814"/>
          </a:xfrm>
        </p:spPr>
        <p:txBody>
          <a:bodyPr/>
          <a:lstStyle/>
          <a:p>
            <a:pPr>
              <a:buNone/>
            </a:pPr>
            <a:r>
              <a:rPr lang="en-US" b="1" dirty="0" smtClean="0"/>
              <a:t>Answer:</a:t>
            </a:r>
            <a:r>
              <a:rPr lang="en-US" dirty="0" smtClean="0"/>
              <a:t> No — you simply use fully qualified names for all other classes, such as </a:t>
            </a:r>
            <a:r>
              <a:rPr lang="en-US" dirty="0" err="1" smtClean="0">
                <a:solidFill>
                  <a:srgbClr val="6E8080"/>
                </a:solidFill>
                <a:latin typeface="Lucida Sans Typewriter"/>
                <a:ea typeface="Courier New" charset="0"/>
                <a:cs typeface="Courier New" charset="0"/>
              </a:rPr>
              <a:t>java.util.Random</a:t>
            </a:r>
            <a:r>
              <a:rPr lang="en-US" dirty="0" smtClean="0"/>
              <a:t> and </a:t>
            </a:r>
            <a:r>
              <a:rPr lang="en-US" dirty="0" err="1" smtClean="0">
                <a:solidFill>
                  <a:srgbClr val="6E8080"/>
                </a:solidFill>
                <a:latin typeface="Lucida Sans Typewriter"/>
                <a:ea typeface="Courier New" charset="0"/>
                <a:cs typeface="Courier New" charset="0"/>
              </a:rPr>
              <a:t>java.awt.Rectangle</a:t>
            </a:r>
            <a:r>
              <a:rPr lang="en-US" dirty="0" smtClean="0"/>
              <a:t>. </a:t>
            </a:r>
            <a:endParaRPr lang="en-US" dirty="0"/>
          </a:p>
        </p:txBody>
      </p:sp>
      <p:sp>
        <p:nvSpPr>
          <p:cNvPr id="9" name="Content Placeholder 5"/>
          <p:cNvSpPr>
            <a:spLocks noGrp="1"/>
          </p:cNvSpPr>
          <p:nvPr>
            <p:ph idx="4294967295"/>
          </p:nvPr>
        </p:nvSpPr>
        <p:spPr>
          <a:xfrm>
            <a:off x="0" y="958815"/>
            <a:ext cx="9135036" cy="846741"/>
          </a:xfrm>
        </p:spPr>
        <p:txBody>
          <a:bodyPr/>
          <a:lstStyle/>
          <a:p>
            <a:pPr>
              <a:buNone/>
            </a:pPr>
            <a:r>
              <a:rPr lang="en-US" dirty="0" smtClean="0"/>
              <a:t>Is a Java program without </a:t>
            </a:r>
            <a:r>
              <a:rPr lang="en-US" dirty="0" smtClean="0">
                <a:solidFill>
                  <a:srgbClr val="6E8080"/>
                </a:solidFill>
                <a:latin typeface="Lucida Sans Typewriter"/>
                <a:ea typeface="Courier New" charset="0"/>
                <a:cs typeface="Courier New" charset="0"/>
              </a:rPr>
              <a:t>import</a:t>
            </a:r>
            <a:r>
              <a:rPr lang="en-US" dirty="0" smtClean="0"/>
              <a:t> statements limited to using the default and </a:t>
            </a:r>
            <a:r>
              <a:rPr lang="en-US" dirty="0" err="1" smtClean="0">
                <a:solidFill>
                  <a:srgbClr val="6E8080"/>
                </a:solidFill>
                <a:latin typeface="Lucida Sans Typewriter"/>
                <a:ea typeface="Courier New" charset="0"/>
                <a:cs typeface="Courier New" charset="0"/>
              </a:rPr>
              <a:t>java.lang</a:t>
            </a:r>
            <a:r>
              <a:rPr lang="en-US" dirty="0" smtClean="0"/>
              <a:t> packages?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Designing Good Methods - Cohesion </a:t>
            </a:r>
            <a:endParaRPr lang="en-US" dirty="0"/>
          </a:p>
        </p:txBody>
      </p:sp>
      <p:sp>
        <p:nvSpPr>
          <p:cNvPr id="3" name="Content Placeholder 2"/>
          <p:cNvSpPr>
            <a:spLocks noGrp="1"/>
          </p:cNvSpPr>
          <p:nvPr>
            <p:ph idx="4294967295"/>
          </p:nvPr>
        </p:nvSpPr>
        <p:spPr>
          <a:xfrm>
            <a:off x="9525" y="921456"/>
            <a:ext cx="9134475" cy="5664807"/>
          </a:xfrm>
        </p:spPr>
        <p:txBody>
          <a:bodyPr/>
          <a:lstStyle/>
          <a:p>
            <a:r>
              <a:rPr lang="en-US" dirty="0" smtClean="0"/>
              <a:t>A class should represent a single concept.</a:t>
            </a:r>
          </a:p>
          <a:p>
            <a:r>
              <a:rPr lang="en-US" dirty="0" smtClean="0"/>
              <a:t>The public interface of a class is </a:t>
            </a:r>
            <a:r>
              <a:rPr lang="en-US" i="1" dirty="0" smtClean="0"/>
              <a:t>cohesive</a:t>
            </a:r>
            <a:r>
              <a:rPr lang="en-US" dirty="0" smtClean="0"/>
              <a:t> if all of its features are related to the concept that the class represents.</a:t>
            </a:r>
          </a:p>
          <a:p>
            <a:r>
              <a:rPr lang="en-US" dirty="0" smtClean="0"/>
              <a:t>The members of a cohesive team have a common goal. </a:t>
            </a:r>
          </a:p>
        </p:txBody>
      </p:sp>
      <p:pic>
        <p:nvPicPr>
          <p:cNvPr id="4" name="Picture 3" descr="rowing_crew.jpg"/>
          <p:cNvPicPr>
            <a:picLocks noChangeAspect="1"/>
          </p:cNvPicPr>
          <p:nvPr/>
        </p:nvPicPr>
        <p:blipFill>
          <a:blip r:embed="rId2"/>
          <a:stretch>
            <a:fillRect/>
          </a:stretch>
        </p:blipFill>
        <p:spPr>
          <a:xfrm>
            <a:off x="512615" y="3083124"/>
            <a:ext cx="1815798" cy="1388551"/>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8.23</a:t>
            </a:r>
            <a:endParaRPr lang="en-US" dirty="0"/>
          </a:p>
        </p:txBody>
      </p:sp>
      <p:sp>
        <p:nvSpPr>
          <p:cNvPr id="8" name="Content Placeholder 5"/>
          <p:cNvSpPr>
            <a:spLocks noGrp="1"/>
          </p:cNvSpPr>
          <p:nvPr>
            <p:ph idx="4294967295"/>
          </p:nvPr>
        </p:nvSpPr>
        <p:spPr>
          <a:xfrm>
            <a:off x="599372" y="3130498"/>
            <a:ext cx="8535664" cy="2765800"/>
          </a:xfrm>
        </p:spPr>
        <p:txBody>
          <a:bodyPr/>
          <a:lstStyle/>
          <a:p>
            <a:pPr>
              <a:buNone/>
            </a:pPr>
            <a:r>
              <a:rPr lang="en-US" b="1" dirty="0" smtClean="0"/>
              <a:t>Answer:</a:t>
            </a:r>
            <a:r>
              <a:rPr lang="en-US" dirty="0" smtClean="0"/>
              <a:t> </a:t>
            </a:r>
            <a:r>
              <a:rPr lang="en-US" dirty="0" smtClean="0">
                <a:solidFill>
                  <a:srgbClr val="6E8080"/>
                </a:solidFill>
                <a:latin typeface="Lucida Sans Typewriter"/>
                <a:ea typeface="Courier New" charset="0"/>
                <a:cs typeface="Courier New" charset="0"/>
              </a:rPr>
              <a:t>/home/me/cs101/hw1/problem1 </a:t>
            </a:r>
            <a:r>
              <a:rPr lang="en-US" dirty="0" smtClean="0"/>
              <a:t>or, on Windows, </a:t>
            </a:r>
            <a:r>
              <a:rPr lang="en-US" dirty="0" smtClean="0">
                <a:solidFill>
                  <a:srgbClr val="6E8080"/>
                </a:solidFill>
                <a:latin typeface="Lucida Sans Typewriter"/>
                <a:ea typeface="Courier New" charset="0"/>
                <a:cs typeface="Courier New" charset="0"/>
              </a:rPr>
              <a:t>c:\Users\me\cs101\hw1\problem1 </a:t>
            </a:r>
          </a:p>
        </p:txBody>
      </p:sp>
      <p:sp>
        <p:nvSpPr>
          <p:cNvPr id="9" name="Content Placeholder 5"/>
          <p:cNvSpPr>
            <a:spLocks noGrp="1"/>
          </p:cNvSpPr>
          <p:nvPr>
            <p:ph idx="4294967295"/>
          </p:nvPr>
        </p:nvSpPr>
        <p:spPr>
          <a:xfrm>
            <a:off x="0" y="958815"/>
            <a:ext cx="9135036" cy="1936127"/>
          </a:xfrm>
        </p:spPr>
        <p:txBody>
          <a:bodyPr/>
          <a:lstStyle/>
          <a:p>
            <a:pPr>
              <a:buNone/>
            </a:pPr>
            <a:r>
              <a:rPr lang="en-US" dirty="0" smtClean="0"/>
              <a:t>Suppose your homework assignments are located in the directory </a:t>
            </a:r>
            <a:r>
              <a:rPr lang="en-US" dirty="0" smtClean="0">
                <a:solidFill>
                  <a:srgbClr val="6E8080"/>
                </a:solidFill>
                <a:latin typeface="Lucida Sans Typewriter"/>
                <a:ea typeface="Courier New" charset="0"/>
                <a:cs typeface="Courier New" charset="0"/>
              </a:rPr>
              <a:t>/home/me/cs101 </a:t>
            </a:r>
            <a:r>
              <a:rPr lang="en-US" dirty="0" smtClean="0"/>
              <a:t>(</a:t>
            </a:r>
            <a:r>
              <a:rPr lang="en-US" dirty="0" smtClean="0">
                <a:solidFill>
                  <a:srgbClr val="6E8080"/>
                </a:solidFill>
                <a:latin typeface="Lucida Sans Typewriter"/>
                <a:ea typeface="Courier New" charset="0"/>
                <a:cs typeface="Courier New" charset="0"/>
              </a:rPr>
              <a:t>c:\Users\me\cs101 </a:t>
            </a:r>
            <a:r>
              <a:rPr lang="en-US" dirty="0" smtClean="0"/>
              <a:t>on Windows). Your instructor tells you to place your homework into packages. In which directory do you place the class </a:t>
            </a:r>
            <a:r>
              <a:rPr lang="en-US" dirty="0" smtClean="0">
                <a:solidFill>
                  <a:srgbClr val="6E8080"/>
                </a:solidFill>
                <a:latin typeface="Lucida Sans Typewriter"/>
                <a:ea typeface="Courier New" charset="0"/>
                <a:cs typeface="Courier New" charset="0"/>
              </a:rPr>
              <a:t>hw1.problem1.TicTacToeTester</a:t>
            </a:r>
            <a:r>
              <a:rPr lang="en-US" dirty="0" smtClean="0"/>
              <a:t>?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Unit Test Frameworks</a:t>
            </a:r>
            <a:endParaRPr lang="en-US" dirty="0"/>
          </a:p>
        </p:txBody>
      </p:sp>
      <p:sp>
        <p:nvSpPr>
          <p:cNvPr id="3" name="Content Placeholder 2"/>
          <p:cNvSpPr>
            <a:spLocks noGrp="1"/>
          </p:cNvSpPr>
          <p:nvPr>
            <p:ph idx="4294967295"/>
          </p:nvPr>
        </p:nvSpPr>
        <p:spPr>
          <a:xfrm>
            <a:off x="0" y="1008063"/>
            <a:ext cx="9134475" cy="4545012"/>
          </a:xfrm>
        </p:spPr>
        <p:txBody>
          <a:bodyPr/>
          <a:lstStyle/>
          <a:p>
            <a:r>
              <a:rPr lang="en-US" dirty="0" smtClean="0"/>
              <a:t>Unit test frameworks simplify the task of writing classes that contain many test cases. </a:t>
            </a:r>
          </a:p>
          <a:p>
            <a:r>
              <a:rPr lang="en-US" dirty="0" err="1" smtClean="0"/>
              <a:t>JUnit</a:t>
            </a:r>
            <a:r>
              <a:rPr lang="en-US" dirty="0" smtClean="0"/>
              <a:t>: </a:t>
            </a:r>
            <a:r>
              <a:rPr lang="en-US" dirty="0" smtClean="0">
                <a:solidFill>
                  <a:srgbClr val="6E8080"/>
                </a:solidFill>
                <a:latin typeface="Lucida Sans Typewriter"/>
                <a:ea typeface="Courier New" charset="0"/>
                <a:cs typeface="Courier New" charset="0"/>
              </a:rPr>
              <a:t>http://</a:t>
            </a:r>
            <a:r>
              <a:rPr lang="en-US" dirty="0" err="1" smtClean="0">
                <a:solidFill>
                  <a:srgbClr val="6E8080"/>
                </a:solidFill>
                <a:latin typeface="Lucida Sans Typewriter"/>
                <a:ea typeface="Courier New" charset="0"/>
                <a:cs typeface="Courier New" charset="0"/>
              </a:rPr>
              <a:t>junit.org</a:t>
            </a:r>
            <a:r>
              <a:rPr lang="en-US" dirty="0" smtClean="0">
                <a:solidFill>
                  <a:srgbClr val="6E8080"/>
                </a:solidFill>
                <a:latin typeface="Lucida Sans Typewriter"/>
                <a:ea typeface="Courier New" charset="0"/>
                <a:cs typeface="Courier New" charset="0"/>
              </a:rPr>
              <a:t> </a:t>
            </a:r>
          </a:p>
          <a:p>
            <a:pPr lvl="1"/>
            <a:r>
              <a:rPr lang="en-US" sz="2000" dirty="0" smtClean="0"/>
              <a:t>Built into some </a:t>
            </a:r>
            <a:r>
              <a:rPr lang="en-US" sz="2000" dirty="0" err="1" smtClean="0"/>
              <a:t>IDEs</a:t>
            </a:r>
            <a:r>
              <a:rPr lang="en-US" sz="2000" dirty="0" smtClean="0"/>
              <a:t> like </a:t>
            </a:r>
            <a:r>
              <a:rPr lang="en-US" sz="2000" dirty="0" err="1" smtClean="0"/>
              <a:t>BlueJ</a:t>
            </a:r>
            <a:r>
              <a:rPr lang="en-US" sz="2000" dirty="0" smtClean="0"/>
              <a:t> and Eclipse</a:t>
            </a:r>
          </a:p>
          <a:p>
            <a:r>
              <a:rPr lang="en-US" dirty="0" smtClean="0"/>
              <a:t>Philosophy:</a:t>
            </a:r>
          </a:p>
          <a:p>
            <a:pPr lvl="1"/>
            <a:r>
              <a:rPr lang="en-US" sz="2000" dirty="0" smtClean="0"/>
              <a:t>Whenever you implement a class, also make a companion test class.</a:t>
            </a:r>
          </a:p>
          <a:p>
            <a:pPr lvl="1"/>
            <a:r>
              <a:rPr lang="en-US" sz="2000" dirty="0" smtClean="0"/>
              <a:t>Run all tests whenever you change your code. </a:t>
            </a:r>
            <a:endParaRPr lang="en-US" sz="2000"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Unit Test Frameworks</a:t>
            </a:r>
            <a:endParaRPr lang="en-US" dirty="0"/>
          </a:p>
        </p:txBody>
      </p:sp>
      <p:sp>
        <p:nvSpPr>
          <p:cNvPr id="3" name="Content Placeholder 2"/>
          <p:cNvSpPr>
            <a:spLocks noGrp="1"/>
          </p:cNvSpPr>
          <p:nvPr>
            <p:ph idx="4294967295"/>
          </p:nvPr>
        </p:nvSpPr>
        <p:spPr>
          <a:xfrm>
            <a:off x="0" y="1008063"/>
            <a:ext cx="9134475" cy="5404774"/>
          </a:xfrm>
        </p:spPr>
        <p:txBody>
          <a:bodyPr>
            <a:normAutofit lnSpcReduction="10000"/>
          </a:bodyPr>
          <a:lstStyle/>
          <a:p>
            <a:r>
              <a:rPr lang="en-US" dirty="0" smtClean="0"/>
              <a:t>Customary that name of the test class ends in </a:t>
            </a:r>
            <a:r>
              <a:rPr lang="en-US" dirty="0" smtClean="0">
                <a:solidFill>
                  <a:srgbClr val="6E8080"/>
                </a:solidFill>
                <a:latin typeface="Lucida Sans Typewriter"/>
                <a:ea typeface="Courier New" charset="0"/>
                <a:cs typeface="Courier New" charset="0"/>
              </a:rPr>
              <a:t>Test</a:t>
            </a:r>
            <a:r>
              <a:rPr lang="en-US" dirty="0" smtClean="0"/>
              <a:t>:</a:t>
            </a:r>
          </a:p>
          <a:p>
            <a:pPr lvl="1">
              <a:spcBef>
                <a:spcPts val="0"/>
              </a:spcBef>
              <a:buNone/>
            </a:pPr>
            <a:r>
              <a:rPr lang="en-US" sz="2000" dirty="0" smtClean="0">
                <a:solidFill>
                  <a:srgbClr val="6E8080"/>
                </a:solidFill>
                <a:latin typeface="Lucida Sans Typewriter"/>
                <a:ea typeface="Courier New" charset="0"/>
                <a:cs typeface="Courier New" charset="0"/>
              </a:rPr>
              <a:t>import </a:t>
            </a:r>
            <a:r>
              <a:rPr lang="en-US" sz="2000" dirty="0" err="1" smtClean="0">
                <a:solidFill>
                  <a:srgbClr val="6E8080"/>
                </a:solidFill>
                <a:latin typeface="Lucida Sans Typewriter"/>
                <a:ea typeface="Courier New" charset="0"/>
                <a:cs typeface="Courier New" charset="0"/>
              </a:rPr>
              <a:t>org.junit.Test</a:t>
            </a:r>
            <a:r>
              <a:rPr lang="en-US" sz="2000" dirty="0" smtClean="0">
                <a:solidFill>
                  <a:srgbClr val="6E8080"/>
                </a:solidFill>
                <a:latin typeface="Lucida Sans Typewriter"/>
                <a:ea typeface="Courier New" charset="0"/>
                <a:cs typeface="Courier New" charset="0"/>
              </a:rPr>
              <a:t>;</a:t>
            </a:r>
          </a:p>
          <a:p>
            <a:pPr lvl="1">
              <a:spcBef>
                <a:spcPts val="0"/>
              </a:spcBef>
              <a:buNone/>
            </a:pPr>
            <a:r>
              <a:rPr lang="en-US" sz="2000" dirty="0" smtClean="0">
                <a:solidFill>
                  <a:srgbClr val="6E8080"/>
                </a:solidFill>
                <a:latin typeface="Lucida Sans Typewriter"/>
                <a:ea typeface="Courier New" charset="0"/>
                <a:cs typeface="Courier New" charset="0"/>
              </a:rPr>
              <a:t>import </a:t>
            </a:r>
            <a:r>
              <a:rPr lang="en-US" sz="2000" dirty="0" err="1" smtClean="0">
                <a:solidFill>
                  <a:srgbClr val="6E8080"/>
                </a:solidFill>
                <a:latin typeface="Lucida Sans Typewriter"/>
                <a:ea typeface="Courier New" charset="0"/>
                <a:cs typeface="Courier New" charset="0"/>
              </a:rPr>
              <a:t>org.junit.Assert</a:t>
            </a:r>
            <a:r>
              <a:rPr lang="en-US" sz="2000" dirty="0" smtClean="0">
                <a:solidFill>
                  <a:srgbClr val="6E8080"/>
                </a:solidFill>
                <a:latin typeface="Lucida Sans Typewriter"/>
                <a:ea typeface="Courier New" charset="0"/>
                <a:cs typeface="Courier New" charset="0"/>
              </a:rPr>
              <a:t>;</a:t>
            </a:r>
          </a:p>
          <a:p>
            <a:pPr lvl="1">
              <a:spcBef>
                <a:spcPts val="0"/>
              </a:spcBef>
              <a:buNone/>
            </a:pPr>
            <a:r>
              <a:rPr lang="en-US" sz="2000" dirty="0" smtClean="0">
                <a:solidFill>
                  <a:srgbClr val="6E8080"/>
                </a:solidFill>
                <a:latin typeface="Lucida Sans Typewriter"/>
                <a:ea typeface="Courier New" charset="0"/>
                <a:cs typeface="Courier New" charset="0"/>
              </a:rPr>
              <a:t>public class </a:t>
            </a:r>
            <a:r>
              <a:rPr lang="en-US" sz="2000" dirty="0" err="1" smtClean="0">
                <a:solidFill>
                  <a:srgbClr val="6E8080"/>
                </a:solidFill>
                <a:latin typeface="Lucida Sans Typewriter"/>
                <a:ea typeface="Courier New" charset="0"/>
                <a:cs typeface="Courier New" charset="0"/>
              </a:rPr>
              <a:t>CashRegisterTest</a:t>
            </a:r>
            <a:endParaRPr lang="en-US" sz="2000" dirty="0" smtClean="0">
              <a:solidFill>
                <a:srgbClr val="6E8080"/>
              </a:solidFill>
              <a:latin typeface="Lucida Sans Typewriter"/>
              <a:ea typeface="Courier New" charset="0"/>
              <a:cs typeface="Courier New" charset="0"/>
            </a:endParaRPr>
          </a:p>
          <a:p>
            <a:pPr lvl="1">
              <a:spcBef>
                <a:spcPts val="0"/>
              </a:spcBef>
              <a:buNone/>
            </a:pPr>
            <a:r>
              <a:rPr lang="en-US" sz="2000" dirty="0" smtClean="0">
                <a:solidFill>
                  <a:srgbClr val="6E8080"/>
                </a:solidFill>
                <a:latin typeface="Lucida Sans Typewriter"/>
                <a:ea typeface="Courier New" charset="0"/>
                <a:cs typeface="Courier New" charset="0"/>
              </a:rPr>
              <a:t>{</a:t>
            </a:r>
          </a:p>
          <a:p>
            <a:pPr lvl="1">
              <a:spcBef>
                <a:spcPts val="0"/>
              </a:spcBef>
              <a:buNone/>
            </a:pPr>
            <a:r>
              <a:rPr lang="en-US" sz="2000" dirty="0" smtClean="0">
                <a:solidFill>
                  <a:srgbClr val="6E8080"/>
                </a:solidFill>
                <a:latin typeface="Lucida Sans Typewriter"/>
                <a:ea typeface="Courier New" charset="0"/>
                <a:cs typeface="Courier New" charset="0"/>
              </a:rPr>
              <a:t>   @Test public void </a:t>
            </a:r>
            <a:r>
              <a:rPr lang="en-US" sz="2000" dirty="0" err="1" smtClean="0">
                <a:solidFill>
                  <a:srgbClr val="6E8080"/>
                </a:solidFill>
                <a:latin typeface="Lucida Sans Typewriter"/>
                <a:ea typeface="Courier New" charset="0"/>
                <a:cs typeface="Courier New" charset="0"/>
              </a:rPr>
              <a:t>twoPurchases</a:t>
            </a:r>
            <a:r>
              <a:rPr lang="en-US" sz="2000" dirty="0" smtClean="0">
                <a:solidFill>
                  <a:srgbClr val="6E8080"/>
                </a:solidFill>
                <a:latin typeface="Lucida Sans Typewriter"/>
                <a:ea typeface="Courier New" charset="0"/>
                <a:cs typeface="Courier New" charset="0"/>
              </a:rPr>
              <a:t>()</a:t>
            </a:r>
          </a:p>
          <a:p>
            <a:pPr lvl="1">
              <a:spcBef>
                <a:spcPts val="0"/>
              </a:spcBef>
              <a:buNone/>
            </a:pPr>
            <a:r>
              <a:rPr lang="en-US" sz="2000" dirty="0" smtClean="0">
                <a:solidFill>
                  <a:srgbClr val="6E8080"/>
                </a:solidFill>
                <a:latin typeface="Lucida Sans Typewriter"/>
                <a:ea typeface="Courier New" charset="0"/>
                <a:cs typeface="Courier New" charset="0"/>
              </a:rPr>
              <a:t>   {</a:t>
            </a:r>
          </a:p>
          <a:p>
            <a:pPr lvl="1">
              <a:spcBef>
                <a:spcPts val="0"/>
              </a:spcBef>
              <a:buNone/>
            </a:pP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CashRegister</a:t>
            </a:r>
            <a:r>
              <a:rPr lang="en-US" sz="2000" dirty="0" smtClean="0">
                <a:solidFill>
                  <a:srgbClr val="6E8080"/>
                </a:solidFill>
                <a:latin typeface="Lucida Sans Typewriter"/>
                <a:ea typeface="Courier New" charset="0"/>
                <a:cs typeface="Courier New" charset="0"/>
              </a:rPr>
              <a:t> register = new </a:t>
            </a:r>
            <a:r>
              <a:rPr lang="en-US" sz="2000" dirty="0" err="1" smtClean="0">
                <a:solidFill>
                  <a:srgbClr val="6E8080"/>
                </a:solidFill>
                <a:latin typeface="Lucida Sans Typewriter"/>
                <a:ea typeface="Courier New" charset="0"/>
                <a:cs typeface="Courier New" charset="0"/>
              </a:rPr>
              <a:t>CashRegister</a:t>
            </a:r>
            <a:r>
              <a:rPr lang="en-US" sz="2000" dirty="0" smtClean="0">
                <a:solidFill>
                  <a:srgbClr val="6E8080"/>
                </a:solidFill>
                <a:latin typeface="Lucida Sans Typewriter"/>
                <a:ea typeface="Courier New" charset="0"/>
                <a:cs typeface="Courier New" charset="0"/>
              </a:rPr>
              <a:t>();</a:t>
            </a:r>
          </a:p>
          <a:p>
            <a:pPr lvl="1">
              <a:spcBef>
                <a:spcPts val="0"/>
              </a:spcBef>
              <a:buNone/>
            </a:pPr>
            <a:r>
              <a:rPr lang="en-US" sz="2000" dirty="0" smtClean="0">
                <a:solidFill>
                  <a:srgbClr val="6E8080"/>
                </a:solidFill>
                <a:latin typeface="Lucida Sans Typewriter"/>
                <a:ea typeface="Courier New" charset="0"/>
                <a:cs typeface="Courier New" charset="0"/>
              </a:rPr>
              <a:t>      register.recordPurchase(0.75);</a:t>
            </a:r>
          </a:p>
          <a:p>
            <a:pPr lvl="1">
              <a:spcBef>
                <a:spcPts val="0"/>
              </a:spcBef>
              <a:buNone/>
            </a:pPr>
            <a:r>
              <a:rPr lang="en-US" sz="2000" dirty="0" smtClean="0">
                <a:solidFill>
                  <a:srgbClr val="6E8080"/>
                </a:solidFill>
                <a:latin typeface="Lucida Sans Typewriter"/>
                <a:ea typeface="Courier New" charset="0"/>
                <a:cs typeface="Courier New" charset="0"/>
              </a:rPr>
              <a:t>      register.recordPurchase(1.50);</a:t>
            </a:r>
          </a:p>
          <a:p>
            <a:pPr lvl="1">
              <a:spcBef>
                <a:spcPts val="0"/>
              </a:spcBef>
              <a:buNone/>
            </a:pPr>
            <a:r>
              <a:rPr lang="en-US" sz="2000" dirty="0" smtClean="0">
                <a:solidFill>
                  <a:srgbClr val="6E8080"/>
                </a:solidFill>
                <a:latin typeface="Lucida Sans Typewriter"/>
                <a:ea typeface="Courier New" charset="0"/>
                <a:cs typeface="Courier New" charset="0"/>
              </a:rPr>
              <a:t>      register.enterPayment(2, 0, 5, 0, 0);</a:t>
            </a:r>
          </a:p>
          <a:p>
            <a:pPr lvl="1">
              <a:spcBef>
                <a:spcPts val="0"/>
              </a:spcBef>
              <a:buNone/>
            </a:pPr>
            <a:r>
              <a:rPr lang="en-US" sz="2000" dirty="0" smtClean="0">
                <a:solidFill>
                  <a:srgbClr val="6E8080"/>
                </a:solidFill>
                <a:latin typeface="Lucida Sans Typewriter"/>
                <a:ea typeface="Courier New" charset="0"/>
                <a:cs typeface="Courier New" charset="0"/>
              </a:rPr>
              <a:t>      double expected = 0.25;</a:t>
            </a:r>
          </a:p>
          <a:p>
            <a:pPr lvl="1">
              <a:spcBef>
                <a:spcPts val="0"/>
              </a:spcBef>
              <a:buNone/>
            </a:pP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Assert.assertEquals(expected</a:t>
            </a:r>
            <a:r>
              <a:rPr lang="en-US" sz="2000" dirty="0" smtClean="0">
                <a:solidFill>
                  <a:srgbClr val="6E8080"/>
                </a:solidFill>
                <a:latin typeface="Lucida Sans Typewriter"/>
                <a:ea typeface="Courier New" charset="0"/>
                <a:cs typeface="Courier New" charset="0"/>
              </a:rPr>
              <a:t>,</a:t>
            </a:r>
          </a:p>
          <a:p>
            <a:pPr lvl="1">
              <a:spcBef>
                <a:spcPts val="0"/>
              </a:spcBef>
              <a:buNone/>
            </a:pP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register.giveChange</a:t>
            </a:r>
            <a:r>
              <a:rPr lang="en-US" sz="2000" dirty="0" smtClean="0">
                <a:solidFill>
                  <a:srgbClr val="6E8080"/>
                </a:solidFill>
                <a:latin typeface="Lucida Sans Typewriter"/>
                <a:ea typeface="Courier New" charset="0"/>
                <a:cs typeface="Courier New" charset="0"/>
              </a:rPr>
              <a:t>(), EPSILON);</a:t>
            </a:r>
          </a:p>
          <a:p>
            <a:pPr lvl="1">
              <a:spcBef>
                <a:spcPts val="0"/>
              </a:spcBef>
              <a:buNone/>
            </a:pPr>
            <a:r>
              <a:rPr lang="en-US" sz="2000" dirty="0" smtClean="0">
                <a:solidFill>
                  <a:srgbClr val="6E8080"/>
                </a:solidFill>
                <a:latin typeface="Lucida Sans Typewriter"/>
                <a:ea typeface="Courier New" charset="0"/>
                <a:cs typeface="Courier New" charset="0"/>
              </a:rPr>
              <a:t>   }</a:t>
            </a:r>
          </a:p>
          <a:p>
            <a:pPr lvl="1">
              <a:spcBef>
                <a:spcPts val="0"/>
              </a:spcBef>
              <a:buNone/>
            </a:pPr>
            <a:r>
              <a:rPr lang="en-US" sz="2000" dirty="0" smtClean="0">
                <a:solidFill>
                  <a:srgbClr val="6E8080"/>
                </a:solidFill>
                <a:latin typeface="Lucida Sans Typewriter"/>
                <a:ea typeface="Courier New" charset="0"/>
                <a:cs typeface="Courier New" charset="0"/>
              </a:rPr>
              <a:t>   // More test cases</a:t>
            </a:r>
          </a:p>
          <a:p>
            <a:pPr lvl="1">
              <a:spcBef>
                <a:spcPts val="0"/>
              </a:spcBef>
              <a:buNone/>
            </a:pPr>
            <a:r>
              <a:rPr lang="en-US" sz="2000" dirty="0" smtClean="0">
                <a:solidFill>
                  <a:srgbClr val="6E8080"/>
                </a:solidFill>
                <a:latin typeface="Lucida Sans Typewriter"/>
                <a:ea typeface="Courier New" charset="0"/>
                <a:cs typeface="Courier New" charset="0"/>
              </a:rPr>
              <a:t>   . . .</a:t>
            </a:r>
          </a:p>
          <a:p>
            <a:pPr lvl="1">
              <a:spcBef>
                <a:spcPts val="0"/>
              </a:spcBef>
              <a:buNone/>
            </a:pPr>
            <a:r>
              <a:rPr lang="en-US" sz="2000" dirty="0" smtClean="0">
                <a:solidFill>
                  <a:srgbClr val="6E8080"/>
                </a:solidFill>
                <a:latin typeface="Lucida Sans Typewriter"/>
                <a:ea typeface="Courier New" charset="0"/>
                <a:cs typeface="Courier New" charset="0"/>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6" end="16"/>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Unit Test Frameworks</a:t>
            </a:r>
            <a:endParaRPr lang="en-US" dirty="0"/>
          </a:p>
        </p:txBody>
      </p:sp>
      <p:sp>
        <p:nvSpPr>
          <p:cNvPr id="3" name="Content Placeholder 2"/>
          <p:cNvSpPr>
            <a:spLocks noGrp="1"/>
          </p:cNvSpPr>
          <p:nvPr>
            <p:ph idx="4294967295"/>
          </p:nvPr>
        </p:nvSpPr>
        <p:spPr>
          <a:xfrm>
            <a:off x="0" y="1008063"/>
            <a:ext cx="9134475" cy="5404774"/>
          </a:xfrm>
        </p:spPr>
        <p:txBody>
          <a:bodyPr/>
          <a:lstStyle/>
          <a:p>
            <a:r>
              <a:rPr lang="en-US" dirty="0" smtClean="0"/>
              <a:t>If all test cases pass, the </a:t>
            </a:r>
            <a:r>
              <a:rPr lang="en-US" dirty="0" err="1" smtClean="0"/>
              <a:t>JUnit</a:t>
            </a:r>
            <a:r>
              <a:rPr lang="en-US" dirty="0" smtClean="0"/>
              <a:t> tool shows a green bar:</a:t>
            </a:r>
            <a:br>
              <a:rPr lang="en-US" dirty="0" smtClean="0"/>
            </a:br>
            <a:endParaRPr lang="en-US"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pPr>
              <a:buNone/>
            </a:pPr>
            <a:r>
              <a:rPr lang="en-US" b="1" dirty="0" smtClean="0"/>
              <a:t>Figure 7</a:t>
            </a:r>
            <a:r>
              <a:rPr lang="en-US" dirty="0" smtClean="0"/>
              <a:t> Unit Testing with </a:t>
            </a:r>
            <a:r>
              <a:rPr lang="en-US" dirty="0" err="1" smtClean="0"/>
              <a:t>JUnit</a:t>
            </a:r>
            <a:endParaRPr lang="en-US" dirty="0"/>
          </a:p>
        </p:txBody>
      </p:sp>
      <p:pic>
        <p:nvPicPr>
          <p:cNvPr id="4" name="Picture 3" descr="junit_testing.png"/>
          <p:cNvPicPr>
            <a:picLocks noChangeAspect="1"/>
          </p:cNvPicPr>
          <p:nvPr/>
        </p:nvPicPr>
        <p:blipFill>
          <a:blip r:embed="rId2"/>
          <a:stretch>
            <a:fillRect/>
          </a:stretch>
        </p:blipFill>
        <p:spPr>
          <a:xfrm>
            <a:off x="314060" y="1403709"/>
            <a:ext cx="3709638" cy="3477786"/>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8.24</a:t>
            </a:r>
            <a:endParaRPr lang="en-US" dirty="0"/>
          </a:p>
        </p:txBody>
      </p:sp>
      <p:sp>
        <p:nvSpPr>
          <p:cNvPr id="8" name="Content Placeholder 5"/>
          <p:cNvSpPr>
            <a:spLocks noGrp="1"/>
          </p:cNvSpPr>
          <p:nvPr>
            <p:ph idx="4294967295"/>
          </p:nvPr>
        </p:nvSpPr>
        <p:spPr>
          <a:xfrm>
            <a:off x="599372" y="2062995"/>
            <a:ext cx="8535664" cy="3374522"/>
          </a:xfrm>
        </p:spPr>
        <p:txBody>
          <a:bodyPr/>
          <a:lstStyle/>
          <a:p>
            <a:pPr>
              <a:buNone/>
            </a:pPr>
            <a:r>
              <a:rPr lang="en-US" b="1" dirty="0" smtClean="0"/>
              <a:t>Answer:</a:t>
            </a:r>
            <a:r>
              <a:rPr lang="en-US" dirty="0" smtClean="0"/>
              <a:t> Here is one possible answer.</a:t>
            </a:r>
          </a:p>
          <a:p>
            <a:pPr lvl="1">
              <a:spcBef>
                <a:spcPts val="0"/>
              </a:spcBef>
              <a:buNone/>
            </a:pPr>
            <a:r>
              <a:rPr lang="en-US" sz="1600" dirty="0" smtClean="0">
                <a:solidFill>
                  <a:srgbClr val="6E8080"/>
                </a:solidFill>
                <a:latin typeface="Lucida Sans Typewriter"/>
                <a:ea typeface="Courier New" charset="0"/>
                <a:cs typeface="Courier New" charset="0"/>
              </a:rPr>
              <a:t>public class </a:t>
            </a:r>
            <a:r>
              <a:rPr lang="en-US" sz="1600" dirty="0" err="1" smtClean="0">
                <a:solidFill>
                  <a:srgbClr val="6E8080"/>
                </a:solidFill>
                <a:latin typeface="Lucida Sans Typewriter"/>
                <a:ea typeface="Courier New" charset="0"/>
                <a:cs typeface="Courier New" charset="0"/>
              </a:rPr>
              <a:t>EarthquakeTest</a:t>
            </a:r>
            <a:endParaRPr lang="en-US" sz="1600" dirty="0" smtClean="0">
              <a:solidFill>
                <a:srgbClr val="6E8080"/>
              </a:solidFill>
              <a:latin typeface="Lucida Sans Typewriter"/>
              <a:ea typeface="Courier New" charset="0"/>
              <a:cs typeface="Courier New" charset="0"/>
            </a:endParaRPr>
          </a:p>
          <a:p>
            <a:pPr lvl="1">
              <a:spcBef>
                <a:spcPts val="0"/>
              </a:spcBef>
              <a:buNone/>
            </a:pPr>
            <a:r>
              <a:rPr lang="en-US" sz="1600" dirty="0" smtClean="0">
                <a:solidFill>
                  <a:srgbClr val="6E8080"/>
                </a:solidFill>
                <a:latin typeface="Lucida Sans Typewriter"/>
                <a:ea typeface="Courier New" charset="0"/>
                <a:cs typeface="Courier New" charset="0"/>
              </a:rPr>
              <a:t>{</a:t>
            </a:r>
          </a:p>
          <a:p>
            <a:pPr lvl="1">
              <a:spcBef>
                <a:spcPts val="0"/>
              </a:spcBef>
              <a:buNone/>
            </a:pPr>
            <a:r>
              <a:rPr lang="en-US" sz="1600" dirty="0" smtClean="0">
                <a:solidFill>
                  <a:srgbClr val="6E8080"/>
                </a:solidFill>
                <a:latin typeface="Lucida Sans Typewriter"/>
                <a:ea typeface="Courier New" charset="0"/>
                <a:cs typeface="Courier New" charset="0"/>
              </a:rPr>
              <a:t>   @Test public void testLevel4()</a:t>
            </a:r>
          </a:p>
          <a:p>
            <a:pPr lvl="1">
              <a:spcBef>
                <a:spcPts val="0"/>
              </a:spcBef>
              <a:buNone/>
            </a:pPr>
            <a:r>
              <a:rPr lang="en-US" sz="1600" dirty="0" smtClean="0">
                <a:solidFill>
                  <a:srgbClr val="6E8080"/>
                </a:solidFill>
                <a:latin typeface="Lucida Sans Typewriter"/>
                <a:ea typeface="Courier New" charset="0"/>
                <a:cs typeface="Courier New" charset="0"/>
              </a:rPr>
              <a:t>   {</a:t>
            </a:r>
          </a:p>
          <a:p>
            <a:pPr lvl="1">
              <a:spcBef>
                <a:spcPts val="0"/>
              </a:spcBef>
              <a:buNone/>
            </a:pPr>
            <a:r>
              <a:rPr lang="en-US" sz="1600" dirty="0" smtClean="0">
                <a:solidFill>
                  <a:srgbClr val="6E8080"/>
                </a:solidFill>
                <a:latin typeface="Lucida Sans Typewriter"/>
                <a:ea typeface="Courier New" charset="0"/>
                <a:cs typeface="Courier New" charset="0"/>
              </a:rPr>
              <a:t>      Earthquake quake = new Earthquake(4);</a:t>
            </a:r>
          </a:p>
          <a:p>
            <a:pPr lvl="1">
              <a:spcBef>
                <a:spcPts val="0"/>
              </a:spcBef>
              <a:buNone/>
            </a:pP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Assert.assertEquals("Felt</a:t>
            </a:r>
            <a:r>
              <a:rPr lang="en-US" sz="1600" dirty="0" smtClean="0">
                <a:solidFill>
                  <a:srgbClr val="6E8080"/>
                </a:solidFill>
                <a:latin typeface="Lucida Sans Typewriter"/>
                <a:ea typeface="Courier New" charset="0"/>
                <a:cs typeface="Courier New" charset="0"/>
              </a:rPr>
              <a:t> by many people, no destruction”,</a:t>
            </a:r>
          </a:p>
          <a:p>
            <a:pPr lvl="1">
              <a:spcBef>
                <a:spcPts val="0"/>
              </a:spcBef>
              <a:buNone/>
            </a:pP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quake.getDescription</a:t>
            </a:r>
            <a:r>
              <a:rPr lang="en-US" sz="1600" dirty="0" smtClean="0">
                <a:solidFill>
                  <a:srgbClr val="6E8080"/>
                </a:solidFill>
                <a:latin typeface="Lucida Sans Typewriter"/>
                <a:ea typeface="Courier New" charset="0"/>
                <a:cs typeface="Courier New" charset="0"/>
              </a:rPr>
              <a:t>());</a:t>
            </a:r>
          </a:p>
          <a:p>
            <a:pPr lvl="1">
              <a:spcBef>
                <a:spcPts val="0"/>
              </a:spcBef>
              <a:buNone/>
            </a:pPr>
            <a:r>
              <a:rPr lang="en-US" sz="1600" dirty="0" smtClean="0">
                <a:solidFill>
                  <a:srgbClr val="6E8080"/>
                </a:solidFill>
                <a:latin typeface="Lucida Sans Typewriter"/>
                <a:ea typeface="Courier New" charset="0"/>
                <a:cs typeface="Courier New" charset="0"/>
              </a:rPr>
              <a:t>   }</a:t>
            </a:r>
          </a:p>
          <a:p>
            <a:pPr lvl="1">
              <a:spcBef>
                <a:spcPts val="0"/>
              </a:spcBef>
              <a:buNone/>
            </a:pPr>
            <a:r>
              <a:rPr lang="en-US" sz="1600" dirty="0" smtClean="0">
                <a:solidFill>
                  <a:srgbClr val="6E8080"/>
                </a:solidFill>
                <a:latin typeface="Lucida Sans Typewriter"/>
                <a:ea typeface="Courier New" charset="0"/>
                <a:cs typeface="Courier New" charset="0"/>
              </a:rPr>
              <a:t>} </a:t>
            </a:r>
          </a:p>
        </p:txBody>
      </p:sp>
      <p:sp>
        <p:nvSpPr>
          <p:cNvPr id="9" name="Content Placeholder 5"/>
          <p:cNvSpPr>
            <a:spLocks noGrp="1"/>
          </p:cNvSpPr>
          <p:nvPr>
            <p:ph idx="4294967295"/>
          </p:nvPr>
        </p:nvSpPr>
        <p:spPr>
          <a:xfrm>
            <a:off x="0" y="958815"/>
            <a:ext cx="9135036" cy="796933"/>
          </a:xfrm>
        </p:spPr>
        <p:txBody>
          <a:bodyPr>
            <a:normAutofit lnSpcReduction="10000"/>
          </a:bodyPr>
          <a:lstStyle/>
          <a:p>
            <a:pPr>
              <a:buNone/>
            </a:pPr>
            <a:r>
              <a:rPr lang="en-US" dirty="0" smtClean="0"/>
              <a:t>Provide a </a:t>
            </a:r>
            <a:r>
              <a:rPr lang="en-US" dirty="0" err="1" smtClean="0"/>
              <a:t>JUnit</a:t>
            </a:r>
            <a:r>
              <a:rPr lang="en-US" dirty="0" smtClean="0"/>
              <a:t> test class with one test case for the </a:t>
            </a:r>
            <a:r>
              <a:rPr lang="en-US" dirty="0" smtClean="0">
                <a:solidFill>
                  <a:srgbClr val="6E8080"/>
                </a:solidFill>
                <a:latin typeface="Lucida Sans Typewriter"/>
                <a:ea typeface="Courier New" charset="0"/>
                <a:cs typeface="Courier New" charset="0"/>
              </a:rPr>
              <a:t>Earthquake</a:t>
            </a:r>
            <a:r>
              <a:rPr lang="en-US" dirty="0" smtClean="0"/>
              <a:t> class in Chapter 5.</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8.25</a:t>
            </a:r>
            <a:endParaRPr lang="en-US" dirty="0"/>
          </a:p>
        </p:txBody>
      </p:sp>
      <p:sp>
        <p:nvSpPr>
          <p:cNvPr id="8" name="Content Placeholder 5"/>
          <p:cNvSpPr>
            <a:spLocks noGrp="1"/>
          </p:cNvSpPr>
          <p:nvPr>
            <p:ph idx="4294967295"/>
          </p:nvPr>
        </p:nvSpPr>
        <p:spPr>
          <a:xfrm>
            <a:off x="608336" y="1935654"/>
            <a:ext cx="8535664" cy="3194616"/>
          </a:xfrm>
        </p:spPr>
        <p:txBody>
          <a:bodyPr/>
          <a:lstStyle/>
          <a:p>
            <a:pPr>
              <a:buNone/>
            </a:pPr>
            <a:r>
              <a:rPr lang="en-US" b="1" dirty="0" smtClean="0"/>
              <a:t>Answer:</a:t>
            </a:r>
            <a:r>
              <a:rPr lang="en-US" dirty="0" smtClean="0"/>
              <a:t> It is a tolerance threshold for comparing floating-point numbers. We want the equality test to pass if there is a small </a:t>
            </a:r>
            <a:r>
              <a:rPr lang="en-US" dirty="0" err="1" smtClean="0"/>
              <a:t>roundoff</a:t>
            </a:r>
            <a:r>
              <a:rPr lang="en-US" dirty="0" smtClean="0"/>
              <a:t> error. </a:t>
            </a:r>
            <a:endParaRPr lang="en-US" dirty="0"/>
          </a:p>
        </p:txBody>
      </p:sp>
      <p:sp>
        <p:nvSpPr>
          <p:cNvPr id="9" name="Content Placeholder 5"/>
          <p:cNvSpPr>
            <a:spLocks noGrp="1"/>
          </p:cNvSpPr>
          <p:nvPr>
            <p:ph idx="4294967295"/>
          </p:nvPr>
        </p:nvSpPr>
        <p:spPr>
          <a:xfrm>
            <a:off x="0" y="958815"/>
            <a:ext cx="9135036" cy="796933"/>
          </a:xfrm>
        </p:spPr>
        <p:txBody>
          <a:bodyPr>
            <a:normAutofit lnSpcReduction="10000"/>
          </a:bodyPr>
          <a:lstStyle/>
          <a:p>
            <a:pPr>
              <a:buNone/>
            </a:pPr>
            <a:r>
              <a:rPr lang="en-US" dirty="0" smtClean="0"/>
              <a:t>What is the significance of the </a:t>
            </a:r>
            <a:r>
              <a:rPr lang="en-US" dirty="0" smtClean="0">
                <a:solidFill>
                  <a:srgbClr val="6E8080"/>
                </a:solidFill>
                <a:latin typeface="Lucida Sans Typewriter"/>
                <a:ea typeface="Courier New" charset="0"/>
                <a:cs typeface="Courier New" charset="0"/>
              </a:rPr>
              <a:t>EPSILON</a:t>
            </a:r>
            <a:r>
              <a:rPr lang="en-US" dirty="0" smtClean="0"/>
              <a:t> parameter in the </a:t>
            </a:r>
            <a:r>
              <a:rPr lang="en-US" dirty="0" err="1" smtClean="0">
                <a:solidFill>
                  <a:srgbClr val="6E8080"/>
                </a:solidFill>
                <a:latin typeface="Lucida Sans Typewriter"/>
                <a:ea typeface="Courier New" charset="0"/>
                <a:cs typeface="Courier New" charset="0"/>
              </a:rPr>
              <a:t>assertEquals</a:t>
            </a:r>
            <a:r>
              <a:rPr lang="en-US" dirty="0" smtClean="0"/>
              <a:t> method?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Designing Good Methods - Cohesion </a:t>
            </a:r>
            <a:endParaRPr lang="en-US" dirty="0"/>
          </a:p>
        </p:txBody>
      </p:sp>
      <p:sp>
        <p:nvSpPr>
          <p:cNvPr id="3" name="Content Placeholder 2"/>
          <p:cNvSpPr>
            <a:spLocks noGrp="1"/>
          </p:cNvSpPr>
          <p:nvPr>
            <p:ph idx="4294967295"/>
          </p:nvPr>
        </p:nvSpPr>
        <p:spPr>
          <a:xfrm>
            <a:off x="9525" y="921456"/>
            <a:ext cx="9134475" cy="5664807"/>
          </a:xfrm>
        </p:spPr>
        <p:txBody>
          <a:bodyPr/>
          <a:lstStyle/>
          <a:p>
            <a:r>
              <a:rPr lang="en-US" dirty="0" smtClean="0"/>
              <a:t>This class lacks cohesion.</a:t>
            </a:r>
          </a:p>
          <a:p>
            <a:pPr lvl="1">
              <a:spcBef>
                <a:spcPts val="0"/>
              </a:spcBef>
              <a:buNone/>
            </a:pPr>
            <a:r>
              <a:rPr lang="en-US" dirty="0" smtClean="0">
                <a:solidFill>
                  <a:srgbClr val="6E8080"/>
                </a:solidFill>
                <a:latin typeface="Lucida Sans Typewriter"/>
                <a:ea typeface="Courier New" charset="0"/>
                <a:cs typeface="Courier New" charset="0"/>
              </a:rPr>
              <a:t>public class </a:t>
            </a:r>
            <a:r>
              <a:rPr lang="en-US" dirty="0" err="1" smtClean="0">
                <a:solidFill>
                  <a:srgbClr val="6E8080"/>
                </a:solidFill>
                <a:latin typeface="Lucida Sans Typewriter"/>
                <a:ea typeface="Courier New" charset="0"/>
                <a:cs typeface="Courier New" charset="0"/>
              </a:rPr>
              <a:t>CashRegister</a:t>
            </a:r>
            <a:endParaRPr lang="en-US" dirty="0" smtClean="0">
              <a:solidFill>
                <a:srgbClr val="6E8080"/>
              </a:solidFill>
              <a:latin typeface="Lucida Sans Typewriter"/>
              <a:ea typeface="Courier New" charset="0"/>
              <a:cs typeface="Courier New" charset="0"/>
            </a:endParaRPr>
          </a:p>
          <a:p>
            <a:pPr lvl="1">
              <a:spcBef>
                <a:spcPts val="0"/>
              </a:spcBef>
              <a:buNone/>
            </a:pP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   public static final double QUARTER_VALUE = 0.25;</a:t>
            </a:r>
          </a:p>
          <a:p>
            <a:pPr lvl="1">
              <a:spcBef>
                <a:spcPts val="0"/>
              </a:spcBef>
              <a:buNone/>
            </a:pPr>
            <a:r>
              <a:rPr lang="en-US" dirty="0" smtClean="0">
                <a:solidFill>
                  <a:srgbClr val="6E8080"/>
                </a:solidFill>
                <a:latin typeface="Lucida Sans Typewriter"/>
                <a:ea typeface="Courier New" charset="0"/>
                <a:cs typeface="Courier New" charset="0"/>
              </a:rPr>
              <a:t>   public static final double DIME_VALUE = 0.1;</a:t>
            </a:r>
          </a:p>
          <a:p>
            <a:pPr lvl="1">
              <a:spcBef>
                <a:spcPts val="0"/>
              </a:spcBef>
              <a:buNone/>
            </a:pPr>
            <a:r>
              <a:rPr lang="en-US" dirty="0" smtClean="0">
                <a:solidFill>
                  <a:srgbClr val="6E8080"/>
                </a:solidFill>
                <a:latin typeface="Lucida Sans Typewriter"/>
                <a:ea typeface="Courier New" charset="0"/>
                <a:cs typeface="Courier New" charset="0"/>
              </a:rPr>
              <a:t>   public static final double NICKEL_VALUE = 0.05;</a:t>
            </a:r>
          </a:p>
          <a:p>
            <a:pPr lvl="1">
              <a:spcBef>
                <a:spcPts val="0"/>
              </a:spcBef>
              <a:buNone/>
            </a:pPr>
            <a:r>
              <a:rPr lang="en-US" dirty="0" smtClean="0">
                <a:solidFill>
                  <a:srgbClr val="6E8080"/>
                </a:solidFill>
                <a:latin typeface="Lucida Sans Typewriter"/>
                <a:ea typeface="Courier New" charset="0"/>
                <a:cs typeface="Courier New" charset="0"/>
              </a:rPr>
              <a:t>   . . .</a:t>
            </a:r>
          </a:p>
          <a:p>
            <a:pPr lvl="1">
              <a:spcBef>
                <a:spcPts val="0"/>
              </a:spcBef>
              <a:buNone/>
            </a:pPr>
            <a:r>
              <a:rPr lang="en-US" dirty="0" smtClean="0">
                <a:solidFill>
                  <a:srgbClr val="6E8080"/>
                </a:solidFill>
                <a:latin typeface="Lucida Sans Typewriter"/>
                <a:ea typeface="Courier New" charset="0"/>
                <a:cs typeface="Courier New" charset="0"/>
              </a:rPr>
              <a:t>   public void </a:t>
            </a:r>
            <a:r>
              <a:rPr lang="en-US" dirty="0" err="1" smtClean="0">
                <a:solidFill>
                  <a:srgbClr val="6E8080"/>
                </a:solidFill>
                <a:latin typeface="Lucida Sans Typewriter"/>
                <a:ea typeface="Courier New" charset="0"/>
                <a:cs typeface="Courier New" charset="0"/>
              </a:rPr>
              <a:t>receivePayment(int</a:t>
            </a:r>
            <a:r>
              <a:rPr lang="en-US" dirty="0" smtClean="0">
                <a:solidFill>
                  <a:srgbClr val="6E8080"/>
                </a:solidFill>
                <a:latin typeface="Lucida Sans Typewriter"/>
                <a:ea typeface="Courier New" charset="0"/>
                <a:cs typeface="Courier New" charset="0"/>
              </a:rPr>
              <a:t> dollars,</a:t>
            </a:r>
          </a:p>
          <a:p>
            <a:pPr lvl="1">
              <a:spcBef>
                <a:spcPts val="0"/>
              </a:spcBef>
              <a:buNone/>
            </a:pP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int</a:t>
            </a:r>
            <a:r>
              <a:rPr lang="en-US" dirty="0" smtClean="0">
                <a:solidFill>
                  <a:srgbClr val="6E8080"/>
                </a:solidFill>
                <a:latin typeface="Lucida Sans Typewriter"/>
                <a:ea typeface="Courier New" charset="0"/>
                <a:cs typeface="Courier New" charset="0"/>
              </a:rPr>
              <a:t> quarters, </a:t>
            </a:r>
            <a:r>
              <a:rPr lang="en-US" dirty="0" err="1" smtClean="0">
                <a:solidFill>
                  <a:srgbClr val="6E8080"/>
                </a:solidFill>
                <a:latin typeface="Lucida Sans Typewriter"/>
                <a:ea typeface="Courier New" charset="0"/>
                <a:cs typeface="Courier New" charset="0"/>
              </a:rPr>
              <a:t>int</a:t>
            </a:r>
            <a:r>
              <a:rPr lang="en-US" dirty="0" smtClean="0">
                <a:solidFill>
                  <a:srgbClr val="6E8080"/>
                </a:solidFill>
                <a:latin typeface="Lucida Sans Typewriter"/>
                <a:ea typeface="Courier New" charset="0"/>
                <a:cs typeface="Courier New" charset="0"/>
              </a:rPr>
              <a:t> dimes, </a:t>
            </a:r>
            <a:r>
              <a:rPr lang="en-US" dirty="0" err="1" smtClean="0">
                <a:solidFill>
                  <a:srgbClr val="6E8080"/>
                </a:solidFill>
                <a:latin typeface="Lucida Sans Typewriter"/>
                <a:ea typeface="Courier New" charset="0"/>
                <a:cs typeface="Courier New" charset="0"/>
              </a:rPr>
              <a:t>int</a:t>
            </a:r>
            <a:r>
              <a:rPr lang="en-US" dirty="0" smtClean="0">
                <a:solidFill>
                  <a:srgbClr val="6E8080"/>
                </a:solidFill>
                <a:latin typeface="Lucida Sans Typewriter"/>
                <a:ea typeface="Courier New" charset="0"/>
                <a:cs typeface="Courier New" charset="0"/>
              </a:rPr>
              <a:t> nickels,</a:t>
            </a:r>
          </a:p>
          <a:p>
            <a:pPr lvl="1">
              <a:spcBef>
                <a:spcPts val="0"/>
              </a:spcBef>
              <a:buNone/>
            </a:pP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int</a:t>
            </a:r>
            <a:r>
              <a:rPr lang="en-US" dirty="0" smtClean="0">
                <a:solidFill>
                  <a:srgbClr val="6E8080"/>
                </a:solidFill>
                <a:latin typeface="Lucida Sans Typewriter"/>
                <a:ea typeface="Courier New" charset="0"/>
                <a:cs typeface="Courier New" charset="0"/>
              </a:rPr>
              <a:t> pennies)</a:t>
            </a:r>
          </a:p>
          <a:p>
            <a:pPr lvl="1">
              <a:spcBef>
                <a:spcPts val="0"/>
              </a:spcBef>
              <a:buNone/>
            </a:pPr>
            <a:r>
              <a:rPr lang="en-US" dirty="0" smtClean="0">
                <a:solidFill>
                  <a:srgbClr val="6E8080"/>
                </a:solidFill>
                <a:latin typeface="Lucida Sans Typewriter"/>
                <a:ea typeface="Courier New" charset="0"/>
                <a:cs typeface="Courier New" charset="0"/>
              </a:rPr>
              <a:t>   . . .</a:t>
            </a:r>
          </a:p>
          <a:p>
            <a:pPr lvl="1">
              <a:spcBef>
                <a:spcPts val="0"/>
              </a:spcBef>
              <a:buNone/>
            </a:pPr>
            <a:r>
              <a:rPr lang="en-US" dirty="0" smtClean="0">
                <a:solidFill>
                  <a:srgbClr val="6E8080"/>
                </a:solidFill>
                <a:latin typeface="Lucida Sans Typewriter"/>
                <a:ea typeface="Courier New" charset="0"/>
                <a:cs typeface="Courier New" charset="0"/>
              </a:rPr>
              <a:t>} </a:t>
            </a:r>
          </a:p>
          <a:p>
            <a:r>
              <a:rPr lang="en-US" dirty="0" smtClean="0"/>
              <a:t>It contains two concepts </a:t>
            </a:r>
          </a:p>
          <a:p>
            <a:pPr lvl="1"/>
            <a:r>
              <a:rPr lang="en-US" dirty="0" smtClean="0"/>
              <a:t>A cash register that holds coins and computes their total</a:t>
            </a:r>
          </a:p>
          <a:p>
            <a:pPr lvl="1"/>
            <a:r>
              <a:rPr lang="en-US" dirty="0" smtClean="0"/>
              <a:t>The values of individual coins.</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Designing Good Methods - Cohesion </a:t>
            </a:r>
            <a:endParaRPr lang="en-US" dirty="0"/>
          </a:p>
        </p:txBody>
      </p:sp>
      <p:sp>
        <p:nvSpPr>
          <p:cNvPr id="3" name="Content Placeholder 2"/>
          <p:cNvSpPr>
            <a:spLocks noGrp="1"/>
          </p:cNvSpPr>
          <p:nvPr>
            <p:ph idx="4294967295"/>
          </p:nvPr>
        </p:nvSpPr>
        <p:spPr>
          <a:xfrm>
            <a:off x="9525" y="921456"/>
            <a:ext cx="9134475" cy="5664807"/>
          </a:xfrm>
        </p:spPr>
        <p:txBody>
          <a:bodyPr/>
          <a:lstStyle/>
          <a:p>
            <a:r>
              <a:rPr lang="en-US" dirty="0" smtClean="0"/>
              <a:t>Solution: Make two classes:</a:t>
            </a:r>
          </a:p>
          <a:p>
            <a:pPr lvl="1">
              <a:spcBef>
                <a:spcPts val="0"/>
              </a:spcBef>
              <a:buNone/>
            </a:pPr>
            <a:r>
              <a:rPr lang="en-US" sz="1600" dirty="0" smtClean="0">
                <a:solidFill>
                  <a:srgbClr val="6E8080"/>
                </a:solidFill>
                <a:latin typeface="Lucida Sans Typewriter"/>
                <a:ea typeface="Courier New" charset="0"/>
                <a:cs typeface="Courier New" charset="0"/>
              </a:rPr>
              <a:t>public class Coin</a:t>
            </a:r>
          </a:p>
          <a:p>
            <a:pPr lvl="1">
              <a:spcBef>
                <a:spcPts val="0"/>
              </a:spcBef>
              <a:buNone/>
            </a:pPr>
            <a:r>
              <a:rPr lang="en-US" sz="1600" dirty="0" smtClean="0">
                <a:solidFill>
                  <a:srgbClr val="6E8080"/>
                </a:solidFill>
                <a:latin typeface="Lucida Sans Typewriter"/>
                <a:ea typeface="Courier New" charset="0"/>
                <a:cs typeface="Courier New" charset="0"/>
              </a:rPr>
              <a:t>{</a:t>
            </a:r>
          </a:p>
          <a:p>
            <a:pPr lvl="1">
              <a:spcBef>
                <a:spcPts val="0"/>
              </a:spcBef>
              <a:buNone/>
            </a:pPr>
            <a:r>
              <a:rPr lang="en-US" sz="1600" dirty="0" smtClean="0">
                <a:solidFill>
                  <a:srgbClr val="6E8080"/>
                </a:solidFill>
                <a:latin typeface="Lucida Sans Typewriter"/>
                <a:ea typeface="Courier New" charset="0"/>
                <a:cs typeface="Courier New" charset="0"/>
              </a:rPr>
              <a:t>   public </a:t>
            </a:r>
            <a:r>
              <a:rPr lang="en-US" sz="1600" dirty="0" err="1" smtClean="0">
                <a:solidFill>
                  <a:srgbClr val="6E8080"/>
                </a:solidFill>
                <a:latin typeface="Lucida Sans Typewriter"/>
                <a:ea typeface="Courier New" charset="0"/>
                <a:cs typeface="Courier New" charset="0"/>
              </a:rPr>
              <a:t>Coin(double</a:t>
            </a: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aValue</a:t>
            </a:r>
            <a:r>
              <a:rPr lang="en-US" sz="1600" dirty="0" smtClean="0">
                <a:solidFill>
                  <a:srgbClr val="6E8080"/>
                </a:solidFill>
                <a:latin typeface="Lucida Sans Typewriter"/>
                <a:ea typeface="Courier New" charset="0"/>
                <a:cs typeface="Courier New" charset="0"/>
              </a:rPr>
              <a:t>, String </a:t>
            </a:r>
            <a:r>
              <a:rPr lang="en-US" sz="1600" dirty="0" err="1" smtClean="0">
                <a:solidFill>
                  <a:srgbClr val="6E8080"/>
                </a:solidFill>
                <a:latin typeface="Lucida Sans Typewriter"/>
                <a:ea typeface="Courier New" charset="0"/>
                <a:cs typeface="Courier New" charset="0"/>
              </a:rPr>
              <a:t>aName</a:t>
            </a:r>
            <a:r>
              <a:rPr lang="en-US" sz="1600" dirty="0" smtClean="0">
                <a:solidFill>
                  <a:srgbClr val="6E8080"/>
                </a:solidFill>
                <a:latin typeface="Lucida Sans Typewriter"/>
                <a:ea typeface="Courier New" charset="0"/>
                <a:cs typeface="Courier New" charset="0"/>
              </a:rPr>
              <a:t>) { . . . }</a:t>
            </a:r>
          </a:p>
          <a:p>
            <a:pPr lvl="1">
              <a:spcBef>
                <a:spcPts val="0"/>
              </a:spcBef>
              <a:buNone/>
            </a:pPr>
            <a:r>
              <a:rPr lang="en-US" sz="1600" dirty="0" smtClean="0">
                <a:solidFill>
                  <a:srgbClr val="6E8080"/>
                </a:solidFill>
                <a:latin typeface="Lucida Sans Typewriter"/>
                <a:ea typeface="Courier New" charset="0"/>
                <a:cs typeface="Courier New" charset="0"/>
              </a:rPr>
              <a:t>   public double </a:t>
            </a:r>
            <a:r>
              <a:rPr lang="en-US" sz="1600" dirty="0" err="1" smtClean="0">
                <a:solidFill>
                  <a:srgbClr val="6E8080"/>
                </a:solidFill>
                <a:latin typeface="Lucida Sans Typewriter"/>
                <a:ea typeface="Courier New" charset="0"/>
                <a:cs typeface="Courier New" charset="0"/>
              </a:rPr>
              <a:t>getValue</a:t>
            </a:r>
            <a:r>
              <a:rPr lang="en-US" sz="1600" dirty="0" smtClean="0">
                <a:solidFill>
                  <a:srgbClr val="6E8080"/>
                </a:solidFill>
                <a:latin typeface="Lucida Sans Typewriter"/>
                <a:ea typeface="Courier New" charset="0"/>
                <a:cs typeface="Courier New" charset="0"/>
              </a:rPr>
              <a:t>() { . . . } </a:t>
            </a:r>
          </a:p>
          <a:p>
            <a:pPr lvl="1">
              <a:spcBef>
                <a:spcPts val="0"/>
              </a:spcBef>
              <a:buNone/>
            </a:pPr>
            <a:r>
              <a:rPr lang="en-US" sz="1600" dirty="0" smtClean="0">
                <a:solidFill>
                  <a:srgbClr val="6E8080"/>
                </a:solidFill>
                <a:latin typeface="Lucida Sans Typewriter"/>
                <a:ea typeface="Courier New" charset="0"/>
                <a:cs typeface="Courier New" charset="0"/>
              </a:rPr>
              <a:t>   . . . </a:t>
            </a:r>
          </a:p>
          <a:p>
            <a:pPr lvl="1">
              <a:spcBef>
                <a:spcPts val="0"/>
              </a:spcBef>
              <a:buNone/>
            </a:pPr>
            <a:r>
              <a:rPr lang="en-US" sz="1600" dirty="0" smtClean="0">
                <a:solidFill>
                  <a:srgbClr val="6E8080"/>
                </a:solidFill>
                <a:latin typeface="Lucida Sans Typewriter"/>
                <a:ea typeface="Courier New" charset="0"/>
                <a:cs typeface="Courier New" charset="0"/>
              </a:rPr>
              <a:t>}</a:t>
            </a:r>
          </a:p>
          <a:p>
            <a:pPr lvl="1">
              <a:spcBef>
                <a:spcPts val="0"/>
              </a:spcBef>
              <a:buNone/>
            </a:pPr>
            <a:r>
              <a:rPr lang="en-US" sz="1600" dirty="0" smtClean="0">
                <a:solidFill>
                  <a:srgbClr val="6E8080"/>
                </a:solidFill>
                <a:latin typeface="Lucida Sans Typewriter"/>
                <a:ea typeface="Courier New" charset="0"/>
                <a:cs typeface="Courier New" charset="0"/>
              </a:rPr>
              <a:t> </a:t>
            </a:r>
          </a:p>
          <a:p>
            <a:pPr lvl="1">
              <a:spcBef>
                <a:spcPts val="0"/>
              </a:spcBef>
              <a:buNone/>
            </a:pPr>
            <a:r>
              <a:rPr lang="en-US" sz="1600" dirty="0" smtClean="0">
                <a:solidFill>
                  <a:srgbClr val="6E8080"/>
                </a:solidFill>
                <a:latin typeface="Lucida Sans Typewriter"/>
                <a:ea typeface="Courier New" charset="0"/>
                <a:cs typeface="Courier New" charset="0"/>
              </a:rPr>
              <a:t>public class </a:t>
            </a:r>
            <a:r>
              <a:rPr lang="en-US" sz="1600" dirty="0" err="1" smtClean="0">
                <a:solidFill>
                  <a:srgbClr val="6E8080"/>
                </a:solidFill>
                <a:latin typeface="Lucida Sans Typewriter"/>
                <a:ea typeface="Courier New" charset="0"/>
                <a:cs typeface="Courier New" charset="0"/>
              </a:rPr>
              <a:t>CashRegister</a:t>
            </a:r>
            <a:endParaRPr lang="en-US" sz="1600" dirty="0" smtClean="0">
              <a:solidFill>
                <a:srgbClr val="6E8080"/>
              </a:solidFill>
              <a:latin typeface="Lucida Sans Typewriter"/>
              <a:ea typeface="Courier New" charset="0"/>
              <a:cs typeface="Courier New" charset="0"/>
            </a:endParaRPr>
          </a:p>
          <a:p>
            <a:pPr lvl="1">
              <a:spcBef>
                <a:spcPts val="0"/>
              </a:spcBef>
              <a:buNone/>
            </a:pPr>
            <a:r>
              <a:rPr lang="en-US" sz="1600" dirty="0" smtClean="0">
                <a:solidFill>
                  <a:srgbClr val="6E8080"/>
                </a:solidFill>
                <a:latin typeface="Lucida Sans Typewriter"/>
                <a:ea typeface="Courier New" charset="0"/>
                <a:cs typeface="Courier New" charset="0"/>
              </a:rPr>
              <a:t>{ </a:t>
            </a:r>
          </a:p>
          <a:p>
            <a:pPr lvl="1">
              <a:spcBef>
                <a:spcPts val="0"/>
              </a:spcBef>
              <a:buNone/>
            </a:pPr>
            <a:r>
              <a:rPr lang="en-US" sz="1600" dirty="0" smtClean="0">
                <a:solidFill>
                  <a:srgbClr val="6E8080"/>
                </a:solidFill>
                <a:latin typeface="Lucida Sans Typewriter"/>
                <a:ea typeface="Courier New" charset="0"/>
                <a:cs typeface="Courier New" charset="0"/>
              </a:rPr>
              <a:t>   . . . </a:t>
            </a:r>
          </a:p>
          <a:p>
            <a:pPr lvl="1">
              <a:spcBef>
                <a:spcPts val="0"/>
              </a:spcBef>
              <a:buNone/>
            </a:pPr>
            <a:r>
              <a:rPr lang="en-US" sz="1600" dirty="0" smtClean="0">
                <a:solidFill>
                  <a:srgbClr val="6E8080"/>
                </a:solidFill>
                <a:latin typeface="Lucida Sans Typewriter"/>
                <a:ea typeface="Courier New" charset="0"/>
                <a:cs typeface="Courier New" charset="0"/>
              </a:rPr>
              <a:t>   public void </a:t>
            </a:r>
            <a:r>
              <a:rPr lang="en-US" sz="1600" dirty="0" err="1" smtClean="0">
                <a:solidFill>
                  <a:srgbClr val="6E8080"/>
                </a:solidFill>
                <a:latin typeface="Lucida Sans Typewriter"/>
                <a:ea typeface="Courier New" charset="0"/>
                <a:cs typeface="Courier New" charset="0"/>
              </a:rPr>
              <a:t>receivePayment(int</a:t>
            </a: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coinCount</a:t>
            </a:r>
            <a:r>
              <a:rPr lang="en-US" sz="1600" dirty="0" smtClean="0">
                <a:solidFill>
                  <a:srgbClr val="6E8080"/>
                </a:solidFill>
                <a:latin typeface="Lucida Sans Typewriter"/>
                <a:ea typeface="Courier New" charset="0"/>
                <a:cs typeface="Courier New" charset="0"/>
              </a:rPr>
              <a:t>, Coin </a:t>
            </a:r>
            <a:r>
              <a:rPr lang="en-US" sz="1600" dirty="0" err="1" smtClean="0">
                <a:solidFill>
                  <a:srgbClr val="6E8080"/>
                </a:solidFill>
                <a:latin typeface="Lucida Sans Typewriter"/>
                <a:ea typeface="Courier New" charset="0"/>
                <a:cs typeface="Courier New" charset="0"/>
              </a:rPr>
              <a:t>coinType</a:t>
            </a:r>
            <a:r>
              <a:rPr lang="en-US" sz="1600" dirty="0" smtClean="0">
                <a:solidFill>
                  <a:srgbClr val="6E8080"/>
                </a:solidFill>
                <a:latin typeface="Lucida Sans Typewriter"/>
                <a:ea typeface="Courier New" charset="0"/>
                <a:cs typeface="Courier New" charset="0"/>
              </a:rPr>
              <a:t>)</a:t>
            </a:r>
          </a:p>
          <a:p>
            <a:pPr lvl="1">
              <a:spcBef>
                <a:spcPts val="0"/>
              </a:spcBef>
              <a:buNone/>
            </a:pPr>
            <a:r>
              <a:rPr lang="en-US" sz="1600" dirty="0" smtClean="0">
                <a:solidFill>
                  <a:srgbClr val="6E8080"/>
                </a:solidFill>
                <a:latin typeface="Lucida Sans Typewriter"/>
                <a:ea typeface="Courier New" charset="0"/>
                <a:cs typeface="Courier New" charset="0"/>
              </a:rPr>
              <a:t>   {</a:t>
            </a:r>
          </a:p>
          <a:p>
            <a:pPr lvl="1">
              <a:spcBef>
                <a:spcPts val="0"/>
              </a:spcBef>
              <a:buNone/>
            </a:pPr>
            <a:r>
              <a:rPr lang="en-US" sz="1600" dirty="0" smtClean="0">
                <a:solidFill>
                  <a:srgbClr val="6E8080"/>
                </a:solidFill>
                <a:latin typeface="Lucida Sans Typewriter"/>
                <a:ea typeface="Courier New" charset="0"/>
                <a:cs typeface="Courier New" charset="0"/>
              </a:rPr>
              <a:t>      payment = payment + </a:t>
            </a:r>
            <a:r>
              <a:rPr lang="en-US" sz="1600" dirty="0" err="1" smtClean="0">
                <a:solidFill>
                  <a:srgbClr val="6E8080"/>
                </a:solidFill>
                <a:latin typeface="Lucida Sans Typewriter"/>
                <a:ea typeface="Courier New" charset="0"/>
                <a:cs typeface="Courier New" charset="0"/>
              </a:rPr>
              <a:t>coinCount</a:t>
            </a:r>
            <a:r>
              <a:rPr lang="en-US" sz="1600" dirty="0" smtClean="0">
                <a:solidFill>
                  <a:srgbClr val="6E8080"/>
                </a:solidFill>
                <a:latin typeface="Lucida Sans Typewriter"/>
                <a:ea typeface="Courier New" charset="0"/>
                <a:cs typeface="Courier New" charset="0"/>
              </a:rPr>
              <a:t> * </a:t>
            </a:r>
            <a:r>
              <a:rPr lang="en-US" sz="1600" dirty="0" err="1" smtClean="0">
                <a:solidFill>
                  <a:srgbClr val="6E8080"/>
                </a:solidFill>
                <a:latin typeface="Lucida Sans Typewriter"/>
                <a:ea typeface="Courier New" charset="0"/>
                <a:cs typeface="Courier New" charset="0"/>
              </a:rPr>
              <a:t>coinType.getValue</a:t>
            </a:r>
            <a:r>
              <a:rPr lang="en-US" sz="1600" dirty="0" smtClean="0">
                <a:solidFill>
                  <a:srgbClr val="6E8080"/>
                </a:solidFill>
                <a:latin typeface="Lucida Sans Typewriter"/>
                <a:ea typeface="Courier New" charset="0"/>
                <a:cs typeface="Courier New" charset="0"/>
              </a:rPr>
              <a:t>();</a:t>
            </a:r>
          </a:p>
          <a:p>
            <a:pPr lvl="1">
              <a:spcBef>
                <a:spcPts val="0"/>
              </a:spcBef>
              <a:buNone/>
            </a:pPr>
            <a:r>
              <a:rPr lang="en-US" sz="1600" dirty="0" smtClean="0">
                <a:solidFill>
                  <a:srgbClr val="6E8080"/>
                </a:solidFill>
                <a:latin typeface="Lucida Sans Typewriter"/>
                <a:ea typeface="Courier New" charset="0"/>
                <a:cs typeface="Courier New" charset="0"/>
              </a:rPr>
              <a:t>   }</a:t>
            </a:r>
          </a:p>
          <a:p>
            <a:pPr lvl="1">
              <a:spcBef>
                <a:spcPts val="0"/>
              </a:spcBef>
              <a:buNone/>
            </a:pPr>
            <a:r>
              <a:rPr lang="en-US" sz="1600" dirty="0" smtClean="0">
                <a:solidFill>
                  <a:srgbClr val="6E8080"/>
                </a:solidFill>
                <a:latin typeface="Lucida Sans Typewriter"/>
                <a:ea typeface="Courier New" charset="0"/>
                <a:cs typeface="Courier New" charset="0"/>
              </a:rPr>
              <a:t>   . . . </a:t>
            </a:r>
          </a:p>
          <a:p>
            <a:pPr lvl="1">
              <a:spcBef>
                <a:spcPts val="0"/>
              </a:spcBef>
              <a:buNone/>
            </a:pPr>
            <a:r>
              <a:rPr lang="en-US" sz="1600" dirty="0" smtClean="0">
                <a:solidFill>
                  <a:srgbClr val="6E8080"/>
                </a:solidFill>
                <a:latin typeface="Lucida Sans Typewriter"/>
                <a:ea typeface="Courier New" charset="0"/>
                <a:cs typeface="Courier New" charset="0"/>
              </a:rPr>
              <a:t>} </a:t>
            </a:r>
          </a:p>
          <a:p>
            <a:r>
              <a:rPr lang="en-US" dirty="0" smtClean="0"/>
              <a:t>Now </a:t>
            </a:r>
            <a:r>
              <a:rPr lang="en-US" dirty="0" err="1" smtClean="0">
                <a:solidFill>
                  <a:srgbClr val="6E8080"/>
                </a:solidFill>
                <a:latin typeface="Lucida Sans Typewriter"/>
                <a:ea typeface="Courier New" charset="0"/>
                <a:cs typeface="Courier New" charset="0"/>
              </a:rPr>
              <a:t>CashRegister</a:t>
            </a:r>
            <a:r>
              <a:rPr lang="en-US" dirty="0" smtClean="0"/>
              <a:t> class can handle any type of coin.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Title Pag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6337</TotalTime>
  <Words>4476</Words>
  <Application>Microsoft Macintosh PowerPoint</Application>
  <PresentationFormat>On-screen Show (4:3)</PresentationFormat>
  <Paragraphs>566</Paragraphs>
  <Slides>75</Slides>
  <Notes>0</Notes>
  <HiddenSlides>0</HiddenSlides>
  <MMClips>0</MMClips>
  <ScaleCrop>false</ScaleCrop>
  <HeadingPairs>
    <vt:vector size="4" baseType="variant">
      <vt:variant>
        <vt:lpstr>Theme</vt:lpstr>
      </vt:variant>
      <vt:variant>
        <vt:i4>5</vt:i4>
      </vt:variant>
      <vt:variant>
        <vt:lpstr>Slide Titles</vt:lpstr>
      </vt:variant>
      <vt:variant>
        <vt:i4>75</vt:i4>
      </vt:variant>
    </vt:vector>
  </HeadingPairs>
  <TitlesOfParts>
    <vt:vector size="80" baseType="lpstr">
      <vt:lpstr>Title Page</vt:lpstr>
      <vt:lpstr>Office Theme</vt:lpstr>
      <vt:lpstr>2_Office Theme</vt:lpstr>
      <vt:lpstr>1_Office Theme</vt:lpstr>
      <vt:lpstr>3_Office Theme</vt:lpstr>
      <vt:lpstr>PowerPoint Presentation</vt:lpstr>
      <vt:lpstr>Chapter Goals</vt:lpstr>
      <vt:lpstr>Discovering Classes</vt:lpstr>
      <vt:lpstr>Discovering Classes</vt:lpstr>
      <vt:lpstr>Self Check 8.1</vt:lpstr>
      <vt:lpstr>Self Check 8.2</vt:lpstr>
      <vt:lpstr>Designing Good Methods - Cohesion </vt:lpstr>
      <vt:lpstr>Designing Good Methods - Cohesion </vt:lpstr>
      <vt:lpstr>Designing Good Methods - Cohesion </vt:lpstr>
      <vt:lpstr>Minimizing Dependencies</vt:lpstr>
      <vt:lpstr>Minimizing Dependencies</vt:lpstr>
      <vt:lpstr>Minimizing Dependencies</vt:lpstr>
      <vt:lpstr>Separating Accessors and Mutators</vt:lpstr>
      <vt:lpstr>Separating Accessors and Mutators</vt:lpstr>
      <vt:lpstr>Minimizing Side Effects</vt:lpstr>
      <vt:lpstr>Minimizing Side Effects</vt:lpstr>
      <vt:lpstr>Minimizing Side Effects</vt:lpstr>
      <vt:lpstr>Minimizing Side Effects</vt:lpstr>
      <vt:lpstr>Self Check 8.3</vt:lpstr>
      <vt:lpstr>Self Check 8.4</vt:lpstr>
      <vt:lpstr>Self Check 8.5</vt:lpstr>
      <vt:lpstr>Self Check 8.6</vt:lpstr>
      <vt:lpstr>Self Check 8.7</vt:lpstr>
      <vt:lpstr>Self Check 8.8</vt:lpstr>
      <vt:lpstr>Self Check 8.9</vt:lpstr>
      <vt:lpstr>Consistency</vt:lpstr>
      <vt:lpstr>Problem Solving: Patterns for Object Data - Keeping a Total</vt:lpstr>
      <vt:lpstr>Problem Solving: Patterns for Object Data - Keeping a Total</vt:lpstr>
      <vt:lpstr>Problem Solving: Patterns for Object Data – Counting Events</vt:lpstr>
      <vt:lpstr>Problem Solving: Patterns for Object Data – Counting Events</vt:lpstr>
      <vt:lpstr>Problem Solving: Patterns for Object Data – Collecting Values</vt:lpstr>
      <vt:lpstr>Problem Solving: Patterns for Object Data – Collecting Values</vt:lpstr>
      <vt:lpstr>Problem Solving: Patterns for Object Data - Managing Properties of an Object</vt:lpstr>
      <vt:lpstr>Problem Solving: Patterns for Object Data - Managing Properties of an Object</vt:lpstr>
      <vt:lpstr>Problem Solving: Patterns for Object Data - Modeling Objects with Distinct States</vt:lpstr>
      <vt:lpstr>Problem Solving: Patterns for Object Data - Modeling Objects with Distinct States</vt:lpstr>
      <vt:lpstr>Problem Solving: Patterns for Object Data - Modeling Objects with Distinct States</vt:lpstr>
      <vt:lpstr>Problem Solving: Patterns for Object Data - Describing the Position of an Object</vt:lpstr>
      <vt:lpstr>Problem Solving: Patterns for Object Data - Describing the Position of an Object</vt:lpstr>
      <vt:lpstr>Problem Solving: Patterns for Object Data - Describing the Position of an Object</vt:lpstr>
      <vt:lpstr>Self Check 8.10</vt:lpstr>
      <vt:lpstr>Self Check 8.11</vt:lpstr>
      <vt:lpstr>Self Check 8.12</vt:lpstr>
      <vt:lpstr>Self Check 8.13</vt:lpstr>
      <vt:lpstr>Self Check 8.14</vt:lpstr>
      <vt:lpstr>Self Check 8.15</vt:lpstr>
      <vt:lpstr>Self Check 8.16</vt:lpstr>
      <vt:lpstr>static Variables and Methods - Variables</vt:lpstr>
      <vt:lpstr>static Variables and Methods</vt:lpstr>
      <vt:lpstr>static Variables and Methods</vt:lpstr>
      <vt:lpstr>static Variables and Methods</vt:lpstr>
      <vt:lpstr>static Variables and Methods - Methods</vt:lpstr>
      <vt:lpstr>static Variables and Methods</vt:lpstr>
      <vt:lpstr>static Variables and Methods</vt:lpstr>
      <vt:lpstr>Self Check 8.17</vt:lpstr>
      <vt:lpstr>Self Check 8.18</vt:lpstr>
      <vt:lpstr>Self Check 8.19</vt:lpstr>
      <vt:lpstr>Self Check 8.20</vt:lpstr>
      <vt:lpstr>Packages</vt:lpstr>
      <vt:lpstr>Organizing Related Classes into Packages</vt:lpstr>
      <vt:lpstr>Organizing Related Classes into Packages</vt:lpstr>
      <vt:lpstr>Organizing Related Classes into Packages</vt:lpstr>
      <vt:lpstr>Importing Packages</vt:lpstr>
      <vt:lpstr>Package Names</vt:lpstr>
      <vt:lpstr>Syntax 8.1 Package Specification</vt:lpstr>
      <vt:lpstr>Packages and Source Files</vt:lpstr>
      <vt:lpstr>Packages and Source Files</vt:lpstr>
      <vt:lpstr>Self Check 8.21</vt:lpstr>
      <vt:lpstr>Self Check 8.22</vt:lpstr>
      <vt:lpstr>Self Check 8.23</vt:lpstr>
      <vt:lpstr>Unit Test Frameworks</vt:lpstr>
      <vt:lpstr>Unit Test Frameworks</vt:lpstr>
      <vt:lpstr>Unit Test Frameworks</vt:lpstr>
      <vt:lpstr>Self Check 8.24</vt:lpstr>
      <vt:lpstr>Self Check 8.25</vt:lpstr>
    </vt:vector>
  </TitlesOfParts>
  <Company>Acadia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Rick Giles</dc:creator>
  <cp:lastModifiedBy>Cindy Johnson</cp:lastModifiedBy>
  <cp:revision>946</cp:revision>
  <dcterms:created xsi:type="dcterms:W3CDTF">2013-06-11T18:46:01Z</dcterms:created>
  <dcterms:modified xsi:type="dcterms:W3CDTF">2013-06-14T15:35:09Z</dcterms:modified>
</cp:coreProperties>
</file>