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480" r:id="rId8"/>
    <p:sldId id="1123" r:id="rId9"/>
    <p:sldId id="1167" r:id="rId10"/>
    <p:sldId id="1168" r:id="rId11"/>
    <p:sldId id="1169" r:id="rId12"/>
    <p:sldId id="1125" r:id="rId13"/>
    <p:sldId id="1126" r:id="rId14"/>
    <p:sldId id="1170" r:id="rId15"/>
    <p:sldId id="1171" r:id="rId16"/>
    <p:sldId id="1172" r:id="rId17"/>
    <p:sldId id="1173" r:id="rId18"/>
    <p:sldId id="885" r:id="rId19"/>
    <p:sldId id="1174" r:id="rId20"/>
    <p:sldId id="919" r:id="rId21"/>
    <p:sldId id="920" r:id="rId22"/>
    <p:sldId id="921" r:id="rId23"/>
    <p:sldId id="1128" r:id="rId24"/>
    <p:sldId id="1049" r:id="rId25"/>
    <p:sldId id="1050" r:id="rId26"/>
    <p:sldId id="1129" r:id="rId27"/>
    <p:sldId id="1051" r:id="rId28"/>
    <p:sldId id="1175" r:id="rId29"/>
    <p:sldId id="1176" r:id="rId30"/>
    <p:sldId id="1177" r:id="rId31"/>
    <p:sldId id="1178" r:id="rId32"/>
    <p:sldId id="1179" r:id="rId33"/>
    <p:sldId id="1130" r:id="rId34"/>
    <p:sldId id="1180" r:id="rId35"/>
    <p:sldId id="1181" r:id="rId36"/>
    <p:sldId id="1182" r:id="rId37"/>
    <p:sldId id="1183" r:id="rId38"/>
    <p:sldId id="886" r:id="rId39"/>
    <p:sldId id="933" r:id="rId40"/>
    <p:sldId id="934" r:id="rId41"/>
    <p:sldId id="935" r:id="rId42"/>
    <p:sldId id="1067" r:id="rId43"/>
    <p:sldId id="977" r:id="rId44"/>
    <p:sldId id="1184" r:id="rId45"/>
    <p:sldId id="1185" r:id="rId46"/>
    <p:sldId id="1186" r:id="rId47"/>
    <p:sldId id="1187" r:id="rId48"/>
    <p:sldId id="1188" r:id="rId49"/>
    <p:sldId id="1068" r:id="rId50"/>
    <p:sldId id="1189" r:id="rId51"/>
    <p:sldId id="1190" r:id="rId52"/>
    <p:sldId id="1191" r:id="rId53"/>
    <p:sldId id="1192" r:id="rId54"/>
    <p:sldId id="1193" r:id="rId55"/>
    <p:sldId id="1194" r:id="rId56"/>
    <p:sldId id="1195" r:id="rId57"/>
    <p:sldId id="952" r:id="rId58"/>
    <p:sldId id="1166" r:id="rId59"/>
    <p:sldId id="1196" r:id="rId60"/>
    <p:sldId id="1197" r:id="rId61"/>
    <p:sldId id="1198" r:id="rId62"/>
    <p:sldId id="1199" r:id="rId63"/>
    <p:sldId id="1200" r:id="rId64"/>
    <p:sldId id="1201" r:id="rId65"/>
    <p:sldId id="1202" r:id="rId66"/>
    <p:sldId id="1203" r:id="rId67"/>
    <p:sldId id="1204" r:id="rId68"/>
    <p:sldId id="1205" r:id="rId69"/>
    <p:sldId id="1206" r:id="rId70"/>
    <p:sldId id="1207" r:id="rId71"/>
    <p:sldId id="1208" r:id="rId72"/>
    <p:sldId id="1209" r:id="rId73"/>
    <p:sldId id="1210" r:id="rId74"/>
    <p:sldId id="1211" r:id="rId75"/>
    <p:sldId id="1212" r:id="rId76"/>
    <p:sldId id="1213" r:id="rId77"/>
    <p:sldId id="1214" r:id="rId78"/>
    <p:sldId id="1215" r:id="rId79"/>
    <p:sldId id="1216" r:id="rId80"/>
    <p:sldId id="1217" r:id="rId81"/>
    <p:sldId id="1218" r:id="rId82"/>
    <p:sldId id="1219" r:id="rId83"/>
    <p:sldId id="1220" r:id="rId84"/>
    <p:sldId id="1221" r:id="rId85"/>
    <p:sldId id="1222" r:id="rId86"/>
    <p:sldId id="1223" r:id="rId87"/>
    <p:sldId id="1224" r:id="rId88"/>
    <p:sldId id="1225" r:id="rId89"/>
    <p:sldId id="1226" r:id="rId90"/>
    <p:sldId id="1227" r:id="rId91"/>
    <p:sldId id="1228" r:id="rId92"/>
    <p:sldId id="1229" r:id="rId93"/>
    <p:sldId id="1230" r:id="rId94"/>
    <p:sldId id="1231" r:id="rId95"/>
    <p:sldId id="1232" r:id="rId96"/>
    <p:sldId id="1233" r:id="rId97"/>
    <p:sldId id="1234" r:id="rId98"/>
    <p:sldId id="1235" r:id="rId99"/>
    <p:sldId id="1236" r:id="rId100"/>
    <p:sldId id="1237" r:id="rId101"/>
    <p:sldId id="1238" r:id="rId102"/>
    <p:sldId id="1239" r:id="rId103"/>
    <p:sldId id="1240" r:id="rId104"/>
    <p:sldId id="1241" r:id="rId105"/>
    <p:sldId id="1242" r:id="rId106"/>
    <p:sldId id="1243" r:id="rId107"/>
    <p:sldId id="1244" r:id="rId108"/>
    <p:sldId id="1245" r:id="rId10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2" autoAdjust="0"/>
  </p:normalViewPr>
  <p:slideViewPr>
    <p:cSldViewPr snapToGrid="0" snapToObjects="1">
      <p:cViewPr varScale="1">
        <p:scale>
          <a:sx n="124" d="100"/>
          <a:sy n="124" d="100"/>
        </p:scale>
        <p:origin x="-15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68"/>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8" Type="http://schemas.openxmlformats.org/officeDocument/2006/relationships/slide" Target="slides/slide103.xml"/><Relationship Id="rId109" Type="http://schemas.openxmlformats.org/officeDocument/2006/relationships/slide" Target="slides/slide10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110" Type="http://schemas.openxmlformats.org/officeDocument/2006/relationships/printerSettings" Target="printerSettings/printerSettings1.bin"/><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00" Type="http://schemas.openxmlformats.org/officeDocument/2006/relationships/slide" Target="slides/slide95.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a:bodyPr>
          <a:lstStyle/>
          <a:p>
            <a:r>
              <a:rPr lang="en-US" sz="3600" b="1" dirty="0" smtClean="0"/>
              <a:t>Chapter 13 - Recursion</a:t>
            </a:r>
            <a:endParaRPr lang="en-US" sz="3600" b="1"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4" y="0"/>
            <a:ext cx="9135036" cy="1133142"/>
          </a:xfrm>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1133142"/>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Graphics</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1103932"/>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5.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322187" y="0"/>
            <a:ext cx="3274577" cy="4093221"/>
          </a:xfrm>
          <a:prstGeom prst="rect">
            <a:avLst/>
          </a:prstGeom>
        </p:spPr>
      </p:pic>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5" r:id="rId1"/>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 id="2147483674" r:id="rId5"/>
    <p:sldLayoutId id="2147483675" r:id="rId6"/>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5CEightQueens.java"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5CEightQueens.java"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1%5CTriangle.jav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1%5CTriangle.jav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1%5CTriangleTester.jav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RecursiveFib.jav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RecursiveFib.jav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RecursiveFibTracer.jav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RecursiveFibTracer.java"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RecursiveFibTracer.java"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LoopFib.java"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LoopFib.java"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LoopFib.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Permutations.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Permutations.java"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Permutations.java"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Evaluator.java"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Evaluator.java"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Evaluator.java"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Evaluator.java"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ExpressionTokenizer.java"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ExpressionTokenizer.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ExpressionCalculator.java"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5CPartialSolution.java"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5CPartialSolution.java"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5CPartialSolution.java"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5CQueen.java"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5CQueen.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Other Ways to Compute Triangle Numbers</a:t>
            </a:r>
            <a:endParaRPr lang="en-US" sz="3200" dirty="0"/>
          </a:p>
        </p:txBody>
      </p:sp>
      <p:sp>
        <p:nvSpPr>
          <p:cNvPr id="3" name="Content Placeholder 2"/>
          <p:cNvSpPr>
            <a:spLocks noGrp="1"/>
          </p:cNvSpPr>
          <p:nvPr>
            <p:ph idx="4294967295"/>
          </p:nvPr>
        </p:nvSpPr>
        <p:spPr>
          <a:xfrm>
            <a:off x="8965" y="914759"/>
            <a:ext cx="9125512" cy="4971982"/>
          </a:xfrm>
        </p:spPr>
        <p:txBody>
          <a:bodyPr/>
          <a:lstStyle/>
          <a:p>
            <a:r>
              <a:rPr lang="en-US" dirty="0" smtClean="0"/>
              <a:t>The area of a triangle equals the sum:</a:t>
            </a:r>
          </a:p>
          <a:p>
            <a:pPr lvl="1">
              <a:buNone/>
            </a:pPr>
            <a:r>
              <a:rPr lang="en-US" dirty="0" smtClean="0">
                <a:solidFill>
                  <a:srgbClr val="6E8080"/>
                </a:solidFill>
                <a:latin typeface="Lucida Sans Typewriter"/>
                <a:ea typeface="Courier New" charset="0"/>
                <a:cs typeface="Courier New" charset="0"/>
              </a:rPr>
              <a:t>1 + 2 + 3 + . . . + width </a:t>
            </a:r>
          </a:p>
          <a:p>
            <a:r>
              <a:rPr lang="en-US" dirty="0" smtClean="0"/>
              <a:t>Using a simple loop:</a:t>
            </a:r>
          </a:p>
          <a:p>
            <a:pPr lvl="1">
              <a:spcBef>
                <a:spcPts val="0"/>
              </a:spcBef>
              <a:buNone/>
            </a:pPr>
            <a:r>
              <a:rPr lang="en-US" dirty="0" smtClean="0">
                <a:solidFill>
                  <a:srgbClr val="6E8080"/>
                </a:solidFill>
                <a:latin typeface="Lucida Sans Typewriter"/>
                <a:ea typeface="Courier New" charset="0"/>
                <a:cs typeface="Courier New" charset="0"/>
              </a:rPr>
              <a:t>double area = 0;</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1;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width;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area = area +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a:t>
            </a:r>
          </a:p>
          <a:p>
            <a:r>
              <a:rPr lang="en-US" dirty="0" smtClean="0"/>
              <a:t>Using math:</a:t>
            </a:r>
          </a:p>
          <a:p>
            <a:pPr lvl="1">
              <a:buNone/>
            </a:pPr>
            <a:r>
              <a:rPr lang="en-US" dirty="0" smtClean="0">
                <a:solidFill>
                  <a:srgbClr val="6E8080"/>
                </a:solidFill>
                <a:latin typeface="Lucida Sans Typewriter"/>
                <a:ea typeface="Courier New" charset="0"/>
                <a:cs typeface="Courier New" charset="0"/>
              </a:rPr>
              <a:t>1 + 2 + . . . +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+ 1)/2</a:t>
            </a:r>
          </a:p>
          <a:p>
            <a:pPr lvl="1">
              <a:buNone/>
            </a:pPr>
            <a:r>
              <a:rPr lang="en-US" dirty="0" smtClean="0">
                <a:solidFill>
                  <a:srgbClr val="6E8080"/>
                </a:solidFill>
                <a:latin typeface="Lucida Sans Typewriter"/>
                <a:ea typeface="Courier New" charset="0"/>
                <a:cs typeface="Courier New" charset="0"/>
              </a:rPr>
              <a:t>=&gt; area = width * (width + 1) / 2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a:t>
            </a:r>
            <a:r>
              <a:rPr lang="en-US" dirty="0" smtClean="0">
                <a:hlinkClick r:id="rId2" action="ppaction://hlinkfile"/>
              </a:rPr>
              <a:t>EightQueens.java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class solves the eight queens problem using backtracking.</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EightQueens</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solve(</a:t>
            </a:r>
            <a:r>
              <a:rPr lang="en-US" sz="1200" dirty="0" err="1"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PartialSolution(</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10  </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Prints all solutions to the problem that can be extended from </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a given partial solution.</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sol</a:t>
            </a:r>
            <a:r>
              <a:rPr lang="en-US" sz="1200" dirty="0" smtClean="0">
                <a:solidFill>
                  <a:srgbClr val="0073FF"/>
                </a:solidFill>
                <a:latin typeface="Times"/>
                <a:ea typeface="Times"/>
                <a:cs typeface="Times"/>
              </a:rPr>
              <a:t> the partial solution</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solve(PartialSolution</a:t>
            </a:r>
            <a:r>
              <a:rPr lang="en-US" sz="1200" dirty="0" smtClean="0">
                <a:solidFill>
                  <a:srgbClr val="000000"/>
                </a:solidFill>
                <a:latin typeface="Courier"/>
                <a:ea typeface="Courier"/>
                <a:cs typeface="Courier"/>
              </a:rPr>
              <a:t> sol)</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exam = </a:t>
            </a:r>
            <a:r>
              <a:rPr lang="en-US" sz="1200" dirty="0" err="1" smtClean="0">
                <a:solidFill>
                  <a:srgbClr val="000000"/>
                </a:solidFill>
                <a:latin typeface="Courier"/>
                <a:ea typeface="Courier"/>
                <a:cs typeface="Courier"/>
              </a:rPr>
              <a:t>sol.examine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(exam == </a:t>
            </a:r>
            <a:r>
              <a:rPr lang="en-US" sz="1200" dirty="0" err="1" smtClean="0">
                <a:solidFill>
                  <a:srgbClr val="000000"/>
                </a:solidFill>
                <a:latin typeface="Courier"/>
                <a:ea typeface="Courier"/>
                <a:cs typeface="Courier"/>
              </a:rPr>
              <a:t>PartialSolution.ACCEPT</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System.out.println(sol</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(exam == </a:t>
            </a:r>
            <a:r>
              <a:rPr lang="en-US" sz="1200" dirty="0" err="1" smtClean="0">
                <a:solidFill>
                  <a:srgbClr val="000000"/>
                </a:solidFill>
                <a:latin typeface="Courier"/>
                <a:ea typeface="Courier"/>
                <a:cs typeface="Courier"/>
              </a:rPr>
              <a:t>PartialSolution.CONTINUE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PartialSolution</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sol.extend</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solve(p</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32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a:t>
            </a:r>
            <a:r>
              <a:rPr lang="en-US" dirty="0" smtClean="0">
                <a:hlinkClick r:id="rId2" action="ppaction://hlinkfile"/>
              </a:rPr>
              <a:t>EightQueens.java</a:t>
            </a:r>
            <a:endParaRPr lang="en-US" dirty="0"/>
          </a:p>
        </p:txBody>
      </p:sp>
      <p:sp>
        <p:nvSpPr>
          <p:cNvPr id="5" name="Content Placeholder 2"/>
          <p:cNvSpPr txBox="1">
            <a:spLocks/>
          </p:cNvSpPr>
          <p:nvPr/>
        </p:nvSpPr>
        <p:spPr>
          <a:xfrm>
            <a:off x="0" y="893235"/>
            <a:ext cx="9134475" cy="3056370"/>
          </a:xfrm>
          <a:prstGeom prst="rect">
            <a:avLst/>
          </a:prstGeom>
        </p:spPr>
        <p:txBody>
          <a:bodyPr vert="horz" lIns="91440" tIns="45720" rIns="91440" bIns="45720" rtlCol="0">
            <a:normAutofit fontScale="92500" lnSpcReduction="20000"/>
          </a:bodyPr>
          <a:lstStyle/>
          <a:p>
            <a:r>
              <a:rPr lang="en-US" sz="2400" b="1" dirty="0" smtClean="0">
                <a:latin typeface="Lucida Sans"/>
                <a:cs typeface="Lucida Sans"/>
              </a:rPr>
              <a:t>Program Run:</a:t>
            </a:r>
          </a:p>
          <a:p>
            <a:endParaRPr lang="en-US" sz="2400" b="1" dirty="0" smtClean="0">
              <a:latin typeface="Lucida Sans"/>
              <a:cs typeface="Lucida Sans"/>
            </a:endParaRPr>
          </a:p>
          <a:p>
            <a:r>
              <a:rPr lang="en-US" sz="2000" dirty="0" smtClean="0">
                <a:solidFill>
                  <a:srgbClr val="6E8080"/>
                </a:solidFill>
                <a:latin typeface="Lucida Sans Typewriter"/>
                <a:ea typeface="Courier New" charset="0"/>
                <a:cs typeface="Courier New" charset="0"/>
              </a:rPr>
              <a:t>[a1, e2, h3, f4, c5, g6, b7, d8]</a:t>
            </a:r>
          </a:p>
          <a:p>
            <a:r>
              <a:rPr lang="en-US" sz="2000" dirty="0" smtClean="0">
                <a:solidFill>
                  <a:srgbClr val="6E8080"/>
                </a:solidFill>
                <a:latin typeface="Lucida Sans Typewriter"/>
                <a:ea typeface="Courier New" charset="0"/>
                <a:cs typeface="Courier New" charset="0"/>
              </a:rPr>
              <a:t>[a1, f2, h3, c4, g5, d6, b7, e8]</a:t>
            </a:r>
          </a:p>
          <a:p>
            <a:r>
              <a:rPr lang="en-US" sz="2000" dirty="0" smtClean="0">
                <a:solidFill>
                  <a:srgbClr val="6E8080"/>
                </a:solidFill>
                <a:latin typeface="Lucida Sans Typewriter"/>
                <a:ea typeface="Courier New" charset="0"/>
                <a:cs typeface="Courier New" charset="0"/>
              </a:rPr>
              <a:t>[a1, g2, d3, f4, h5, b6, e7, c8]</a:t>
            </a:r>
          </a:p>
          <a:p>
            <a:r>
              <a:rPr lang="en-US" sz="2000" dirty="0" smtClean="0">
                <a:solidFill>
                  <a:srgbClr val="6E8080"/>
                </a:solidFill>
                <a:latin typeface="Lucida Sans Typewriter"/>
                <a:ea typeface="Courier New" charset="0"/>
                <a:cs typeface="Courier New" charset="0"/>
              </a:rPr>
              <a:t>. . .</a:t>
            </a:r>
          </a:p>
          <a:p>
            <a:r>
              <a:rPr lang="en-US" sz="2000" dirty="0" smtClean="0">
                <a:solidFill>
                  <a:srgbClr val="6E8080"/>
                </a:solidFill>
                <a:latin typeface="Lucida Sans Typewriter"/>
                <a:ea typeface="Courier New" charset="0"/>
                <a:cs typeface="Courier New" charset="0"/>
              </a:rPr>
              <a:t>[f1, a2, e3, b4, h5, c6, g7, d8]</a:t>
            </a:r>
          </a:p>
          <a:p>
            <a:r>
              <a:rPr lang="en-US" sz="2000" dirty="0" smtClean="0">
                <a:solidFill>
                  <a:srgbClr val="6E8080"/>
                </a:solidFill>
                <a:latin typeface="Lucida Sans Typewriter"/>
                <a:ea typeface="Courier New" charset="0"/>
                <a:cs typeface="Courier New" charset="0"/>
              </a:rPr>
              <a:t>. . .</a:t>
            </a:r>
          </a:p>
          <a:p>
            <a:r>
              <a:rPr lang="en-US" sz="2000" dirty="0" smtClean="0">
                <a:solidFill>
                  <a:srgbClr val="6E8080"/>
                </a:solidFill>
                <a:latin typeface="Lucida Sans Typewriter"/>
                <a:ea typeface="Courier New" charset="0"/>
                <a:cs typeface="Courier New" charset="0"/>
              </a:rPr>
              <a:t>[h1, c2, a3, f4, b5, e6, g7, d8]</a:t>
            </a:r>
          </a:p>
          <a:p>
            <a:r>
              <a:rPr lang="en-US" sz="2000" dirty="0" smtClean="0">
                <a:solidFill>
                  <a:srgbClr val="6E8080"/>
                </a:solidFill>
                <a:latin typeface="Lucida Sans Typewriter"/>
                <a:ea typeface="Courier New" charset="0"/>
                <a:cs typeface="Courier New" charset="0"/>
              </a:rPr>
              <a:t>[h1, d2, a3, c4, f5, b6, g7, e8]</a:t>
            </a:r>
          </a:p>
          <a:p>
            <a:endParaRPr lang="en-US" sz="2000" dirty="0" smtClean="0">
              <a:solidFill>
                <a:srgbClr val="6E8080"/>
              </a:solidFill>
              <a:latin typeface="Lucida Sans Typewriter"/>
              <a:ea typeface="Courier New" charset="0"/>
              <a:cs typeface="Courier New" charset="0"/>
            </a:endParaRPr>
          </a:p>
          <a:p>
            <a:r>
              <a:rPr lang="en-US" sz="2595" dirty="0" smtClean="0">
                <a:latin typeface="Lucida Sans"/>
                <a:cs typeface="Lucida Sans"/>
              </a:rPr>
              <a:t>(92 solutions)</a:t>
            </a:r>
            <a:endParaRPr lang="en-US" sz="2595" dirty="0" smtClean="0">
              <a:solidFill>
                <a:srgbClr val="6E8080"/>
              </a:solidFill>
              <a:latin typeface="Lucida Sans"/>
              <a:ea typeface="Courier New" charset="0"/>
              <a:cs typeface="Lucida San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13.19</a:t>
            </a:r>
            <a:endParaRPr lang="en-US" dirty="0"/>
          </a:p>
        </p:txBody>
      </p:sp>
      <p:sp>
        <p:nvSpPr>
          <p:cNvPr id="8" name="Content Placeholder 5"/>
          <p:cNvSpPr>
            <a:spLocks noGrp="1"/>
          </p:cNvSpPr>
          <p:nvPr>
            <p:ph idx="4294967295"/>
          </p:nvPr>
        </p:nvSpPr>
        <p:spPr>
          <a:xfrm>
            <a:off x="599372" y="1409805"/>
            <a:ext cx="8535664" cy="3389988"/>
          </a:xfrm>
        </p:spPr>
        <p:txBody>
          <a:bodyPr>
            <a:normAutofit/>
          </a:bodyPr>
          <a:lstStyle/>
          <a:p>
            <a:pPr>
              <a:buNone/>
            </a:pPr>
            <a:r>
              <a:rPr lang="en-US" b="1" dirty="0" smtClean="0"/>
              <a:t>Answer:</a:t>
            </a:r>
            <a:r>
              <a:rPr lang="en-US" dirty="0" smtClean="0"/>
              <a:t> We want to check whether any </a:t>
            </a:r>
            <a:r>
              <a:rPr lang="en-US" dirty="0" err="1" smtClean="0">
                <a:solidFill>
                  <a:srgbClr val="6E8080"/>
                </a:solidFill>
                <a:latin typeface="Lucida Sans Typewriter"/>
                <a:ea typeface="Courier New" charset="0"/>
                <a:cs typeface="Courier New" charset="0"/>
              </a:rPr>
              <a:t>queen[i</a:t>
            </a:r>
            <a:r>
              <a:rPr lang="en-US" dirty="0" smtClean="0">
                <a:solidFill>
                  <a:srgbClr val="6E8080"/>
                </a:solidFill>
                <a:latin typeface="Lucida Sans Typewriter"/>
                <a:ea typeface="Courier New" charset="0"/>
                <a:cs typeface="Courier New" charset="0"/>
              </a:rPr>
              <a:t>]</a:t>
            </a:r>
            <a:r>
              <a:rPr lang="en-US" dirty="0" smtClean="0"/>
              <a:t> attacks any </a:t>
            </a:r>
            <a:r>
              <a:rPr lang="en-US" dirty="0" err="1" smtClean="0">
                <a:solidFill>
                  <a:srgbClr val="6E8080"/>
                </a:solidFill>
                <a:latin typeface="Lucida Sans Typewriter"/>
                <a:ea typeface="Courier New" charset="0"/>
                <a:cs typeface="Courier New" charset="0"/>
              </a:rPr>
              <a:t>queen[j</a:t>
            </a:r>
            <a:r>
              <a:rPr lang="en-US" dirty="0" smtClean="0">
                <a:solidFill>
                  <a:srgbClr val="6E8080"/>
                </a:solidFill>
                <a:latin typeface="Lucida Sans Typewriter"/>
                <a:ea typeface="Courier New" charset="0"/>
                <a:cs typeface="Courier New" charset="0"/>
              </a:rPr>
              <a:t>]</a:t>
            </a:r>
            <a:r>
              <a:rPr lang="en-US" dirty="0" smtClean="0"/>
              <a:t>, but attacking is symmetric. That is, we can choose to compare only those for which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j</a:t>
            </a:r>
            <a:r>
              <a:rPr lang="en-US" dirty="0" smtClean="0">
                <a:solidFill>
                  <a:srgbClr val="6E8080"/>
                </a:solidFill>
                <a:latin typeface="Lucida Sans Typewriter"/>
                <a:ea typeface="Courier New" charset="0"/>
                <a:cs typeface="Courier New" charset="0"/>
              </a:rPr>
              <a:t> </a:t>
            </a:r>
            <a:r>
              <a:rPr lang="en-US" dirty="0" smtClean="0"/>
              <a:t>(or, alternatively, those for which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&gt; </a:t>
            </a:r>
            <a:r>
              <a:rPr lang="en-US" dirty="0" err="1" smtClean="0">
                <a:solidFill>
                  <a:srgbClr val="6E8080"/>
                </a:solidFill>
                <a:latin typeface="Lucida Sans Typewriter"/>
                <a:ea typeface="Courier New" charset="0"/>
                <a:cs typeface="Courier New" charset="0"/>
              </a:rPr>
              <a:t>j</a:t>
            </a:r>
            <a:r>
              <a:rPr lang="en-US" dirty="0" smtClean="0"/>
              <a:t>). We don’t want to call the attacks method when </a:t>
            </a:r>
            <a:r>
              <a:rPr lang="en-US" dirty="0" err="1" smtClean="0">
                <a:solidFill>
                  <a:srgbClr val="6E8080"/>
                </a:solidFill>
                <a:latin typeface="Lucida Sans Typewriter"/>
                <a:ea typeface="Courier New" charset="0"/>
                <a:cs typeface="Courier New" charset="0"/>
              </a:rPr>
              <a:t>i</a:t>
            </a:r>
            <a:r>
              <a:rPr lang="en-US" dirty="0" smtClean="0"/>
              <a:t> equals </a:t>
            </a:r>
            <a:r>
              <a:rPr lang="en-US" dirty="0" err="1" smtClean="0">
                <a:solidFill>
                  <a:srgbClr val="6E8080"/>
                </a:solidFill>
                <a:latin typeface="Lucida Sans Typewriter"/>
                <a:ea typeface="Courier New" charset="0"/>
                <a:cs typeface="Courier New" charset="0"/>
              </a:rPr>
              <a:t>j</a:t>
            </a:r>
            <a:r>
              <a:rPr lang="en-US" dirty="0" smtClean="0"/>
              <a:t>; it would return </a:t>
            </a:r>
            <a:r>
              <a:rPr lang="en-US" dirty="0" smtClean="0">
                <a:solidFill>
                  <a:srgbClr val="6E8080"/>
                </a:solidFill>
                <a:latin typeface="Lucida Sans Typewriter"/>
                <a:ea typeface="Courier New" charset="0"/>
                <a:cs typeface="Courier New" charset="0"/>
              </a:rPr>
              <a:t>true</a:t>
            </a:r>
            <a:r>
              <a:rPr lang="en-US" dirty="0" smtClean="0"/>
              <a:t>.</a:t>
            </a:r>
            <a:endParaRPr lang="en-US" dirty="0"/>
          </a:p>
        </p:txBody>
      </p:sp>
      <p:sp>
        <p:nvSpPr>
          <p:cNvPr id="9" name="Content Placeholder 5"/>
          <p:cNvSpPr>
            <a:spLocks noGrp="1"/>
          </p:cNvSpPr>
          <p:nvPr>
            <p:ph idx="4294967295"/>
          </p:nvPr>
        </p:nvSpPr>
        <p:spPr>
          <a:xfrm>
            <a:off x="0" y="958814"/>
            <a:ext cx="9135036" cy="450991"/>
          </a:xfrm>
        </p:spPr>
        <p:txBody>
          <a:bodyPr>
            <a:normAutofit lnSpcReduction="10000"/>
          </a:bodyPr>
          <a:lstStyle/>
          <a:p>
            <a:pPr>
              <a:buNone/>
            </a:pPr>
            <a:r>
              <a:rPr lang="en-US" dirty="0" smtClean="0"/>
              <a:t>Why does </a:t>
            </a:r>
            <a:r>
              <a:rPr lang="en-US" dirty="0" err="1" smtClean="0">
                <a:solidFill>
                  <a:srgbClr val="6E8080"/>
                </a:solidFill>
                <a:latin typeface="Lucida Sans Typewriter"/>
                <a:ea typeface="Courier New" charset="0"/>
                <a:cs typeface="Courier New" charset="0"/>
              </a:rPr>
              <a:t>j</a:t>
            </a:r>
            <a:r>
              <a:rPr lang="en-US" dirty="0" smtClean="0"/>
              <a:t> begin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+ 1 </a:t>
            </a:r>
            <a:r>
              <a:rPr lang="en-US" dirty="0" smtClean="0"/>
              <a:t>in the </a:t>
            </a:r>
            <a:r>
              <a:rPr lang="en-US" dirty="0" smtClean="0">
                <a:solidFill>
                  <a:srgbClr val="6E8080"/>
                </a:solidFill>
                <a:latin typeface="Lucida Sans Typewriter"/>
                <a:ea typeface="Courier New" charset="0"/>
                <a:cs typeface="Courier New" charset="0"/>
              </a:rPr>
              <a:t>examine</a:t>
            </a:r>
            <a:r>
              <a:rPr lang="en-US" dirty="0" smtClean="0"/>
              <a:t> method?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13.20</a:t>
            </a:r>
            <a:endParaRPr lang="en-US" dirty="0"/>
          </a:p>
        </p:txBody>
      </p:sp>
      <p:sp>
        <p:nvSpPr>
          <p:cNvPr id="8" name="Content Placeholder 5"/>
          <p:cNvSpPr>
            <a:spLocks noGrp="1"/>
          </p:cNvSpPr>
          <p:nvPr>
            <p:ph idx="4294967295"/>
          </p:nvPr>
        </p:nvSpPr>
        <p:spPr>
          <a:xfrm>
            <a:off x="608336" y="2152373"/>
            <a:ext cx="8535664" cy="3389988"/>
          </a:xfrm>
        </p:spPr>
        <p:txBody>
          <a:bodyPr>
            <a:normAutofit/>
          </a:bodyPr>
          <a:lstStyle/>
          <a:p>
            <a:pPr>
              <a:buNone/>
            </a:pPr>
            <a:r>
              <a:rPr lang="en-US" b="1" dirty="0" smtClean="0"/>
              <a:t>Answer:</a:t>
            </a:r>
            <a:r>
              <a:rPr lang="en-US" dirty="0" smtClean="0"/>
              <a:t> One solution:</a:t>
            </a:r>
            <a:endParaRPr lang="en-US" dirty="0"/>
          </a:p>
        </p:txBody>
      </p:sp>
      <p:sp>
        <p:nvSpPr>
          <p:cNvPr id="9" name="Content Placeholder 5"/>
          <p:cNvSpPr>
            <a:spLocks noGrp="1"/>
          </p:cNvSpPr>
          <p:nvPr>
            <p:ph idx="4294967295"/>
          </p:nvPr>
        </p:nvSpPr>
        <p:spPr>
          <a:xfrm>
            <a:off x="0" y="958814"/>
            <a:ext cx="9135036" cy="1193559"/>
          </a:xfrm>
        </p:spPr>
        <p:txBody>
          <a:bodyPr/>
          <a:lstStyle/>
          <a:p>
            <a:pPr>
              <a:buNone/>
            </a:pPr>
            <a:r>
              <a:rPr lang="en-US" dirty="0" smtClean="0"/>
              <a:t>Continue tracing the four queens problem as shown in Figure 6. How many solutions are there with the first queen in position </a:t>
            </a:r>
            <a:r>
              <a:rPr lang="en-US" dirty="0" smtClean="0">
                <a:solidFill>
                  <a:srgbClr val="6E8080"/>
                </a:solidFill>
                <a:latin typeface="Lucida Sans Typewriter"/>
                <a:ea typeface="Courier New" charset="0"/>
                <a:cs typeface="Courier New" charset="0"/>
              </a:rPr>
              <a:t>a2</a:t>
            </a:r>
            <a:r>
              <a:rPr lang="en-US" dirty="0" smtClean="0"/>
              <a:t>? </a:t>
            </a:r>
            <a:endParaRPr lang="en-US" dirty="0"/>
          </a:p>
        </p:txBody>
      </p:sp>
      <p:pic>
        <p:nvPicPr>
          <p:cNvPr id="6" name="Picture 5" descr="sc21_four_queen_solution.png"/>
          <p:cNvPicPr>
            <a:picLocks noChangeAspect="1"/>
          </p:cNvPicPr>
          <p:nvPr/>
        </p:nvPicPr>
        <p:blipFill>
          <a:blip r:embed="rId2"/>
          <a:stretch>
            <a:fillRect/>
          </a:stretch>
        </p:blipFill>
        <p:spPr>
          <a:xfrm>
            <a:off x="1060248" y="2604636"/>
            <a:ext cx="824364" cy="82436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13.21</a:t>
            </a:r>
            <a:endParaRPr lang="en-US" dirty="0"/>
          </a:p>
        </p:txBody>
      </p:sp>
      <p:sp>
        <p:nvSpPr>
          <p:cNvPr id="8" name="Content Placeholder 5"/>
          <p:cNvSpPr>
            <a:spLocks noGrp="1"/>
          </p:cNvSpPr>
          <p:nvPr>
            <p:ph idx="4294967295"/>
          </p:nvPr>
        </p:nvSpPr>
        <p:spPr>
          <a:xfrm>
            <a:off x="599372" y="2185371"/>
            <a:ext cx="8535664" cy="3389988"/>
          </a:xfrm>
        </p:spPr>
        <p:txBody>
          <a:bodyPr>
            <a:normAutofit/>
          </a:bodyPr>
          <a:lstStyle/>
          <a:p>
            <a:pPr>
              <a:buNone/>
            </a:pPr>
            <a:r>
              <a:rPr lang="en-US" b="1" dirty="0" smtClean="0"/>
              <a:t>Answer:</a:t>
            </a:r>
            <a:r>
              <a:rPr lang="en-US" dirty="0" smtClean="0"/>
              <a:t> Two solutions: The one from Self Check 20, and its mirror image. </a:t>
            </a:r>
            <a:endParaRPr lang="en-US" dirty="0"/>
          </a:p>
        </p:txBody>
      </p:sp>
      <p:sp>
        <p:nvSpPr>
          <p:cNvPr id="9" name="Content Placeholder 5"/>
          <p:cNvSpPr>
            <a:spLocks noGrp="1"/>
          </p:cNvSpPr>
          <p:nvPr>
            <p:ph idx="4294967295"/>
          </p:nvPr>
        </p:nvSpPr>
        <p:spPr>
          <a:xfrm>
            <a:off x="0" y="958815"/>
            <a:ext cx="9135036" cy="816894"/>
          </a:xfrm>
        </p:spPr>
        <p:txBody>
          <a:bodyPr>
            <a:normAutofit lnSpcReduction="10000"/>
          </a:bodyPr>
          <a:lstStyle/>
          <a:p>
            <a:pPr>
              <a:buNone/>
            </a:pPr>
            <a:r>
              <a:rPr lang="en-US" dirty="0" smtClean="0"/>
              <a:t>	How </a:t>
            </a:r>
            <a:r>
              <a:rPr lang="en-US" dirty="0" smtClean="0"/>
              <a:t>many solutions are there altogether for the four queens problem?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section_1/</a:t>
            </a:r>
            <a:r>
              <a:rPr lang="en-US" dirty="0" smtClean="0">
                <a:hlinkClick r:id="rId2" action="ppaction://hlinkfile"/>
              </a:rPr>
              <a:t>Triangle.java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 triangular shape composed of stacked unit squares like this:</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 .</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Triangle</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width;</a:t>
            </a:r>
          </a:p>
          <a:p>
            <a:pPr>
              <a:spcBef>
                <a:spcPts val="0"/>
              </a:spcBef>
              <a:buNone/>
            </a:pPr>
            <a:r>
              <a:rPr lang="en-US" sz="1400" b="1" dirty="0" smtClean="0">
                <a:solidFill>
                  <a:srgbClr val="0073FF"/>
                </a:solidFill>
                <a:latin typeface="Courier"/>
                <a:ea typeface="Courier"/>
                <a:cs typeface="Courier"/>
              </a:rPr>
              <a:t> 11  </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Constructs a triangular shape.</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aWidth</a:t>
            </a:r>
            <a:r>
              <a:rPr lang="en-US" sz="1400" dirty="0" smtClean="0">
                <a:solidFill>
                  <a:srgbClr val="0073FF"/>
                </a:solidFill>
                <a:latin typeface="Times"/>
                <a:ea typeface="Times"/>
                <a:cs typeface="Times"/>
              </a:rPr>
              <a:t> the width (and height) of the triangle</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Triangle(</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aWidth</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width = </a:t>
            </a:r>
            <a:r>
              <a:rPr lang="en-US" sz="1400" dirty="0" err="1" smtClean="0">
                <a:solidFill>
                  <a:srgbClr val="000000"/>
                </a:solidFill>
                <a:latin typeface="Courier"/>
                <a:ea typeface="Courier"/>
                <a:cs typeface="Courier"/>
              </a:rPr>
              <a:t>aWidth</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20</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section_1/</a:t>
            </a:r>
            <a:r>
              <a:rPr lang="en-US" dirty="0" smtClean="0">
                <a:hlinkClick r:id="rId2" action="ppaction://hlinkfile"/>
              </a:rPr>
              <a:t>Triangle.java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Computes the area of the triangle.</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area</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getArea</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(width &lt;=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(width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Triangle </a:t>
            </a:r>
            <a:r>
              <a:rPr lang="en-US" sz="1400" dirty="0" err="1" smtClean="0">
                <a:solidFill>
                  <a:srgbClr val="000000"/>
                </a:solidFill>
                <a:latin typeface="Courier"/>
                <a:ea typeface="Courier"/>
                <a:cs typeface="Courier"/>
              </a:rPr>
              <a:t>smallerTriangle</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Triangle(width</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smallerArea</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smallerTriangle.getArea</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smallerArea</a:t>
            </a:r>
            <a:r>
              <a:rPr lang="en-US" sz="1400" dirty="0" smtClean="0">
                <a:solidFill>
                  <a:srgbClr val="000000"/>
                </a:solidFill>
                <a:latin typeface="Courier"/>
                <a:ea typeface="Courier"/>
                <a:cs typeface="Courier"/>
              </a:rPr>
              <a:t> + width;</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section_1/</a:t>
            </a:r>
            <a:r>
              <a:rPr lang="en-US" dirty="0" smtClean="0">
                <a:hlinkClick r:id="rId2" action="ppaction://hlinkfile"/>
              </a:rPr>
              <a:t>TriangleTester.java</a:t>
            </a:r>
            <a:endParaRPr lang="en-US" dirty="0"/>
          </a:p>
        </p:txBody>
      </p:sp>
      <p:sp>
        <p:nvSpPr>
          <p:cNvPr id="3" name="Content Placeholder 2"/>
          <p:cNvSpPr>
            <a:spLocks noGrp="1"/>
          </p:cNvSpPr>
          <p:nvPr>
            <p:ph idx="4294967295"/>
          </p:nvPr>
        </p:nvSpPr>
        <p:spPr>
          <a:xfrm>
            <a:off x="0" y="762000"/>
            <a:ext cx="9134475" cy="2315894"/>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TriangleTester</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Triangle </a:t>
            </a:r>
            <a:r>
              <a:rPr lang="en-US" sz="1400" dirty="0" err="1" smtClean="0">
                <a:solidFill>
                  <a:srgbClr val="000000"/>
                </a:solidFill>
                <a:latin typeface="Courier"/>
                <a:ea typeface="Courier"/>
                <a:cs typeface="Courier"/>
              </a:rPr>
              <a:t>t</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Triangle(</a:t>
            </a:r>
            <a:r>
              <a:rPr lang="en-US" sz="1400" dirty="0" smtClean="0">
                <a:solidFill>
                  <a:srgbClr val="66FF19"/>
                </a:solidFill>
                <a:latin typeface="Courier"/>
                <a:ea typeface="Courier"/>
                <a:cs typeface="Courier"/>
              </a:rPr>
              <a:t>10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area = </a:t>
            </a:r>
            <a:r>
              <a:rPr lang="en-US" sz="1400" dirty="0" err="1" smtClean="0">
                <a:solidFill>
                  <a:srgbClr val="000000"/>
                </a:solidFill>
                <a:latin typeface="Courier"/>
                <a:ea typeface="Courier"/>
                <a:cs typeface="Courier"/>
              </a:rPr>
              <a:t>t.getArea</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"Area</a:t>
            </a:r>
            <a:r>
              <a:rPr lang="en-US" sz="1400" dirty="0" smtClean="0">
                <a:solidFill>
                  <a:srgbClr val="32E598"/>
                </a:solidFill>
                <a:latin typeface="Courier"/>
                <a:ea typeface="Courier"/>
                <a:cs typeface="Courier"/>
              </a:rPr>
              <a:t>: "</a:t>
            </a:r>
            <a:r>
              <a:rPr lang="en-US" sz="1400" dirty="0" smtClean="0">
                <a:solidFill>
                  <a:srgbClr val="000000"/>
                </a:solidFill>
                <a:latin typeface="Courier"/>
                <a:ea typeface="Courier"/>
                <a:cs typeface="Courier"/>
              </a:rPr>
              <a:t> + area);</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"Expected</a:t>
            </a:r>
            <a:r>
              <a:rPr lang="en-US" sz="1400" dirty="0" smtClean="0">
                <a:solidFill>
                  <a:srgbClr val="32E598"/>
                </a:solidFill>
                <a:latin typeface="Courier"/>
                <a:ea typeface="Courier"/>
                <a:cs typeface="Courier"/>
              </a:rPr>
              <a:t>: 55"</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4" name="Content Placeholder 2"/>
          <p:cNvSpPr txBox="1">
            <a:spLocks/>
          </p:cNvSpPr>
          <p:nvPr/>
        </p:nvSpPr>
        <p:spPr>
          <a:xfrm>
            <a:off x="0" y="3077894"/>
            <a:ext cx="9134475" cy="1689613"/>
          </a:xfrm>
          <a:prstGeom prst="rect">
            <a:avLst/>
          </a:prstGeom>
        </p:spPr>
        <p:txBody>
          <a:bodyPr vert="horz" lIns="91440" tIns="45720" rIns="91440" bIns="45720" rtlCol="0">
            <a:normAutofit/>
          </a:bodyPr>
          <a:lstStyle/>
          <a:p>
            <a:r>
              <a:rPr lang="en-US" sz="2400" b="1" dirty="0" smtClean="0">
                <a:latin typeface="Lucida Sans"/>
                <a:cs typeface="Lucida Sans"/>
              </a:rPr>
              <a:t>Program Run:</a:t>
            </a:r>
          </a:p>
          <a:p>
            <a:endParaRPr lang="en-US" sz="2400" b="1" dirty="0" smtClean="0">
              <a:latin typeface="Lucida Sans"/>
              <a:cs typeface="Lucida Sans"/>
            </a:endParaRPr>
          </a:p>
          <a:p>
            <a:r>
              <a:rPr lang="en-US" sz="2000" dirty="0" smtClean="0">
                <a:solidFill>
                  <a:srgbClr val="6E8080"/>
                </a:solidFill>
                <a:latin typeface="Lucida Sans Typewriter"/>
                <a:ea typeface="Courier New" charset="0"/>
                <a:cs typeface="Courier New" charset="0"/>
              </a:rPr>
              <a:t>Area: 55</a:t>
            </a:r>
          </a:p>
          <a:p>
            <a:r>
              <a:rPr lang="en-US" sz="2000" dirty="0" smtClean="0">
                <a:solidFill>
                  <a:srgbClr val="6E8080"/>
                </a:solidFill>
                <a:latin typeface="Lucida Sans Typewriter"/>
                <a:ea typeface="Courier New" charset="0"/>
                <a:cs typeface="Courier New" charset="0"/>
              </a:rPr>
              <a:t>Expected: 55</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a:t>
            </a:r>
            <a:endParaRPr lang="en-US" dirty="0"/>
          </a:p>
        </p:txBody>
      </p:sp>
      <p:sp>
        <p:nvSpPr>
          <p:cNvPr id="8" name="Content Placeholder 5"/>
          <p:cNvSpPr>
            <a:spLocks noGrp="1"/>
          </p:cNvSpPr>
          <p:nvPr>
            <p:ph idx="4294967295"/>
          </p:nvPr>
        </p:nvSpPr>
        <p:spPr>
          <a:xfrm>
            <a:off x="455977" y="3830342"/>
            <a:ext cx="8535664" cy="1799982"/>
          </a:xfrm>
        </p:spPr>
        <p:txBody>
          <a:bodyPr>
            <a:normAutofit/>
          </a:bodyPr>
          <a:lstStyle/>
          <a:p>
            <a:pPr>
              <a:buNone/>
            </a:pPr>
            <a:r>
              <a:rPr lang="en-US" b="1" dirty="0" smtClean="0"/>
              <a:t>Answer:</a:t>
            </a:r>
            <a:r>
              <a:rPr lang="en-US" dirty="0" smtClean="0"/>
              <a:t> Suppose we omit the statement. When computing the area of a triangle with width 1, we compute the area of the triangle with width 0 as 0, and then add 1, to arrive at the correct area. </a:t>
            </a:r>
            <a:endParaRPr lang="en-US" dirty="0"/>
          </a:p>
        </p:txBody>
      </p:sp>
      <p:sp>
        <p:nvSpPr>
          <p:cNvPr id="9" name="Content Placeholder 5"/>
          <p:cNvSpPr>
            <a:spLocks noGrp="1"/>
          </p:cNvSpPr>
          <p:nvPr>
            <p:ph idx="4294967295"/>
          </p:nvPr>
        </p:nvSpPr>
        <p:spPr>
          <a:xfrm>
            <a:off x="0" y="958815"/>
            <a:ext cx="9135036" cy="2185342"/>
          </a:xfrm>
        </p:spPr>
        <p:txBody>
          <a:bodyPr>
            <a:normAutofit/>
          </a:bodyPr>
          <a:lstStyle/>
          <a:p>
            <a:pPr>
              <a:buNone/>
            </a:pPr>
            <a:r>
              <a:rPr lang="en-US" dirty="0" smtClean="0"/>
              <a:t>	Why </a:t>
            </a:r>
            <a:r>
              <a:rPr lang="en-US" dirty="0" smtClean="0"/>
              <a:t>is the statement</a:t>
            </a:r>
          </a:p>
          <a:p>
            <a:pPr lvl="1">
              <a:buNone/>
            </a:pPr>
            <a:endParaRPr lang="en-US" sz="2000" dirty="0" smtClean="0">
              <a:solidFill>
                <a:srgbClr val="6E8080"/>
              </a:solidFill>
              <a:latin typeface="Lucida Sans Typewriter"/>
              <a:ea typeface="Courier New" charset="0"/>
              <a:cs typeface="Courier New" charset="0"/>
            </a:endParaRPr>
          </a:p>
          <a:p>
            <a:pPr lvl="1">
              <a:buNone/>
            </a:pPr>
            <a:r>
              <a:rPr lang="en-US" sz="2000" dirty="0" smtClean="0">
                <a:solidFill>
                  <a:srgbClr val="6E8080"/>
                </a:solidFill>
                <a:latin typeface="Lucida Sans Typewriter"/>
                <a:ea typeface="Courier New" charset="0"/>
                <a:cs typeface="Courier New" charset="0"/>
              </a:rPr>
              <a:t>else </a:t>
            </a:r>
            <a:r>
              <a:rPr lang="en-US" sz="2000" dirty="0" smtClean="0">
                <a:solidFill>
                  <a:srgbClr val="6E8080"/>
                </a:solidFill>
                <a:latin typeface="Lucida Sans Typewriter"/>
                <a:ea typeface="Courier New" charset="0"/>
                <a:cs typeface="Courier New" charset="0"/>
              </a:rPr>
              <a:t>if (width == 1) { return 1; } </a:t>
            </a:r>
          </a:p>
          <a:p>
            <a:pPr>
              <a:buNone/>
            </a:pPr>
            <a:r>
              <a:rPr lang="en-US" dirty="0" smtClean="0"/>
              <a:t>	</a:t>
            </a:r>
          </a:p>
          <a:p>
            <a:pPr>
              <a:buNone/>
            </a:pPr>
            <a:r>
              <a:rPr lang="en-US" dirty="0"/>
              <a:t>	</a:t>
            </a:r>
            <a:r>
              <a:rPr lang="en-US" dirty="0" smtClean="0"/>
              <a:t>in </a:t>
            </a:r>
            <a:r>
              <a:rPr lang="en-US" dirty="0" smtClean="0"/>
              <a:t>the </a:t>
            </a:r>
            <a:r>
              <a:rPr lang="en-US" dirty="0" err="1" smtClean="0">
                <a:solidFill>
                  <a:srgbClr val="6E8080"/>
                </a:solidFill>
                <a:latin typeface="Lucida Sans Typewriter"/>
                <a:ea typeface="Courier New" charset="0"/>
                <a:cs typeface="Courier New" charset="0"/>
              </a:rPr>
              <a:t>getArea</a:t>
            </a:r>
            <a:r>
              <a:rPr lang="en-US" dirty="0" smtClean="0"/>
              <a:t> method unnecessary? </a:t>
            </a:r>
            <a:endParaRPr lang="en-US" sz="16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13.2</a:t>
            </a:r>
            <a:endParaRPr lang="en-US" dirty="0"/>
          </a:p>
        </p:txBody>
      </p:sp>
      <p:sp>
        <p:nvSpPr>
          <p:cNvPr id="8" name="Content Placeholder 5"/>
          <p:cNvSpPr>
            <a:spLocks noGrp="1"/>
          </p:cNvSpPr>
          <p:nvPr>
            <p:ph idx="4294967295"/>
          </p:nvPr>
        </p:nvSpPr>
        <p:spPr>
          <a:xfrm>
            <a:off x="599372" y="1764946"/>
            <a:ext cx="8535664" cy="3486845"/>
          </a:xfrm>
        </p:spPr>
        <p:txBody>
          <a:bodyPr>
            <a:normAutofit lnSpcReduction="10000"/>
          </a:bodyPr>
          <a:lstStyle/>
          <a:p>
            <a:pPr>
              <a:buNone/>
            </a:pPr>
            <a:r>
              <a:rPr lang="en-US" b="1" dirty="0" smtClean="0"/>
              <a:t>Answer:</a:t>
            </a:r>
            <a:r>
              <a:rPr lang="en-US" dirty="0" smtClean="0"/>
              <a:t> You would compute the smaller area recursively, then return </a:t>
            </a:r>
            <a:br>
              <a:rPr lang="en-US" dirty="0" smtClean="0"/>
            </a:br>
            <a:r>
              <a:rPr lang="en-US" sz="2000" dirty="0" err="1" smtClean="0">
                <a:solidFill>
                  <a:srgbClr val="6E8080"/>
                </a:solidFill>
                <a:latin typeface="Lucida Sans Typewriter"/>
                <a:ea typeface="Courier New" charset="0"/>
                <a:cs typeface="Courier New" charset="0"/>
              </a:rPr>
              <a:t>smallerArea</a:t>
            </a:r>
            <a:r>
              <a:rPr lang="en-US" sz="2000" dirty="0" smtClean="0">
                <a:solidFill>
                  <a:srgbClr val="6E8080"/>
                </a:solidFill>
                <a:latin typeface="Lucida Sans Typewriter"/>
                <a:ea typeface="Courier New" charset="0"/>
                <a:cs typeface="Courier New" charset="0"/>
              </a:rPr>
              <a:t> + width + width – 1.</a:t>
            </a:r>
          </a:p>
          <a:p>
            <a:pPr lvl="1">
              <a:spcBef>
                <a:spcPts val="0"/>
              </a:spcBef>
              <a:buNone/>
            </a:pPr>
            <a:r>
              <a:rPr lang="en-US" sz="2000" dirty="0" smtClean="0">
                <a:solidFill>
                  <a:srgbClr val="006CB8"/>
                </a:solidFill>
                <a:latin typeface="Lucida Sans Typewriter"/>
                <a:ea typeface="Courier New" charset="0"/>
                <a:cs typeface="Courier New" charset="0"/>
              </a:rPr>
              <a: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006CB8"/>
                </a:solidFill>
                <a:latin typeface="Lucida Sans Typewriter"/>
                <a:ea typeface="Courier New" charset="0"/>
                <a:cs typeface="Courier New" charset="0"/>
              </a:rPr>
              <a: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006CB8"/>
                </a:solidFill>
                <a:latin typeface="Lucida Sans Typewriter"/>
                <a:ea typeface="Courier New" charset="0"/>
                <a:cs typeface="Courier New" charset="0"/>
              </a:rPr>
              <a: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a:buNone/>
            </a:pPr>
            <a:r>
              <a:rPr lang="en-US" dirty="0" smtClean="0"/>
              <a:t>Of course, it would be simpler to compute the area simply as width * width. The results are identical because</a:t>
            </a:r>
            <a:endParaRPr lang="en-US" dirty="0"/>
          </a:p>
        </p:txBody>
      </p:sp>
      <p:sp>
        <p:nvSpPr>
          <p:cNvPr id="9" name="Content Placeholder 5"/>
          <p:cNvSpPr>
            <a:spLocks noGrp="1"/>
          </p:cNvSpPr>
          <p:nvPr>
            <p:ph idx="4294967295"/>
          </p:nvPr>
        </p:nvSpPr>
        <p:spPr>
          <a:xfrm>
            <a:off x="0" y="958815"/>
            <a:ext cx="9135036" cy="806131"/>
          </a:xfrm>
        </p:spPr>
        <p:txBody>
          <a:bodyPr>
            <a:normAutofit lnSpcReduction="10000"/>
          </a:bodyPr>
          <a:lstStyle/>
          <a:p>
            <a:pPr>
              <a:buNone/>
            </a:pPr>
            <a:r>
              <a:rPr lang="en-US" dirty="0" smtClean="0"/>
              <a:t>	How </a:t>
            </a:r>
            <a:r>
              <a:rPr lang="en-US" dirty="0" smtClean="0"/>
              <a:t>would you modify the program to recursively compute the area of a square? </a:t>
            </a:r>
            <a:endParaRPr lang="en-US" sz="1600" dirty="0">
              <a:solidFill>
                <a:srgbClr val="6E8080"/>
              </a:solidFill>
              <a:latin typeface="Lucida Sans Typewriter"/>
              <a:ea typeface="Courier New" charset="0"/>
              <a:cs typeface="Courier New" charset="0"/>
            </a:endParaRPr>
          </a:p>
        </p:txBody>
      </p:sp>
      <p:pic>
        <p:nvPicPr>
          <p:cNvPr id="6" name="Picture 5" descr="math_formuila.png"/>
          <p:cNvPicPr>
            <a:picLocks noChangeAspect="1"/>
          </p:cNvPicPr>
          <p:nvPr/>
        </p:nvPicPr>
        <p:blipFill>
          <a:blip r:embed="rId2"/>
          <a:stretch>
            <a:fillRect/>
          </a:stretch>
        </p:blipFill>
        <p:spPr>
          <a:xfrm>
            <a:off x="1149223" y="5251791"/>
            <a:ext cx="3928610" cy="96605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13.3</a:t>
            </a:r>
            <a:endParaRPr lang="en-US" dirty="0"/>
          </a:p>
        </p:txBody>
      </p:sp>
      <p:sp>
        <p:nvSpPr>
          <p:cNvPr id="8" name="Content Placeholder 5"/>
          <p:cNvSpPr>
            <a:spLocks noGrp="1"/>
          </p:cNvSpPr>
          <p:nvPr>
            <p:ph idx="4294967295"/>
          </p:nvPr>
        </p:nvSpPr>
        <p:spPr>
          <a:xfrm>
            <a:off x="599372" y="5241029"/>
            <a:ext cx="8535664" cy="1531609"/>
          </a:xfrm>
        </p:spPr>
        <p:txBody>
          <a:bodyPr/>
          <a:lstStyle/>
          <a:p>
            <a:pPr>
              <a:buNone/>
            </a:pPr>
            <a:r>
              <a:rPr lang="en-US" b="1" dirty="0" smtClean="0"/>
              <a:t>Answer:</a:t>
            </a:r>
            <a:r>
              <a:rPr lang="en-US" dirty="0" smtClean="0"/>
              <a:t> There is no provision for stopping the recursion. When a number &lt; 10 isn’t 8, then the method should return false and stop.</a:t>
            </a:r>
            <a:endParaRPr lang="en-US" dirty="0"/>
          </a:p>
        </p:txBody>
      </p:sp>
      <p:sp>
        <p:nvSpPr>
          <p:cNvPr id="9" name="Content Placeholder 5"/>
          <p:cNvSpPr>
            <a:spLocks noGrp="1"/>
          </p:cNvSpPr>
          <p:nvPr>
            <p:ph idx="4294967295"/>
          </p:nvPr>
        </p:nvSpPr>
        <p:spPr>
          <a:xfrm>
            <a:off x="0" y="958815"/>
            <a:ext cx="9135036" cy="4282214"/>
          </a:xfrm>
        </p:spPr>
        <p:txBody>
          <a:bodyPr/>
          <a:lstStyle/>
          <a:p>
            <a:pPr>
              <a:buNone/>
            </a:pPr>
            <a:r>
              <a:rPr lang="en-US" dirty="0" smtClean="0"/>
              <a:t>	In </a:t>
            </a:r>
            <a:r>
              <a:rPr lang="en-US" dirty="0" smtClean="0"/>
              <a:t>some cultures, numbers containing the digit 8 are lucky numbers. What is wrong with the following method that tries to test whether a number is lucky?</a:t>
            </a:r>
          </a:p>
          <a:p>
            <a:pPr lvl="1">
              <a:spcBef>
                <a:spcPts val="0"/>
              </a:spcBef>
              <a:buNone/>
            </a:pPr>
            <a:r>
              <a:rPr lang="en-US" sz="2000" dirty="0" smtClean="0">
                <a:solidFill>
                  <a:srgbClr val="6E8080"/>
                </a:solidFill>
                <a:latin typeface="Lucida Sans Typewriter"/>
                <a:ea typeface="Courier New" charset="0"/>
                <a:cs typeface="Courier New" charset="0"/>
              </a:rPr>
              <a:t>public static </a:t>
            </a:r>
            <a:r>
              <a:rPr lang="en-US" sz="2000" dirty="0" err="1" smtClean="0">
                <a:solidFill>
                  <a:srgbClr val="6E8080"/>
                </a:solidFill>
                <a:latin typeface="Lucida Sans Typewriter"/>
                <a:ea typeface="Courier New" charset="0"/>
                <a:cs typeface="Courier New" charset="0"/>
              </a:rPr>
              <a:t>boolean</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isLucky(int</a:t>
            </a:r>
            <a:r>
              <a:rPr lang="en-US" sz="2000" dirty="0" smtClean="0">
                <a:solidFill>
                  <a:srgbClr val="6E8080"/>
                </a:solidFill>
                <a:latin typeface="Lucida Sans Typewriter"/>
                <a:ea typeface="Courier New" charset="0"/>
                <a:cs typeface="Courier New" charset="0"/>
              </a:rPr>
              <a:t> number)</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lastDigit</a:t>
            </a:r>
            <a:r>
              <a:rPr lang="en-US" sz="2000" dirty="0" smtClean="0">
                <a:solidFill>
                  <a:srgbClr val="6E8080"/>
                </a:solidFill>
                <a:latin typeface="Lucida Sans Typewriter"/>
                <a:ea typeface="Courier New" charset="0"/>
                <a:cs typeface="Courier New" charset="0"/>
              </a:rPr>
              <a:t> = number % 10;</a:t>
            </a:r>
          </a:p>
          <a:p>
            <a:pPr lvl="1">
              <a:spcBef>
                <a:spcPts val="0"/>
              </a:spcBef>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lastDigit</a:t>
            </a:r>
            <a:r>
              <a:rPr lang="en-US" sz="2000" dirty="0" smtClean="0">
                <a:solidFill>
                  <a:srgbClr val="6E8080"/>
                </a:solidFill>
                <a:latin typeface="Lucida Sans Typewriter"/>
                <a:ea typeface="Courier New" charset="0"/>
                <a:cs typeface="Courier New" charset="0"/>
              </a:rPr>
              <a:t> == 8) { return true; }</a:t>
            </a:r>
          </a:p>
          <a:p>
            <a:pPr lvl="1">
              <a:spcBef>
                <a:spcPts val="0"/>
              </a:spcBef>
              <a:buNone/>
            </a:pPr>
            <a:r>
              <a:rPr lang="en-US" sz="2000" dirty="0" smtClean="0">
                <a:solidFill>
                  <a:srgbClr val="6E8080"/>
                </a:solidFill>
                <a:latin typeface="Lucida Sans Typewriter"/>
                <a:ea typeface="Courier New" charset="0"/>
                <a:cs typeface="Courier New" charset="0"/>
              </a:rPr>
              <a:t>   else</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 Test the number without the last digit</a:t>
            </a:r>
          </a:p>
          <a:p>
            <a:pPr lvl="1">
              <a:spcBef>
                <a:spcPts val="0"/>
              </a:spcBef>
              <a:buNone/>
            </a:pPr>
            <a:r>
              <a:rPr lang="en-US" sz="2000" dirty="0" smtClean="0">
                <a:solidFill>
                  <a:srgbClr val="6E8080"/>
                </a:solidFill>
                <a:latin typeface="Lucida Sans Typewriter"/>
                <a:ea typeface="Courier New" charset="0"/>
                <a:cs typeface="Courier New" charset="0"/>
              </a:rPr>
              <a:t>      return </a:t>
            </a:r>
            <a:r>
              <a:rPr lang="en-US" sz="2000" dirty="0" err="1" smtClean="0">
                <a:solidFill>
                  <a:srgbClr val="6E8080"/>
                </a:solidFill>
                <a:latin typeface="Lucida Sans Typewriter"/>
                <a:ea typeface="Courier New" charset="0"/>
                <a:cs typeface="Courier New" charset="0"/>
              </a:rPr>
              <a:t>isLucky(number</a:t>
            </a:r>
            <a:r>
              <a:rPr lang="en-US" sz="2000" dirty="0" smtClean="0">
                <a:solidFill>
                  <a:srgbClr val="6E8080"/>
                </a:solidFill>
                <a:latin typeface="Lucida Sans Typewriter"/>
                <a:ea typeface="Courier New" charset="0"/>
                <a:cs typeface="Courier New" charset="0"/>
              </a:rPr>
              <a:t> / 10); </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13.4</a:t>
            </a:r>
            <a:endParaRPr lang="en-US" dirty="0"/>
          </a:p>
        </p:txBody>
      </p:sp>
      <p:sp>
        <p:nvSpPr>
          <p:cNvPr id="8" name="Content Placeholder 5"/>
          <p:cNvSpPr>
            <a:spLocks noGrp="1"/>
          </p:cNvSpPr>
          <p:nvPr>
            <p:ph idx="4294967295"/>
          </p:nvPr>
        </p:nvSpPr>
        <p:spPr>
          <a:xfrm>
            <a:off x="599372" y="3642905"/>
            <a:ext cx="8535664" cy="2141612"/>
          </a:xfrm>
        </p:spPr>
        <p:txBody>
          <a:bodyPr/>
          <a:lstStyle/>
          <a:p>
            <a:pPr>
              <a:buNone/>
            </a:pPr>
            <a:r>
              <a:rPr lang="en-US" b="1" dirty="0" smtClean="0"/>
              <a:t>Answer:</a:t>
            </a:r>
          </a:p>
          <a:p>
            <a:pPr lvl="1">
              <a:spcBef>
                <a:spcPts val="0"/>
              </a:spcBef>
              <a:buNone/>
            </a:pPr>
            <a:r>
              <a:rPr lang="en-US" sz="2000" dirty="0" smtClean="0">
                <a:solidFill>
                  <a:srgbClr val="6E8080"/>
                </a:solidFill>
                <a:latin typeface="Lucida Sans Typewriter"/>
                <a:ea typeface="Courier New" charset="0"/>
                <a:cs typeface="Courier New" charset="0"/>
              </a:rPr>
              <a:t>public static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pow2(int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&lt;= 0) { return 1; } // 2^0 is 1</a:t>
            </a:r>
          </a:p>
          <a:p>
            <a:pPr lvl="1">
              <a:spcBef>
                <a:spcPts val="0"/>
              </a:spcBef>
              <a:buNone/>
            </a:pPr>
            <a:r>
              <a:rPr lang="en-US" sz="2000" dirty="0" smtClean="0">
                <a:solidFill>
                  <a:srgbClr val="6E8080"/>
                </a:solidFill>
                <a:latin typeface="Lucida Sans Typewriter"/>
                <a:ea typeface="Courier New" charset="0"/>
                <a:cs typeface="Courier New" charset="0"/>
              </a:rPr>
              <a:t>   else { return 2 * pow2(n - 1); }</a:t>
            </a:r>
          </a:p>
          <a:p>
            <a:pPr lvl="1">
              <a:spcBef>
                <a:spcPts val="0"/>
              </a:spcBef>
              <a:buNone/>
            </a:pPr>
            <a:r>
              <a:rPr lang="en-US" sz="2000" dirty="0" smtClean="0">
                <a:solidFill>
                  <a:srgbClr val="6E8080"/>
                </a:solidFill>
                <a:latin typeface="Lucida Sans Typewriter"/>
                <a:ea typeface="Courier New" charset="0"/>
                <a:cs typeface="Courier New" charset="0"/>
              </a:rPr>
              <a:t>}</a:t>
            </a:r>
            <a:endParaRPr lang="en-US" sz="2000" dirty="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5"/>
            <a:ext cx="9135036" cy="2366602"/>
          </a:xfrm>
        </p:spPr>
        <p:txBody>
          <a:bodyPr/>
          <a:lstStyle/>
          <a:p>
            <a:pPr>
              <a:buNone/>
            </a:pPr>
            <a:r>
              <a:rPr lang="en-US" dirty="0" smtClean="0"/>
              <a:t>	In </a:t>
            </a:r>
            <a:r>
              <a:rPr lang="en-US" dirty="0" smtClean="0"/>
              <a:t>order to compute a power of two, you can take the next-lower power and double it. For example, if you want to compute 2</a:t>
            </a:r>
            <a:r>
              <a:rPr lang="en-US" baseline="30000" dirty="0" smtClean="0"/>
              <a:t>11</a:t>
            </a:r>
            <a:r>
              <a:rPr lang="en-US" dirty="0" smtClean="0"/>
              <a:t> and you know that 2</a:t>
            </a:r>
            <a:r>
              <a:rPr lang="en-US" baseline="30000" dirty="0" smtClean="0"/>
              <a:t>10</a:t>
            </a:r>
            <a:r>
              <a:rPr lang="en-US" dirty="0" smtClean="0"/>
              <a:t> = 1024, then 2</a:t>
            </a:r>
            <a:r>
              <a:rPr lang="en-US" baseline="30000" dirty="0" smtClean="0"/>
              <a:t>11</a:t>
            </a:r>
            <a:r>
              <a:rPr lang="en-US" dirty="0" smtClean="0"/>
              <a:t> = 2 × 1024 = 2048. Write a recursive method</a:t>
            </a:r>
          </a:p>
          <a:p>
            <a:pPr lvl="1">
              <a:buNone/>
            </a:pPr>
            <a:r>
              <a:rPr lang="en-US" sz="2000" dirty="0" smtClean="0">
                <a:solidFill>
                  <a:srgbClr val="6E8080"/>
                </a:solidFill>
                <a:latin typeface="Lucida Sans Typewriter"/>
                <a:ea typeface="Courier New" charset="0"/>
                <a:cs typeface="Courier New" charset="0"/>
              </a:rPr>
              <a:t>public static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pow2(int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a:t>
            </a:r>
          </a:p>
          <a:p>
            <a:pPr>
              <a:buNone/>
            </a:pPr>
            <a:r>
              <a:rPr lang="en-US" dirty="0" smtClean="0"/>
              <a:t>	that </a:t>
            </a:r>
            <a:r>
              <a:rPr lang="en-US" dirty="0" smtClean="0"/>
              <a:t>is based on this observation.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13.5</a:t>
            </a:r>
            <a:endParaRPr lang="en-US" dirty="0"/>
          </a:p>
        </p:txBody>
      </p:sp>
      <p:sp>
        <p:nvSpPr>
          <p:cNvPr id="9" name="Content Placeholder 5"/>
          <p:cNvSpPr>
            <a:spLocks noGrp="1"/>
          </p:cNvSpPr>
          <p:nvPr>
            <p:ph idx="4294967295"/>
          </p:nvPr>
        </p:nvSpPr>
        <p:spPr>
          <a:xfrm>
            <a:off x="0" y="958815"/>
            <a:ext cx="9135036" cy="3178772"/>
          </a:xfrm>
        </p:spPr>
        <p:txBody>
          <a:bodyPr>
            <a:normAutofit fontScale="92500" lnSpcReduction="20000"/>
          </a:bodyPr>
          <a:lstStyle/>
          <a:p>
            <a:pPr>
              <a:buNone/>
            </a:pPr>
            <a:r>
              <a:rPr lang="en-US" dirty="0" smtClean="0"/>
              <a:t>Consider the following recursive method:</a:t>
            </a:r>
          </a:p>
          <a:p>
            <a:pPr lvl="1">
              <a:spcBef>
                <a:spcPts val="0"/>
              </a:spcBef>
              <a:buNone/>
            </a:pPr>
            <a:endParaRPr lang="en-US" sz="2000" dirty="0" smtClean="0">
              <a:solidFill>
                <a:srgbClr val="6E8080"/>
              </a:solidFill>
              <a:latin typeface="Lucida Sans Typewriter"/>
              <a:ea typeface="Courier New" charset="0"/>
              <a:cs typeface="Courier New" charset="0"/>
            </a:endParaRPr>
          </a:p>
          <a:p>
            <a:pPr lvl="1">
              <a:spcBef>
                <a:spcPts val="0"/>
              </a:spcBef>
              <a:buNone/>
            </a:pPr>
            <a:r>
              <a:rPr lang="en-US" sz="2000" dirty="0" smtClean="0">
                <a:solidFill>
                  <a:srgbClr val="6E8080"/>
                </a:solidFill>
                <a:latin typeface="Lucida Sans Typewriter"/>
                <a:ea typeface="Courier New" charset="0"/>
                <a:cs typeface="Courier New" charset="0"/>
              </a:rPr>
              <a:t>public </a:t>
            </a:r>
            <a:r>
              <a:rPr lang="en-US" sz="2000" dirty="0" smtClean="0">
                <a:solidFill>
                  <a:srgbClr val="6E8080"/>
                </a:solidFill>
                <a:latin typeface="Lucida Sans Typewriter"/>
                <a:ea typeface="Courier New" charset="0"/>
                <a:cs typeface="Courier New" charset="0"/>
              </a:rPr>
              <a:t>static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mystery(</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n)</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&lt;= 0) { return 0; }</a:t>
            </a:r>
          </a:p>
          <a:p>
            <a:pPr lvl="1">
              <a:spcBef>
                <a:spcPts val="0"/>
              </a:spcBef>
              <a:buNone/>
            </a:pPr>
            <a:r>
              <a:rPr lang="en-US" sz="2000" dirty="0" smtClean="0">
                <a:solidFill>
                  <a:srgbClr val="6E8080"/>
                </a:solidFill>
                <a:latin typeface="Lucida Sans Typewriter"/>
                <a:ea typeface="Courier New" charset="0"/>
                <a:cs typeface="Courier New" charset="0"/>
              </a:rPr>
              <a:t>   else</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smaller =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- 1;</a:t>
            </a:r>
          </a:p>
          <a:p>
            <a:pPr lvl="1">
              <a:spcBef>
                <a:spcPts val="0"/>
              </a:spcBef>
              <a:buNone/>
            </a:pPr>
            <a:r>
              <a:rPr lang="en-US" sz="2000" dirty="0" smtClean="0">
                <a:solidFill>
                  <a:srgbClr val="6E8080"/>
                </a:solidFill>
                <a:latin typeface="Lucida Sans Typewriter"/>
                <a:ea typeface="Courier New" charset="0"/>
                <a:cs typeface="Courier New" charset="0"/>
              </a:rPr>
              <a:t>      return </a:t>
            </a:r>
            <a:r>
              <a:rPr lang="en-US" sz="2000" dirty="0" err="1" smtClean="0">
                <a:solidFill>
                  <a:srgbClr val="6E8080"/>
                </a:solidFill>
                <a:latin typeface="Lucida Sans Typewriter"/>
                <a:ea typeface="Courier New" charset="0"/>
                <a:cs typeface="Courier New" charset="0"/>
              </a:rPr>
              <a:t>mystery(smaller</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a:t>
            </a:r>
          </a:p>
          <a:p>
            <a:pPr>
              <a:buNone/>
            </a:pPr>
            <a:r>
              <a:rPr lang="en-US" dirty="0" smtClean="0"/>
              <a:t>What is </a:t>
            </a:r>
            <a:r>
              <a:rPr lang="en-US" dirty="0" smtClean="0">
                <a:solidFill>
                  <a:srgbClr val="6E8080"/>
                </a:solidFill>
                <a:latin typeface="Lucida Sans Typewriter"/>
                <a:ea typeface="Courier New" charset="0"/>
                <a:cs typeface="Courier New" charset="0"/>
              </a:rPr>
              <a:t>mystery(4)</a:t>
            </a:r>
            <a:r>
              <a:rPr lang="en-US" dirty="0" smtClean="0"/>
              <a:t>? </a:t>
            </a:r>
            <a:endParaRPr lang="en-US" dirty="0"/>
          </a:p>
        </p:txBody>
      </p:sp>
      <p:sp>
        <p:nvSpPr>
          <p:cNvPr id="6"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a:t>
            </a:r>
            <a:r>
              <a:rPr lang="en-US" smtClean="0"/>
              <a:t>Check 13.5</a:t>
            </a:r>
            <a:endParaRPr lang="en-US" dirty="0"/>
          </a:p>
        </p:txBody>
      </p:sp>
      <p:sp>
        <p:nvSpPr>
          <p:cNvPr id="8" name="Content Placeholder 5"/>
          <p:cNvSpPr>
            <a:spLocks noGrp="1"/>
          </p:cNvSpPr>
          <p:nvPr>
            <p:ph idx="4294967295"/>
          </p:nvPr>
        </p:nvSpPr>
        <p:spPr>
          <a:xfrm>
            <a:off x="608336" y="936282"/>
            <a:ext cx="8535664" cy="2876437"/>
          </a:xfrm>
        </p:spPr>
        <p:txBody>
          <a:bodyPr>
            <a:normAutofit fontScale="92500" lnSpcReduction="10000"/>
          </a:bodyPr>
          <a:lstStyle/>
          <a:p>
            <a:pPr>
              <a:buNone/>
            </a:pPr>
            <a:r>
              <a:rPr lang="en-US" b="1" dirty="0" smtClean="0"/>
              <a:t>Answer:</a:t>
            </a:r>
          </a:p>
          <a:p>
            <a:pPr lvl="1">
              <a:spcBef>
                <a:spcPts val="0"/>
              </a:spcBef>
              <a:buNone/>
            </a:pPr>
            <a:r>
              <a:rPr lang="en-US" sz="2000" dirty="0" smtClean="0">
                <a:solidFill>
                  <a:srgbClr val="6E8080"/>
                </a:solidFill>
                <a:latin typeface="Lucida Sans Typewriter"/>
                <a:ea typeface="Courier New" charset="0"/>
                <a:cs typeface="Courier New" charset="0"/>
              </a:rPr>
              <a:t>mystery(4) calls mystery(3)</a:t>
            </a:r>
          </a:p>
          <a:p>
            <a:pPr lvl="1">
              <a:spcBef>
                <a:spcPts val="0"/>
              </a:spcBef>
              <a:buNone/>
            </a:pPr>
            <a:r>
              <a:rPr lang="en-US" sz="2000" dirty="0" smtClean="0">
                <a:solidFill>
                  <a:srgbClr val="6E8080"/>
                </a:solidFill>
                <a:latin typeface="Lucida Sans Typewriter"/>
                <a:ea typeface="Courier New" charset="0"/>
                <a:cs typeface="Courier New" charset="0"/>
              </a:rPr>
              <a:t>   mystery(3) calls mystery(2)</a:t>
            </a:r>
          </a:p>
          <a:p>
            <a:pPr lvl="1">
              <a:spcBef>
                <a:spcPts val="0"/>
              </a:spcBef>
              <a:buNone/>
            </a:pPr>
            <a:r>
              <a:rPr lang="en-US" sz="2000" dirty="0" smtClean="0">
                <a:solidFill>
                  <a:srgbClr val="6E8080"/>
                </a:solidFill>
                <a:latin typeface="Lucida Sans Typewriter"/>
                <a:ea typeface="Courier New" charset="0"/>
                <a:cs typeface="Courier New" charset="0"/>
              </a:rPr>
              <a:t>      mystery(2) calls mystery(1)</a:t>
            </a:r>
          </a:p>
          <a:p>
            <a:pPr lvl="1">
              <a:spcBef>
                <a:spcPts val="0"/>
              </a:spcBef>
              <a:buNone/>
            </a:pPr>
            <a:r>
              <a:rPr lang="en-US" sz="2000" dirty="0" smtClean="0">
                <a:solidFill>
                  <a:srgbClr val="6E8080"/>
                </a:solidFill>
                <a:latin typeface="Lucida Sans Typewriter"/>
                <a:ea typeface="Courier New" charset="0"/>
                <a:cs typeface="Courier New" charset="0"/>
              </a:rPr>
              <a:t>         mystery(1) calls mystery(0)</a:t>
            </a:r>
          </a:p>
          <a:p>
            <a:pPr lvl="1">
              <a:spcBef>
                <a:spcPts val="0"/>
              </a:spcBef>
              <a:buNone/>
            </a:pPr>
            <a:r>
              <a:rPr lang="en-US" sz="2000" dirty="0" smtClean="0">
                <a:solidFill>
                  <a:srgbClr val="6E8080"/>
                </a:solidFill>
                <a:latin typeface="Lucida Sans Typewriter"/>
                <a:ea typeface="Courier New" charset="0"/>
                <a:cs typeface="Courier New" charset="0"/>
              </a:rPr>
              <a:t>            mystery(0) returns 0.</a:t>
            </a:r>
          </a:p>
          <a:p>
            <a:pPr lvl="1">
              <a:spcBef>
                <a:spcPts val="0"/>
              </a:spcBef>
              <a:buNone/>
            </a:pPr>
            <a:r>
              <a:rPr lang="en-US" sz="2000" dirty="0" smtClean="0">
                <a:solidFill>
                  <a:srgbClr val="6E8080"/>
                </a:solidFill>
                <a:latin typeface="Lucida Sans Typewriter"/>
                <a:ea typeface="Courier New" charset="0"/>
                <a:cs typeface="Courier New" charset="0"/>
              </a:rPr>
              <a:t>         mystery(1) returns 0 + 1 * 1 = 1</a:t>
            </a:r>
          </a:p>
          <a:p>
            <a:pPr lvl="1">
              <a:spcBef>
                <a:spcPts val="0"/>
              </a:spcBef>
              <a:buNone/>
            </a:pPr>
            <a:r>
              <a:rPr lang="en-US" sz="2000" dirty="0" smtClean="0">
                <a:solidFill>
                  <a:srgbClr val="6E8080"/>
                </a:solidFill>
                <a:latin typeface="Lucida Sans Typewriter"/>
                <a:ea typeface="Courier New" charset="0"/>
                <a:cs typeface="Courier New" charset="0"/>
              </a:rPr>
              <a:t>     mystery(2) returns 1 + 2 * 2 = 5</a:t>
            </a:r>
          </a:p>
          <a:p>
            <a:pPr lvl="1">
              <a:spcBef>
                <a:spcPts val="0"/>
              </a:spcBef>
              <a:buNone/>
            </a:pPr>
            <a:r>
              <a:rPr lang="en-US" sz="2000" dirty="0" smtClean="0">
                <a:solidFill>
                  <a:srgbClr val="6E8080"/>
                </a:solidFill>
                <a:latin typeface="Lucida Sans Typewriter"/>
                <a:ea typeface="Courier New" charset="0"/>
                <a:cs typeface="Courier New" charset="0"/>
              </a:rPr>
              <a:t>   mystery(3) returns 5 + 3 * 3 = 14</a:t>
            </a:r>
          </a:p>
          <a:p>
            <a:pPr lvl="1">
              <a:spcBef>
                <a:spcPts val="0"/>
              </a:spcBef>
              <a:buNone/>
            </a:pPr>
            <a:r>
              <a:rPr lang="en-US" sz="2000" dirty="0" smtClean="0">
                <a:solidFill>
                  <a:srgbClr val="6E8080"/>
                </a:solidFill>
                <a:latin typeface="Lucida Sans Typewriter"/>
                <a:ea typeface="Courier New" charset="0"/>
                <a:cs typeface="Courier New" charset="0"/>
              </a:rPr>
              <a:t>mystery(4) returns 14 + 4 * 4 = 30</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Goals</a:t>
            </a:r>
            <a:endParaRPr lang="en-US" dirty="0"/>
          </a:p>
        </p:txBody>
      </p:sp>
      <p:sp>
        <p:nvSpPr>
          <p:cNvPr id="3" name="Content Placeholder 2"/>
          <p:cNvSpPr>
            <a:spLocks noGrp="1"/>
          </p:cNvSpPr>
          <p:nvPr>
            <p:ph idx="1"/>
          </p:nvPr>
        </p:nvSpPr>
        <p:spPr>
          <a:xfrm>
            <a:off x="174712" y="3142465"/>
            <a:ext cx="8229600" cy="2475230"/>
          </a:xfrm>
        </p:spPr>
        <p:txBody>
          <a:bodyPr>
            <a:noAutofit/>
          </a:bodyPr>
          <a:lstStyle/>
          <a:p>
            <a:r>
              <a:rPr lang="en-US" sz="2000" dirty="0" smtClean="0"/>
              <a:t>To learn to “think recursively”</a:t>
            </a:r>
          </a:p>
          <a:p>
            <a:r>
              <a:rPr lang="en-US" sz="2000" dirty="0" smtClean="0"/>
              <a:t>To be able to use recursive helper methods</a:t>
            </a:r>
          </a:p>
          <a:p>
            <a:r>
              <a:rPr lang="en-US" sz="2000" dirty="0" smtClean="0"/>
              <a:t>To understand the relationship between recursion and iteration</a:t>
            </a:r>
          </a:p>
          <a:p>
            <a:r>
              <a:rPr lang="en-US" sz="2000" dirty="0" smtClean="0"/>
              <a:t>To understand when the use of recursion affects the efficiency of an algorithm</a:t>
            </a:r>
          </a:p>
          <a:p>
            <a:r>
              <a:rPr lang="en-US" sz="2000" dirty="0" smtClean="0"/>
              <a:t>To analyze problems that are much easier to solve by recursion than by iteration</a:t>
            </a:r>
          </a:p>
          <a:p>
            <a:r>
              <a:rPr lang="en-US" sz="2000" dirty="0" smtClean="0"/>
              <a:t>To process data with recursive structures using mutual recursion</a:t>
            </a:r>
            <a:endParaRPr lang="en-US" sz="2000" dirty="0"/>
          </a:p>
        </p:txBody>
      </p:sp>
      <p:pic>
        <p:nvPicPr>
          <p:cNvPr id="6" name="Picture 5" descr="nested_dolls.jpg"/>
          <p:cNvPicPr>
            <a:picLocks noChangeAspect="1"/>
          </p:cNvPicPr>
          <p:nvPr/>
        </p:nvPicPr>
        <p:blipFill>
          <a:blip r:embed="rId2"/>
          <a:stretch>
            <a:fillRect/>
          </a:stretch>
        </p:blipFill>
        <p:spPr>
          <a:xfrm>
            <a:off x="174713" y="896415"/>
            <a:ext cx="3258491" cy="232939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Tracing Through Recursive Methods</a:t>
            </a:r>
            <a:endParaRPr lang="en-US" dirty="0"/>
          </a:p>
        </p:txBody>
      </p:sp>
      <p:sp>
        <p:nvSpPr>
          <p:cNvPr id="3" name="Content Placeholder 2"/>
          <p:cNvSpPr>
            <a:spLocks noGrp="1"/>
          </p:cNvSpPr>
          <p:nvPr>
            <p:ph idx="4294967295"/>
          </p:nvPr>
        </p:nvSpPr>
        <p:spPr>
          <a:xfrm>
            <a:off x="9525" y="5174504"/>
            <a:ext cx="9134475" cy="1300607"/>
          </a:xfrm>
        </p:spPr>
        <p:txBody>
          <a:bodyPr/>
          <a:lstStyle/>
          <a:p>
            <a:pPr>
              <a:buNone/>
            </a:pPr>
            <a:r>
              <a:rPr lang="en-US" dirty="0" smtClean="0"/>
              <a:t>	To </a:t>
            </a:r>
            <a:r>
              <a:rPr lang="en-US" dirty="0" smtClean="0"/>
              <a:t>debug recursive methods with a debugger, you need to be particularly careful, and watch the call stack to understand which nested call you currently are in.</a:t>
            </a:r>
            <a:endParaRPr lang="en-US" dirty="0"/>
          </a:p>
        </p:txBody>
      </p:sp>
      <p:pic>
        <p:nvPicPr>
          <p:cNvPr id="4" name="Picture 3" descr="debugging.png"/>
          <p:cNvPicPr>
            <a:picLocks noChangeAspect="1"/>
          </p:cNvPicPr>
          <p:nvPr/>
        </p:nvPicPr>
        <p:blipFill>
          <a:blip r:embed="rId2"/>
          <a:stretch>
            <a:fillRect/>
          </a:stretch>
        </p:blipFill>
        <p:spPr>
          <a:xfrm>
            <a:off x="279502" y="1033192"/>
            <a:ext cx="6726817" cy="414987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Thinking Recursively</a:t>
            </a:r>
            <a:endParaRPr lang="en-US" dirty="0"/>
          </a:p>
        </p:txBody>
      </p:sp>
      <p:sp>
        <p:nvSpPr>
          <p:cNvPr id="3" name="Content Placeholder 2"/>
          <p:cNvSpPr>
            <a:spLocks noGrp="1"/>
          </p:cNvSpPr>
          <p:nvPr>
            <p:ph idx="4294967295"/>
          </p:nvPr>
        </p:nvSpPr>
        <p:spPr>
          <a:xfrm>
            <a:off x="0" y="2964275"/>
            <a:ext cx="9134475" cy="3211602"/>
          </a:xfrm>
        </p:spPr>
        <p:txBody>
          <a:bodyPr/>
          <a:lstStyle/>
          <a:p>
            <a:pPr>
              <a:buNone/>
            </a:pPr>
            <a:r>
              <a:rPr lang="en-US" dirty="0" smtClean="0"/>
              <a:t>	Thinking </a:t>
            </a:r>
            <a:r>
              <a:rPr lang="en-US" dirty="0" smtClean="0"/>
              <a:t>recursively is easy if you can recognize a subtask that is similar to the original task. </a:t>
            </a:r>
          </a:p>
          <a:p>
            <a:r>
              <a:rPr lang="en-US" dirty="0" smtClean="0"/>
              <a:t>Problem: test whether a sentence is a palindrome </a:t>
            </a:r>
          </a:p>
          <a:p>
            <a:r>
              <a:rPr lang="en-US" dirty="0" smtClean="0"/>
              <a:t>Palindrome: a string that is equal to itself when you reverse all characters </a:t>
            </a:r>
          </a:p>
          <a:p>
            <a:pPr lvl="1"/>
            <a:r>
              <a:rPr lang="en-US" dirty="0" smtClean="0"/>
              <a:t>A man, a plan, a canal – Panama! </a:t>
            </a:r>
          </a:p>
          <a:p>
            <a:pPr lvl="1"/>
            <a:r>
              <a:rPr lang="en-US" dirty="0" smtClean="0"/>
              <a:t>Go hang a salami, I'm a lasagna hog </a:t>
            </a:r>
          </a:p>
          <a:p>
            <a:pPr lvl="1"/>
            <a:r>
              <a:rPr lang="en-US" dirty="0" smtClean="0"/>
              <a:t>Madam, I'm Adam </a:t>
            </a:r>
            <a:endParaRPr lang="en-US" dirty="0"/>
          </a:p>
        </p:txBody>
      </p:sp>
      <p:pic>
        <p:nvPicPr>
          <p:cNvPr id="6" name="Picture 5" descr="spiral.jpg"/>
          <p:cNvPicPr>
            <a:picLocks noChangeAspect="1"/>
          </p:cNvPicPr>
          <p:nvPr/>
        </p:nvPicPr>
        <p:blipFill>
          <a:blip r:embed="rId2"/>
          <a:stretch>
            <a:fillRect/>
          </a:stretch>
        </p:blipFill>
        <p:spPr>
          <a:xfrm>
            <a:off x="205158" y="944975"/>
            <a:ext cx="1781175" cy="20193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Implement </a:t>
            </a:r>
            <a:r>
              <a:rPr lang="en-US" sz="2800" dirty="0" err="1" smtClean="0">
                <a:solidFill>
                  <a:srgbClr val="6E8080"/>
                </a:solidFill>
                <a:latin typeface="Lucida Sans Typewriter"/>
                <a:ea typeface="Courier New" charset="0"/>
                <a:cs typeface="Courier New" charset="0"/>
              </a:rPr>
              <a:t>isPalindrome</a:t>
            </a:r>
            <a:r>
              <a:rPr lang="en-US" sz="2800" dirty="0" smtClean="0"/>
              <a:t> Method: How To 13.1</a:t>
            </a:r>
            <a:endParaRPr lang="en-US" sz="2800" dirty="0"/>
          </a:p>
        </p:txBody>
      </p:sp>
      <p:sp>
        <p:nvSpPr>
          <p:cNvPr id="3" name="Content Placeholder 2"/>
          <p:cNvSpPr>
            <a:spLocks noGrp="1"/>
          </p:cNvSpPr>
          <p:nvPr>
            <p:ph idx="4294967295"/>
          </p:nvPr>
        </p:nvSpPr>
        <p:spPr>
          <a:xfrm>
            <a:off x="9525" y="927100"/>
            <a:ext cx="9134475" cy="5460833"/>
          </a:xfrm>
        </p:spPr>
        <p:txBody>
          <a:bodyPr>
            <a:noAutofit/>
          </a:bodyPr>
          <a:lstStyle/>
          <a:p>
            <a:pPr>
              <a:spcBef>
                <a:spcPts val="0"/>
              </a:spcBef>
              <a:buNone/>
            </a:pPr>
            <a:r>
              <a:rPr lang="en-US" sz="1600" dirty="0" smtClean="0">
                <a:solidFill>
                  <a:srgbClr val="6E8080"/>
                </a:solidFill>
                <a:latin typeface="Lucida Sans Typewriter"/>
                <a:ea typeface="Courier New" charset="0"/>
                <a:cs typeface="Courier New" charset="0"/>
              </a:rPr>
              <a:t>public class Sentence </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private String text; </a:t>
            </a:r>
          </a:p>
          <a:p>
            <a:pPr>
              <a:spcBef>
                <a:spcPts val="0"/>
              </a:spcBef>
              <a:buNone/>
            </a:pPr>
            <a:r>
              <a:rPr lang="en-US" sz="1600" dirty="0" smtClean="0">
                <a:solidFill>
                  <a:srgbClr val="6E8080"/>
                </a:solidFill>
                <a:latin typeface="Lucida Sans Typewriter"/>
                <a:ea typeface="Courier New" charset="0"/>
                <a:cs typeface="Courier New" charset="0"/>
              </a:rPr>
              <a:t>   /** </a:t>
            </a:r>
          </a:p>
          <a:p>
            <a:pPr>
              <a:spcBef>
                <a:spcPts val="0"/>
              </a:spcBef>
              <a:buNone/>
            </a:pPr>
            <a:r>
              <a:rPr lang="en-US" sz="1600" dirty="0" smtClean="0">
                <a:solidFill>
                  <a:srgbClr val="6E8080"/>
                </a:solidFill>
                <a:latin typeface="Lucida Sans Typewriter"/>
                <a:ea typeface="Courier New" charset="0"/>
                <a:cs typeface="Courier New" charset="0"/>
              </a:rPr>
              <a:t>      Constructs a sentence. </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param</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aText</a:t>
            </a:r>
            <a:r>
              <a:rPr lang="en-US" sz="1600" dirty="0" smtClean="0">
                <a:solidFill>
                  <a:srgbClr val="6E8080"/>
                </a:solidFill>
                <a:latin typeface="Lucida Sans Typewriter"/>
                <a:ea typeface="Courier New" charset="0"/>
                <a:cs typeface="Courier New" charset="0"/>
              </a:rPr>
              <a:t> a string containing all characters of the sentence </a:t>
            </a:r>
          </a:p>
          <a:p>
            <a:pPr>
              <a:spcBef>
                <a:spcPts val="0"/>
              </a:spcBef>
              <a:buNone/>
            </a:pPr>
            <a:r>
              <a:rPr lang="en-US" sz="1600" dirty="0" smtClean="0">
                <a:solidFill>
                  <a:srgbClr val="6E8080"/>
                </a:solidFill>
                <a:latin typeface="Lucida Sans Typewriter"/>
                <a:ea typeface="Courier New" charset="0"/>
                <a:cs typeface="Courier New" charset="0"/>
              </a:rPr>
              <a:t>   */ </a:t>
            </a:r>
          </a:p>
          <a:p>
            <a:pPr>
              <a:spcBef>
                <a:spcPts val="0"/>
              </a:spcBef>
              <a:buNone/>
            </a:pPr>
            <a:r>
              <a:rPr lang="en-US" sz="1600" dirty="0" smtClean="0">
                <a:solidFill>
                  <a:srgbClr val="6E8080"/>
                </a:solidFill>
                <a:latin typeface="Lucida Sans Typewriter"/>
                <a:ea typeface="Courier New" charset="0"/>
                <a:cs typeface="Courier New" charset="0"/>
              </a:rPr>
              <a:t>   public </a:t>
            </a:r>
            <a:r>
              <a:rPr lang="en-US" sz="1600" dirty="0" err="1" smtClean="0">
                <a:solidFill>
                  <a:srgbClr val="6E8080"/>
                </a:solidFill>
                <a:latin typeface="Lucida Sans Typewriter"/>
                <a:ea typeface="Courier New" charset="0"/>
                <a:cs typeface="Courier New" charset="0"/>
              </a:rPr>
              <a:t>Sentence(String</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aText</a:t>
            </a: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 </a:t>
            </a:r>
          </a:p>
          <a:p>
            <a:pPr>
              <a:spcBef>
                <a:spcPts val="0"/>
              </a:spcBef>
              <a:buNone/>
            </a:pPr>
            <a:r>
              <a:rPr lang="en-US" sz="1600" dirty="0" smtClean="0">
                <a:solidFill>
                  <a:srgbClr val="6E8080"/>
                </a:solidFill>
                <a:latin typeface="Lucida Sans Typewriter"/>
                <a:ea typeface="Courier New" charset="0"/>
                <a:cs typeface="Courier New" charset="0"/>
              </a:rPr>
              <a:t>       text = </a:t>
            </a:r>
            <a:r>
              <a:rPr lang="en-US" sz="1600" dirty="0" err="1" smtClean="0">
                <a:solidFill>
                  <a:srgbClr val="6E8080"/>
                </a:solidFill>
                <a:latin typeface="Lucida Sans Typewriter"/>
                <a:ea typeface="Courier New" charset="0"/>
                <a:cs typeface="Courier New" charset="0"/>
              </a:rPr>
              <a:t>aText</a:t>
            </a: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 </a:t>
            </a:r>
          </a:p>
          <a:p>
            <a:pPr>
              <a:spcBef>
                <a:spcPts val="0"/>
              </a:spcBef>
              <a:buNone/>
            </a:pPr>
            <a:r>
              <a:rPr lang="en-US" sz="1600" dirty="0" smtClean="0">
                <a:solidFill>
                  <a:srgbClr val="6E8080"/>
                </a:solidFill>
                <a:latin typeface="Lucida Sans Typewriter"/>
                <a:ea typeface="Courier New" charset="0"/>
                <a:cs typeface="Courier New" charset="0"/>
              </a:rPr>
              <a:t>   /** </a:t>
            </a:r>
          </a:p>
          <a:p>
            <a:pPr>
              <a:spcBef>
                <a:spcPts val="0"/>
              </a:spcBef>
              <a:buNone/>
            </a:pPr>
            <a:r>
              <a:rPr lang="en-US" sz="1600" dirty="0" smtClean="0">
                <a:solidFill>
                  <a:srgbClr val="6E8080"/>
                </a:solidFill>
                <a:latin typeface="Lucida Sans Typewriter"/>
                <a:ea typeface="Courier New" charset="0"/>
                <a:cs typeface="Courier New" charset="0"/>
              </a:rPr>
              <a:t>      Tests whether this sentence is a palindrome. </a:t>
            </a:r>
          </a:p>
          <a:p>
            <a:pPr>
              <a:spcBef>
                <a:spcPts val="0"/>
              </a:spcBef>
              <a:buNone/>
            </a:pPr>
            <a:r>
              <a:rPr lang="en-US" sz="1600" dirty="0" smtClean="0">
                <a:solidFill>
                  <a:srgbClr val="6E8080"/>
                </a:solidFill>
                <a:latin typeface="Lucida Sans Typewriter"/>
                <a:ea typeface="Courier New" charset="0"/>
                <a:cs typeface="Courier New" charset="0"/>
              </a:rPr>
              <a:t>      @return true if this sentence is a palindrome, false otherwise </a:t>
            </a:r>
          </a:p>
          <a:p>
            <a:pPr>
              <a:spcBef>
                <a:spcPts val="0"/>
              </a:spcBef>
              <a:buNone/>
            </a:pPr>
            <a:r>
              <a:rPr lang="en-US" sz="1600" dirty="0" smtClean="0">
                <a:solidFill>
                  <a:srgbClr val="6E8080"/>
                </a:solidFill>
                <a:latin typeface="Lucida Sans Typewriter"/>
                <a:ea typeface="Courier New" charset="0"/>
                <a:cs typeface="Courier New" charset="0"/>
              </a:rPr>
              <a:t>   */ </a:t>
            </a:r>
          </a:p>
          <a:p>
            <a:pPr>
              <a:spcBef>
                <a:spcPts val="0"/>
              </a:spcBef>
              <a:buNone/>
            </a:pPr>
            <a:r>
              <a:rPr lang="en-US" sz="1600" dirty="0" smtClean="0">
                <a:solidFill>
                  <a:srgbClr val="6E8080"/>
                </a:solidFill>
                <a:latin typeface="Lucida Sans Typewriter"/>
                <a:ea typeface="Courier New" charset="0"/>
                <a:cs typeface="Courier New" charset="0"/>
              </a:rPr>
              <a:t>   public </a:t>
            </a:r>
            <a:r>
              <a:rPr lang="en-US" sz="1600" dirty="0" err="1" smtClean="0">
                <a:solidFill>
                  <a:srgbClr val="6E8080"/>
                </a:solidFill>
                <a:latin typeface="Lucida Sans Typewriter"/>
                <a:ea typeface="Courier New" charset="0"/>
                <a:cs typeface="Courier New" charset="0"/>
              </a:rPr>
              <a:t>boolean</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isPalindrome</a:t>
            </a: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 </a:t>
            </a:r>
          </a:p>
          <a:p>
            <a:pPr>
              <a:spcBef>
                <a:spcPts val="0"/>
              </a:spcBef>
              <a:buNone/>
            </a:pPr>
            <a:r>
              <a:rPr lang="en-US" sz="1600" dirty="0" smtClean="0">
                <a:solidFill>
                  <a:srgbClr val="6E8080"/>
                </a:solidFill>
                <a:latin typeface="Lucida Sans Typewriter"/>
                <a:ea typeface="Courier New" charset="0"/>
                <a:cs typeface="Courier New" charset="0"/>
              </a:rPr>
              <a:t>      . . . </a:t>
            </a:r>
          </a:p>
          <a:p>
            <a:pPr>
              <a:spcBef>
                <a:spcPts val="0"/>
              </a:spcBef>
              <a:buNone/>
            </a:pPr>
            <a:r>
              <a:rPr lang="en-US" sz="1600" dirty="0" smtClean="0">
                <a:solidFill>
                  <a:srgbClr val="6E8080"/>
                </a:solidFill>
                <a:latin typeface="Lucida Sans Typewriter"/>
                <a:ea typeface="Courier New" charset="0"/>
                <a:cs typeface="Courier New" charset="0"/>
              </a:rPr>
              <a:t>   } </a:t>
            </a:r>
          </a:p>
          <a:p>
            <a:pPr>
              <a:spcBef>
                <a:spcPts val="0"/>
              </a:spcBef>
              <a:buNone/>
            </a:pPr>
            <a:r>
              <a:rPr lang="en-US" sz="1600" dirty="0" smtClean="0">
                <a:solidFill>
                  <a:srgbClr val="6E8080"/>
                </a:solidFill>
                <a:latin typeface="Lucida Sans Typewriter"/>
                <a:ea typeface="Courier New" charset="0"/>
                <a:cs typeface="Courier New" charset="0"/>
              </a:rPr>
              <a:t>}</a:t>
            </a:r>
            <a:endParaRPr lang="en-US" sz="16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Thinking Recursively: How To 13.1</a:t>
            </a:r>
            <a:endParaRPr lang="en-US" dirty="0"/>
          </a:p>
        </p:txBody>
      </p:sp>
      <p:sp>
        <p:nvSpPr>
          <p:cNvPr id="3" name="Content Placeholder 2"/>
          <p:cNvSpPr>
            <a:spLocks noGrp="1"/>
          </p:cNvSpPr>
          <p:nvPr>
            <p:ph idx="4294967295"/>
          </p:nvPr>
        </p:nvSpPr>
        <p:spPr>
          <a:xfrm>
            <a:off x="9525" y="927100"/>
            <a:ext cx="9134475" cy="5460833"/>
          </a:xfrm>
        </p:spPr>
        <p:txBody>
          <a:bodyPr/>
          <a:lstStyle/>
          <a:p>
            <a:pPr>
              <a:buNone/>
            </a:pPr>
            <a:r>
              <a:rPr lang="en-US" b="1" dirty="0" smtClean="0"/>
              <a:t>1.</a:t>
            </a:r>
            <a:r>
              <a:rPr lang="en-US" dirty="0" smtClean="0"/>
              <a:t> Consider various ways to simplify inputs. </a:t>
            </a:r>
            <a:br>
              <a:rPr lang="en-US" dirty="0" smtClean="0"/>
            </a:br>
            <a:r>
              <a:rPr lang="en-US" dirty="0" smtClean="0"/>
              <a:t>Here are several possibilities:</a:t>
            </a:r>
          </a:p>
          <a:p>
            <a:r>
              <a:rPr lang="en-US" dirty="0" smtClean="0"/>
              <a:t>Remove the first character. </a:t>
            </a:r>
          </a:p>
          <a:p>
            <a:r>
              <a:rPr lang="en-US" dirty="0" smtClean="0"/>
              <a:t>Remove the last character.</a:t>
            </a:r>
          </a:p>
          <a:p>
            <a:r>
              <a:rPr lang="en-US" dirty="0" smtClean="0"/>
              <a:t>Remove both the first and last characters.</a:t>
            </a:r>
          </a:p>
          <a:p>
            <a:r>
              <a:rPr lang="en-US" dirty="0" smtClean="0"/>
              <a:t>Remove a character from the middle. </a:t>
            </a:r>
          </a:p>
          <a:p>
            <a:r>
              <a:rPr lang="en-US" dirty="0" smtClean="0"/>
              <a:t>Cut the string into two halves.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Thinking Recursively: How To 13.1</a:t>
            </a:r>
            <a:endParaRPr lang="en-US" dirty="0"/>
          </a:p>
        </p:txBody>
      </p:sp>
      <p:sp>
        <p:nvSpPr>
          <p:cNvPr id="3" name="Content Placeholder 2"/>
          <p:cNvSpPr>
            <a:spLocks noGrp="1"/>
          </p:cNvSpPr>
          <p:nvPr>
            <p:ph idx="4294967295"/>
          </p:nvPr>
        </p:nvSpPr>
        <p:spPr>
          <a:xfrm>
            <a:off x="9525" y="927100"/>
            <a:ext cx="9134475" cy="5460833"/>
          </a:xfrm>
        </p:spPr>
        <p:txBody>
          <a:bodyPr>
            <a:normAutofit lnSpcReduction="10000"/>
          </a:bodyPr>
          <a:lstStyle/>
          <a:p>
            <a:pPr>
              <a:buNone/>
            </a:pPr>
            <a:r>
              <a:rPr lang="en-US" b="1" dirty="0" smtClean="0"/>
              <a:t>2.</a:t>
            </a:r>
            <a:r>
              <a:rPr lang="en-US" dirty="0" smtClean="0"/>
              <a:t> Combine solutions with simpler inputs into a solution of the original problem.</a:t>
            </a:r>
          </a:p>
          <a:p>
            <a:r>
              <a:rPr lang="en-US" dirty="0" smtClean="0"/>
              <a:t>Most promising simplification: Remove first and last characters </a:t>
            </a:r>
            <a:br>
              <a:rPr lang="en-US" dirty="0" smtClean="0"/>
            </a:br>
            <a:r>
              <a:rPr lang="en-US" dirty="0" smtClean="0"/>
              <a:t>“</a:t>
            </a:r>
            <a:r>
              <a:rPr lang="en-US" dirty="0" err="1" smtClean="0"/>
              <a:t>adam</a:t>
            </a:r>
            <a:r>
              <a:rPr lang="en-US" dirty="0" smtClean="0"/>
              <a:t>, I'm </a:t>
            </a:r>
            <a:r>
              <a:rPr lang="en-US" dirty="0" err="1" smtClean="0"/>
              <a:t>Ada</a:t>
            </a:r>
            <a:r>
              <a:rPr lang="en-US" dirty="0" smtClean="0"/>
              <a:t>”, is a palindrome too! </a:t>
            </a:r>
          </a:p>
          <a:p>
            <a:r>
              <a:rPr lang="en-US" dirty="0" smtClean="0"/>
              <a:t>Thus, a word is a palindrome if </a:t>
            </a:r>
          </a:p>
          <a:p>
            <a:pPr lvl="1"/>
            <a:r>
              <a:rPr lang="en-US" dirty="0" smtClean="0"/>
              <a:t>The first and last letters match, and </a:t>
            </a:r>
          </a:p>
          <a:p>
            <a:pPr lvl="1"/>
            <a:r>
              <a:rPr lang="en-US" dirty="0" smtClean="0"/>
              <a:t>Word obtained by removing the first and last letters is a palindrome </a:t>
            </a:r>
          </a:p>
          <a:p>
            <a:r>
              <a:rPr lang="en-US" dirty="0" smtClean="0"/>
              <a:t>What if first or last character is not a letter? Ignore it. </a:t>
            </a:r>
          </a:p>
          <a:p>
            <a:pPr lvl="1"/>
            <a:r>
              <a:rPr lang="en-US" dirty="0" smtClean="0"/>
              <a:t>If the first and last characters are letters, check whether they match; </a:t>
            </a:r>
            <a:br>
              <a:rPr lang="en-US" dirty="0" smtClean="0"/>
            </a:br>
            <a:r>
              <a:rPr lang="en-US" dirty="0" smtClean="0"/>
              <a:t>if so, remove both and test shorter string </a:t>
            </a:r>
          </a:p>
          <a:p>
            <a:pPr lvl="1"/>
            <a:r>
              <a:rPr lang="en-US" dirty="0" smtClean="0"/>
              <a:t>If last character isn't a letter, remove it and test shorter string </a:t>
            </a:r>
          </a:p>
          <a:p>
            <a:pPr lvl="1"/>
            <a:r>
              <a:rPr lang="en-US" dirty="0" smtClean="0"/>
              <a:t>If first character isn't a letter, remove it and test shorter string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Thinking Recursively: How To 13.1</a:t>
            </a:r>
            <a:endParaRPr lang="en-US" dirty="0"/>
          </a:p>
        </p:txBody>
      </p:sp>
      <p:sp>
        <p:nvSpPr>
          <p:cNvPr id="3" name="Content Placeholder 2"/>
          <p:cNvSpPr>
            <a:spLocks noGrp="1"/>
          </p:cNvSpPr>
          <p:nvPr>
            <p:ph idx="4294967295"/>
          </p:nvPr>
        </p:nvSpPr>
        <p:spPr>
          <a:xfrm>
            <a:off x="9525" y="927100"/>
            <a:ext cx="9134475" cy="5460833"/>
          </a:xfrm>
        </p:spPr>
        <p:txBody>
          <a:bodyPr/>
          <a:lstStyle/>
          <a:p>
            <a:pPr>
              <a:buNone/>
            </a:pPr>
            <a:r>
              <a:rPr lang="en-US" b="1" dirty="0" smtClean="0"/>
              <a:t>3</a:t>
            </a:r>
            <a:r>
              <a:rPr lang="en-US" dirty="0" smtClean="0"/>
              <a:t>. Find solutions to the simplest inputs.</a:t>
            </a:r>
          </a:p>
          <a:p>
            <a:r>
              <a:rPr lang="en-US" dirty="0" smtClean="0"/>
              <a:t>Strings with two characters </a:t>
            </a:r>
          </a:p>
          <a:p>
            <a:pPr lvl="1"/>
            <a:r>
              <a:rPr lang="en-US" dirty="0" smtClean="0"/>
              <a:t>No special case required; step two still applies </a:t>
            </a:r>
          </a:p>
          <a:p>
            <a:r>
              <a:rPr lang="en-US" dirty="0" smtClean="0"/>
              <a:t>Strings with a single character </a:t>
            </a:r>
          </a:p>
          <a:p>
            <a:pPr lvl="1"/>
            <a:r>
              <a:rPr lang="en-US" dirty="0" smtClean="0"/>
              <a:t>They are palindromes </a:t>
            </a:r>
          </a:p>
          <a:p>
            <a:r>
              <a:rPr lang="en-US" dirty="0" smtClean="0"/>
              <a:t>The empty string </a:t>
            </a:r>
          </a:p>
          <a:p>
            <a:pPr lvl="1"/>
            <a:r>
              <a:rPr lang="en-US" dirty="0" smtClean="0"/>
              <a:t>It is a palindrome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Thinking Recursively: How To 13.1</a:t>
            </a:r>
            <a:endParaRPr lang="en-US" dirty="0"/>
          </a:p>
        </p:txBody>
      </p:sp>
      <p:sp>
        <p:nvSpPr>
          <p:cNvPr id="3" name="Content Placeholder 2"/>
          <p:cNvSpPr>
            <a:spLocks noGrp="1"/>
          </p:cNvSpPr>
          <p:nvPr>
            <p:ph idx="4294967295"/>
          </p:nvPr>
        </p:nvSpPr>
        <p:spPr>
          <a:xfrm>
            <a:off x="9525" y="927100"/>
            <a:ext cx="9134475" cy="5460833"/>
          </a:xfrm>
        </p:spPr>
        <p:txBody>
          <a:bodyPr/>
          <a:lstStyle/>
          <a:p>
            <a:pPr>
              <a:buNone/>
            </a:pPr>
            <a:r>
              <a:rPr lang="en-US" b="1" dirty="0" smtClean="0"/>
              <a:t>4</a:t>
            </a:r>
            <a:r>
              <a:rPr lang="en-US" dirty="0" smtClean="0"/>
              <a:t>. Implement the solution by combining the simple cases and the reduction step:</a:t>
            </a:r>
          </a:p>
          <a:p>
            <a:pPr lvl="1">
              <a:spcBef>
                <a:spcPts val="0"/>
              </a:spcBef>
              <a:buNone/>
            </a:pPr>
            <a:endParaRPr lang="en-US" sz="1600" dirty="0" smtClean="0">
              <a:solidFill>
                <a:srgbClr val="6E8080"/>
              </a:solidFill>
              <a:latin typeface="Lucida Sans Typewriter"/>
              <a:ea typeface="Courier New" charset="0"/>
              <a:cs typeface="Courier New" charset="0"/>
            </a:endParaRPr>
          </a:p>
          <a:p>
            <a:pPr lvl="1">
              <a:spcBef>
                <a:spcPts val="0"/>
              </a:spcBef>
              <a:buNone/>
            </a:pPr>
            <a:r>
              <a:rPr lang="en-US" sz="1600" dirty="0" smtClean="0">
                <a:solidFill>
                  <a:srgbClr val="6E8080"/>
                </a:solidFill>
                <a:latin typeface="Lucida Sans Typewriter"/>
                <a:ea typeface="Courier New" charset="0"/>
                <a:cs typeface="Courier New" charset="0"/>
              </a:rPr>
              <a:t>public </a:t>
            </a:r>
            <a:r>
              <a:rPr lang="en-US" sz="1600" dirty="0" err="1" smtClean="0">
                <a:solidFill>
                  <a:srgbClr val="6E8080"/>
                </a:solidFill>
                <a:latin typeface="Lucida Sans Typewriter"/>
                <a:ea typeface="Courier New" charset="0"/>
                <a:cs typeface="Courier New" charset="0"/>
              </a:rPr>
              <a:t>boolean</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isPalindrome</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length = </a:t>
            </a:r>
            <a:r>
              <a:rPr lang="en-US" sz="1600" dirty="0" err="1" smtClean="0">
                <a:solidFill>
                  <a:srgbClr val="6E8080"/>
                </a:solidFill>
                <a:latin typeface="Lucida Sans Typewriter"/>
                <a:ea typeface="Courier New" charset="0"/>
                <a:cs typeface="Courier New" charset="0"/>
              </a:rPr>
              <a:t>text.length</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Separate case for shortest strings. </a:t>
            </a:r>
          </a:p>
          <a:p>
            <a:pPr lvl="1">
              <a:spcBef>
                <a:spcPts val="0"/>
              </a:spcBef>
              <a:buNone/>
            </a:pPr>
            <a:r>
              <a:rPr lang="en-US" sz="1600" dirty="0" smtClean="0">
                <a:solidFill>
                  <a:srgbClr val="6E8080"/>
                </a:solidFill>
                <a:latin typeface="Lucida Sans Typewriter"/>
                <a:ea typeface="Courier New" charset="0"/>
                <a:cs typeface="Courier New" charset="0"/>
              </a:rPr>
              <a:t>   if (length &lt;= 1) { return true; } </a:t>
            </a:r>
          </a:p>
          <a:p>
            <a:pPr lvl="1">
              <a:spcBef>
                <a:spcPts val="0"/>
              </a:spcBef>
              <a:buNone/>
            </a:pPr>
            <a:r>
              <a:rPr lang="en-US" sz="1600" dirty="0" smtClean="0">
                <a:solidFill>
                  <a:srgbClr val="6E8080"/>
                </a:solidFill>
                <a:latin typeface="Lucida Sans Typewriter"/>
                <a:ea typeface="Courier New" charset="0"/>
                <a:cs typeface="Courier New" charset="0"/>
              </a:rPr>
              <a:t>   // Get first and last characters, converted to lowercase. </a:t>
            </a:r>
          </a:p>
          <a:p>
            <a:pPr lvl="1">
              <a:spcBef>
                <a:spcPts val="0"/>
              </a:spcBef>
              <a:buNone/>
            </a:pPr>
            <a:r>
              <a:rPr lang="en-US" sz="1600" dirty="0" smtClean="0">
                <a:solidFill>
                  <a:srgbClr val="6E8080"/>
                </a:solidFill>
                <a:latin typeface="Lucida Sans Typewriter"/>
                <a:ea typeface="Courier New" charset="0"/>
                <a:cs typeface="Courier New" charset="0"/>
              </a:rPr>
              <a:t>   char first = Character.toLowerCase(text.charAt(0)); </a:t>
            </a:r>
          </a:p>
          <a:p>
            <a:pPr lvl="1">
              <a:spcBef>
                <a:spcPts val="0"/>
              </a:spcBef>
              <a:buNone/>
            </a:pPr>
            <a:r>
              <a:rPr lang="en-US" sz="1600" dirty="0" smtClean="0">
                <a:solidFill>
                  <a:srgbClr val="6E8080"/>
                </a:solidFill>
                <a:latin typeface="Lucida Sans Typewriter"/>
                <a:ea typeface="Courier New" charset="0"/>
                <a:cs typeface="Courier New" charset="0"/>
              </a:rPr>
              <a:t>   char last = </a:t>
            </a:r>
            <a:r>
              <a:rPr lang="en-US" sz="1600" dirty="0" err="1" smtClean="0">
                <a:solidFill>
                  <a:srgbClr val="6E8080"/>
                </a:solidFill>
                <a:latin typeface="Lucida Sans Typewriter"/>
                <a:ea typeface="Courier New" charset="0"/>
                <a:cs typeface="Courier New" charset="0"/>
              </a:rPr>
              <a:t>Character.toLowerCase(text.charAt(length</a:t>
            </a:r>
            <a:r>
              <a:rPr lang="en-US" sz="1600" dirty="0" smtClean="0">
                <a:solidFill>
                  <a:srgbClr val="6E8080"/>
                </a:solidFill>
                <a:latin typeface="Lucida Sans Typewriter"/>
                <a:ea typeface="Courier New" charset="0"/>
                <a:cs typeface="Courier New" charset="0"/>
              </a:rPr>
              <a:t> - 1)); </a:t>
            </a:r>
          </a:p>
          <a:p>
            <a:pPr lvl="1">
              <a:spcBef>
                <a:spcPts val="0"/>
              </a:spcBef>
              <a:buNone/>
            </a:pPr>
            <a:r>
              <a:rPr lang="en-US" sz="1600" dirty="0" smtClean="0">
                <a:solidFill>
                  <a:srgbClr val="6E8080"/>
                </a:solidFill>
                <a:latin typeface="Lucida Sans Typewriter"/>
                <a:ea typeface="Courier New" charset="0"/>
                <a:cs typeface="Courier New" charset="0"/>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Thinking Recursively: How To 13.1</a:t>
            </a:r>
            <a:endParaRPr lang="en-US" dirty="0"/>
          </a:p>
        </p:txBody>
      </p:sp>
      <p:sp>
        <p:nvSpPr>
          <p:cNvPr id="3" name="Content Placeholder 2"/>
          <p:cNvSpPr>
            <a:spLocks noGrp="1"/>
          </p:cNvSpPr>
          <p:nvPr>
            <p:ph idx="4294967295"/>
          </p:nvPr>
        </p:nvSpPr>
        <p:spPr>
          <a:xfrm>
            <a:off x="9525" y="927100"/>
            <a:ext cx="9134475" cy="5460833"/>
          </a:xfrm>
        </p:spPr>
        <p:txBody>
          <a:bodyPr/>
          <a:lstStyle/>
          <a:p>
            <a:pPr lvl="1">
              <a:spcBef>
                <a:spcPts val="0"/>
              </a:spcBef>
              <a:buNone/>
            </a:pPr>
            <a:r>
              <a:rPr lang="en-US" sz="1600" dirty="0" smtClean="0">
                <a:solidFill>
                  <a:srgbClr val="6E8080"/>
                </a:solidFill>
                <a:latin typeface="Lucida Sans Typewriter"/>
                <a:ea typeface="Courier New" charset="0"/>
                <a:cs typeface="Courier New" charset="0"/>
              </a:rPr>
              <a:t>if (</a:t>
            </a:r>
            <a:r>
              <a:rPr lang="en-US" sz="1600" dirty="0" err="1" smtClean="0">
                <a:solidFill>
                  <a:srgbClr val="6E8080"/>
                </a:solidFill>
                <a:latin typeface="Lucida Sans Typewriter"/>
                <a:ea typeface="Courier New" charset="0"/>
                <a:cs typeface="Courier New" charset="0"/>
              </a:rPr>
              <a:t>Character.isLetter(first</a:t>
            </a:r>
            <a:r>
              <a:rPr lang="en-US" sz="1600" dirty="0" smtClean="0">
                <a:solidFill>
                  <a:srgbClr val="6E8080"/>
                </a:solidFill>
                <a:latin typeface="Lucida Sans Typewriter"/>
                <a:ea typeface="Courier New" charset="0"/>
                <a:cs typeface="Courier New" charset="0"/>
              </a:rPr>
              <a:t>) &amp;&amp; </a:t>
            </a:r>
            <a:r>
              <a:rPr lang="en-US" sz="1600" dirty="0" err="1" smtClean="0">
                <a:solidFill>
                  <a:srgbClr val="6E8080"/>
                </a:solidFill>
                <a:latin typeface="Lucida Sans Typewriter"/>
                <a:ea typeface="Courier New" charset="0"/>
                <a:cs typeface="Courier New" charset="0"/>
              </a:rPr>
              <a:t>Character.isLetter(last</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 Both are letters. </a:t>
            </a:r>
          </a:p>
          <a:p>
            <a:pPr lvl="1">
              <a:spcBef>
                <a:spcPts val="0"/>
              </a:spcBef>
              <a:buNone/>
            </a:pPr>
            <a:r>
              <a:rPr lang="en-US" sz="1600" dirty="0" smtClean="0">
                <a:solidFill>
                  <a:srgbClr val="6E8080"/>
                </a:solidFill>
                <a:latin typeface="Lucida Sans Typewriter"/>
                <a:ea typeface="Courier New" charset="0"/>
                <a:cs typeface="Courier New" charset="0"/>
              </a:rPr>
              <a:t>      if (first == last)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 Remove both first and last character. </a:t>
            </a:r>
          </a:p>
          <a:p>
            <a:pPr lvl="1">
              <a:spcBef>
                <a:spcPts val="0"/>
              </a:spcBef>
              <a:buNone/>
            </a:pPr>
            <a:r>
              <a:rPr lang="en-US" sz="1600" dirty="0" smtClean="0">
                <a:solidFill>
                  <a:srgbClr val="6E8080"/>
                </a:solidFill>
                <a:latin typeface="Lucida Sans Typewriter"/>
                <a:ea typeface="Courier New" charset="0"/>
                <a:cs typeface="Courier New" charset="0"/>
              </a:rPr>
              <a:t>         Sentence shorter =</a:t>
            </a:r>
          </a:p>
          <a:p>
            <a:pPr lvl="1">
              <a:spcBef>
                <a:spcPts val="0"/>
              </a:spcBef>
              <a:buNone/>
            </a:pPr>
            <a:r>
              <a:rPr lang="en-US" sz="1600" dirty="0" smtClean="0">
                <a:solidFill>
                  <a:srgbClr val="6E8080"/>
                </a:solidFill>
                <a:latin typeface="Lucida Sans Typewriter"/>
                <a:ea typeface="Courier New" charset="0"/>
                <a:cs typeface="Courier New" charset="0"/>
              </a:rPr>
              <a:t>            new Sentence(text.substring(1, length - 1)); </a:t>
            </a:r>
          </a:p>
          <a:p>
            <a:pPr lvl="1">
              <a:spcBef>
                <a:spcPts val="0"/>
              </a:spcBef>
              <a:buNone/>
            </a:pPr>
            <a:r>
              <a:rPr lang="en-US" sz="1600" dirty="0" smtClean="0">
                <a:solidFill>
                  <a:srgbClr val="6E8080"/>
                </a:solidFill>
                <a:latin typeface="Lucida Sans Typewriter"/>
                <a:ea typeface="Courier New" charset="0"/>
                <a:cs typeface="Courier New" charset="0"/>
              </a:rPr>
              <a:t>         return </a:t>
            </a:r>
            <a:r>
              <a:rPr lang="en-US" sz="1600" dirty="0" err="1" smtClean="0">
                <a:solidFill>
                  <a:srgbClr val="6E8080"/>
                </a:solidFill>
                <a:latin typeface="Lucida Sans Typewriter"/>
                <a:ea typeface="Courier New" charset="0"/>
                <a:cs typeface="Courier New" charset="0"/>
              </a:rPr>
              <a:t>shorter.isPalindrome</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else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return false;</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Thinking Recursively: How To 13.1</a:t>
            </a:r>
            <a:endParaRPr lang="en-US" dirty="0"/>
          </a:p>
        </p:txBody>
      </p:sp>
      <p:sp>
        <p:nvSpPr>
          <p:cNvPr id="3" name="Content Placeholder 2"/>
          <p:cNvSpPr>
            <a:spLocks noGrp="1"/>
          </p:cNvSpPr>
          <p:nvPr>
            <p:ph idx="4294967295"/>
          </p:nvPr>
        </p:nvSpPr>
        <p:spPr>
          <a:xfrm>
            <a:off x="9525" y="927100"/>
            <a:ext cx="9134475" cy="5460833"/>
          </a:xfrm>
        </p:spPr>
        <p:txBody>
          <a:bodyPr/>
          <a:lstStyle/>
          <a:p>
            <a:pPr lvl="1">
              <a:spcBef>
                <a:spcPts val="0"/>
              </a:spcBef>
              <a:buNone/>
            </a:pPr>
            <a:r>
              <a:rPr lang="en-US" sz="1600" dirty="0" smtClean="0">
                <a:solidFill>
                  <a:srgbClr val="6E8080"/>
                </a:solidFill>
                <a:latin typeface="Lucida Sans Typewriter"/>
                <a:ea typeface="Courier New" charset="0"/>
                <a:cs typeface="Courier New" charset="0"/>
              </a:rPr>
              <a:t>else if (!</a:t>
            </a:r>
            <a:r>
              <a:rPr lang="en-US" sz="1600" dirty="0" err="1" smtClean="0">
                <a:solidFill>
                  <a:srgbClr val="6E8080"/>
                </a:solidFill>
                <a:latin typeface="Lucida Sans Typewriter"/>
                <a:ea typeface="Courier New" charset="0"/>
                <a:cs typeface="Courier New" charset="0"/>
              </a:rPr>
              <a:t>Character.isLetter(last</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 Remove last character. </a:t>
            </a:r>
          </a:p>
          <a:p>
            <a:pPr lvl="1">
              <a:spcBef>
                <a:spcPts val="0"/>
              </a:spcBef>
              <a:buNone/>
            </a:pPr>
            <a:r>
              <a:rPr lang="en-US" sz="1600" dirty="0" smtClean="0">
                <a:solidFill>
                  <a:srgbClr val="6E8080"/>
                </a:solidFill>
                <a:latin typeface="Lucida Sans Typewriter"/>
                <a:ea typeface="Courier New" charset="0"/>
                <a:cs typeface="Courier New" charset="0"/>
              </a:rPr>
              <a:t>      Sentence shorter = new Sentence(text.substring(0, length - 1)); </a:t>
            </a:r>
          </a:p>
          <a:p>
            <a:pPr lvl="1">
              <a:spcBef>
                <a:spcPts val="0"/>
              </a:spcBef>
              <a:buNone/>
            </a:pPr>
            <a:r>
              <a:rPr lang="en-US" sz="1600" dirty="0" smtClean="0">
                <a:solidFill>
                  <a:srgbClr val="6E8080"/>
                </a:solidFill>
                <a:latin typeface="Lucida Sans Typewriter"/>
                <a:ea typeface="Courier New" charset="0"/>
                <a:cs typeface="Courier New" charset="0"/>
              </a:rPr>
              <a:t>      return </a:t>
            </a:r>
            <a:r>
              <a:rPr lang="en-US" sz="1600" dirty="0" err="1" smtClean="0">
                <a:solidFill>
                  <a:srgbClr val="6E8080"/>
                </a:solidFill>
                <a:latin typeface="Lucida Sans Typewriter"/>
                <a:ea typeface="Courier New" charset="0"/>
                <a:cs typeface="Courier New" charset="0"/>
              </a:rPr>
              <a:t>shorter.isPalindrome</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else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 Remove first character. </a:t>
            </a:r>
          </a:p>
          <a:p>
            <a:pPr lvl="1">
              <a:spcBef>
                <a:spcPts val="0"/>
              </a:spcBef>
              <a:buNone/>
            </a:pPr>
            <a:r>
              <a:rPr lang="en-US" sz="1600" dirty="0" smtClean="0">
                <a:solidFill>
                  <a:srgbClr val="6E8080"/>
                </a:solidFill>
                <a:latin typeface="Lucida Sans Typewriter"/>
                <a:ea typeface="Courier New" charset="0"/>
                <a:cs typeface="Courier New" charset="0"/>
              </a:rPr>
              <a:t>      Sentence shorter = new Sentence(text.substring(1)); </a:t>
            </a:r>
          </a:p>
          <a:p>
            <a:pPr lvl="1">
              <a:spcBef>
                <a:spcPts val="0"/>
              </a:spcBef>
              <a:buNone/>
            </a:pPr>
            <a:r>
              <a:rPr lang="en-US" sz="1600" dirty="0" smtClean="0">
                <a:solidFill>
                  <a:srgbClr val="6E8080"/>
                </a:solidFill>
                <a:latin typeface="Lucida Sans Typewriter"/>
                <a:ea typeface="Courier New" charset="0"/>
                <a:cs typeface="Courier New" charset="0"/>
              </a:rPr>
              <a:t>      return </a:t>
            </a:r>
            <a:r>
              <a:rPr lang="en-US" sz="1600" dirty="0" err="1" smtClean="0">
                <a:solidFill>
                  <a:srgbClr val="6E8080"/>
                </a:solidFill>
                <a:latin typeface="Lucida Sans Typewriter"/>
                <a:ea typeface="Courier New" charset="0"/>
                <a:cs typeface="Courier New" charset="0"/>
              </a:rPr>
              <a:t>shorter.isPalindrome</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 Helper Methods</a:t>
            </a:r>
            <a:endParaRPr lang="en-US" dirty="0"/>
          </a:p>
        </p:txBody>
      </p:sp>
      <p:sp>
        <p:nvSpPr>
          <p:cNvPr id="3" name="Content Placeholder 2"/>
          <p:cNvSpPr>
            <a:spLocks noGrp="1"/>
          </p:cNvSpPr>
          <p:nvPr>
            <p:ph idx="4294967295"/>
          </p:nvPr>
        </p:nvSpPr>
        <p:spPr>
          <a:xfrm>
            <a:off x="9525" y="2776562"/>
            <a:ext cx="9134475" cy="3611371"/>
          </a:xfrm>
        </p:spPr>
        <p:txBody>
          <a:bodyPr/>
          <a:lstStyle/>
          <a:p>
            <a:r>
              <a:rPr lang="en-US" dirty="0" smtClean="0"/>
              <a:t>Sometimes, a task can be solved by handing it off to a recursive helper method.</a:t>
            </a:r>
          </a:p>
          <a:p>
            <a:r>
              <a:rPr lang="en-US" dirty="0" smtClean="0"/>
              <a:t>Sometimes it is easier to find a recursive solution if you make a slight change to the original problem.</a:t>
            </a:r>
          </a:p>
          <a:p>
            <a:r>
              <a:rPr lang="en-US" dirty="0" smtClean="0"/>
              <a:t>Consider the palindrome test of previous slide.</a:t>
            </a:r>
          </a:p>
          <a:p>
            <a:pPr lvl="1"/>
            <a:r>
              <a:rPr lang="en-US" dirty="0" smtClean="0"/>
              <a:t>It is a bit inefficient to construct new Sentence objects in every step </a:t>
            </a:r>
            <a:endParaRPr lang="en-US" dirty="0"/>
          </a:p>
        </p:txBody>
      </p:sp>
      <p:pic>
        <p:nvPicPr>
          <p:cNvPr id="4" name="Picture 3" descr="cook.jpg"/>
          <p:cNvPicPr>
            <a:picLocks noChangeAspect="1"/>
          </p:cNvPicPr>
          <p:nvPr/>
        </p:nvPicPr>
        <p:blipFill>
          <a:blip r:embed="rId2"/>
          <a:stretch>
            <a:fillRect/>
          </a:stretch>
        </p:blipFill>
        <p:spPr>
          <a:xfrm>
            <a:off x="520679" y="862037"/>
            <a:ext cx="2247900" cy="19145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Triangle Numbers</a:t>
            </a:r>
            <a:endParaRPr lang="en-US" dirty="0"/>
          </a:p>
        </p:txBody>
      </p:sp>
      <p:sp>
        <p:nvSpPr>
          <p:cNvPr id="3" name="Content Placeholder 2"/>
          <p:cNvSpPr>
            <a:spLocks noGrp="1"/>
          </p:cNvSpPr>
          <p:nvPr>
            <p:ph idx="4294967295"/>
          </p:nvPr>
        </p:nvSpPr>
        <p:spPr>
          <a:xfrm>
            <a:off x="9525" y="927100"/>
            <a:ext cx="9134475" cy="4228073"/>
          </a:xfrm>
        </p:spPr>
        <p:txBody>
          <a:bodyPr>
            <a:normAutofit fontScale="92500" lnSpcReduction="20000"/>
          </a:bodyPr>
          <a:lstStyle/>
          <a:p>
            <a:r>
              <a:rPr lang="en-US" b="1" dirty="0" smtClean="0"/>
              <a:t>Recursion</a:t>
            </a:r>
            <a:r>
              <a:rPr lang="en-US" dirty="0" smtClean="0"/>
              <a:t>: the same computation occurs repeatedly.</a:t>
            </a:r>
          </a:p>
          <a:p>
            <a:r>
              <a:rPr lang="en-US" dirty="0" smtClean="0"/>
              <a:t>Using the same method as the one in this section, you can compute the volume of a Mayan pyramid.</a:t>
            </a:r>
            <a:br>
              <a:rPr lang="en-US" dirty="0" smtClean="0"/>
            </a:br>
            <a:endParaRPr lang="en-US" dirty="0" smtClean="0"/>
          </a:p>
          <a:p>
            <a:endParaRPr lang="en-US" dirty="0" smtClean="0"/>
          </a:p>
          <a:p>
            <a:pPr>
              <a:buNone/>
            </a:pPr>
            <a:endParaRPr lang="en-US" dirty="0" smtClean="0"/>
          </a:p>
          <a:p>
            <a:r>
              <a:rPr lang="en-US" dirty="0" smtClean="0"/>
              <a:t>Problem: to compute the area of a triangle of width </a:t>
            </a:r>
            <a:r>
              <a:rPr lang="en-US" i="1" dirty="0" err="1" smtClean="0"/>
              <a:t>n</a:t>
            </a:r>
            <a:r>
              <a:rPr lang="en-US" dirty="0" smtClean="0"/>
              <a:t> </a:t>
            </a:r>
          </a:p>
          <a:p>
            <a:r>
              <a:rPr lang="en-US" dirty="0" smtClean="0"/>
              <a:t>Assume each </a:t>
            </a:r>
            <a:r>
              <a:rPr lang="en-US" dirty="0" smtClean="0">
                <a:solidFill>
                  <a:srgbClr val="6E8080"/>
                </a:solidFill>
                <a:latin typeface="Lucida Sans Typewriter"/>
                <a:ea typeface="Courier New" charset="0"/>
                <a:cs typeface="Courier New" charset="0"/>
              </a:rPr>
              <a:t>[]</a:t>
            </a:r>
            <a:r>
              <a:rPr lang="en-US" dirty="0" smtClean="0"/>
              <a:t> square has an area of 1 </a:t>
            </a:r>
          </a:p>
          <a:p>
            <a:r>
              <a:rPr lang="en-US" dirty="0" smtClean="0"/>
              <a:t>Also called the </a:t>
            </a:r>
            <a:r>
              <a:rPr lang="en-US" i="1" dirty="0" smtClean="0"/>
              <a:t>n</a:t>
            </a:r>
            <a:r>
              <a:rPr lang="en-US" baseline="30000" dirty="0" smtClean="0"/>
              <a:t>th</a:t>
            </a:r>
            <a:r>
              <a:rPr lang="en-US" i="1" dirty="0" smtClean="0"/>
              <a:t> triangle number</a:t>
            </a:r>
            <a:r>
              <a:rPr lang="en-US" dirty="0" smtClean="0"/>
              <a:t> </a:t>
            </a:r>
          </a:p>
          <a:p>
            <a:r>
              <a:rPr lang="en-US" dirty="0" smtClean="0"/>
              <a:t>The third triangle number is 6</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p>
        </p:txBody>
      </p:sp>
      <p:pic>
        <p:nvPicPr>
          <p:cNvPr id="4" name="Picture 3" descr="mayan_pyramid.jpg"/>
          <p:cNvPicPr>
            <a:picLocks noChangeAspect="1"/>
          </p:cNvPicPr>
          <p:nvPr/>
        </p:nvPicPr>
        <p:blipFill>
          <a:blip r:embed="rId2"/>
          <a:stretch>
            <a:fillRect/>
          </a:stretch>
        </p:blipFill>
        <p:spPr>
          <a:xfrm>
            <a:off x="533167" y="2156430"/>
            <a:ext cx="1705411" cy="134593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 Helper Methods</a:t>
            </a:r>
            <a:endParaRPr lang="en-US" dirty="0"/>
          </a:p>
        </p:txBody>
      </p:sp>
      <p:sp>
        <p:nvSpPr>
          <p:cNvPr id="3" name="Content Placeholder 2"/>
          <p:cNvSpPr>
            <a:spLocks noGrp="1"/>
          </p:cNvSpPr>
          <p:nvPr>
            <p:ph idx="4294967295"/>
          </p:nvPr>
        </p:nvSpPr>
        <p:spPr>
          <a:xfrm>
            <a:off x="0" y="970876"/>
            <a:ext cx="9134475" cy="3611371"/>
          </a:xfrm>
        </p:spPr>
        <p:txBody>
          <a:bodyPr/>
          <a:lstStyle/>
          <a:p>
            <a:r>
              <a:rPr lang="en-US" dirty="0" smtClean="0"/>
              <a:t>Rather than testing whether the sentence is a palindrome, check whether a substring is a palindrome:</a:t>
            </a:r>
          </a:p>
          <a:p>
            <a:pPr lvl="1">
              <a:buNone/>
            </a:pPr>
            <a:r>
              <a:rPr lang="en-US" sz="1600" dirty="0" smtClean="0">
                <a:solidFill>
                  <a:srgbClr val="6E8080"/>
                </a:solidFill>
                <a:latin typeface="Lucida Sans Typewriter"/>
                <a:ea typeface="Courier New" charset="0"/>
                <a:cs typeface="Courier New" charset="0"/>
              </a:rPr>
              <a:t>/**</a:t>
            </a:r>
          </a:p>
          <a:p>
            <a:pPr lvl="1">
              <a:buNone/>
            </a:pPr>
            <a:r>
              <a:rPr lang="en-US" sz="1600" dirty="0" smtClean="0">
                <a:solidFill>
                  <a:srgbClr val="6E8080"/>
                </a:solidFill>
                <a:latin typeface="Lucida Sans Typewriter"/>
                <a:ea typeface="Courier New" charset="0"/>
                <a:cs typeface="Courier New" charset="0"/>
              </a:rPr>
              <a:t>   Tests whether a substring of the sentence is a palindrome. </a:t>
            </a:r>
          </a:p>
          <a:p>
            <a:pPr lvl="1">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param</a:t>
            </a:r>
            <a:r>
              <a:rPr lang="en-US" sz="1600" dirty="0" smtClean="0">
                <a:solidFill>
                  <a:srgbClr val="6E8080"/>
                </a:solidFill>
                <a:latin typeface="Lucida Sans Typewriter"/>
                <a:ea typeface="Courier New" charset="0"/>
                <a:cs typeface="Courier New" charset="0"/>
              </a:rPr>
              <a:t> start the index of the first character of the substring</a:t>
            </a:r>
          </a:p>
          <a:p>
            <a:pPr lvl="1">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param</a:t>
            </a:r>
            <a:r>
              <a:rPr lang="en-US" sz="1600" dirty="0" smtClean="0">
                <a:solidFill>
                  <a:srgbClr val="6E8080"/>
                </a:solidFill>
                <a:latin typeface="Lucida Sans Typewriter"/>
                <a:ea typeface="Courier New" charset="0"/>
                <a:cs typeface="Courier New" charset="0"/>
              </a:rPr>
              <a:t> end the index of the last character of the substring</a:t>
            </a:r>
          </a:p>
          <a:p>
            <a:pPr lvl="1">
              <a:buNone/>
            </a:pPr>
            <a:r>
              <a:rPr lang="en-US" sz="1600" dirty="0" smtClean="0">
                <a:solidFill>
                  <a:srgbClr val="6E8080"/>
                </a:solidFill>
                <a:latin typeface="Lucida Sans Typewriter"/>
                <a:ea typeface="Courier New" charset="0"/>
                <a:cs typeface="Courier New" charset="0"/>
              </a:rPr>
              <a:t>   @return true if the substring is a palindrome</a:t>
            </a:r>
          </a:p>
          <a:p>
            <a:pPr lvl="1">
              <a:buNone/>
            </a:pPr>
            <a:r>
              <a:rPr lang="en-US" sz="1600" dirty="0" smtClean="0">
                <a:solidFill>
                  <a:srgbClr val="6E8080"/>
                </a:solidFill>
                <a:latin typeface="Lucida Sans Typewriter"/>
                <a:ea typeface="Courier New" charset="0"/>
                <a:cs typeface="Courier New" charset="0"/>
              </a:rPr>
              <a:t>*/</a:t>
            </a:r>
          </a:p>
          <a:p>
            <a:pPr lvl="1">
              <a:buNone/>
            </a:pPr>
            <a:r>
              <a:rPr lang="en-US" sz="1600" dirty="0" smtClean="0">
                <a:solidFill>
                  <a:srgbClr val="6E8080"/>
                </a:solidFill>
                <a:latin typeface="Lucida Sans Typewriter"/>
                <a:ea typeface="Courier New" charset="0"/>
                <a:cs typeface="Courier New" charset="0"/>
              </a:rPr>
              <a:t>public </a:t>
            </a:r>
            <a:r>
              <a:rPr lang="en-US" sz="1600" dirty="0" err="1" smtClean="0">
                <a:solidFill>
                  <a:srgbClr val="6E8080"/>
                </a:solidFill>
                <a:latin typeface="Lucida Sans Typewriter"/>
                <a:ea typeface="Courier New" charset="0"/>
                <a:cs typeface="Courier New" charset="0"/>
              </a:rPr>
              <a:t>boolean</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isPalindrome(int</a:t>
            </a:r>
            <a:r>
              <a:rPr lang="en-US" sz="1600" dirty="0" smtClean="0">
                <a:solidFill>
                  <a:srgbClr val="6E8080"/>
                </a:solidFill>
                <a:latin typeface="Lucida Sans Typewriter"/>
                <a:ea typeface="Courier New" charset="0"/>
                <a:cs typeface="Courier New" charset="0"/>
              </a:rPr>
              <a:t> start,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end)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Recursive Helper Methods - </a:t>
            </a:r>
            <a:r>
              <a:rPr lang="en-US" sz="3200" dirty="0" err="1" smtClean="0">
                <a:solidFill>
                  <a:srgbClr val="6E8080"/>
                </a:solidFill>
                <a:latin typeface="Lucida Sans Typewriter"/>
                <a:ea typeface="Courier New" charset="0"/>
                <a:cs typeface="Courier New" charset="0"/>
              </a:rPr>
              <a:t>isPalindrome</a:t>
            </a:r>
            <a:endParaRPr lang="en-US" sz="3200" dirty="0"/>
          </a:p>
        </p:txBody>
      </p:sp>
      <p:sp>
        <p:nvSpPr>
          <p:cNvPr id="3" name="Content Placeholder 2"/>
          <p:cNvSpPr>
            <a:spLocks noGrp="1"/>
          </p:cNvSpPr>
          <p:nvPr>
            <p:ph idx="4294967295"/>
          </p:nvPr>
        </p:nvSpPr>
        <p:spPr>
          <a:xfrm>
            <a:off x="0" y="970876"/>
            <a:ext cx="9134475" cy="3611371"/>
          </a:xfrm>
        </p:spPr>
        <p:txBody>
          <a:bodyPr>
            <a:normAutofit fontScale="92500" lnSpcReduction="20000"/>
          </a:bodyPr>
          <a:lstStyle/>
          <a:p>
            <a:pPr lvl="1">
              <a:spcBef>
                <a:spcPts val="0"/>
              </a:spcBef>
              <a:buNone/>
            </a:pPr>
            <a:r>
              <a:rPr lang="en-US" sz="1600" dirty="0" smtClean="0">
                <a:solidFill>
                  <a:srgbClr val="6E8080"/>
                </a:solidFill>
                <a:latin typeface="Lucida Sans Typewriter"/>
                <a:ea typeface="Courier New" charset="0"/>
                <a:cs typeface="Courier New" charset="0"/>
              </a:rPr>
              <a:t>public </a:t>
            </a:r>
            <a:r>
              <a:rPr lang="en-US" sz="1600" dirty="0" err="1" smtClean="0">
                <a:solidFill>
                  <a:srgbClr val="6E8080"/>
                </a:solidFill>
                <a:latin typeface="Lucida Sans Typewriter"/>
                <a:ea typeface="Courier New" charset="0"/>
                <a:cs typeface="Courier New" charset="0"/>
              </a:rPr>
              <a:t>boolean</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isPalindrome(int</a:t>
            </a:r>
            <a:r>
              <a:rPr lang="en-US" sz="1600" dirty="0" smtClean="0">
                <a:solidFill>
                  <a:srgbClr val="6E8080"/>
                </a:solidFill>
                <a:latin typeface="Lucida Sans Typewriter"/>
                <a:ea typeface="Courier New" charset="0"/>
                <a:cs typeface="Courier New" charset="0"/>
              </a:rPr>
              <a:t> start,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end)</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 Separate case for substrings of length 0 and 1.</a:t>
            </a:r>
          </a:p>
          <a:p>
            <a:pPr lvl="1">
              <a:spcBef>
                <a:spcPts val="0"/>
              </a:spcBef>
              <a:buNone/>
            </a:pPr>
            <a:r>
              <a:rPr lang="en-US" sz="1600" dirty="0" smtClean="0">
                <a:solidFill>
                  <a:srgbClr val="6E8080"/>
                </a:solidFill>
                <a:latin typeface="Lucida Sans Typewriter"/>
                <a:ea typeface="Courier New" charset="0"/>
                <a:cs typeface="Courier New" charset="0"/>
              </a:rPr>
              <a:t>   if (start &gt;= end) { return true; }</a:t>
            </a:r>
          </a:p>
          <a:p>
            <a:pPr lvl="1">
              <a:spcBef>
                <a:spcPts val="0"/>
              </a:spcBef>
              <a:buNone/>
            </a:pPr>
            <a:r>
              <a:rPr lang="en-US" sz="1600" dirty="0" smtClean="0">
                <a:solidFill>
                  <a:srgbClr val="6E8080"/>
                </a:solidFill>
                <a:latin typeface="Lucida Sans Typewriter"/>
                <a:ea typeface="Courier New" charset="0"/>
                <a:cs typeface="Courier New" charset="0"/>
              </a:rPr>
              <a:t>   // Get first and last characters, converted to lowercase. </a:t>
            </a:r>
          </a:p>
          <a:p>
            <a:pPr lvl="1">
              <a:spcBef>
                <a:spcPts val="0"/>
              </a:spcBef>
              <a:buNone/>
            </a:pPr>
            <a:r>
              <a:rPr lang="en-US" sz="1600" dirty="0" smtClean="0">
                <a:solidFill>
                  <a:srgbClr val="6E8080"/>
                </a:solidFill>
                <a:latin typeface="Lucida Sans Typewriter"/>
                <a:ea typeface="Courier New" charset="0"/>
                <a:cs typeface="Courier New" charset="0"/>
              </a:rPr>
              <a:t>   char first = </a:t>
            </a:r>
            <a:r>
              <a:rPr lang="en-US" sz="1600" dirty="0" err="1" smtClean="0">
                <a:solidFill>
                  <a:srgbClr val="6E8080"/>
                </a:solidFill>
                <a:latin typeface="Lucida Sans Typewriter"/>
                <a:ea typeface="Courier New" charset="0"/>
                <a:cs typeface="Courier New" charset="0"/>
              </a:rPr>
              <a:t>Character.toLowerCase(text.charAt(start</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char last = </a:t>
            </a:r>
            <a:r>
              <a:rPr lang="en-US" sz="1600" dirty="0" err="1" smtClean="0">
                <a:solidFill>
                  <a:srgbClr val="6E8080"/>
                </a:solidFill>
                <a:latin typeface="Lucida Sans Typewriter"/>
                <a:ea typeface="Courier New" charset="0"/>
                <a:cs typeface="Courier New" charset="0"/>
              </a:rPr>
              <a:t>Character.toLowerCase(text.charAt(end</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Character.isLetter(first</a:t>
            </a:r>
            <a:r>
              <a:rPr lang="en-US" sz="1600" dirty="0" smtClean="0">
                <a:solidFill>
                  <a:srgbClr val="6E8080"/>
                </a:solidFill>
                <a:latin typeface="Lucida Sans Typewriter"/>
                <a:ea typeface="Courier New" charset="0"/>
                <a:cs typeface="Courier New" charset="0"/>
              </a:rPr>
              <a:t>) &amp;&amp; </a:t>
            </a:r>
            <a:r>
              <a:rPr lang="en-US" sz="1600" dirty="0" err="1" smtClean="0">
                <a:solidFill>
                  <a:srgbClr val="6E8080"/>
                </a:solidFill>
                <a:latin typeface="Lucida Sans Typewriter"/>
                <a:ea typeface="Courier New" charset="0"/>
                <a:cs typeface="Courier New" charset="0"/>
              </a:rPr>
              <a:t>Character.isLetter(last</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if (first == last)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 Test substring that doesn’t contain the matching letters. </a:t>
            </a:r>
          </a:p>
          <a:p>
            <a:pPr lvl="1">
              <a:spcBef>
                <a:spcPts val="0"/>
              </a:spcBef>
              <a:buNone/>
            </a:pPr>
            <a:r>
              <a:rPr lang="en-US" sz="1600" dirty="0" smtClean="0">
                <a:solidFill>
                  <a:srgbClr val="6E8080"/>
                </a:solidFill>
                <a:latin typeface="Lucida Sans Typewriter"/>
                <a:ea typeface="Courier New" charset="0"/>
                <a:cs typeface="Courier New" charset="0"/>
              </a:rPr>
              <a:t>         return </a:t>
            </a:r>
            <a:r>
              <a:rPr lang="en-US" sz="1600" dirty="0" err="1" smtClean="0">
                <a:solidFill>
                  <a:srgbClr val="6E8080"/>
                </a:solidFill>
                <a:latin typeface="Lucida Sans Typewriter"/>
                <a:ea typeface="Courier New" charset="0"/>
                <a:cs typeface="Courier New" charset="0"/>
              </a:rPr>
              <a:t>isPalindrome(start</a:t>
            </a:r>
            <a:r>
              <a:rPr lang="en-US" sz="1600" dirty="0" smtClean="0">
                <a:solidFill>
                  <a:srgbClr val="6E8080"/>
                </a:solidFill>
                <a:latin typeface="Lucida Sans Typewriter"/>
                <a:ea typeface="Courier New" charset="0"/>
                <a:cs typeface="Courier New" charset="0"/>
              </a:rPr>
              <a:t> + 1, end - 1);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else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return false;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Recursive Helper Methods - </a:t>
            </a:r>
            <a:r>
              <a:rPr lang="en-US" sz="3200" dirty="0" err="1" smtClean="0">
                <a:solidFill>
                  <a:srgbClr val="6E8080"/>
                </a:solidFill>
                <a:latin typeface="Lucida Sans Typewriter"/>
                <a:ea typeface="Courier New" charset="0"/>
                <a:cs typeface="Courier New" charset="0"/>
              </a:rPr>
              <a:t>isPalindrome</a:t>
            </a:r>
            <a:endParaRPr lang="en-US" sz="3200" dirty="0"/>
          </a:p>
        </p:txBody>
      </p:sp>
      <p:sp>
        <p:nvSpPr>
          <p:cNvPr id="3" name="Content Placeholder 2"/>
          <p:cNvSpPr>
            <a:spLocks noGrp="1"/>
          </p:cNvSpPr>
          <p:nvPr>
            <p:ph idx="4294967295"/>
          </p:nvPr>
        </p:nvSpPr>
        <p:spPr>
          <a:xfrm>
            <a:off x="0" y="970876"/>
            <a:ext cx="9134475" cy="3611371"/>
          </a:xfrm>
        </p:spPr>
        <p:txBody>
          <a:bodyPr/>
          <a:lstStyle/>
          <a:p>
            <a:pPr lvl="1">
              <a:spcBef>
                <a:spcPts val="0"/>
              </a:spcBef>
              <a:buNone/>
            </a:pPr>
            <a:r>
              <a:rPr lang="en-US" sz="1600" dirty="0" smtClean="0">
                <a:solidFill>
                  <a:srgbClr val="6E8080"/>
                </a:solidFill>
                <a:latin typeface="Lucida Sans Typewriter"/>
                <a:ea typeface="Courier New" charset="0"/>
                <a:cs typeface="Courier New" charset="0"/>
              </a:rPr>
              <a:t>else if (!</a:t>
            </a:r>
            <a:r>
              <a:rPr lang="en-US" sz="1600" dirty="0" err="1" smtClean="0">
                <a:solidFill>
                  <a:srgbClr val="6E8080"/>
                </a:solidFill>
                <a:latin typeface="Lucida Sans Typewriter"/>
                <a:ea typeface="Courier New" charset="0"/>
                <a:cs typeface="Courier New" charset="0"/>
              </a:rPr>
              <a:t>Character.isLetter(last</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 Test substring that doesn’t contain the last character. </a:t>
            </a:r>
          </a:p>
          <a:p>
            <a:pPr lvl="1">
              <a:spcBef>
                <a:spcPts val="0"/>
              </a:spcBef>
              <a:buNone/>
            </a:pPr>
            <a:r>
              <a:rPr lang="en-US" sz="1600" dirty="0" smtClean="0">
                <a:solidFill>
                  <a:srgbClr val="6E8080"/>
                </a:solidFill>
                <a:latin typeface="Lucida Sans Typewriter"/>
                <a:ea typeface="Courier New" charset="0"/>
                <a:cs typeface="Courier New" charset="0"/>
              </a:rPr>
              <a:t>      return </a:t>
            </a:r>
            <a:r>
              <a:rPr lang="en-US" sz="1600" dirty="0" err="1" smtClean="0">
                <a:solidFill>
                  <a:srgbClr val="6E8080"/>
                </a:solidFill>
                <a:latin typeface="Lucida Sans Typewriter"/>
                <a:ea typeface="Courier New" charset="0"/>
                <a:cs typeface="Courier New" charset="0"/>
              </a:rPr>
              <a:t>isPalindrome(start</a:t>
            </a:r>
            <a:r>
              <a:rPr lang="en-US" sz="1600" dirty="0" smtClean="0">
                <a:solidFill>
                  <a:srgbClr val="6E8080"/>
                </a:solidFill>
                <a:latin typeface="Lucida Sans Typewriter"/>
                <a:ea typeface="Courier New" charset="0"/>
                <a:cs typeface="Courier New" charset="0"/>
              </a:rPr>
              <a:t>, end - 1);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else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      // Test substring that doesn’t contain the first character. </a:t>
            </a:r>
          </a:p>
          <a:p>
            <a:pPr lvl="1">
              <a:spcBef>
                <a:spcPts val="0"/>
              </a:spcBef>
              <a:buNone/>
            </a:pPr>
            <a:r>
              <a:rPr lang="en-US" sz="1600" dirty="0" smtClean="0">
                <a:solidFill>
                  <a:srgbClr val="6E8080"/>
                </a:solidFill>
                <a:latin typeface="Lucida Sans Typewriter"/>
                <a:ea typeface="Courier New" charset="0"/>
                <a:cs typeface="Courier New" charset="0"/>
              </a:rPr>
              <a:t>      return </a:t>
            </a:r>
            <a:r>
              <a:rPr lang="en-US" sz="1600" dirty="0" err="1" smtClean="0">
                <a:solidFill>
                  <a:srgbClr val="6E8080"/>
                </a:solidFill>
                <a:latin typeface="Lucida Sans Typewriter"/>
                <a:ea typeface="Courier New" charset="0"/>
                <a:cs typeface="Courier New" charset="0"/>
              </a:rPr>
              <a:t>isPalindrome(start</a:t>
            </a:r>
            <a:r>
              <a:rPr lang="en-US" sz="1600" dirty="0" smtClean="0">
                <a:solidFill>
                  <a:srgbClr val="6E8080"/>
                </a:solidFill>
                <a:latin typeface="Lucida Sans Typewriter"/>
                <a:ea typeface="Courier New" charset="0"/>
                <a:cs typeface="Courier New" charset="0"/>
              </a:rPr>
              <a:t> + 1, end); </a:t>
            </a:r>
          </a:p>
          <a:p>
            <a:pPr lvl="1">
              <a:spcBef>
                <a:spcPts val="0"/>
              </a:spcBef>
              <a:buNone/>
            </a:pP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 Helper Methods</a:t>
            </a:r>
            <a:endParaRPr lang="en-US" dirty="0"/>
          </a:p>
        </p:txBody>
      </p:sp>
      <p:sp>
        <p:nvSpPr>
          <p:cNvPr id="3" name="Content Placeholder 2"/>
          <p:cNvSpPr>
            <a:spLocks noGrp="1"/>
          </p:cNvSpPr>
          <p:nvPr>
            <p:ph idx="4294967295"/>
          </p:nvPr>
        </p:nvSpPr>
        <p:spPr>
          <a:xfrm>
            <a:off x="0" y="970876"/>
            <a:ext cx="9134475" cy="3611371"/>
          </a:xfrm>
        </p:spPr>
        <p:txBody>
          <a:bodyPr>
            <a:normAutofit fontScale="85000" lnSpcReduction="10000"/>
          </a:bodyPr>
          <a:lstStyle/>
          <a:p>
            <a:r>
              <a:rPr lang="en-US" dirty="0" smtClean="0"/>
              <a:t>Provide a method to call the helper method with positions that test the entire string:</a:t>
            </a:r>
          </a:p>
          <a:p>
            <a:pPr lvl="1">
              <a:spcBef>
                <a:spcPts val="0"/>
              </a:spcBef>
              <a:buNone/>
            </a:pPr>
            <a:r>
              <a:rPr lang="en-US" dirty="0" smtClean="0">
                <a:solidFill>
                  <a:srgbClr val="6E8080"/>
                </a:solidFill>
                <a:latin typeface="Lucida Sans Typewriter"/>
                <a:ea typeface="Courier New" charset="0"/>
                <a:cs typeface="Courier New" charset="0"/>
              </a:rPr>
              <a:t>public </a:t>
            </a:r>
            <a:r>
              <a:rPr lang="en-US" dirty="0" err="1" smtClean="0">
                <a:solidFill>
                  <a:srgbClr val="6E8080"/>
                </a:solidFill>
                <a:latin typeface="Lucida Sans Typewriter"/>
                <a:ea typeface="Courier New" charset="0"/>
                <a:cs typeface="Courier New" charset="0"/>
              </a:rPr>
              <a:t>boolean</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isPalindrome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return isPalindrome(0, </a:t>
            </a:r>
            <a:r>
              <a:rPr lang="en-US" dirty="0" err="1" smtClean="0">
                <a:solidFill>
                  <a:srgbClr val="6E8080"/>
                </a:solidFill>
                <a:latin typeface="Lucida Sans Typewriter"/>
                <a:ea typeface="Courier New" charset="0"/>
                <a:cs typeface="Courier New" charset="0"/>
              </a:rPr>
              <a:t>text.length</a:t>
            </a:r>
            <a:r>
              <a:rPr lang="en-US" dirty="0" smtClean="0">
                <a:solidFill>
                  <a:srgbClr val="6E8080"/>
                </a:solidFill>
                <a:latin typeface="Lucida Sans Typewriter"/>
                <a:ea typeface="Courier New" charset="0"/>
                <a:cs typeface="Courier New" charset="0"/>
              </a:rPr>
              <a:t>() - 1);</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This call is </a:t>
            </a:r>
            <a:r>
              <a:rPr lang="en-US" b="1" dirty="0" smtClean="0"/>
              <a:t>not</a:t>
            </a:r>
            <a:r>
              <a:rPr lang="en-US" dirty="0" smtClean="0"/>
              <a:t> recursive </a:t>
            </a:r>
          </a:p>
          <a:p>
            <a:pPr lvl="1"/>
            <a:r>
              <a:rPr lang="en-US" dirty="0" smtClean="0"/>
              <a:t>The </a:t>
            </a:r>
            <a:r>
              <a:rPr lang="en-US" dirty="0" err="1" smtClean="0">
                <a:solidFill>
                  <a:srgbClr val="6E8080"/>
                </a:solidFill>
                <a:latin typeface="Lucida Sans Typewriter"/>
                <a:ea typeface="Courier New" charset="0"/>
                <a:cs typeface="Courier New" charset="0"/>
              </a:rPr>
              <a:t>isPalindrome(String</a:t>
            </a:r>
            <a:r>
              <a:rPr lang="en-US" dirty="0" smtClean="0">
                <a:solidFill>
                  <a:srgbClr val="6E8080"/>
                </a:solidFill>
                <a:latin typeface="Lucida Sans Typewriter"/>
                <a:ea typeface="Courier New" charset="0"/>
                <a:cs typeface="Courier New" charset="0"/>
              </a:rPr>
              <a:t>) </a:t>
            </a:r>
            <a:r>
              <a:rPr lang="en-US" dirty="0" smtClean="0"/>
              <a:t>method calls the helper method </a:t>
            </a:r>
            <a:r>
              <a:rPr lang="en-US" dirty="0" err="1" smtClean="0">
                <a:solidFill>
                  <a:srgbClr val="6E8080"/>
                </a:solidFill>
                <a:latin typeface="Lucida Sans Typewriter"/>
                <a:ea typeface="Courier New" charset="0"/>
                <a:cs typeface="Courier New" charset="0"/>
              </a:rPr>
              <a:t>isPalindrome(String</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a:t>
            </a:r>
            <a:r>
              <a:rPr lang="en-US" dirty="0" smtClean="0"/>
              <a:t>. </a:t>
            </a:r>
          </a:p>
          <a:p>
            <a:pPr lvl="1"/>
            <a:r>
              <a:rPr lang="en-US" dirty="0" smtClean="0"/>
              <a:t>An example of overloading</a:t>
            </a:r>
          </a:p>
          <a:p>
            <a:r>
              <a:rPr lang="en-US" dirty="0" smtClean="0"/>
              <a:t>The public will call </a:t>
            </a:r>
            <a:r>
              <a:rPr lang="en-US" dirty="0" err="1" smtClean="0">
                <a:solidFill>
                  <a:srgbClr val="6E8080"/>
                </a:solidFill>
                <a:latin typeface="Lucida Sans Typewriter"/>
                <a:ea typeface="Courier New" charset="0"/>
                <a:cs typeface="Courier New" charset="0"/>
              </a:rPr>
              <a:t>isPalindrome(String</a:t>
            </a:r>
            <a:r>
              <a:rPr lang="en-US" dirty="0" smtClean="0">
                <a:solidFill>
                  <a:srgbClr val="6E8080"/>
                </a:solidFill>
                <a:latin typeface="Lucida Sans Typewriter"/>
                <a:ea typeface="Courier New" charset="0"/>
                <a:cs typeface="Courier New" charset="0"/>
              </a:rPr>
              <a:t>) </a:t>
            </a:r>
            <a:r>
              <a:rPr lang="en-US" dirty="0" smtClean="0"/>
              <a:t>method.</a:t>
            </a:r>
          </a:p>
          <a:p>
            <a:r>
              <a:rPr lang="en-US" dirty="0" err="1" smtClean="0">
                <a:solidFill>
                  <a:srgbClr val="6E8080"/>
                </a:solidFill>
                <a:latin typeface="Lucida Sans Typewriter"/>
                <a:ea typeface="Courier New" charset="0"/>
                <a:cs typeface="Courier New" charset="0"/>
              </a:rPr>
              <a:t>isPalindrome(String</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a:t>
            </a:r>
            <a:r>
              <a:rPr lang="en-US" dirty="0" smtClean="0"/>
              <a:t> is the recursive helper method.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13.6</a:t>
            </a:r>
            <a:endParaRPr lang="en-US" dirty="0"/>
          </a:p>
        </p:txBody>
      </p:sp>
      <p:sp>
        <p:nvSpPr>
          <p:cNvPr id="8" name="Content Placeholder 5"/>
          <p:cNvSpPr>
            <a:spLocks noGrp="1"/>
          </p:cNvSpPr>
          <p:nvPr>
            <p:ph idx="4294967295"/>
          </p:nvPr>
        </p:nvSpPr>
        <p:spPr>
          <a:xfrm>
            <a:off x="445735" y="2637667"/>
            <a:ext cx="8535664" cy="848839"/>
          </a:xfrm>
        </p:spPr>
        <p:txBody>
          <a:bodyPr/>
          <a:lstStyle/>
          <a:p>
            <a:pPr>
              <a:buNone/>
            </a:pPr>
            <a:r>
              <a:rPr lang="en-US" b="1" dirty="0" smtClean="0"/>
              <a:t>Answer:</a:t>
            </a:r>
            <a:r>
              <a:rPr lang="en-US" dirty="0" smtClean="0"/>
              <a:t> No — the second one could be given a different name such as </a:t>
            </a:r>
            <a:r>
              <a:rPr lang="en-US" dirty="0" err="1" smtClean="0">
                <a:solidFill>
                  <a:srgbClr val="6E8080"/>
                </a:solidFill>
                <a:latin typeface="Lucida Sans Typewriter"/>
                <a:ea typeface="Courier New" charset="0"/>
                <a:cs typeface="Courier New" charset="0"/>
              </a:rPr>
              <a:t>substringIsPalindrome</a:t>
            </a:r>
            <a:r>
              <a:rPr lang="en-US" dirty="0" smtClean="0"/>
              <a:t>. </a:t>
            </a:r>
            <a:endParaRPr lang="en-US" dirty="0"/>
          </a:p>
        </p:txBody>
      </p:sp>
      <p:sp>
        <p:nvSpPr>
          <p:cNvPr id="9" name="Content Placeholder 5"/>
          <p:cNvSpPr>
            <a:spLocks noGrp="1"/>
          </p:cNvSpPr>
          <p:nvPr>
            <p:ph idx="4294967295"/>
          </p:nvPr>
        </p:nvSpPr>
        <p:spPr>
          <a:xfrm>
            <a:off x="0" y="958815"/>
            <a:ext cx="9135036" cy="806131"/>
          </a:xfrm>
        </p:spPr>
        <p:txBody>
          <a:bodyPr>
            <a:normAutofit lnSpcReduction="10000"/>
          </a:bodyPr>
          <a:lstStyle/>
          <a:p>
            <a:pPr>
              <a:buNone/>
            </a:pPr>
            <a:r>
              <a:rPr lang="en-US" dirty="0" smtClean="0"/>
              <a:t>	Do </a:t>
            </a:r>
            <a:r>
              <a:rPr lang="en-US" dirty="0" smtClean="0"/>
              <a:t>we have to give the same name to both </a:t>
            </a:r>
            <a:r>
              <a:rPr lang="en-US" dirty="0" err="1" smtClean="0">
                <a:solidFill>
                  <a:srgbClr val="6E8080"/>
                </a:solidFill>
                <a:latin typeface="Lucida Sans Typewriter"/>
                <a:ea typeface="Courier New" charset="0"/>
                <a:cs typeface="Courier New" charset="0"/>
              </a:rPr>
              <a:t>isPalindrome</a:t>
            </a:r>
            <a:r>
              <a:rPr lang="en-US" dirty="0" smtClean="0"/>
              <a:t> methods?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13.7</a:t>
            </a:r>
            <a:endParaRPr lang="en-US" dirty="0"/>
          </a:p>
        </p:txBody>
      </p:sp>
      <p:sp>
        <p:nvSpPr>
          <p:cNvPr id="8" name="Content Placeholder 5"/>
          <p:cNvSpPr>
            <a:spLocks noGrp="1"/>
          </p:cNvSpPr>
          <p:nvPr>
            <p:ph idx="4294967295"/>
          </p:nvPr>
        </p:nvSpPr>
        <p:spPr>
          <a:xfrm>
            <a:off x="466220" y="2320072"/>
            <a:ext cx="8535664" cy="1648103"/>
          </a:xfrm>
        </p:spPr>
        <p:txBody>
          <a:bodyPr/>
          <a:lstStyle/>
          <a:p>
            <a:pPr>
              <a:buNone/>
            </a:pPr>
            <a:r>
              <a:rPr lang="en-US" b="1" dirty="0" smtClean="0"/>
              <a:t>Answer:</a:t>
            </a:r>
            <a:r>
              <a:rPr lang="en-US" dirty="0" smtClean="0"/>
              <a:t> When </a:t>
            </a:r>
            <a:r>
              <a:rPr lang="en-US" dirty="0" smtClean="0">
                <a:solidFill>
                  <a:srgbClr val="6E8080"/>
                </a:solidFill>
                <a:latin typeface="Lucida Sans Typewriter"/>
                <a:ea typeface="Courier New" charset="0"/>
                <a:cs typeface="Courier New" charset="0"/>
              </a:rPr>
              <a:t>start &gt;= end</a:t>
            </a:r>
            <a:r>
              <a:rPr lang="en-US" dirty="0" smtClean="0"/>
              <a:t>, that is, when the investigated string is either empty or has length 1. </a:t>
            </a:r>
            <a:endParaRPr lang="en-US" dirty="0"/>
          </a:p>
        </p:txBody>
      </p:sp>
      <p:sp>
        <p:nvSpPr>
          <p:cNvPr id="9" name="Content Placeholder 5"/>
          <p:cNvSpPr>
            <a:spLocks noGrp="1"/>
          </p:cNvSpPr>
          <p:nvPr>
            <p:ph idx="4294967295"/>
          </p:nvPr>
        </p:nvSpPr>
        <p:spPr>
          <a:xfrm>
            <a:off x="0" y="958816"/>
            <a:ext cx="9135036" cy="849178"/>
          </a:xfrm>
        </p:spPr>
        <p:txBody>
          <a:bodyPr/>
          <a:lstStyle/>
          <a:p>
            <a:pPr>
              <a:buNone/>
            </a:pPr>
            <a:r>
              <a:rPr lang="en-US" dirty="0" smtClean="0"/>
              <a:t>	When </a:t>
            </a:r>
            <a:r>
              <a:rPr lang="en-US" dirty="0" smtClean="0"/>
              <a:t>does the recursive </a:t>
            </a:r>
            <a:r>
              <a:rPr lang="en-US" dirty="0" err="1" smtClean="0">
                <a:solidFill>
                  <a:srgbClr val="6E8080"/>
                </a:solidFill>
                <a:latin typeface="Lucida Sans Typewriter"/>
                <a:ea typeface="Courier New" charset="0"/>
                <a:cs typeface="Courier New" charset="0"/>
              </a:rPr>
              <a:t>isPalindrome</a:t>
            </a:r>
            <a:r>
              <a:rPr lang="en-US" dirty="0" smtClean="0"/>
              <a:t> method stop calling itself?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13.8</a:t>
            </a:r>
            <a:endParaRPr lang="en-US" dirty="0"/>
          </a:p>
        </p:txBody>
      </p:sp>
      <p:sp>
        <p:nvSpPr>
          <p:cNvPr id="8" name="Content Placeholder 5"/>
          <p:cNvSpPr>
            <a:spLocks noGrp="1"/>
          </p:cNvSpPr>
          <p:nvPr>
            <p:ph idx="4294967295"/>
          </p:nvPr>
        </p:nvSpPr>
        <p:spPr>
          <a:xfrm>
            <a:off x="455977" y="3222672"/>
            <a:ext cx="8535664" cy="1549709"/>
          </a:xfrm>
        </p:spPr>
        <p:txBody>
          <a:bodyPr/>
          <a:lstStyle/>
          <a:p>
            <a:pPr>
              <a:buNone/>
            </a:pPr>
            <a:r>
              <a:rPr lang="en-US" b="1" dirty="0" smtClean="0"/>
              <a:t>Answer:</a:t>
            </a:r>
            <a:r>
              <a:rPr lang="en-US" dirty="0" smtClean="0"/>
              <a:t> A </a:t>
            </a:r>
            <a:r>
              <a:rPr lang="en-US" dirty="0" err="1" smtClean="0">
                <a:solidFill>
                  <a:srgbClr val="6E8080"/>
                </a:solidFill>
                <a:latin typeface="Lucida Sans Typewriter"/>
                <a:ea typeface="Courier New" charset="0"/>
                <a:cs typeface="Courier New" charset="0"/>
              </a:rPr>
              <a:t>sumHelper(int</a:t>
            </a:r>
            <a:r>
              <a:rPr lang="en-US" dirty="0" smtClean="0">
                <a:solidFill>
                  <a:srgbClr val="6E8080"/>
                </a:solidFill>
                <a:latin typeface="Lucida Sans Typewriter"/>
                <a:ea typeface="Courier New" charset="0"/>
                <a:cs typeface="Courier New" charset="0"/>
              </a:rPr>
              <a:t>[] a,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start,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size)</a:t>
            </a:r>
            <a:r>
              <a:rPr lang="en-US" dirty="0" smtClean="0"/>
              <a:t>. The method calls </a:t>
            </a:r>
            <a:r>
              <a:rPr lang="en-US" dirty="0" err="1" smtClean="0">
                <a:solidFill>
                  <a:srgbClr val="6E8080"/>
                </a:solidFill>
                <a:latin typeface="Lucida Sans Typewriter"/>
                <a:ea typeface="Courier New" charset="0"/>
                <a:cs typeface="Courier New" charset="0"/>
              </a:rPr>
              <a:t>sumHelper(a</a:t>
            </a:r>
            <a:r>
              <a:rPr lang="en-US" dirty="0" smtClean="0">
                <a:solidFill>
                  <a:srgbClr val="6E8080"/>
                </a:solidFill>
                <a:latin typeface="Lucida Sans Typewriter"/>
                <a:ea typeface="Courier New" charset="0"/>
                <a:cs typeface="Courier New" charset="0"/>
              </a:rPr>
              <a:t>, start + 1, size)</a:t>
            </a:r>
            <a:r>
              <a:rPr lang="en-US" dirty="0" smtClean="0"/>
              <a:t>.</a:t>
            </a:r>
            <a:endParaRPr lang="en-US" dirty="0"/>
          </a:p>
        </p:txBody>
      </p:sp>
      <p:sp>
        <p:nvSpPr>
          <p:cNvPr id="9" name="Content Placeholder 5"/>
          <p:cNvSpPr>
            <a:spLocks noGrp="1"/>
          </p:cNvSpPr>
          <p:nvPr>
            <p:ph idx="4294967295"/>
          </p:nvPr>
        </p:nvSpPr>
        <p:spPr>
          <a:xfrm>
            <a:off x="0" y="958816"/>
            <a:ext cx="9135036" cy="1936126"/>
          </a:xfrm>
        </p:spPr>
        <p:txBody>
          <a:bodyPr/>
          <a:lstStyle/>
          <a:p>
            <a:pPr>
              <a:buNone/>
            </a:pPr>
            <a:r>
              <a:rPr lang="en-US" dirty="0" smtClean="0"/>
              <a:t>	To </a:t>
            </a:r>
            <a:r>
              <a:rPr lang="en-US" dirty="0" smtClean="0"/>
              <a:t>compute the sum of the values in an array, add the first value to the sum of the remaining values, computing recursively. Of course, it would be inefficient to set up an actual array of the remaining values. Which recursive helper method can solve the problem?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13.9</a:t>
            </a:r>
            <a:endParaRPr lang="en-US" dirty="0"/>
          </a:p>
        </p:txBody>
      </p:sp>
      <p:sp>
        <p:nvSpPr>
          <p:cNvPr id="8" name="Content Placeholder 5"/>
          <p:cNvSpPr>
            <a:spLocks noGrp="1"/>
          </p:cNvSpPr>
          <p:nvPr>
            <p:ph idx="4294967295"/>
          </p:nvPr>
        </p:nvSpPr>
        <p:spPr>
          <a:xfrm>
            <a:off x="517432" y="2791512"/>
            <a:ext cx="8535664" cy="2593611"/>
          </a:xfrm>
        </p:spPr>
        <p:txBody>
          <a:bodyPr/>
          <a:lstStyle/>
          <a:p>
            <a:pPr>
              <a:buNone/>
            </a:pPr>
            <a:r>
              <a:rPr lang="en-US" b="1" dirty="0" smtClean="0"/>
              <a:t>Answer:</a:t>
            </a:r>
            <a:r>
              <a:rPr lang="en-US" dirty="0" smtClean="0"/>
              <a:t> Call </a:t>
            </a:r>
            <a:r>
              <a:rPr lang="en-US" dirty="0" err="1" smtClean="0">
                <a:solidFill>
                  <a:srgbClr val="6E8080"/>
                </a:solidFill>
                <a:latin typeface="Lucida Sans Typewriter"/>
                <a:ea typeface="Courier New" charset="0"/>
                <a:cs typeface="Courier New" charset="0"/>
              </a:rPr>
              <a:t>sum(a</a:t>
            </a:r>
            <a:r>
              <a:rPr lang="en-US" dirty="0" smtClean="0">
                <a:solidFill>
                  <a:srgbClr val="6E8080"/>
                </a:solidFill>
                <a:latin typeface="Lucida Sans Typewriter"/>
                <a:ea typeface="Courier New" charset="0"/>
                <a:cs typeface="Courier New" charset="0"/>
              </a:rPr>
              <a:t>, size - 1) </a:t>
            </a:r>
            <a:r>
              <a:rPr lang="en-US" dirty="0" smtClean="0"/>
              <a:t>and add the last element, </a:t>
            </a:r>
            <a:r>
              <a:rPr lang="en-US" dirty="0" err="1" smtClean="0">
                <a:solidFill>
                  <a:srgbClr val="6E8080"/>
                </a:solidFill>
                <a:latin typeface="Lucida Sans Typewriter"/>
                <a:ea typeface="Courier New" charset="0"/>
                <a:cs typeface="Courier New" charset="0"/>
              </a:rPr>
              <a:t>a[size</a:t>
            </a:r>
            <a:r>
              <a:rPr lang="en-US" dirty="0" smtClean="0">
                <a:solidFill>
                  <a:srgbClr val="6E8080"/>
                </a:solidFill>
                <a:latin typeface="Lucida Sans Typewriter"/>
                <a:ea typeface="Courier New" charset="0"/>
                <a:cs typeface="Courier New" charset="0"/>
              </a:rPr>
              <a:t> - 1]</a:t>
            </a:r>
            <a:r>
              <a:rPr lang="en-US" dirty="0" smtClean="0"/>
              <a:t>.</a:t>
            </a:r>
            <a:endParaRPr lang="en-US" dirty="0"/>
          </a:p>
        </p:txBody>
      </p:sp>
      <p:sp>
        <p:nvSpPr>
          <p:cNvPr id="9" name="Content Placeholder 5"/>
          <p:cNvSpPr>
            <a:spLocks noGrp="1"/>
          </p:cNvSpPr>
          <p:nvPr>
            <p:ph idx="4294967295"/>
          </p:nvPr>
        </p:nvSpPr>
        <p:spPr>
          <a:xfrm>
            <a:off x="0" y="958815"/>
            <a:ext cx="9135036" cy="1279653"/>
          </a:xfrm>
        </p:spPr>
        <p:txBody>
          <a:bodyPr/>
          <a:lstStyle/>
          <a:p>
            <a:pPr>
              <a:buNone/>
            </a:pPr>
            <a:r>
              <a:rPr lang="en-US" dirty="0" smtClean="0"/>
              <a:t>	How </a:t>
            </a:r>
            <a:r>
              <a:rPr lang="en-US" dirty="0" smtClean="0"/>
              <a:t>can you write a recursive method</a:t>
            </a:r>
          </a:p>
          <a:p>
            <a:pPr lvl="1">
              <a:buNone/>
            </a:pPr>
            <a:r>
              <a:rPr lang="en-US" sz="2000" dirty="0" smtClean="0">
                <a:solidFill>
                  <a:srgbClr val="6E8080"/>
                </a:solidFill>
                <a:latin typeface="Lucida Sans Typewriter"/>
                <a:ea typeface="Courier New" charset="0"/>
                <a:cs typeface="Courier New" charset="0"/>
              </a:rPr>
              <a:t>public static void </a:t>
            </a:r>
            <a:r>
              <a:rPr lang="en-US" sz="2000" dirty="0" err="1" smtClean="0">
                <a:solidFill>
                  <a:srgbClr val="6E8080"/>
                </a:solidFill>
                <a:latin typeface="Lucida Sans Typewriter"/>
                <a:ea typeface="Courier New" charset="0"/>
                <a:cs typeface="Courier New" charset="0"/>
              </a:rPr>
              <a:t>sum(int</a:t>
            </a:r>
            <a:r>
              <a:rPr lang="en-US" sz="2000" dirty="0" smtClean="0">
                <a:solidFill>
                  <a:srgbClr val="6E8080"/>
                </a:solidFill>
                <a:latin typeface="Lucida Sans Typewriter"/>
                <a:ea typeface="Courier New" charset="0"/>
                <a:cs typeface="Courier New" charset="0"/>
              </a:rPr>
              <a:t>[] a)</a:t>
            </a:r>
            <a:endParaRPr lang="en-US" sz="2000" dirty="0" smtClean="0"/>
          </a:p>
          <a:p>
            <a:pPr>
              <a:buNone/>
            </a:pPr>
            <a:r>
              <a:rPr lang="en-US" dirty="0" smtClean="0"/>
              <a:t>	without </a:t>
            </a:r>
            <a:r>
              <a:rPr lang="en-US" dirty="0" smtClean="0"/>
              <a:t>needing a helper function?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The Efficiency of Recursion: Fibonacci Sequence</a:t>
            </a:r>
            <a:endParaRPr lang="en-US" sz="2800" dirty="0"/>
          </a:p>
        </p:txBody>
      </p:sp>
      <p:sp>
        <p:nvSpPr>
          <p:cNvPr id="3" name="Content Placeholder 2"/>
          <p:cNvSpPr>
            <a:spLocks noGrp="1"/>
          </p:cNvSpPr>
          <p:nvPr>
            <p:ph idx="4294967295"/>
          </p:nvPr>
        </p:nvSpPr>
        <p:spPr>
          <a:xfrm>
            <a:off x="9525" y="921456"/>
            <a:ext cx="9134475" cy="5664807"/>
          </a:xfrm>
        </p:spPr>
        <p:txBody>
          <a:bodyPr/>
          <a:lstStyle/>
          <a:p>
            <a:r>
              <a:rPr lang="en-US" dirty="0" smtClean="0"/>
              <a:t>Fibonacci sequence is a sequence of numbers defined by</a:t>
            </a:r>
            <a:r>
              <a:rPr lang="en-US" dirty="0" smtClean="0"/>
              <a:t>:</a:t>
            </a:r>
          </a:p>
          <a:p>
            <a:pPr marL="0" indent="0">
              <a:buNone/>
            </a:pPr>
            <a:r>
              <a:rPr lang="en-US" dirty="0" smtClean="0"/>
              <a:t/>
            </a:r>
            <a:br>
              <a:rPr lang="en-US" dirty="0" smtClean="0"/>
            </a:br>
            <a:r>
              <a:rPr lang="en-US" i="1" dirty="0" smtClean="0"/>
              <a:t>f</a:t>
            </a:r>
            <a:r>
              <a:rPr lang="en-US" baseline="-25000" dirty="0" smtClean="0"/>
              <a:t>1</a:t>
            </a:r>
            <a:r>
              <a:rPr lang="en-US" dirty="0" smtClean="0"/>
              <a:t> = 1</a:t>
            </a:r>
            <a:br>
              <a:rPr lang="en-US" dirty="0" smtClean="0"/>
            </a:br>
            <a:r>
              <a:rPr lang="en-US" i="1" dirty="0" smtClean="0"/>
              <a:t>f</a:t>
            </a:r>
            <a:r>
              <a:rPr lang="en-US" baseline="-25000" dirty="0" smtClean="0"/>
              <a:t>2</a:t>
            </a:r>
            <a:r>
              <a:rPr lang="en-US" dirty="0" smtClean="0"/>
              <a:t> = 1</a:t>
            </a:r>
            <a:br>
              <a:rPr lang="en-US" dirty="0" smtClean="0"/>
            </a:br>
            <a:r>
              <a:rPr lang="en-US" i="1" dirty="0" smtClean="0"/>
              <a:t>f</a:t>
            </a:r>
            <a:r>
              <a:rPr lang="en-US" i="1" baseline="-25000" dirty="0" smtClean="0"/>
              <a:t>n</a:t>
            </a:r>
            <a:r>
              <a:rPr lang="en-US" dirty="0" smtClean="0"/>
              <a:t> = </a:t>
            </a:r>
            <a:r>
              <a:rPr lang="en-US" i="1" dirty="0" smtClean="0"/>
              <a:t>f</a:t>
            </a:r>
            <a:r>
              <a:rPr lang="en-US" i="1" baseline="-25000" dirty="0" smtClean="0"/>
              <a:t>n</a:t>
            </a:r>
            <a:r>
              <a:rPr lang="en-US" baseline="-25000" dirty="0" smtClean="0"/>
              <a:t>-1</a:t>
            </a:r>
            <a:r>
              <a:rPr lang="en-US" dirty="0" smtClean="0"/>
              <a:t> + </a:t>
            </a:r>
            <a:r>
              <a:rPr lang="en-US" i="1" dirty="0" smtClean="0"/>
              <a:t>f</a:t>
            </a:r>
            <a:r>
              <a:rPr lang="en-US" i="1" baseline="-25000" dirty="0" smtClean="0"/>
              <a:t>n</a:t>
            </a:r>
            <a:r>
              <a:rPr lang="en-US" baseline="-25000" dirty="0" smtClean="0"/>
              <a:t>-2</a:t>
            </a:r>
            <a:r>
              <a:rPr lang="en-US" dirty="0" smtClean="0"/>
              <a:t> </a:t>
            </a:r>
            <a:endParaRPr lang="en-US" dirty="0" smtClean="0"/>
          </a:p>
          <a:p>
            <a:pPr marL="0" indent="0">
              <a:buNone/>
            </a:pPr>
            <a:endParaRPr lang="en-US" dirty="0" smtClean="0"/>
          </a:p>
          <a:p>
            <a:r>
              <a:rPr lang="en-US" dirty="0" smtClean="0"/>
              <a:t>First ten terms:</a:t>
            </a:r>
            <a:br>
              <a:rPr lang="en-US" dirty="0" smtClean="0"/>
            </a:br>
            <a:r>
              <a:rPr lang="en-US" dirty="0" smtClean="0"/>
              <a:t>1, 1, 2, 3, 5, 8, 13, 21, 34, 55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section_3/</a:t>
            </a:r>
            <a:r>
              <a:rPr lang="en-US" dirty="0" smtClean="0">
                <a:hlinkClick r:id="rId2" action="ppaction://hlinkfile"/>
              </a:rPr>
              <a:t>RecursiveFib.java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computes Fibonacci numbers using a recursive method.</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RecursiveFib</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"Enter</a:t>
            </a:r>
            <a:r>
              <a:rPr lang="en-US" sz="1400" dirty="0" smtClean="0">
                <a:solidFill>
                  <a:srgbClr val="32E598"/>
                </a:solidFill>
                <a:latin typeface="Courier"/>
                <a:ea typeface="Courier"/>
                <a:cs typeface="Courier"/>
              </a:rPr>
              <a:t> </a:t>
            </a:r>
            <a:r>
              <a:rPr lang="en-US" sz="1400" dirty="0" err="1" smtClean="0">
                <a:solidFill>
                  <a:srgbClr val="32E598"/>
                </a:solidFill>
                <a:latin typeface="Courier"/>
                <a:ea typeface="Courier"/>
                <a:cs typeface="Courier"/>
              </a:rPr>
              <a:t>n</a:t>
            </a:r>
            <a:r>
              <a:rPr lang="en-US" sz="1400" dirty="0" smtClean="0">
                <a:solidFill>
                  <a:srgbClr val="32E598"/>
                </a:solidFill>
                <a:latin typeface="Courier"/>
                <a:ea typeface="Courier"/>
                <a:cs typeface="Courier"/>
              </a:rPr>
              <a:t>: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in.nextInt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13  </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fib(i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"fib</a:t>
            </a:r>
            <a:r>
              <a:rPr lang="en-US" sz="1400" dirty="0" smtClean="0">
                <a:solidFill>
                  <a:srgbClr val="32E598"/>
                </a:solidFill>
                <a:latin typeface="Courier"/>
                <a:ea typeface="Courier"/>
                <a:cs typeface="Courier"/>
              </a:rPr>
              <a:t>(" + </a:t>
            </a:r>
            <a:r>
              <a:rPr lang="en-US" sz="1400" dirty="0" err="1" smtClean="0">
                <a:solidFill>
                  <a:srgbClr val="32E598"/>
                </a:solidFill>
                <a:latin typeface="Courier"/>
                <a:ea typeface="Courier"/>
                <a:cs typeface="Courier"/>
              </a:rPr>
              <a:t>i</a:t>
            </a:r>
            <a:r>
              <a:rPr lang="en-US" sz="1400" dirty="0" smtClean="0">
                <a:solidFill>
                  <a:srgbClr val="32E598"/>
                </a:solidFill>
                <a:latin typeface="Courier"/>
                <a:ea typeface="Courier"/>
                <a:cs typeface="Courier"/>
              </a:rPr>
              <a:t> + ") =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20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 of </a:t>
            </a:r>
            <a:r>
              <a:rPr lang="en-US" dirty="0" smtClean="0">
                <a:solidFill>
                  <a:srgbClr val="6E8080"/>
                </a:solidFill>
                <a:latin typeface="Lucida Sans Typewriter"/>
                <a:ea typeface="Courier New" charset="0"/>
                <a:cs typeface="Courier New" charset="0"/>
              </a:rPr>
              <a:t>Triangle</a:t>
            </a:r>
            <a:r>
              <a:rPr lang="en-US" dirty="0" smtClean="0"/>
              <a:t> Class</a:t>
            </a:r>
            <a:endParaRPr lang="en-US" dirty="0"/>
          </a:p>
        </p:txBody>
      </p:sp>
      <p:sp>
        <p:nvSpPr>
          <p:cNvPr id="3" name="Content Placeholder 2"/>
          <p:cNvSpPr>
            <a:spLocks noGrp="1"/>
          </p:cNvSpPr>
          <p:nvPr>
            <p:ph idx="4294967295"/>
          </p:nvPr>
        </p:nvSpPr>
        <p:spPr>
          <a:xfrm>
            <a:off x="0" y="914759"/>
            <a:ext cx="9134475" cy="4971982"/>
          </a:xfrm>
        </p:spPr>
        <p:txBody>
          <a:bodyPr>
            <a:normAutofit/>
          </a:bodyPr>
          <a:lstStyle/>
          <a:p>
            <a:pPr>
              <a:spcBef>
                <a:spcPts val="0"/>
              </a:spcBef>
              <a:buNone/>
            </a:pPr>
            <a:r>
              <a:rPr lang="en-US" sz="2000" dirty="0" smtClean="0">
                <a:solidFill>
                  <a:srgbClr val="6E8080"/>
                </a:solidFill>
                <a:latin typeface="Lucida Sans Typewriter"/>
                <a:ea typeface="Courier New" charset="0"/>
                <a:cs typeface="Courier New" charset="0"/>
              </a:rPr>
              <a:t>public class Triangle </a:t>
            </a:r>
          </a:p>
          <a:p>
            <a:pPr>
              <a:spcBef>
                <a:spcPts val="0"/>
              </a:spcBef>
              <a:buNone/>
            </a:pPr>
            <a:r>
              <a:rPr lang="en-US" sz="2000" dirty="0" smtClean="0">
                <a:solidFill>
                  <a:srgbClr val="6E8080"/>
                </a:solidFill>
                <a:latin typeface="Lucida Sans Typewriter"/>
                <a:ea typeface="Courier New" charset="0"/>
                <a:cs typeface="Courier New" charset="0"/>
              </a:rPr>
              <a:t>{ </a:t>
            </a:r>
          </a:p>
          <a:p>
            <a:pPr>
              <a:spcBef>
                <a:spcPts val="0"/>
              </a:spcBef>
              <a:buNone/>
            </a:pPr>
            <a:r>
              <a:rPr lang="en-US" sz="2000" dirty="0" smtClean="0">
                <a:solidFill>
                  <a:srgbClr val="6E8080"/>
                </a:solidFill>
                <a:latin typeface="Lucida Sans Typewriter"/>
                <a:ea typeface="Courier New" charset="0"/>
                <a:cs typeface="Courier New" charset="0"/>
              </a:rPr>
              <a:t>   private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width;  </a:t>
            </a:r>
          </a:p>
          <a:p>
            <a:pPr>
              <a:spcBef>
                <a:spcPts val="0"/>
              </a:spcBef>
              <a:buNone/>
            </a:pPr>
            <a:r>
              <a:rPr lang="en-US" sz="2000" dirty="0" smtClean="0">
                <a:solidFill>
                  <a:srgbClr val="6E8080"/>
                </a:solidFill>
                <a:latin typeface="Lucida Sans Typewriter"/>
                <a:ea typeface="Courier New" charset="0"/>
                <a:cs typeface="Courier New" charset="0"/>
              </a:rPr>
              <a:t>   </a:t>
            </a:r>
          </a:p>
          <a:p>
            <a:pPr>
              <a:spcBef>
                <a:spcPts val="0"/>
              </a:spcBef>
              <a:buNone/>
            </a:pPr>
            <a:r>
              <a:rPr lang="en-US" sz="2000" dirty="0" smtClean="0">
                <a:solidFill>
                  <a:srgbClr val="6E8080"/>
                </a:solidFill>
                <a:latin typeface="Lucida Sans Typewriter"/>
                <a:ea typeface="Courier New" charset="0"/>
                <a:cs typeface="Courier New" charset="0"/>
              </a:rPr>
              <a:t>   public </a:t>
            </a:r>
            <a:r>
              <a:rPr lang="en-US" sz="2000" dirty="0" err="1" smtClean="0">
                <a:solidFill>
                  <a:srgbClr val="6E8080"/>
                </a:solidFill>
                <a:latin typeface="Lucida Sans Typewriter"/>
                <a:ea typeface="Courier New" charset="0"/>
                <a:cs typeface="Courier New" charset="0"/>
              </a:rPr>
              <a:t>Triangle(int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aWidth</a:t>
            </a:r>
            <a:r>
              <a:rPr lang="en-US" sz="2000" dirty="0" smtClean="0">
                <a:solidFill>
                  <a:srgbClr val="6E8080"/>
                </a:solidFill>
                <a:latin typeface="Lucida Sans Typewriter"/>
                <a:ea typeface="Courier New" charset="0"/>
                <a:cs typeface="Courier New" charset="0"/>
              </a:rPr>
              <a:t>) </a:t>
            </a:r>
          </a:p>
          <a:p>
            <a:pPr>
              <a:spcBef>
                <a:spcPts val="0"/>
              </a:spcBef>
              <a:buNone/>
            </a:pPr>
            <a:r>
              <a:rPr lang="en-US" sz="2000" dirty="0" smtClean="0">
                <a:solidFill>
                  <a:srgbClr val="6E8080"/>
                </a:solidFill>
                <a:latin typeface="Lucida Sans Typewriter"/>
                <a:ea typeface="Courier New" charset="0"/>
                <a:cs typeface="Courier New" charset="0"/>
              </a:rPr>
              <a:t>   { </a:t>
            </a:r>
          </a:p>
          <a:p>
            <a:pPr>
              <a:spcBef>
                <a:spcPts val="0"/>
              </a:spcBef>
              <a:buNone/>
            </a:pPr>
            <a:r>
              <a:rPr lang="en-US" sz="2000" dirty="0" smtClean="0">
                <a:solidFill>
                  <a:srgbClr val="6E8080"/>
                </a:solidFill>
                <a:latin typeface="Lucida Sans Typewriter"/>
                <a:ea typeface="Courier New" charset="0"/>
                <a:cs typeface="Courier New" charset="0"/>
              </a:rPr>
              <a:t>      width = </a:t>
            </a:r>
            <a:r>
              <a:rPr lang="en-US" sz="2000" dirty="0" err="1" smtClean="0">
                <a:solidFill>
                  <a:srgbClr val="6E8080"/>
                </a:solidFill>
                <a:latin typeface="Lucida Sans Typewriter"/>
                <a:ea typeface="Courier New" charset="0"/>
                <a:cs typeface="Courier New" charset="0"/>
              </a:rPr>
              <a:t>aWidth</a:t>
            </a:r>
            <a:r>
              <a:rPr lang="en-US" sz="2000" dirty="0" smtClean="0">
                <a:solidFill>
                  <a:srgbClr val="6E8080"/>
                </a:solidFill>
                <a:latin typeface="Lucida Sans Typewriter"/>
                <a:ea typeface="Courier New" charset="0"/>
                <a:cs typeface="Courier New" charset="0"/>
              </a:rPr>
              <a:t>; </a:t>
            </a:r>
          </a:p>
          <a:p>
            <a:pPr>
              <a:spcBef>
                <a:spcPts val="0"/>
              </a:spcBef>
              <a:buNone/>
            </a:pPr>
            <a:r>
              <a:rPr lang="en-US" sz="2000" dirty="0" smtClean="0">
                <a:solidFill>
                  <a:srgbClr val="6E8080"/>
                </a:solidFill>
                <a:latin typeface="Lucida Sans Typewriter"/>
                <a:ea typeface="Courier New" charset="0"/>
                <a:cs typeface="Courier New" charset="0"/>
              </a:rPr>
              <a:t>   } </a:t>
            </a:r>
          </a:p>
          <a:p>
            <a:pPr>
              <a:spcBef>
                <a:spcPts val="0"/>
              </a:spcBef>
              <a:buNone/>
            </a:pPr>
            <a:r>
              <a:rPr lang="en-US" sz="2000" dirty="0" smtClean="0">
                <a:solidFill>
                  <a:srgbClr val="6E8080"/>
                </a:solidFill>
                <a:latin typeface="Lucida Sans Typewriter"/>
                <a:ea typeface="Courier New" charset="0"/>
                <a:cs typeface="Courier New" charset="0"/>
              </a:rPr>
              <a:t>   public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getArea</a:t>
            </a:r>
            <a:r>
              <a:rPr lang="en-US" sz="2000" dirty="0" smtClean="0">
                <a:solidFill>
                  <a:srgbClr val="6E8080"/>
                </a:solidFill>
                <a:latin typeface="Lucida Sans Typewriter"/>
                <a:ea typeface="Courier New" charset="0"/>
                <a:cs typeface="Courier New" charset="0"/>
              </a:rPr>
              <a:t>() </a:t>
            </a:r>
          </a:p>
          <a:p>
            <a:pPr>
              <a:spcBef>
                <a:spcPts val="0"/>
              </a:spcBef>
              <a:buNone/>
            </a:pPr>
            <a:r>
              <a:rPr lang="en-US" sz="2000" dirty="0" smtClean="0">
                <a:solidFill>
                  <a:srgbClr val="6E8080"/>
                </a:solidFill>
                <a:latin typeface="Lucida Sans Typewriter"/>
                <a:ea typeface="Courier New" charset="0"/>
                <a:cs typeface="Courier New" charset="0"/>
              </a:rPr>
              <a:t>   { </a:t>
            </a:r>
          </a:p>
          <a:p>
            <a:pPr>
              <a:spcBef>
                <a:spcPts val="0"/>
              </a:spcBef>
              <a:buNone/>
            </a:pPr>
            <a:r>
              <a:rPr lang="en-US" sz="2000" dirty="0" smtClean="0">
                <a:solidFill>
                  <a:srgbClr val="6E8080"/>
                </a:solidFill>
                <a:latin typeface="Lucida Sans Typewriter"/>
                <a:ea typeface="Courier New" charset="0"/>
                <a:cs typeface="Courier New" charset="0"/>
              </a:rPr>
              <a:t>      . . . </a:t>
            </a:r>
          </a:p>
          <a:p>
            <a:pPr>
              <a:spcBef>
                <a:spcPts val="0"/>
              </a:spcBef>
              <a:buNone/>
            </a:pPr>
            <a:r>
              <a:rPr lang="en-US" sz="2000" dirty="0" smtClean="0">
                <a:solidFill>
                  <a:srgbClr val="6E8080"/>
                </a:solidFill>
                <a:latin typeface="Lucida Sans Typewriter"/>
                <a:ea typeface="Courier New" charset="0"/>
                <a:cs typeface="Courier New" charset="0"/>
              </a:rPr>
              <a:t>   } </a:t>
            </a:r>
          </a:p>
          <a:p>
            <a:pPr>
              <a:spcBef>
                <a:spcPts val="0"/>
              </a:spcBef>
              <a:buNone/>
            </a:pPr>
            <a:r>
              <a:rPr lang="en-US" sz="2000" dirty="0" smtClean="0">
                <a:solidFill>
                  <a:srgbClr val="6E8080"/>
                </a:solidFill>
                <a:latin typeface="Lucida Sans Typewriter"/>
                <a:ea typeface="Courier New" charset="0"/>
                <a:cs typeface="Courier New" charset="0"/>
              </a:rPr>
              <a:t>}</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section_3/</a:t>
            </a:r>
            <a:r>
              <a:rPr lang="en-US" dirty="0" smtClean="0">
                <a:hlinkClick r:id="rId2" action="ppaction://hlinkfile"/>
              </a:rPr>
              <a:t>RecursiveFib.java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Computes a Fibonacci number.</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73FF"/>
                </a:solidFill>
                <a:latin typeface="Times"/>
                <a:ea typeface="Times"/>
                <a:cs typeface="Times"/>
              </a:rPr>
              <a:t> an integer</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nth Fibonacci number</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fib(</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&lt;= </a:t>
            </a:r>
            <a:r>
              <a:rPr lang="en-US" sz="1400" dirty="0" smtClean="0">
                <a:solidFill>
                  <a:srgbClr val="66FF19"/>
                </a:solidFill>
                <a:latin typeface="Courier"/>
                <a:ea typeface="Courier"/>
                <a:cs typeface="Courier"/>
              </a:rPr>
              <a:t>2</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fib(n</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fib(n</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2</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5" name="Content Placeholder 2"/>
          <p:cNvSpPr txBox="1">
            <a:spLocks/>
          </p:cNvSpPr>
          <p:nvPr/>
        </p:nvSpPr>
        <p:spPr>
          <a:xfrm>
            <a:off x="0" y="3271608"/>
            <a:ext cx="9134475" cy="3056370"/>
          </a:xfrm>
          <a:prstGeom prst="rect">
            <a:avLst/>
          </a:prstGeom>
        </p:spPr>
        <p:txBody>
          <a:bodyPr vert="horz" lIns="91440" tIns="45720" rIns="91440" bIns="45720" rtlCol="0">
            <a:normAutofit fontScale="85000" lnSpcReduction="20000"/>
          </a:bodyPr>
          <a:lstStyle/>
          <a:p>
            <a:r>
              <a:rPr lang="en-US" sz="2400" b="1" dirty="0" smtClean="0">
                <a:latin typeface="Lucida Sans"/>
                <a:cs typeface="Lucida Sans"/>
              </a:rPr>
              <a:t>Program Run:</a:t>
            </a:r>
          </a:p>
          <a:p>
            <a:endParaRPr lang="en-US" sz="2400" b="1" dirty="0" smtClean="0">
              <a:latin typeface="Lucida Sans"/>
              <a:cs typeface="Lucida Sans"/>
            </a:endParaRPr>
          </a:p>
          <a:p>
            <a:r>
              <a:rPr lang="en-US" sz="2353" dirty="0" smtClean="0">
                <a:solidFill>
                  <a:srgbClr val="6E8080"/>
                </a:solidFill>
                <a:latin typeface="Lucida Sans Typewriter"/>
                <a:ea typeface="Courier New" charset="0"/>
                <a:cs typeface="Courier New" charset="0"/>
              </a:rPr>
              <a:t>Enter </a:t>
            </a:r>
            <a:r>
              <a:rPr lang="en-US" sz="2353" dirty="0" err="1" smtClean="0">
                <a:solidFill>
                  <a:srgbClr val="6E8080"/>
                </a:solidFill>
                <a:latin typeface="Lucida Sans Typewriter"/>
                <a:ea typeface="Courier New" charset="0"/>
                <a:cs typeface="Courier New" charset="0"/>
              </a:rPr>
              <a:t>n</a:t>
            </a:r>
            <a:r>
              <a:rPr lang="en-US" sz="2353" dirty="0" smtClean="0">
                <a:solidFill>
                  <a:srgbClr val="6E8080"/>
                </a:solidFill>
                <a:latin typeface="Lucida Sans Typewriter"/>
                <a:ea typeface="Courier New" charset="0"/>
                <a:cs typeface="Courier New" charset="0"/>
              </a:rPr>
              <a:t>: </a:t>
            </a:r>
            <a:r>
              <a:rPr lang="en-US" sz="2353" dirty="0" smtClean="0">
                <a:solidFill>
                  <a:srgbClr val="006CB8"/>
                </a:solidFill>
                <a:latin typeface="Lucida Sans Typewriter"/>
                <a:ea typeface="Courier New" charset="0"/>
                <a:cs typeface="Courier New" charset="0"/>
              </a:rPr>
              <a:t>50</a:t>
            </a:r>
          </a:p>
          <a:p>
            <a:r>
              <a:rPr lang="en-US" sz="2353" dirty="0" smtClean="0">
                <a:solidFill>
                  <a:srgbClr val="6E8080"/>
                </a:solidFill>
                <a:latin typeface="Lucida Sans Typewriter"/>
                <a:ea typeface="Courier New" charset="0"/>
                <a:cs typeface="Courier New" charset="0"/>
              </a:rPr>
              <a:t>fib(1) = 1</a:t>
            </a:r>
          </a:p>
          <a:p>
            <a:r>
              <a:rPr lang="en-US" sz="2353" dirty="0" smtClean="0">
                <a:solidFill>
                  <a:srgbClr val="6E8080"/>
                </a:solidFill>
                <a:latin typeface="Lucida Sans Typewriter"/>
                <a:ea typeface="Courier New" charset="0"/>
                <a:cs typeface="Courier New" charset="0"/>
              </a:rPr>
              <a:t>fib(2) = 1</a:t>
            </a:r>
          </a:p>
          <a:p>
            <a:r>
              <a:rPr lang="en-US" sz="2353" dirty="0" smtClean="0">
                <a:solidFill>
                  <a:srgbClr val="6E8080"/>
                </a:solidFill>
                <a:latin typeface="Lucida Sans Typewriter"/>
                <a:ea typeface="Courier New" charset="0"/>
                <a:cs typeface="Courier New" charset="0"/>
              </a:rPr>
              <a:t>fib(3) = 2</a:t>
            </a:r>
          </a:p>
          <a:p>
            <a:r>
              <a:rPr lang="en-US" sz="2353" dirty="0" smtClean="0">
                <a:solidFill>
                  <a:srgbClr val="6E8080"/>
                </a:solidFill>
                <a:latin typeface="Lucida Sans Typewriter"/>
                <a:ea typeface="Courier New" charset="0"/>
                <a:cs typeface="Courier New" charset="0"/>
              </a:rPr>
              <a:t>fib(4) = 3</a:t>
            </a:r>
          </a:p>
          <a:p>
            <a:r>
              <a:rPr lang="en-US" sz="2353" dirty="0" smtClean="0">
                <a:solidFill>
                  <a:srgbClr val="6E8080"/>
                </a:solidFill>
                <a:latin typeface="Lucida Sans Typewriter"/>
                <a:ea typeface="Courier New" charset="0"/>
                <a:cs typeface="Courier New" charset="0"/>
              </a:rPr>
              <a:t>fib(5) = 5</a:t>
            </a:r>
          </a:p>
          <a:p>
            <a:r>
              <a:rPr lang="en-US" sz="2353" dirty="0" smtClean="0">
                <a:solidFill>
                  <a:srgbClr val="6E8080"/>
                </a:solidFill>
                <a:latin typeface="Lucida Sans Typewriter"/>
                <a:ea typeface="Courier New" charset="0"/>
                <a:cs typeface="Courier New" charset="0"/>
              </a:rPr>
              <a:t>fib(6) = 8</a:t>
            </a:r>
          </a:p>
          <a:p>
            <a:r>
              <a:rPr lang="en-US" sz="2353" dirty="0" smtClean="0">
                <a:solidFill>
                  <a:srgbClr val="6E8080"/>
                </a:solidFill>
                <a:latin typeface="Lucida Sans Typewriter"/>
                <a:ea typeface="Courier New" charset="0"/>
                <a:cs typeface="Courier New" charset="0"/>
              </a:rPr>
              <a:t>fib(7) = 13</a:t>
            </a:r>
          </a:p>
          <a:p>
            <a:r>
              <a:rPr lang="en-US" sz="2353" dirty="0" smtClean="0">
                <a:solidFill>
                  <a:srgbClr val="6E8080"/>
                </a:solidFill>
                <a:latin typeface="Lucida Sans Typewriter"/>
                <a:ea typeface="Courier New" charset="0"/>
                <a:cs typeface="Courier New" charset="0"/>
              </a:rPr>
              <a:t>. . .</a:t>
            </a:r>
          </a:p>
          <a:p>
            <a:r>
              <a:rPr lang="en-US" sz="2353" dirty="0" smtClean="0">
                <a:solidFill>
                  <a:srgbClr val="6E8080"/>
                </a:solidFill>
                <a:latin typeface="Lucida Sans Typewriter"/>
                <a:ea typeface="Courier New" charset="0"/>
                <a:cs typeface="Courier New" charset="0"/>
              </a:rPr>
              <a:t>fib(50) = 12586269025</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Efficiency of Recursion</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Recursive implementation of </a:t>
            </a:r>
            <a:r>
              <a:rPr lang="en-US" dirty="0" smtClean="0">
                <a:solidFill>
                  <a:srgbClr val="6E8080"/>
                </a:solidFill>
                <a:latin typeface="Lucida Sans Typewriter"/>
                <a:ea typeface="Courier New" charset="0"/>
                <a:cs typeface="Courier New" charset="0"/>
              </a:rPr>
              <a:t>fib</a:t>
            </a:r>
            <a:r>
              <a:rPr lang="en-US" dirty="0" smtClean="0"/>
              <a:t> is straightforward. </a:t>
            </a:r>
          </a:p>
          <a:p>
            <a:r>
              <a:rPr lang="en-US" dirty="0" smtClean="0"/>
              <a:t>Watch the output closely as you run the test program. </a:t>
            </a:r>
          </a:p>
          <a:p>
            <a:r>
              <a:rPr lang="en-US" dirty="0" smtClean="0"/>
              <a:t>First few calls to </a:t>
            </a:r>
            <a:r>
              <a:rPr lang="en-US" dirty="0" smtClean="0">
                <a:solidFill>
                  <a:srgbClr val="6E8080"/>
                </a:solidFill>
                <a:latin typeface="Lucida Sans Typewriter"/>
                <a:ea typeface="Courier New" charset="0"/>
                <a:cs typeface="Courier New" charset="0"/>
              </a:rPr>
              <a:t>fib</a:t>
            </a:r>
            <a:r>
              <a:rPr lang="en-US" dirty="0" smtClean="0"/>
              <a:t> are quite fast.</a:t>
            </a:r>
          </a:p>
          <a:p>
            <a:r>
              <a:rPr lang="en-US" dirty="0" smtClean="0"/>
              <a:t>For larger values, the program pauses an amazingly long time between outputs. </a:t>
            </a:r>
          </a:p>
          <a:p>
            <a:r>
              <a:rPr lang="en-US" dirty="0" smtClean="0"/>
              <a:t>To find out the problem, lets insert </a:t>
            </a:r>
            <a:r>
              <a:rPr lang="en-US" b="1" dirty="0" smtClean="0"/>
              <a:t>trace messages</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section_3/</a:t>
            </a:r>
            <a:r>
              <a:rPr lang="en-US" dirty="0" smtClean="0">
                <a:hlinkClick r:id="rId2" action="ppaction://hlinkfile"/>
              </a:rPr>
              <a:t>RecursiveFibTracer.java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prints trace messages that show how often the</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recursive method for computing Fibonacci numbers calls itself.</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RecursiveFibTracer</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"Enter</a:t>
            </a:r>
            <a:r>
              <a:rPr lang="en-US" sz="1400" dirty="0" smtClean="0">
                <a:solidFill>
                  <a:srgbClr val="32E598"/>
                </a:solidFill>
                <a:latin typeface="Courier"/>
                <a:ea typeface="Courier"/>
                <a:cs typeface="Courier"/>
              </a:rPr>
              <a:t> </a:t>
            </a:r>
            <a:r>
              <a:rPr lang="en-US" sz="1400" dirty="0" err="1" smtClean="0">
                <a:solidFill>
                  <a:srgbClr val="32E598"/>
                </a:solidFill>
                <a:latin typeface="Courier"/>
                <a:ea typeface="Courier"/>
                <a:cs typeface="Courier"/>
              </a:rPr>
              <a:t>n</a:t>
            </a:r>
            <a:r>
              <a:rPr lang="en-US" sz="1400" dirty="0" smtClean="0">
                <a:solidFill>
                  <a:srgbClr val="32E598"/>
                </a:solidFill>
                <a:latin typeface="Courier"/>
                <a:ea typeface="Courier"/>
                <a:cs typeface="Courier"/>
              </a:rPr>
              <a:t>: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in.nextInt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fib(n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16  </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"fib</a:t>
            </a:r>
            <a:r>
              <a:rPr lang="en-US" sz="1400" dirty="0" smtClean="0">
                <a:solidFill>
                  <a:srgbClr val="32E598"/>
                </a:solidFill>
                <a:latin typeface="Courier"/>
                <a:ea typeface="Courier"/>
                <a:cs typeface="Courier"/>
              </a:rPr>
              <a:t>(" + </a:t>
            </a:r>
            <a:r>
              <a:rPr lang="en-US" sz="1400" dirty="0" err="1" smtClean="0">
                <a:solidFill>
                  <a:srgbClr val="32E598"/>
                </a:solidFill>
                <a:latin typeface="Courier"/>
                <a:ea typeface="Courier"/>
                <a:cs typeface="Courier"/>
              </a:rPr>
              <a:t>n</a:t>
            </a:r>
            <a:r>
              <a:rPr lang="en-US" sz="1400" dirty="0" smtClean="0">
                <a:solidFill>
                  <a:srgbClr val="32E598"/>
                </a:solidFill>
                <a:latin typeface="Courier"/>
                <a:ea typeface="Courier"/>
                <a:cs typeface="Courier"/>
              </a:rPr>
              <a:t> + ") =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19  </a:t>
            </a:r>
          </a:p>
          <a:p>
            <a:pPr>
              <a:spcBef>
                <a:spcPts val="0"/>
              </a:spcBef>
              <a:buNone/>
            </a:pPr>
            <a:r>
              <a:rPr lang="en-US" sz="1400" b="1" dirty="0" smtClean="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section_3/</a:t>
            </a:r>
            <a:r>
              <a:rPr lang="en-US" dirty="0" smtClean="0">
                <a:hlinkClick r:id="rId2" action="ppaction://hlinkfile"/>
              </a:rPr>
              <a:t>RecursiveFibTracer.java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Computes a Fibonacci number.</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73FF"/>
                </a:solidFill>
                <a:latin typeface="Times"/>
                <a:ea typeface="Times"/>
                <a:cs typeface="Times"/>
              </a:rPr>
              <a:t> an integer</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nth Fibonacci number</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fib(</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"Entering</a:t>
            </a:r>
            <a:r>
              <a:rPr lang="en-US" sz="1400" dirty="0" smtClean="0">
                <a:solidFill>
                  <a:srgbClr val="32E598"/>
                </a:solidFill>
                <a:latin typeface="Courier"/>
                <a:ea typeface="Courier"/>
                <a:cs typeface="Courier"/>
              </a:rPr>
              <a:t> fib: </a:t>
            </a:r>
            <a:r>
              <a:rPr lang="en-US" sz="1400" dirty="0" err="1" smtClean="0">
                <a:solidFill>
                  <a:srgbClr val="32E598"/>
                </a:solidFill>
                <a:latin typeface="Courier"/>
                <a:ea typeface="Courier"/>
                <a:cs typeface="Courier"/>
              </a:rPr>
              <a:t>n</a:t>
            </a:r>
            <a:r>
              <a:rPr lang="en-US" sz="1400" dirty="0" smtClean="0">
                <a:solidFill>
                  <a:srgbClr val="32E598"/>
                </a:solidFill>
                <a:latin typeface="Courier"/>
                <a:ea typeface="Courier"/>
                <a:cs typeface="Courier"/>
              </a:rPr>
              <a:t> =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&lt;= </a:t>
            </a:r>
            <a:r>
              <a:rPr lang="en-US" sz="1400" dirty="0" smtClean="0">
                <a:solidFill>
                  <a:srgbClr val="66FF19"/>
                </a:solidFill>
                <a:latin typeface="Courier"/>
                <a:ea typeface="Courier"/>
                <a:cs typeface="Courier"/>
              </a:rPr>
              <a:t>2</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fib(n</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fib(n</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2</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"Exiting</a:t>
            </a:r>
            <a:r>
              <a:rPr lang="en-US" sz="1400" dirty="0" smtClean="0">
                <a:solidFill>
                  <a:srgbClr val="32E598"/>
                </a:solidFill>
                <a:latin typeface="Courier"/>
                <a:ea typeface="Courier"/>
                <a:cs typeface="Courier"/>
              </a:rPr>
              <a:t> fib: </a:t>
            </a:r>
            <a:r>
              <a:rPr lang="en-US" sz="1400" dirty="0" err="1" smtClean="0">
                <a:solidFill>
                  <a:srgbClr val="32E598"/>
                </a:solidFill>
                <a:latin typeface="Courier"/>
                <a:ea typeface="Courier"/>
                <a:cs typeface="Courier"/>
              </a:rPr>
              <a:t>n</a:t>
            </a:r>
            <a:r>
              <a:rPr lang="en-US" sz="1400" dirty="0" smtClean="0">
                <a:solidFill>
                  <a:srgbClr val="32E598"/>
                </a:solidFill>
                <a:latin typeface="Courier"/>
                <a:ea typeface="Courier"/>
                <a:cs typeface="Courier"/>
              </a:rPr>
              <a:t> =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n</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 </a:t>
            </a:r>
            <a:r>
              <a:rPr lang="en-US" sz="1400" dirty="0" smtClean="0">
                <a:solidFill>
                  <a:srgbClr val="32E598"/>
                </a:solidFill>
                <a:latin typeface="Courier"/>
                <a:ea typeface="Courier"/>
                <a:cs typeface="Courier"/>
              </a:rPr>
              <a:t>" return value =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5" name="Content Placeholder 2"/>
          <p:cNvSpPr txBox="1">
            <a:spLocks/>
          </p:cNvSpPr>
          <p:nvPr/>
        </p:nvSpPr>
        <p:spPr>
          <a:xfrm>
            <a:off x="0" y="4250938"/>
            <a:ext cx="9134475" cy="2281516"/>
          </a:xfrm>
          <a:prstGeom prst="rect">
            <a:avLst/>
          </a:prstGeom>
        </p:spPr>
        <p:txBody>
          <a:bodyPr vert="horz" lIns="91440" tIns="45720" rIns="91440" bIns="45720" rtlCol="0">
            <a:normAutofit/>
          </a:bodyPr>
          <a:lstStyle/>
          <a:p>
            <a:r>
              <a:rPr lang="en-US" sz="2400" b="1" dirty="0" smtClean="0">
                <a:latin typeface="Lucida Sans"/>
                <a:cs typeface="Lucida Sans"/>
              </a:rPr>
              <a:t>Program Run:</a:t>
            </a:r>
          </a:p>
          <a:p>
            <a:endParaRPr lang="en-US" sz="2400" b="1" dirty="0" smtClean="0">
              <a:latin typeface="Lucida Sans"/>
              <a:cs typeface="Lucida Sans"/>
            </a:endParaRPr>
          </a:p>
          <a:p>
            <a:r>
              <a:rPr lang="en-US" sz="1514" dirty="0" smtClean="0">
                <a:solidFill>
                  <a:srgbClr val="6E8080"/>
                </a:solidFill>
                <a:latin typeface="Lucida Sans Typewriter"/>
                <a:ea typeface="Courier New" charset="0"/>
                <a:cs typeface="Courier New" charset="0"/>
              </a:rPr>
              <a:t>Enter </a:t>
            </a:r>
            <a:r>
              <a:rPr lang="en-US" sz="1514" dirty="0" err="1" smtClean="0">
                <a:solidFill>
                  <a:srgbClr val="6E8080"/>
                </a:solidFill>
                <a:latin typeface="Lucida Sans Typewriter"/>
                <a:ea typeface="Courier New" charset="0"/>
                <a:cs typeface="Courier New" charset="0"/>
              </a:rPr>
              <a:t>n</a:t>
            </a:r>
            <a:r>
              <a:rPr lang="en-US" sz="1514" dirty="0" smtClean="0">
                <a:solidFill>
                  <a:srgbClr val="6E8080"/>
                </a:solidFill>
                <a:latin typeface="Lucida Sans Typewriter"/>
                <a:ea typeface="Courier New" charset="0"/>
                <a:cs typeface="Courier New" charset="0"/>
              </a:rPr>
              <a:t>: </a:t>
            </a:r>
            <a:r>
              <a:rPr lang="en-US" sz="1514" dirty="0" smtClean="0">
                <a:solidFill>
                  <a:srgbClr val="006CB8"/>
                </a:solidFill>
                <a:latin typeface="Lucida Sans Typewriter"/>
                <a:ea typeface="Courier New" charset="0"/>
                <a:cs typeface="Courier New" charset="0"/>
              </a:rPr>
              <a:t>6</a:t>
            </a:r>
          </a:p>
          <a:p>
            <a:r>
              <a:rPr lang="en-US" sz="1514" dirty="0" smtClean="0">
                <a:solidFill>
                  <a:srgbClr val="6E8080"/>
                </a:solidFill>
                <a:latin typeface="Lucida Sans Typewriter"/>
                <a:ea typeface="Courier New" charset="0"/>
                <a:cs typeface="Courier New" charset="0"/>
              </a:rPr>
              <a:t>Entering fib: </a:t>
            </a:r>
            <a:r>
              <a:rPr lang="en-US" sz="1514" dirty="0" err="1" smtClean="0">
                <a:solidFill>
                  <a:srgbClr val="6E8080"/>
                </a:solidFill>
                <a:latin typeface="Lucida Sans Typewriter"/>
                <a:ea typeface="Courier New" charset="0"/>
                <a:cs typeface="Courier New" charset="0"/>
              </a:rPr>
              <a:t>n</a:t>
            </a:r>
            <a:r>
              <a:rPr lang="en-US" sz="1514" dirty="0" smtClean="0">
                <a:solidFill>
                  <a:srgbClr val="6E8080"/>
                </a:solidFill>
                <a:latin typeface="Lucida Sans Typewriter"/>
                <a:ea typeface="Courier New" charset="0"/>
                <a:cs typeface="Courier New" charset="0"/>
              </a:rPr>
              <a:t> = 6</a:t>
            </a:r>
          </a:p>
          <a:p>
            <a:r>
              <a:rPr lang="en-US" sz="1514" dirty="0" smtClean="0">
                <a:solidFill>
                  <a:srgbClr val="6E8080"/>
                </a:solidFill>
                <a:latin typeface="Lucida Sans Typewriter"/>
                <a:ea typeface="Courier New" charset="0"/>
                <a:cs typeface="Courier New" charset="0"/>
              </a:rPr>
              <a:t>Entering fib: </a:t>
            </a:r>
            <a:r>
              <a:rPr lang="en-US" sz="1514" dirty="0" err="1" smtClean="0">
                <a:solidFill>
                  <a:srgbClr val="6E8080"/>
                </a:solidFill>
                <a:latin typeface="Lucida Sans Typewriter"/>
                <a:ea typeface="Courier New" charset="0"/>
                <a:cs typeface="Courier New" charset="0"/>
              </a:rPr>
              <a:t>n</a:t>
            </a:r>
            <a:r>
              <a:rPr lang="en-US" sz="1514" dirty="0" smtClean="0">
                <a:solidFill>
                  <a:srgbClr val="6E8080"/>
                </a:solidFill>
                <a:latin typeface="Lucida Sans Typewriter"/>
                <a:ea typeface="Courier New" charset="0"/>
                <a:cs typeface="Courier New" charset="0"/>
              </a:rPr>
              <a:t> = 5</a:t>
            </a:r>
          </a:p>
          <a:p>
            <a:r>
              <a:rPr lang="en-US" sz="1514" dirty="0" smtClean="0">
                <a:solidFill>
                  <a:srgbClr val="6E8080"/>
                </a:solidFill>
                <a:latin typeface="Lucida Sans Typewriter"/>
                <a:ea typeface="Courier New" charset="0"/>
                <a:cs typeface="Courier New" charset="0"/>
              </a:rPr>
              <a:t>Entering fib: </a:t>
            </a:r>
            <a:r>
              <a:rPr lang="en-US" sz="1514" dirty="0" err="1" smtClean="0">
                <a:solidFill>
                  <a:srgbClr val="6E8080"/>
                </a:solidFill>
                <a:latin typeface="Lucida Sans Typewriter"/>
                <a:ea typeface="Courier New" charset="0"/>
                <a:cs typeface="Courier New" charset="0"/>
              </a:rPr>
              <a:t>n</a:t>
            </a:r>
            <a:r>
              <a:rPr lang="en-US" sz="1514" dirty="0" smtClean="0">
                <a:solidFill>
                  <a:srgbClr val="6E8080"/>
                </a:solidFill>
                <a:latin typeface="Lucida Sans Typewriter"/>
                <a:ea typeface="Courier New" charset="0"/>
                <a:cs typeface="Courier New" charset="0"/>
              </a:rPr>
              <a:t> = 4</a:t>
            </a:r>
          </a:p>
          <a:p>
            <a:r>
              <a:rPr lang="en-US" sz="1514" dirty="0" smtClean="0">
                <a:solidFill>
                  <a:srgbClr val="6E8080"/>
                </a:solidFill>
                <a:latin typeface="Lucida Sans Typewriter"/>
                <a:ea typeface="Courier New" charset="0"/>
                <a:cs typeface="Courier New" charset="0"/>
              </a:rPr>
              <a:t>Entering fib: </a:t>
            </a:r>
            <a:r>
              <a:rPr lang="en-US" sz="1514" dirty="0" err="1" smtClean="0">
                <a:solidFill>
                  <a:srgbClr val="6E8080"/>
                </a:solidFill>
                <a:latin typeface="Lucida Sans Typewriter"/>
                <a:ea typeface="Courier New" charset="0"/>
                <a:cs typeface="Courier New" charset="0"/>
              </a:rPr>
              <a:t>n</a:t>
            </a:r>
            <a:r>
              <a:rPr lang="en-US" sz="1514" dirty="0" smtClean="0">
                <a:solidFill>
                  <a:srgbClr val="6E8080"/>
                </a:solidFill>
                <a:latin typeface="Lucida Sans Typewriter"/>
                <a:ea typeface="Courier New" charset="0"/>
                <a:cs typeface="Courier New" charset="0"/>
              </a:rPr>
              <a:t> = 3</a:t>
            </a:r>
          </a:p>
          <a:p>
            <a:r>
              <a:rPr lang="en-US" sz="1514" dirty="0" smtClean="0">
                <a:solidFill>
                  <a:srgbClr val="6E8080"/>
                </a:solidFill>
                <a:latin typeface="Lucida Sans Typewriter"/>
                <a:ea typeface="Courier New" charset="0"/>
                <a:cs typeface="Courier New" charset="0"/>
              </a:rPr>
              <a:t>Entering fib: </a:t>
            </a:r>
            <a:r>
              <a:rPr lang="en-US" sz="1514" dirty="0" err="1" smtClean="0">
                <a:solidFill>
                  <a:srgbClr val="6E8080"/>
                </a:solidFill>
                <a:latin typeface="Lucida Sans Typewriter"/>
                <a:ea typeface="Courier New" charset="0"/>
                <a:cs typeface="Courier New" charset="0"/>
              </a:rPr>
              <a:t>n</a:t>
            </a:r>
            <a:r>
              <a:rPr lang="en-US" sz="1514" dirty="0" smtClean="0">
                <a:solidFill>
                  <a:srgbClr val="6E8080"/>
                </a:solidFill>
                <a:latin typeface="Lucida Sans Typewriter"/>
                <a:ea typeface="Courier New" charset="0"/>
                <a:cs typeface="Courier New" charset="0"/>
              </a:rPr>
              <a:t> = 2</a:t>
            </a:r>
          </a:p>
        </p:txBody>
      </p:sp>
      <p:sp>
        <p:nvSpPr>
          <p:cNvPr id="6"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section_3/</a:t>
            </a:r>
            <a:r>
              <a:rPr lang="en-US" dirty="0" smtClean="0">
                <a:hlinkClick r:id="rId2" action="ppaction://hlinkfile"/>
              </a:rPr>
              <a:t>RecursiveFibTracer.java</a:t>
            </a:r>
            <a:endParaRPr lang="en-US" dirty="0"/>
          </a:p>
        </p:txBody>
      </p:sp>
      <p:sp>
        <p:nvSpPr>
          <p:cNvPr id="5" name="Content Placeholder 2"/>
          <p:cNvSpPr txBox="1">
            <a:spLocks/>
          </p:cNvSpPr>
          <p:nvPr/>
        </p:nvSpPr>
        <p:spPr>
          <a:xfrm>
            <a:off x="9525" y="761999"/>
            <a:ext cx="9134475" cy="5942643"/>
          </a:xfrm>
          <a:prstGeom prst="rect">
            <a:avLst/>
          </a:prstGeom>
        </p:spPr>
        <p:txBody>
          <a:bodyPr vert="horz" lIns="91440" tIns="45720" rIns="91440" bIns="45720" rtlCol="0">
            <a:noAutofit/>
          </a:bodyPr>
          <a:lstStyle/>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2 return value = 1</a:t>
            </a:r>
          </a:p>
          <a:p>
            <a:r>
              <a:rPr lang="en-US" sz="1400" dirty="0" smtClean="0">
                <a:solidFill>
                  <a:srgbClr val="6E8080"/>
                </a:solidFill>
                <a:latin typeface="Lucida Sans Typewriter"/>
                <a:ea typeface="Courier New" charset="0"/>
                <a:cs typeface="Courier New" charset="0"/>
              </a:rPr>
              <a:t>Entering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1</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1 return value = 1</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3 return value = 2</a:t>
            </a:r>
          </a:p>
          <a:p>
            <a:r>
              <a:rPr lang="en-US" sz="1400" dirty="0" smtClean="0">
                <a:solidFill>
                  <a:srgbClr val="6E8080"/>
                </a:solidFill>
                <a:latin typeface="Lucida Sans Typewriter"/>
                <a:ea typeface="Courier New" charset="0"/>
                <a:cs typeface="Courier New" charset="0"/>
              </a:rPr>
              <a:t>Entering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2</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2 return value = 1</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4 return value = 3</a:t>
            </a:r>
          </a:p>
          <a:p>
            <a:r>
              <a:rPr lang="en-US" sz="1400" dirty="0" smtClean="0">
                <a:solidFill>
                  <a:srgbClr val="6E8080"/>
                </a:solidFill>
                <a:latin typeface="Lucida Sans Typewriter"/>
                <a:ea typeface="Courier New" charset="0"/>
                <a:cs typeface="Courier New" charset="0"/>
              </a:rPr>
              <a:t>Entering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3</a:t>
            </a:r>
          </a:p>
          <a:p>
            <a:r>
              <a:rPr lang="en-US" sz="1400" dirty="0" smtClean="0">
                <a:solidFill>
                  <a:srgbClr val="6E8080"/>
                </a:solidFill>
                <a:latin typeface="Lucida Sans Typewriter"/>
                <a:ea typeface="Courier New" charset="0"/>
                <a:cs typeface="Courier New" charset="0"/>
              </a:rPr>
              <a:t>Entering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2</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2 return value = 1</a:t>
            </a:r>
          </a:p>
          <a:p>
            <a:r>
              <a:rPr lang="en-US" sz="1400" dirty="0" smtClean="0">
                <a:solidFill>
                  <a:srgbClr val="6E8080"/>
                </a:solidFill>
                <a:latin typeface="Lucida Sans Typewriter"/>
                <a:ea typeface="Courier New" charset="0"/>
                <a:cs typeface="Courier New" charset="0"/>
              </a:rPr>
              <a:t>Entering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1</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1 return value = 1</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3 return value = 2</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5 return value = 5</a:t>
            </a:r>
          </a:p>
          <a:p>
            <a:r>
              <a:rPr lang="en-US" sz="1400" dirty="0" smtClean="0">
                <a:solidFill>
                  <a:srgbClr val="6E8080"/>
                </a:solidFill>
                <a:latin typeface="Lucida Sans Typewriter"/>
                <a:ea typeface="Courier New" charset="0"/>
                <a:cs typeface="Courier New" charset="0"/>
              </a:rPr>
              <a:t>Entering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4</a:t>
            </a:r>
          </a:p>
          <a:p>
            <a:r>
              <a:rPr lang="en-US" sz="1400" dirty="0" smtClean="0">
                <a:solidFill>
                  <a:srgbClr val="6E8080"/>
                </a:solidFill>
                <a:latin typeface="Lucida Sans Typewriter"/>
                <a:ea typeface="Courier New" charset="0"/>
                <a:cs typeface="Courier New" charset="0"/>
              </a:rPr>
              <a:t>Entering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3</a:t>
            </a:r>
          </a:p>
          <a:p>
            <a:r>
              <a:rPr lang="en-US" sz="1400" dirty="0" smtClean="0">
                <a:solidFill>
                  <a:srgbClr val="6E8080"/>
                </a:solidFill>
                <a:latin typeface="Lucida Sans Typewriter"/>
                <a:ea typeface="Courier New" charset="0"/>
                <a:cs typeface="Courier New" charset="0"/>
              </a:rPr>
              <a:t>Entering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2</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2 return value = 1</a:t>
            </a:r>
          </a:p>
          <a:p>
            <a:r>
              <a:rPr lang="en-US" sz="1400" dirty="0" smtClean="0">
                <a:solidFill>
                  <a:srgbClr val="6E8080"/>
                </a:solidFill>
                <a:latin typeface="Lucida Sans Typewriter"/>
                <a:ea typeface="Courier New" charset="0"/>
                <a:cs typeface="Courier New" charset="0"/>
              </a:rPr>
              <a:t>Entering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1</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1 return value = 1</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3 return value = 2</a:t>
            </a:r>
          </a:p>
          <a:p>
            <a:r>
              <a:rPr lang="en-US" sz="1400" dirty="0" smtClean="0">
                <a:solidFill>
                  <a:srgbClr val="6E8080"/>
                </a:solidFill>
                <a:latin typeface="Lucida Sans Typewriter"/>
                <a:ea typeface="Courier New" charset="0"/>
                <a:cs typeface="Courier New" charset="0"/>
              </a:rPr>
              <a:t>Entering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2</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2 return value = 1</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4 return value = 3</a:t>
            </a:r>
          </a:p>
          <a:p>
            <a:r>
              <a:rPr lang="en-US" sz="1400" dirty="0" smtClean="0">
                <a:solidFill>
                  <a:srgbClr val="6E8080"/>
                </a:solidFill>
                <a:latin typeface="Lucida Sans Typewriter"/>
                <a:ea typeface="Courier New" charset="0"/>
                <a:cs typeface="Courier New" charset="0"/>
              </a:rPr>
              <a:t>Exiting fib: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6 return value = 8</a:t>
            </a:r>
          </a:p>
          <a:p>
            <a:r>
              <a:rPr lang="en-US" sz="1400" dirty="0" smtClean="0">
                <a:solidFill>
                  <a:srgbClr val="6E8080"/>
                </a:solidFill>
                <a:latin typeface="Lucida Sans Typewriter"/>
                <a:ea typeface="Courier New" charset="0"/>
                <a:cs typeface="Courier New" charset="0"/>
              </a:rPr>
              <a:t>fib(6) = 8</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Call Tree for Computing fib(6)</a:t>
            </a:r>
            <a:endParaRPr lang="en-US" dirty="0"/>
          </a:p>
        </p:txBody>
      </p:sp>
      <p:sp>
        <p:nvSpPr>
          <p:cNvPr id="3" name="Content Placeholder 2"/>
          <p:cNvSpPr>
            <a:spLocks noGrp="1"/>
          </p:cNvSpPr>
          <p:nvPr>
            <p:ph idx="4294967295"/>
          </p:nvPr>
        </p:nvSpPr>
        <p:spPr>
          <a:xfrm>
            <a:off x="0" y="3961116"/>
            <a:ext cx="9134475" cy="488349"/>
          </a:xfrm>
        </p:spPr>
        <p:txBody>
          <a:bodyPr/>
          <a:lstStyle/>
          <a:p>
            <a:pPr>
              <a:buNone/>
            </a:pPr>
            <a:r>
              <a:rPr lang="en-US" b="1" dirty="0" smtClean="0"/>
              <a:t>Figure 2</a:t>
            </a:r>
            <a:r>
              <a:rPr lang="en-US" dirty="0" smtClean="0"/>
              <a:t> Call Pattern of the Recursive </a:t>
            </a:r>
            <a:r>
              <a:rPr lang="en-US" dirty="0" smtClean="0">
                <a:solidFill>
                  <a:srgbClr val="6E8080"/>
                </a:solidFill>
                <a:latin typeface="Lucida Sans Typewriter"/>
                <a:ea typeface="Courier New" charset="0"/>
                <a:cs typeface="Courier New" charset="0"/>
              </a:rPr>
              <a:t>fib</a:t>
            </a:r>
            <a:r>
              <a:rPr lang="en-US" dirty="0" smtClean="0"/>
              <a:t> Method</a:t>
            </a:r>
          </a:p>
        </p:txBody>
      </p:sp>
      <p:pic>
        <p:nvPicPr>
          <p:cNvPr id="6" name="Picture 5" descr="fib_calling_tree.png"/>
          <p:cNvPicPr>
            <a:picLocks noChangeAspect="1"/>
          </p:cNvPicPr>
          <p:nvPr/>
        </p:nvPicPr>
        <p:blipFill>
          <a:blip r:embed="rId2"/>
          <a:stretch>
            <a:fillRect/>
          </a:stretch>
        </p:blipFill>
        <p:spPr>
          <a:xfrm>
            <a:off x="9525" y="1024319"/>
            <a:ext cx="6105446" cy="293679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Efficiency of Recursion</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Method takes so long because it computes the same values over and over. </a:t>
            </a:r>
          </a:p>
          <a:p>
            <a:r>
              <a:rPr lang="en-US" dirty="0" smtClean="0"/>
              <a:t>The computation of </a:t>
            </a:r>
            <a:r>
              <a:rPr lang="en-US" dirty="0" smtClean="0">
                <a:solidFill>
                  <a:srgbClr val="6E8080"/>
                </a:solidFill>
                <a:latin typeface="Lucida Sans Typewriter"/>
                <a:ea typeface="Courier New" charset="0"/>
                <a:cs typeface="Courier New" charset="0"/>
              </a:rPr>
              <a:t>fib(6)</a:t>
            </a:r>
            <a:r>
              <a:rPr lang="en-US" dirty="0" smtClean="0"/>
              <a:t> calls </a:t>
            </a:r>
            <a:r>
              <a:rPr lang="en-US" dirty="0" smtClean="0">
                <a:solidFill>
                  <a:srgbClr val="6E8080"/>
                </a:solidFill>
                <a:latin typeface="Lucida Sans Typewriter"/>
                <a:ea typeface="Courier New" charset="0"/>
                <a:cs typeface="Courier New" charset="0"/>
              </a:rPr>
              <a:t>fib(3)</a:t>
            </a:r>
            <a:r>
              <a:rPr lang="en-US" dirty="0" smtClean="0"/>
              <a:t> three times. </a:t>
            </a:r>
          </a:p>
          <a:p>
            <a:r>
              <a:rPr lang="en-US" dirty="0" smtClean="0"/>
              <a:t>Imitate the pencil-and-paper process to avoid computing the values more than once.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section_3/</a:t>
            </a:r>
            <a:r>
              <a:rPr lang="en-US" dirty="0" smtClean="0">
                <a:hlinkClick r:id="rId2" action="ppaction://hlinkfile"/>
              </a:rPr>
              <a:t>LoopFib.java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computes Fibonacci numbers using an iterative method.</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LoopFib</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"Enter</a:t>
            </a:r>
            <a:r>
              <a:rPr lang="en-US" sz="1400" dirty="0" smtClean="0">
                <a:solidFill>
                  <a:srgbClr val="32E598"/>
                </a:solidFill>
                <a:latin typeface="Courier"/>
                <a:ea typeface="Courier"/>
                <a:cs typeface="Courier"/>
              </a:rPr>
              <a:t> </a:t>
            </a:r>
            <a:r>
              <a:rPr lang="en-US" sz="1400" dirty="0" err="1" smtClean="0">
                <a:solidFill>
                  <a:srgbClr val="32E598"/>
                </a:solidFill>
                <a:latin typeface="Courier"/>
                <a:ea typeface="Courier"/>
                <a:cs typeface="Courier"/>
              </a:rPr>
              <a:t>n</a:t>
            </a:r>
            <a:r>
              <a:rPr lang="en-US" sz="1400" dirty="0" smtClean="0">
                <a:solidFill>
                  <a:srgbClr val="32E598"/>
                </a:solidFill>
                <a:latin typeface="Courier"/>
                <a:ea typeface="Courier"/>
                <a:cs typeface="Courier"/>
              </a:rPr>
              <a:t>: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in.nextInt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13  </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fib(i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"fib</a:t>
            </a:r>
            <a:r>
              <a:rPr lang="en-US" sz="1400" dirty="0" smtClean="0">
                <a:solidFill>
                  <a:srgbClr val="32E598"/>
                </a:solidFill>
                <a:latin typeface="Courier"/>
                <a:ea typeface="Courier"/>
                <a:cs typeface="Courier"/>
              </a:rPr>
              <a:t>(" + </a:t>
            </a:r>
            <a:r>
              <a:rPr lang="en-US" sz="1400" dirty="0" err="1" smtClean="0">
                <a:solidFill>
                  <a:srgbClr val="32E598"/>
                </a:solidFill>
                <a:latin typeface="Courier"/>
                <a:ea typeface="Courier"/>
                <a:cs typeface="Courier"/>
              </a:rPr>
              <a:t>i</a:t>
            </a:r>
            <a:r>
              <a:rPr lang="en-US" sz="1400" dirty="0" smtClean="0">
                <a:solidFill>
                  <a:srgbClr val="32E598"/>
                </a:solidFill>
                <a:latin typeface="Courier"/>
                <a:ea typeface="Courier"/>
                <a:cs typeface="Courier"/>
              </a:rPr>
              <a:t> + ") =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20  </a:t>
            </a:r>
          </a:p>
          <a:p>
            <a:pPr>
              <a:spcBef>
                <a:spcPts val="0"/>
              </a:spcBef>
              <a:buNone/>
            </a:pPr>
            <a:r>
              <a:rPr lang="en-US" sz="1400" b="1" dirty="0" smtClean="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section_3/</a:t>
            </a:r>
            <a:r>
              <a:rPr lang="en-US" dirty="0" smtClean="0">
                <a:hlinkClick r:id="rId2" action="ppaction://hlinkfile"/>
              </a:rPr>
              <a:t>LoopFib.java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Computes a Fibonacci number.</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73FF"/>
                </a:solidFill>
                <a:latin typeface="Times"/>
                <a:ea typeface="Times"/>
                <a:cs typeface="Times"/>
              </a:rPr>
              <a:t> an integer</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nth Fibonacci number</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fib(</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&lt;= </a:t>
            </a:r>
            <a:r>
              <a:rPr lang="en-US" sz="1400" dirty="0" smtClean="0">
                <a:solidFill>
                  <a:srgbClr val="66FF19"/>
                </a:solidFill>
                <a:latin typeface="Courier"/>
                <a:ea typeface="Courier"/>
                <a:cs typeface="Courier"/>
              </a:rPr>
              <a:t>2</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olderValue</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oldValue</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newValue</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3</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newValue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oldValue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olderValue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olderValue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oldValue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38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oldValue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newValue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newValue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43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section_3/</a:t>
            </a:r>
            <a:r>
              <a:rPr lang="en-US" dirty="0" smtClean="0">
                <a:hlinkClick r:id="rId2" action="ppaction://hlinkfile"/>
              </a:rPr>
              <a:t>LoopFib.java</a:t>
            </a:r>
            <a:endParaRPr lang="en-US" dirty="0"/>
          </a:p>
        </p:txBody>
      </p:sp>
      <p:sp>
        <p:nvSpPr>
          <p:cNvPr id="5" name="Content Placeholder 2"/>
          <p:cNvSpPr txBox="1">
            <a:spLocks/>
          </p:cNvSpPr>
          <p:nvPr/>
        </p:nvSpPr>
        <p:spPr>
          <a:xfrm>
            <a:off x="645278" y="1130696"/>
            <a:ext cx="8498722" cy="3056370"/>
          </a:xfrm>
          <a:prstGeom prst="rect">
            <a:avLst/>
          </a:prstGeom>
        </p:spPr>
        <p:txBody>
          <a:bodyPr vert="horz" lIns="91440" tIns="45720" rIns="91440" bIns="45720" rtlCol="0">
            <a:normAutofit fontScale="85000" lnSpcReduction="20000"/>
          </a:bodyPr>
          <a:lstStyle/>
          <a:p>
            <a:r>
              <a:rPr lang="en-US" sz="2400" b="1" dirty="0" smtClean="0">
                <a:latin typeface="Lucida Sans"/>
                <a:cs typeface="Lucida Sans"/>
              </a:rPr>
              <a:t>Program Run:</a:t>
            </a:r>
          </a:p>
          <a:p>
            <a:endParaRPr lang="en-US" sz="2400" b="1" dirty="0" smtClean="0">
              <a:latin typeface="Lucida Sans"/>
              <a:cs typeface="Lucida Sans"/>
            </a:endParaRPr>
          </a:p>
          <a:p>
            <a:r>
              <a:rPr lang="en-US" sz="2353" dirty="0" smtClean="0">
                <a:solidFill>
                  <a:srgbClr val="6E8080"/>
                </a:solidFill>
                <a:latin typeface="Lucida Sans Typewriter"/>
                <a:ea typeface="Courier New" charset="0"/>
                <a:cs typeface="Courier New" charset="0"/>
              </a:rPr>
              <a:t>Enter </a:t>
            </a:r>
            <a:r>
              <a:rPr lang="en-US" sz="2353" dirty="0" err="1" smtClean="0">
                <a:solidFill>
                  <a:srgbClr val="6E8080"/>
                </a:solidFill>
                <a:latin typeface="Lucida Sans Typewriter"/>
                <a:ea typeface="Courier New" charset="0"/>
                <a:cs typeface="Courier New" charset="0"/>
              </a:rPr>
              <a:t>n</a:t>
            </a:r>
            <a:r>
              <a:rPr lang="en-US" sz="2353" dirty="0" smtClean="0">
                <a:solidFill>
                  <a:srgbClr val="6E8080"/>
                </a:solidFill>
                <a:latin typeface="Lucida Sans Typewriter"/>
                <a:ea typeface="Courier New" charset="0"/>
                <a:cs typeface="Courier New" charset="0"/>
              </a:rPr>
              <a:t>: </a:t>
            </a:r>
            <a:r>
              <a:rPr lang="en-US" sz="2353" dirty="0" smtClean="0">
                <a:solidFill>
                  <a:srgbClr val="006CB8"/>
                </a:solidFill>
                <a:latin typeface="Lucida Sans Typewriter"/>
                <a:ea typeface="Courier New" charset="0"/>
                <a:cs typeface="Courier New" charset="0"/>
              </a:rPr>
              <a:t>50</a:t>
            </a:r>
          </a:p>
          <a:p>
            <a:r>
              <a:rPr lang="en-US" sz="2353" dirty="0" smtClean="0">
                <a:solidFill>
                  <a:srgbClr val="6E8080"/>
                </a:solidFill>
                <a:latin typeface="Lucida Sans Typewriter"/>
                <a:ea typeface="Courier New" charset="0"/>
                <a:cs typeface="Courier New" charset="0"/>
              </a:rPr>
              <a:t>fib(1) = 1</a:t>
            </a:r>
          </a:p>
          <a:p>
            <a:r>
              <a:rPr lang="en-US" sz="2353" dirty="0" smtClean="0">
                <a:solidFill>
                  <a:srgbClr val="6E8080"/>
                </a:solidFill>
                <a:latin typeface="Lucida Sans Typewriter"/>
                <a:ea typeface="Courier New" charset="0"/>
                <a:cs typeface="Courier New" charset="0"/>
              </a:rPr>
              <a:t>fib(2) = 1</a:t>
            </a:r>
          </a:p>
          <a:p>
            <a:r>
              <a:rPr lang="en-US" sz="2353" dirty="0" smtClean="0">
                <a:solidFill>
                  <a:srgbClr val="6E8080"/>
                </a:solidFill>
                <a:latin typeface="Lucida Sans Typewriter"/>
                <a:ea typeface="Courier New" charset="0"/>
                <a:cs typeface="Courier New" charset="0"/>
              </a:rPr>
              <a:t>fib(3) = 2</a:t>
            </a:r>
          </a:p>
          <a:p>
            <a:r>
              <a:rPr lang="en-US" sz="2353" dirty="0" smtClean="0">
                <a:solidFill>
                  <a:srgbClr val="6E8080"/>
                </a:solidFill>
                <a:latin typeface="Lucida Sans Typewriter"/>
                <a:ea typeface="Courier New" charset="0"/>
                <a:cs typeface="Courier New" charset="0"/>
              </a:rPr>
              <a:t>fib(4) = 3</a:t>
            </a:r>
          </a:p>
          <a:p>
            <a:r>
              <a:rPr lang="en-US" sz="2353" dirty="0" smtClean="0">
                <a:solidFill>
                  <a:srgbClr val="6E8080"/>
                </a:solidFill>
                <a:latin typeface="Lucida Sans Typewriter"/>
                <a:ea typeface="Courier New" charset="0"/>
                <a:cs typeface="Courier New" charset="0"/>
              </a:rPr>
              <a:t>fib(5) = 5</a:t>
            </a:r>
          </a:p>
          <a:p>
            <a:r>
              <a:rPr lang="en-US" sz="2353" dirty="0" smtClean="0">
                <a:solidFill>
                  <a:srgbClr val="6E8080"/>
                </a:solidFill>
                <a:latin typeface="Lucida Sans Typewriter"/>
                <a:ea typeface="Courier New" charset="0"/>
                <a:cs typeface="Courier New" charset="0"/>
              </a:rPr>
              <a:t>fib(6) = 8</a:t>
            </a:r>
          </a:p>
          <a:p>
            <a:r>
              <a:rPr lang="en-US" sz="2353" dirty="0" smtClean="0">
                <a:solidFill>
                  <a:srgbClr val="6E8080"/>
                </a:solidFill>
                <a:latin typeface="Lucida Sans Typewriter"/>
                <a:ea typeface="Courier New" charset="0"/>
                <a:cs typeface="Courier New" charset="0"/>
              </a:rPr>
              <a:t>fib(7) = 13</a:t>
            </a:r>
          </a:p>
          <a:p>
            <a:r>
              <a:rPr lang="en-US" sz="2353" dirty="0" smtClean="0">
                <a:solidFill>
                  <a:srgbClr val="6E8080"/>
                </a:solidFill>
                <a:latin typeface="Lucida Sans Typewriter"/>
                <a:ea typeface="Courier New" charset="0"/>
                <a:cs typeface="Courier New" charset="0"/>
              </a:rPr>
              <a:t>. . .</a:t>
            </a:r>
          </a:p>
          <a:p>
            <a:r>
              <a:rPr lang="en-US" sz="2353" dirty="0" smtClean="0">
                <a:solidFill>
                  <a:srgbClr val="6E8080"/>
                </a:solidFill>
                <a:latin typeface="Lucida Sans Typewriter"/>
                <a:ea typeface="Courier New" charset="0"/>
                <a:cs typeface="Courier New" charset="0"/>
              </a:rPr>
              <a:t>fib(50) = 12586269025</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Triangle of Width 1</a:t>
            </a:r>
            <a:endParaRPr lang="en-US" dirty="0"/>
          </a:p>
        </p:txBody>
      </p:sp>
      <p:sp>
        <p:nvSpPr>
          <p:cNvPr id="3" name="Content Placeholder 2"/>
          <p:cNvSpPr>
            <a:spLocks noGrp="1"/>
          </p:cNvSpPr>
          <p:nvPr>
            <p:ph idx="4294967295"/>
          </p:nvPr>
        </p:nvSpPr>
        <p:spPr>
          <a:xfrm>
            <a:off x="9525" y="927100"/>
            <a:ext cx="9134475" cy="4228073"/>
          </a:xfrm>
        </p:spPr>
        <p:txBody>
          <a:bodyPr/>
          <a:lstStyle/>
          <a:p>
            <a:r>
              <a:rPr lang="en-US" dirty="0" smtClean="0"/>
              <a:t>The triangle consists of a single square.</a:t>
            </a:r>
          </a:p>
          <a:p>
            <a:r>
              <a:rPr lang="en-US" dirty="0" smtClean="0"/>
              <a:t>Its area is 1.</a:t>
            </a:r>
          </a:p>
          <a:p>
            <a:r>
              <a:rPr lang="en-US" dirty="0" smtClean="0"/>
              <a:t>Add the code to </a:t>
            </a:r>
            <a:r>
              <a:rPr lang="en-US" dirty="0" err="1" smtClean="0">
                <a:solidFill>
                  <a:srgbClr val="6E8080"/>
                </a:solidFill>
                <a:latin typeface="Lucida Sans Typewriter"/>
                <a:ea typeface="Courier New" charset="0"/>
                <a:cs typeface="Courier New" charset="0"/>
              </a:rPr>
              <a:t>getArea</a:t>
            </a:r>
            <a:r>
              <a:rPr lang="en-US" dirty="0" smtClean="0"/>
              <a:t> method for width 1:</a:t>
            </a:r>
          </a:p>
          <a:p>
            <a:pPr lvl="1">
              <a:spcBef>
                <a:spcPts val="0"/>
              </a:spcBef>
              <a:buNone/>
            </a:pPr>
            <a:endParaRPr lang="en-US" dirty="0" smtClean="0">
              <a:solidFill>
                <a:srgbClr val="6E8080"/>
              </a:solidFill>
              <a:latin typeface="Lucida Sans Typewriter"/>
              <a:ea typeface="Courier New" charset="0"/>
              <a:cs typeface="Courier New" charset="0"/>
            </a:endParaRPr>
          </a:p>
          <a:p>
            <a:pPr lvl="1">
              <a:spcBef>
                <a:spcPts val="0"/>
              </a:spcBef>
              <a:buNone/>
            </a:pPr>
            <a:r>
              <a:rPr lang="en-US" dirty="0" smtClean="0">
                <a:solidFill>
                  <a:srgbClr val="6E8080"/>
                </a:solidFill>
                <a:latin typeface="Lucida Sans Typewriter"/>
                <a:ea typeface="Courier New" charset="0"/>
                <a:cs typeface="Courier New" charset="0"/>
              </a:rPr>
              <a:t>public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getArea</a:t>
            </a: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if (width == 1) { return 1; } </a:t>
            </a:r>
          </a:p>
          <a:p>
            <a:pPr lvl="1">
              <a:spcBef>
                <a:spcPts val="0"/>
              </a:spcBef>
              <a:buNone/>
            </a:pPr>
            <a:r>
              <a:rPr lang="en-US" dirty="0" smtClean="0">
                <a:solidFill>
                  <a:srgbClr val="6E8080"/>
                </a:solidFill>
                <a:latin typeface="Lucida Sans Typewriter"/>
                <a:ea typeface="Courier New" charset="0"/>
                <a:cs typeface="Courier New" charset="0"/>
              </a:rPr>
              <a:t>   . . . </a:t>
            </a:r>
          </a:p>
          <a:p>
            <a:pPr lvl="1">
              <a:spcBef>
                <a:spcPts val="0"/>
              </a:spcBef>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Efficiency of Recursion</a:t>
            </a:r>
            <a:endParaRPr lang="en-US" dirty="0"/>
          </a:p>
        </p:txBody>
      </p:sp>
      <p:sp>
        <p:nvSpPr>
          <p:cNvPr id="3" name="Content Placeholder 2"/>
          <p:cNvSpPr>
            <a:spLocks noGrp="1"/>
          </p:cNvSpPr>
          <p:nvPr>
            <p:ph idx="4294967295"/>
          </p:nvPr>
        </p:nvSpPr>
        <p:spPr>
          <a:xfrm>
            <a:off x="9525" y="2679705"/>
            <a:ext cx="9134475" cy="3867575"/>
          </a:xfrm>
        </p:spPr>
        <p:txBody>
          <a:bodyPr>
            <a:normAutofit lnSpcReduction="10000"/>
          </a:bodyPr>
          <a:lstStyle/>
          <a:p>
            <a:r>
              <a:rPr lang="en-US" dirty="0" smtClean="0"/>
              <a:t>In most cases, the iterative and recursive approaches have comparable efficiency.</a:t>
            </a:r>
          </a:p>
          <a:p>
            <a:r>
              <a:rPr lang="en-US" dirty="0" smtClean="0"/>
              <a:t>Occasionally, a recursive solution runs much slower than its iterative counterpart. </a:t>
            </a:r>
          </a:p>
          <a:p>
            <a:r>
              <a:rPr lang="en-US" dirty="0" smtClean="0"/>
              <a:t>In most cases, the recursive solution is only slightly slower.</a:t>
            </a:r>
          </a:p>
          <a:p>
            <a:r>
              <a:rPr lang="en-US" dirty="0" smtClean="0"/>
              <a:t>The iterative </a:t>
            </a:r>
            <a:r>
              <a:rPr lang="en-US" dirty="0" err="1" smtClean="0">
                <a:solidFill>
                  <a:srgbClr val="6E8080"/>
                </a:solidFill>
                <a:latin typeface="Lucida Sans Typewriter"/>
                <a:ea typeface="Courier New" charset="0"/>
                <a:cs typeface="Courier New" charset="0"/>
              </a:rPr>
              <a:t>isPalindrome</a:t>
            </a:r>
            <a:r>
              <a:rPr lang="en-US" dirty="0" smtClean="0"/>
              <a:t> performs only slightly better than recursive solution. </a:t>
            </a:r>
          </a:p>
          <a:p>
            <a:pPr lvl="1"/>
            <a:r>
              <a:rPr lang="en-US" dirty="0" smtClean="0"/>
              <a:t>Each recursive method call takes a certain amount of processor time</a:t>
            </a:r>
          </a:p>
        </p:txBody>
      </p:sp>
      <p:pic>
        <p:nvPicPr>
          <p:cNvPr id="4" name="Picture 3" descr="light_bulbs.jpg"/>
          <p:cNvPicPr>
            <a:picLocks noChangeAspect="1"/>
          </p:cNvPicPr>
          <p:nvPr/>
        </p:nvPicPr>
        <p:blipFill>
          <a:blip r:embed="rId2"/>
          <a:stretch>
            <a:fillRect/>
          </a:stretch>
        </p:blipFill>
        <p:spPr>
          <a:xfrm>
            <a:off x="588029" y="902054"/>
            <a:ext cx="1876425" cy="1524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Efficiency of Recursion</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Smart compilers can avoid recursive method calls if they follow simple patterns. </a:t>
            </a:r>
          </a:p>
          <a:p>
            <a:r>
              <a:rPr lang="en-US" dirty="0" smtClean="0"/>
              <a:t>Most compilers don't do that. </a:t>
            </a:r>
          </a:p>
          <a:p>
            <a:r>
              <a:rPr lang="en-US" dirty="0" smtClean="0"/>
              <a:t>In many cases, a recursive solution is easier to understand and implement correctly than an iterative solution.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Iterative </a:t>
            </a:r>
            <a:r>
              <a:rPr lang="en-US" sz="3200" dirty="0" err="1" smtClean="0">
                <a:solidFill>
                  <a:srgbClr val="6E8080"/>
                </a:solidFill>
                <a:latin typeface="Lucida Sans Typewriter"/>
                <a:ea typeface="Courier New" charset="0"/>
                <a:cs typeface="Courier New" charset="0"/>
              </a:rPr>
              <a:t>isPalindrome</a:t>
            </a:r>
            <a:r>
              <a:rPr lang="en-US" sz="3200" dirty="0" smtClean="0">
                <a:solidFill>
                  <a:srgbClr val="6E8080"/>
                </a:solidFill>
                <a:latin typeface="Lucida Sans Typewriter"/>
                <a:ea typeface="Courier New" charset="0"/>
                <a:cs typeface="Courier New" charset="0"/>
              </a:rPr>
              <a:t> </a:t>
            </a:r>
            <a:r>
              <a:rPr lang="en-US" sz="3200" dirty="0" smtClean="0"/>
              <a:t>Method</a:t>
            </a:r>
            <a:endParaRPr lang="en-US" sz="3200" dirty="0"/>
          </a:p>
        </p:txBody>
      </p:sp>
      <p:sp>
        <p:nvSpPr>
          <p:cNvPr id="3" name="Content Placeholder 2"/>
          <p:cNvSpPr>
            <a:spLocks noGrp="1"/>
          </p:cNvSpPr>
          <p:nvPr>
            <p:ph idx="4294967295"/>
          </p:nvPr>
        </p:nvSpPr>
        <p:spPr>
          <a:xfrm>
            <a:off x="0" y="970876"/>
            <a:ext cx="9134475" cy="5583101"/>
          </a:xfrm>
        </p:spPr>
        <p:txBody>
          <a:bodyPr>
            <a:noAutofit/>
          </a:bodyPr>
          <a:lstStyle/>
          <a:p>
            <a:pPr lvl="1">
              <a:spcBef>
                <a:spcPts val="0"/>
              </a:spcBef>
              <a:buNone/>
            </a:pPr>
            <a:r>
              <a:rPr lang="en-US" sz="1400" dirty="0" smtClean="0">
                <a:solidFill>
                  <a:srgbClr val="6E8080"/>
                </a:solidFill>
                <a:latin typeface="Lucida Sans Typewriter"/>
                <a:ea typeface="Courier New" charset="0"/>
                <a:cs typeface="Courier New" charset="0"/>
              </a:rPr>
              <a:t>public </a:t>
            </a:r>
            <a:r>
              <a:rPr lang="en-US" sz="1400" dirty="0" err="1" smtClean="0">
                <a:solidFill>
                  <a:srgbClr val="6E8080"/>
                </a:solidFill>
                <a:latin typeface="Lucida Sans Typewriter"/>
                <a:ea typeface="Courier New" charset="0"/>
                <a:cs typeface="Courier New" charset="0"/>
              </a:rPr>
              <a:t>boolean</a:t>
            </a: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isPalindrome</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int</a:t>
            </a:r>
            <a:r>
              <a:rPr lang="en-US" sz="1400" dirty="0" smtClean="0">
                <a:solidFill>
                  <a:srgbClr val="6E8080"/>
                </a:solidFill>
                <a:latin typeface="Lucida Sans Typewriter"/>
                <a:ea typeface="Courier New" charset="0"/>
                <a:cs typeface="Courier New" charset="0"/>
              </a:rPr>
              <a:t> start = 0; </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int</a:t>
            </a:r>
            <a:r>
              <a:rPr lang="en-US" sz="1400" dirty="0" smtClean="0">
                <a:solidFill>
                  <a:srgbClr val="6E8080"/>
                </a:solidFill>
                <a:latin typeface="Lucida Sans Typewriter"/>
                <a:ea typeface="Courier New" charset="0"/>
                <a:cs typeface="Courier New" charset="0"/>
              </a:rPr>
              <a:t> end = </a:t>
            </a:r>
            <a:r>
              <a:rPr lang="en-US" sz="1400" dirty="0" err="1" smtClean="0">
                <a:solidFill>
                  <a:srgbClr val="6E8080"/>
                </a:solidFill>
                <a:latin typeface="Lucida Sans Typewriter"/>
                <a:ea typeface="Courier New" charset="0"/>
                <a:cs typeface="Courier New" charset="0"/>
              </a:rPr>
              <a:t>text.length</a:t>
            </a:r>
            <a:r>
              <a:rPr lang="en-US" sz="1400" dirty="0" smtClean="0">
                <a:solidFill>
                  <a:srgbClr val="6E8080"/>
                </a:solidFill>
                <a:latin typeface="Lucida Sans Typewriter"/>
                <a:ea typeface="Courier New" charset="0"/>
                <a:cs typeface="Courier New" charset="0"/>
              </a:rPr>
              <a:t>() - 1; </a:t>
            </a:r>
          </a:p>
          <a:p>
            <a:pPr lvl="1">
              <a:spcBef>
                <a:spcPts val="0"/>
              </a:spcBef>
              <a:buNone/>
            </a:pPr>
            <a:r>
              <a:rPr lang="en-US" sz="1400" dirty="0" smtClean="0">
                <a:solidFill>
                  <a:srgbClr val="6E8080"/>
                </a:solidFill>
                <a:latin typeface="Lucida Sans Typewriter"/>
                <a:ea typeface="Courier New" charset="0"/>
                <a:cs typeface="Courier New" charset="0"/>
              </a:rPr>
              <a:t>   while (start &lt; end)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char first = </a:t>
            </a:r>
            <a:r>
              <a:rPr lang="en-US" sz="1400" dirty="0" err="1" smtClean="0">
                <a:solidFill>
                  <a:srgbClr val="6E8080"/>
                </a:solidFill>
                <a:latin typeface="Lucida Sans Typewriter"/>
                <a:ea typeface="Courier New" charset="0"/>
                <a:cs typeface="Courier New" charset="0"/>
              </a:rPr>
              <a:t>Character.toLowerCase(text.charAt(start</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char last = </a:t>
            </a:r>
            <a:r>
              <a:rPr lang="en-US" sz="1400" dirty="0" err="1" smtClean="0">
                <a:solidFill>
                  <a:srgbClr val="6E8080"/>
                </a:solidFill>
                <a:latin typeface="Lucida Sans Typewriter"/>
                <a:ea typeface="Courier New" charset="0"/>
                <a:cs typeface="Courier New" charset="0"/>
              </a:rPr>
              <a:t>Character.toLowerCase(text.charAt(end</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if (</a:t>
            </a:r>
            <a:r>
              <a:rPr lang="en-US" sz="1400" dirty="0" err="1" smtClean="0">
                <a:solidFill>
                  <a:srgbClr val="6E8080"/>
                </a:solidFill>
                <a:latin typeface="Lucida Sans Typewriter"/>
                <a:ea typeface="Courier New" charset="0"/>
                <a:cs typeface="Courier New" charset="0"/>
              </a:rPr>
              <a:t>Character.isLetter(first</a:t>
            </a:r>
            <a:r>
              <a:rPr lang="en-US" sz="1400" dirty="0" smtClean="0">
                <a:solidFill>
                  <a:srgbClr val="6E8080"/>
                </a:solidFill>
                <a:latin typeface="Lucida Sans Typewriter"/>
                <a:ea typeface="Courier New" charset="0"/>
                <a:cs typeface="Courier New" charset="0"/>
              </a:rPr>
              <a:t>) &amp;&amp; </a:t>
            </a:r>
            <a:r>
              <a:rPr lang="en-US" sz="1400" dirty="0" err="1" smtClean="0">
                <a:solidFill>
                  <a:srgbClr val="6E8080"/>
                </a:solidFill>
                <a:latin typeface="Lucida Sans Typewriter"/>
                <a:ea typeface="Courier New" charset="0"/>
                <a:cs typeface="Courier New" charset="0"/>
              </a:rPr>
              <a:t>Character.isLetter(last</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 Both are letters. </a:t>
            </a:r>
          </a:p>
          <a:p>
            <a:pPr lvl="1">
              <a:spcBef>
                <a:spcPts val="0"/>
              </a:spcBef>
              <a:buNone/>
            </a:pPr>
            <a:r>
              <a:rPr lang="en-US" sz="1400" dirty="0" smtClean="0">
                <a:solidFill>
                  <a:srgbClr val="6E8080"/>
                </a:solidFill>
                <a:latin typeface="Lucida Sans Typewriter"/>
                <a:ea typeface="Courier New" charset="0"/>
                <a:cs typeface="Courier New" charset="0"/>
              </a:rPr>
              <a:t>         if (first == last)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start++; </a:t>
            </a:r>
          </a:p>
          <a:p>
            <a:pPr lvl="1">
              <a:spcBef>
                <a:spcPts val="0"/>
              </a:spcBef>
              <a:buNone/>
            </a:pPr>
            <a:r>
              <a:rPr lang="en-US" sz="1400" dirty="0" smtClean="0">
                <a:solidFill>
                  <a:srgbClr val="6E8080"/>
                </a:solidFill>
                <a:latin typeface="Lucida Sans Typewriter"/>
                <a:ea typeface="Courier New" charset="0"/>
                <a:cs typeface="Courier New" charset="0"/>
              </a:rPr>
              <a:t>            end--;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else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return false;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if (!</a:t>
            </a:r>
            <a:r>
              <a:rPr lang="en-US" sz="1400" dirty="0" err="1" smtClean="0">
                <a:solidFill>
                  <a:srgbClr val="6E8080"/>
                </a:solidFill>
                <a:latin typeface="Lucida Sans Typewriter"/>
                <a:ea typeface="Courier New" charset="0"/>
                <a:cs typeface="Courier New" charset="0"/>
              </a:rPr>
              <a:t>Character.isLetter(last</a:t>
            </a:r>
            <a:r>
              <a:rPr lang="en-US" sz="1400" dirty="0" smtClean="0">
                <a:solidFill>
                  <a:srgbClr val="6E8080"/>
                </a:solidFill>
                <a:latin typeface="Lucida Sans Typewriter"/>
                <a:ea typeface="Courier New" charset="0"/>
                <a:cs typeface="Courier New" charset="0"/>
              </a:rPr>
              <a:t>)) { end--; } </a:t>
            </a:r>
          </a:p>
          <a:p>
            <a:pPr lvl="1">
              <a:spcBef>
                <a:spcPts val="0"/>
              </a:spcBef>
              <a:buNone/>
            </a:pPr>
            <a:r>
              <a:rPr lang="en-US" sz="1400" dirty="0" smtClean="0">
                <a:solidFill>
                  <a:srgbClr val="6E8080"/>
                </a:solidFill>
                <a:latin typeface="Lucida Sans Typewriter"/>
                <a:ea typeface="Courier New" charset="0"/>
                <a:cs typeface="Courier New" charset="0"/>
              </a:rPr>
              <a:t>      if (!</a:t>
            </a:r>
            <a:r>
              <a:rPr lang="en-US" sz="1400" dirty="0" err="1" smtClean="0">
                <a:solidFill>
                  <a:srgbClr val="6E8080"/>
                </a:solidFill>
                <a:latin typeface="Lucida Sans Typewriter"/>
                <a:ea typeface="Courier New" charset="0"/>
                <a:cs typeface="Courier New" charset="0"/>
              </a:rPr>
              <a:t>Character.isLetter(first</a:t>
            </a:r>
            <a:r>
              <a:rPr lang="en-US" sz="1400" dirty="0" smtClean="0">
                <a:solidFill>
                  <a:srgbClr val="6E8080"/>
                </a:solidFill>
                <a:latin typeface="Lucida Sans Typewriter"/>
                <a:ea typeface="Courier New" charset="0"/>
                <a:cs typeface="Courier New" charset="0"/>
              </a:rPr>
              <a:t>)) { start++; }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return true; </a:t>
            </a:r>
          </a:p>
          <a:p>
            <a:pPr lvl="1">
              <a:spcBef>
                <a:spcPts val="0"/>
              </a:spcBef>
              <a:buNone/>
            </a:pPr>
            <a:r>
              <a:rPr lang="en-US" sz="14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13.10</a:t>
            </a:r>
            <a:endParaRPr lang="en-US" dirty="0"/>
          </a:p>
        </p:txBody>
      </p:sp>
      <p:sp>
        <p:nvSpPr>
          <p:cNvPr id="8" name="Content Placeholder 5"/>
          <p:cNvSpPr>
            <a:spLocks noGrp="1"/>
          </p:cNvSpPr>
          <p:nvPr>
            <p:ph idx="4294967295"/>
          </p:nvPr>
        </p:nvSpPr>
        <p:spPr>
          <a:xfrm>
            <a:off x="507190" y="2561515"/>
            <a:ext cx="8535664" cy="1183804"/>
          </a:xfrm>
        </p:spPr>
        <p:txBody>
          <a:bodyPr>
            <a:normAutofit lnSpcReduction="10000"/>
          </a:bodyPr>
          <a:lstStyle/>
          <a:p>
            <a:pPr>
              <a:buNone/>
            </a:pPr>
            <a:r>
              <a:rPr lang="en-US" b="1" dirty="0" smtClean="0"/>
              <a:t>Answer:</a:t>
            </a:r>
            <a:r>
              <a:rPr lang="en-US" dirty="0" smtClean="0"/>
              <a:t> The loop is slightly faster. Of course, it is even faster to simply compute </a:t>
            </a:r>
            <a:r>
              <a:rPr lang="en-US" dirty="0" smtClean="0">
                <a:solidFill>
                  <a:srgbClr val="6E8080"/>
                </a:solidFill>
                <a:latin typeface="Lucida Sans Typewriter"/>
                <a:ea typeface="Courier New" charset="0"/>
                <a:cs typeface="Courier New" charset="0"/>
              </a:rPr>
              <a:t>width * (width + 1) / 2</a:t>
            </a:r>
            <a:r>
              <a:rPr lang="en-US" dirty="0" smtClean="0"/>
              <a:t>. </a:t>
            </a:r>
            <a:endParaRPr lang="en-US" dirty="0"/>
          </a:p>
        </p:txBody>
      </p:sp>
      <p:sp>
        <p:nvSpPr>
          <p:cNvPr id="9" name="Content Placeholder 5"/>
          <p:cNvSpPr>
            <a:spLocks noGrp="1"/>
          </p:cNvSpPr>
          <p:nvPr>
            <p:ph idx="4294967295"/>
          </p:nvPr>
        </p:nvSpPr>
        <p:spPr>
          <a:xfrm>
            <a:off x="0" y="958814"/>
            <a:ext cx="9135036" cy="1182797"/>
          </a:xfrm>
        </p:spPr>
        <p:txBody>
          <a:bodyPr>
            <a:normAutofit lnSpcReduction="10000"/>
          </a:bodyPr>
          <a:lstStyle/>
          <a:p>
            <a:pPr>
              <a:buNone/>
            </a:pPr>
            <a:r>
              <a:rPr lang="en-US" dirty="0" smtClean="0"/>
              <a:t>	Is </a:t>
            </a:r>
            <a:r>
              <a:rPr lang="en-US" dirty="0" smtClean="0"/>
              <a:t>it faster to compute the triangle numbers recursively, as shown in Section 13.1, or is it faster to use a loop that computes </a:t>
            </a:r>
            <a:r>
              <a:rPr lang="en-US" dirty="0" smtClean="0">
                <a:solidFill>
                  <a:srgbClr val="6E8080"/>
                </a:solidFill>
                <a:latin typeface="Lucida Sans Typewriter"/>
                <a:ea typeface="Courier New" charset="0"/>
                <a:cs typeface="Courier New" charset="0"/>
              </a:rPr>
              <a:t>1 + 2 + 3 + . . . + width</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13.11</a:t>
            </a:r>
            <a:endParaRPr lang="en-US" dirty="0"/>
          </a:p>
        </p:txBody>
      </p:sp>
      <p:sp>
        <p:nvSpPr>
          <p:cNvPr id="8" name="Content Placeholder 5"/>
          <p:cNvSpPr>
            <a:spLocks noGrp="1"/>
          </p:cNvSpPr>
          <p:nvPr>
            <p:ph idx="4294967295"/>
          </p:nvPr>
        </p:nvSpPr>
        <p:spPr>
          <a:xfrm>
            <a:off x="599372" y="2927228"/>
            <a:ext cx="8127246" cy="1353741"/>
          </a:xfrm>
        </p:spPr>
        <p:txBody>
          <a:bodyPr>
            <a:normAutofit/>
          </a:bodyPr>
          <a:lstStyle/>
          <a:p>
            <a:pPr>
              <a:buNone/>
            </a:pPr>
            <a:r>
              <a:rPr lang="en-US" b="1" dirty="0" smtClean="0"/>
              <a:t>Answer:</a:t>
            </a:r>
            <a:r>
              <a:rPr lang="en-US" dirty="0" smtClean="0"/>
              <a:t> No, the recursive solution is about as efficient as the iterative approach. Both require </a:t>
            </a:r>
            <a:r>
              <a:rPr lang="en-US" i="1" dirty="0" err="1" smtClean="0"/>
              <a:t>n</a:t>
            </a:r>
            <a:r>
              <a:rPr lang="en-US" dirty="0" smtClean="0"/>
              <a:t> – 1 multiplications to compute </a:t>
            </a:r>
            <a:r>
              <a:rPr lang="en-US" i="1" dirty="0" err="1" smtClean="0"/>
              <a:t>n</a:t>
            </a:r>
            <a:r>
              <a:rPr lang="en-US" dirty="0" smtClean="0"/>
              <a:t>!. </a:t>
            </a:r>
            <a:endParaRPr lang="en-US" dirty="0"/>
          </a:p>
        </p:txBody>
      </p:sp>
      <p:sp>
        <p:nvSpPr>
          <p:cNvPr id="9" name="Content Placeholder 5"/>
          <p:cNvSpPr>
            <a:spLocks noGrp="1"/>
          </p:cNvSpPr>
          <p:nvPr>
            <p:ph idx="4294967295"/>
          </p:nvPr>
        </p:nvSpPr>
        <p:spPr>
          <a:xfrm>
            <a:off x="0" y="958814"/>
            <a:ext cx="9135036" cy="1734713"/>
          </a:xfrm>
        </p:spPr>
        <p:txBody>
          <a:bodyPr>
            <a:normAutofit fontScale="92500" lnSpcReduction="10000"/>
          </a:bodyPr>
          <a:lstStyle/>
          <a:p>
            <a:pPr>
              <a:buNone/>
            </a:pPr>
            <a:r>
              <a:rPr lang="en-US" dirty="0" smtClean="0"/>
              <a:t>	You </a:t>
            </a:r>
            <a:r>
              <a:rPr lang="en-US" dirty="0" smtClean="0"/>
              <a:t>can compute the factorial function either with a loop, using the definition that </a:t>
            </a:r>
            <a:r>
              <a:rPr lang="en-US" i="1" dirty="0" smtClean="0"/>
              <a:t>n</a:t>
            </a:r>
            <a:r>
              <a:rPr lang="en-US" dirty="0" smtClean="0"/>
              <a:t>! = 1 × 2 × . . . × </a:t>
            </a:r>
            <a:r>
              <a:rPr lang="en-US" i="1" dirty="0" err="1" smtClean="0"/>
              <a:t>n</a:t>
            </a:r>
            <a:r>
              <a:rPr lang="en-US" dirty="0" smtClean="0"/>
              <a:t>, or recursively, using the definition that 0! = 1and </a:t>
            </a:r>
          </a:p>
          <a:p>
            <a:pPr>
              <a:buNone/>
            </a:pPr>
            <a:r>
              <a:rPr lang="en-US" dirty="0" smtClean="0"/>
              <a:t>	</a:t>
            </a:r>
            <a:r>
              <a:rPr lang="en-US" i="1" dirty="0" err="1" smtClean="0"/>
              <a:t>n</a:t>
            </a:r>
            <a:r>
              <a:rPr lang="en-US" dirty="0" smtClean="0"/>
              <a:t>! = (</a:t>
            </a:r>
            <a:r>
              <a:rPr lang="en-US" i="1" dirty="0" err="1" smtClean="0"/>
              <a:t>n</a:t>
            </a:r>
            <a:r>
              <a:rPr lang="en-US" dirty="0" smtClean="0"/>
              <a:t> – 1)! × </a:t>
            </a:r>
            <a:r>
              <a:rPr lang="en-US" i="1" dirty="0" err="1" smtClean="0"/>
              <a:t>n</a:t>
            </a:r>
            <a:r>
              <a:rPr lang="en-US" dirty="0" smtClean="0"/>
              <a:t>. Is the recursive approach inefficient in this case?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13.12</a:t>
            </a:r>
            <a:endParaRPr lang="en-US" dirty="0"/>
          </a:p>
        </p:txBody>
      </p:sp>
      <p:sp>
        <p:nvSpPr>
          <p:cNvPr id="8" name="Content Placeholder 5"/>
          <p:cNvSpPr>
            <a:spLocks noGrp="1"/>
          </p:cNvSpPr>
          <p:nvPr>
            <p:ph idx="4294967295"/>
          </p:nvPr>
        </p:nvSpPr>
        <p:spPr>
          <a:xfrm>
            <a:off x="599372" y="2927228"/>
            <a:ext cx="8535664" cy="2722752"/>
          </a:xfrm>
        </p:spPr>
        <p:txBody>
          <a:bodyPr>
            <a:normAutofit/>
          </a:bodyPr>
          <a:lstStyle/>
          <a:p>
            <a:pPr>
              <a:buNone/>
            </a:pPr>
            <a:r>
              <a:rPr lang="en-US" b="1" dirty="0" smtClean="0"/>
              <a:t>Answer:</a:t>
            </a:r>
            <a:r>
              <a:rPr lang="en-US" dirty="0" smtClean="0"/>
              <a:t> The recursive algorithm performs about as well as the loop. Unlike the recursive Fibonacci algorithm, this algorithm doesn’t call itself again on the same input. For example, the sum of the array 1 4 9 16 25 36 49 64 is computed as the sum of 1 4 9 16 and 25 36 49 64, then as the sums of 1 4, 9 16, 25 36, and 49 64, which can be computed directly.</a:t>
            </a:r>
            <a:endParaRPr lang="en-US" dirty="0"/>
          </a:p>
        </p:txBody>
      </p:sp>
      <p:sp>
        <p:nvSpPr>
          <p:cNvPr id="9" name="Content Placeholder 5"/>
          <p:cNvSpPr>
            <a:spLocks noGrp="1"/>
          </p:cNvSpPr>
          <p:nvPr>
            <p:ph idx="4294967295"/>
          </p:nvPr>
        </p:nvSpPr>
        <p:spPr>
          <a:xfrm>
            <a:off x="0" y="958814"/>
            <a:ext cx="9135036" cy="1968413"/>
          </a:xfrm>
        </p:spPr>
        <p:txBody>
          <a:bodyPr/>
          <a:lstStyle/>
          <a:p>
            <a:pPr>
              <a:buNone/>
            </a:pPr>
            <a:r>
              <a:rPr lang="en-US" dirty="0" smtClean="0"/>
              <a:t>	To </a:t>
            </a:r>
            <a:r>
              <a:rPr lang="en-US" dirty="0" smtClean="0"/>
              <a:t>compute the sum of the values in an array, you can split the array in the middle, recursively compute the sums of the halves, and add the results. Compare the performance of this algorithm with that of a loop that adds the values.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Permutations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Using recursion, you can find all arrangements of a set of objects. </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Design a class that will list all permutations of a string. A permutation is a rearrangement of the letters. </a:t>
            </a:r>
            <a:endParaRPr lang="en-US" dirty="0"/>
          </a:p>
        </p:txBody>
      </p:sp>
      <p:pic>
        <p:nvPicPr>
          <p:cNvPr id="4" name="Picture 3" descr="colored_pencils.jpg"/>
          <p:cNvPicPr>
            <a:picLocks noChangeAspect="1"/>
          </p:cNvPicPr>
          <p:nvPr/>
        </p:nvPicPr>
        <p:blipFill>
          <a:blip r:embed="rId2"/>
          <a:stretch>
            <a:fillRect/>
          </a:stretch>
        </p:blipFill>
        <p:spPr>
          <a:xfrm>
            <a:off x="562231" y="1793982"/>
            <a:ext cx="1562100" cy="258127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Permutations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string </a:t>
            </a:r>
            <a:r>
              <a:rPr lang="en-US" dirty="0" smtClean="0">
                <a:solidFill>
                  <a:srgbClr val="6E8080"/>
                </a:solidFill>
                <a:latin typeface="Lucida Sans Typewriter"/>
                <a:ea typeface="Courier New" charset="0"/>
                <a:cs typeface="Courier New" charset="0"/>
              </a:rPr>
              <a:t>"eat" </a:t>
            </a:r>
            <a:r>
              <a:rPr lang="en-US" dirty="0" smtClean="0"/>
              <a:t>has six permutations:</a:t>
            </a:r>
          </a:p>
          <a:p>
            <a:pPr lvl="1">
              <a:spcBef>
                <a:spcPts val="0"/>
              </a:spcBef>
              <a:buNone/>
            </a:pPr>
            <a:r>
              <a:rPr lang="en-US" dirty="0" smtClean="0">
                <a:solidFill>
                  <a:srgbClr val="6E8080"/>
                </a:solidFill>
                <a:latin typeface="Lucida Sans Typewriter"/>
                <a:ea typeface="Courier New" charset="0"/>
                <a:cs typeface="Courier New" charset="0"/>
              </a:rPr>
              <a:t>"eat"</a:t>
            </a:r>
          </a:p>
          <a:p>
            <a:pPr lvl="1">
              <a:spcBef>
                <a:spcPts val="0"/>
              </a:spcBef>
              <a:buNone/>
            </a:pPr>
            <a:r>
              <a:rPr lang="en-US" dirty="0" smtClean="0">
                <a:solidFill>
                  <a:srgbClr val="6E8080"/>
                </a:solidFill>
                <a:latin typeface="Lucida Sans Typewriter"/>
                <a:ea typeface="Courier New" charset="0"/>
                <a:cs typeface="Courier New" charset="0"/>
              </a:rPr>
              <a:t>"eta"</a:t>
            </a:r>
          </a:p>
          <a:p>
            <a:pPr lvl="1">
              <a:spcBef>
                <a:spcPts val="0"/>
              </a:spcBef>
              <a:buNone/>
            </a:pP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aet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"ate"</a:t>
            </a:r>
          </a:p>
          <a:p>
            <a:pPr lvl="1">
              <a:spcBef>
                <a:spcPts val="0"/>
              </a:spcBef>
              <a:buNone/>
            </a:pPr>
            <a:r>
              <a:rPr lang="en-US" dirty="0" smtClean="0">
                <a:solidFill>
                  <a:srgbClr val="6E8080"/>
                </a:solidFill>
                <a:latin typeface="Lucida Sans Typewriter"/>
                <a:ea typeface="Courier New" charset="0"/>
                <a:cs typeface="Courier New" charset="0"/>
              </a:rPr>
              <a:t>"tea"</a:t>
            </a:r>
          </a:p>
          <a:p>
            <a:pPr lvl="1">
              <a:spcBef>
                <a:spcPts val="0"/>
              </a:spcBef>
              <a:buNone/>
            </a:pPr>
            <a:r>
              <a:rPr lang="en-US" dirty="0" smtClean="0">
                <a:solidFill>
                  <a:srgbClr val="6E8080"/>
                </a:solidFill>
                <a:latin typeface="Lucida Sans Typewriter"/>
                <a:ea typeface="Courier New" charset="0"/>
                <a:cs typeface="Courier New" charset="0"/>
              </a:rPr>
              <a:t>"tae”</a:t>
            </a:r>
          </a:p>
          <a:p>
            <a:pPr lvl="1">
              <a:spcBef>
                <a:spcPts val="0"/>
              </a:spcBef>
              <a:buNone/>
            </a:pP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Permutations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Problem: Generate all the permutations of </a:t>
            </a:r>
            <a:r>
              <a:rPr lang="en-US" dirty="0" smtClean="0">
                <a:solidFill>
                  <a:srgbClr val="6E8080"/>
                </a:solidFill>
                <a:latin typeface="Lucida Sans Typewriter"/>
                <a:ea typeface="Courier New" charset="0"/>
                <a:cs typeface="Courier New" charset="0"/>
              </a:rPr>
              <a:t>"eat"</a:t>
            </a:r>
            <a:r>
              <a:rPr lang="en-US" dirty="0" smtClean="0"/>
              <a:t>.</a:t>
            </a:r>
          </a:p>
          <a:p>
            <a:r>
              <a:rPr lang="en-US" dirty="0" smtClean="0"/>
              <a:t>First generate all permutations that start with the letter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e</a:t>
            </a:r>
            <a:r>
              <a:rPr lang="en-US" dirty="0" smtClean="0">
                <a:solidFill>
                  <a:srgbClr val="6E8080"/>
                </a:solidFill>
                <a:latin typeface="Lucida Sans Typewriter"/>
                <a:ea typeface="Courier New" charset="0"/>
                <a:cs typeface="Courier New" charset="0"/>
              </a:rPr>
              <a:t>'</a:t>
            </a:r>
            <a:r>
              <a:rPr lang="en-US" dirty="0" smtClean="0"/>
              <a:t>, then </a:t>
            </a:r>
            <a:r>
              <a:rPr lang="en-US" dirty="0" smtClean="0">
                <a:solidFill>
                  <a:srgbClr val="6E8080"/>
                </a:solidFill>
                <a:latin typeface="Lucida Sans Typewriter"/>
                <a:ea typeface="Courier New" charset="0"/>
                <a:cs typeface="Courier New" charset="0"/>
              </a:rPr>
              <a:t>'a'</a:t>
            </a:r>
            <a:r>
              <a:rPr lang="en-US" dirty="0" smtClean="0"/>
              <a:t> then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t</a:t>
            </a:r>
            <a:r>
              <a:rPr lang="en-US" dirty="0" smtClean="0">
                <a:solidFill>
                  <a:srgbClr val="6E8080"/>
                </a:solidFill>
                <a:latin typeface="Lucida Sans Typewriter"/>
                <a:ea typeface="Courier New" charset="0"/>
                <a:cs typeface="Courier New" charset="0"/>
              </a:rPr>
              <a:t>'</a:t>
            </a:r>
            <a:r>
              <a:rPr lang="en-US" dirty="0" smtClean="0"/>
              <a:t>.</a:t>
            </a:r>
          </a:p>
          <a:p>
            <a:r>
              <a:rPr lang="en-US" dirty="0" smtClean="0"/>
              <a:t>How do we generate the permutations that start with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e</a:t>
            </a:r>
            <a:r>
              <a:rPr lang="en-US" dirty="0" smtClean="0">
                <a:solidFill>
                  <a:srgbClr val="6E8080"/>
                </a:solidFill>
                <a:latin typeface="Lucida Sans Typewriter"/>
                <a:ea typeface="Courier New" charset="0"/>
                <a:cs typeface="Courier New" charset="0"/>
              </a:rPr>
              <a:t>'</a:t>
            </a:r>
            <a:r>
              <a:rPr lang="en-US" dirty="0" smtClean="0"/>
              <a:t>? </a:t>
            </a:r>
          </a:p>
          <a:p>
            <a:pPr lvl="1"/>
            <a:r>
              <a:rPr lang="en-US" dirty="0" smtClean="0"/>
              <a:t>We need to know the permutations of the substring </a:t>
            </a:r>
            <a:r>
              <a:rPr lang="en-US" dirty="0" smtClean="0">
                <a:solidFill>
                  <a:srgbClr val="6E8080"/>
                </a:solidFill>
                <a:latin typeface="Lucida Sans Typewriter"/>
                <a:ea typeface="Courier New" charset="0"/>
                <a:cs typeface="Courier New" charset="0"/>
              </a:rPr>
              <a:t>"at"</a:t>
            </a:r>
            <a:r>
              <a:rPr lang="en-US" dirty="0" smtClean="0"/>
              <a:t>.</a:t>
            </a:r>
          </a:p>
          <a:p>
            <a:pPr lvl="1"/>
            <a:r>
              <a:rPr lang="en-US" dirty="0" smtClean="0"/>
              <a:t>But that’s the same problem—to generate all permutations— with a simpler input </a:t>
            </a:r>
          </a:p>
          <a:p>
            <a:r>
              <a:rPr lang="en-US" dirty="0" err="1" smtClean="0"/>
              <a:t>Prepend</a:t>
            </a:r>
            <a:r>
              <a:rPr lang="en-US" dirty="0" smtClean="0"/>
              <a:t> the letter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e</a:t>
            </a:r>
            <a:r>
              <a:rPr lang="en-US" dirty="0" smtClean="0">
                <a:solidFill>
                  <a:srgbClr val="6E8080"/>
                </a:solidFill>
                <a:latin typeface="Lucida Sans Typewriter"/>
                <a:ea typeface="Courier New" charset="0"/>
                <a:cs typeface="Courier New" charset="0"/>
              </a:rPr>
              <a:t>'</a:t>
            </a:r>
            <a:r>
              <a:rPr lang="en-US" dirty="0" smtClean="0"/>
              <a:t> to all the permutations you found of </a:t>
            </a:r>
            <a:r>
              <a:rPr lang="en-US" dirty="0" smtClean="0">
                <a:solidFill>
                  <a:srgbClr val="6E8080"/>
                </a:solidFill>
                <a:latin typeface="Lucida Sans Typewriter"/>
                <a:ea typeface="Courier New" charset="0"/>
                <a:cs typeface="Courier New" charset="0"/>
              </a:rPr>
              <a:t>'at'</a:t>
            </a:r>
            <a:r>
              <a:rPr lang="en-US" dirty="0" smtClean="0"/>
              <a:t>.</a:t>
            </a:r>
          </a:p>
          <a:p>
            <a:r>
              <a:rPr lang="en-US" dirty="0" smtClean="0"/>
              <a:t>Do the same for </a:t>
            </a:r>
            <a:r>
              <a:rPr lang="en-US" dirty="0" smtClean="0">
                <a:solidFill>
                  <a:srgbClr val="6E8080"/>
                </a:solidFill>
                <a:latin typeface="Lucida Sans Typewriter"/>
                <a:ea typeface="Courier New" charset="0"/>
                <a:cs typeface="Courier New" charset="0"/>
              </a:rPr>
              <a:t>'a'</a:t>
            </a:r>
            <a:r>
              <a:rPr lang="en-US" dirty="0" smtClean="0"/>
              <a:t> and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t</a:t>
            </a:r>
            <a:r>
              <a:rPr lang="en-US" dirty="0" smtClean="0">
                <a:solidFill>
                  <a:srgbClr val="6E8080"/>
                </a:solidFill>
                <a:latin typeface="Lucida Sans Typewriter"/>
                <a:ea typeface="Courier New" charset="0"/>
                <a:cs typeface="Courier New" charset="0"/>
              </a:rPr>
              <a:t>'</a:t>
            </a:r>
            <a:r>
              <a:rPr lang="en-US" dirty="0" smtClean="0"/>
              <a:t>.</a:t>
            </a:r>
          </a:p>
          <a:p>
            <a:r>
              <a:rPr lang="en-US" dirty="0" smtClean="0"/>
              <a:t>Provide a special case for the simplest strings. </a:t>
            </a:r>
          </a:p>
          <a:p>
            <a:pPr lvl="1"/>
            <a:r>
              <a:rPr lang="en-US" dirty="0" smtClean="0"/>
              <a:t>The simplest string is the empty string, which has a single permutation—itself.</a:t>
            </a:r>
          </a:p>
          <a:p>
            <a:pPr lvl="1">
              <a:spcBef>
                <a:spcPts val="0"/>
              </a:spcBef>
              <a:buNone/>
            </a:pP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section_4/</a:t>
            </a:r>
            <a:r>
              <a:rPr lang="en-US" dirty="0" smtClean="0">
                <a:hlinkClick r:id="rId2" action="ppaction://hlinkfile"/>
              </a:rPr>
              <a:t>Permutations.java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java.util.ArrayList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program computes permutations of a string.</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Permutations</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(String </a:t>
            </a:r>
            <a:r>
              <a:rPr lang="en-US" sz="1200" dirty="0" err="1" smtClean="0">
                <a:solidFill>
                  <a:srgbClr val="000000"/>
                </a:solidFill>
                <a:latin typeface="Courier"/>
                <a:ea typeface="Courier"/>
                <a:cs typeface="Courier"/>
              </a:rPr>
              <a:t>s</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permutations(</a:t>
            </a:r>
            <a:r>
              <a:rPr lang="en-US" sz="1200" dirty="0" err="1" smtClean="0">
                <a:solidFill>
                  <a:srgbClr val="32E598"/>
                </a:solidFill>
                <a:latin typeface="Courier"/>
                <a:ea typeface="Courier"/>
                <a:cs typeface="Courier"/>
              </a:rPr>
              <a:t>"eat</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15  </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Gets all permutations of a given word.</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word</a:t>
            </a:r>
            <a:r>
              <a:rPr lang="en-US" sz="1200" dirty="0" smtClean="0">
                <a:solidFill>
                  <a:srgbClr val="0073FF"/>
                </a:solidFill>
                <a:latin typeface="Times"/>
                <a:ea typeface="Times"/>
                <a:cs typeface="Times"/>
              </a:rPr>
              <a:t> the string to permute</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a list of all permutations</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ArrayList</a:t>
            </a:r>
            <a:r>
              <a:rPr lang="en-US" sz="1200" dirty="0" smtClean="0">
                <a:solidFill>
                  <a:srgbClr val="000000"/>
                </a:solidFill>
                <a:latin typeface="Courier"/>
                <a:ea typeface="Courier"/>
                <a:cs typeface="Courier"/>
              </a:rPr>
              <a:t>&lt;String&gt; </a:t>
            </a:r>
            <a:r>
              <a:rPr lang="en-US" sz="1200" dirty="0" err="1" smtClean="0">
                <a:solidFill>
                  <a:srgbClr val="000000"/>
                </a:solidFill>
                <a:latin typeface="Courier"/>
                <a:ea typeface="Courier"/>
                <a:cs typeface="Courier"/>
              </a:rPr>
              <a:t>permutations(String</a:t>
            </a:r>
            <a:r>
              <a:rPr lang="en-US" sz="1200" dirty="0" smtClean="0">
                <a:solidFill>
                  <a:srgbClr val="000000"/>
                </a:solidFill>
                <a:latin typeface="Courier"/>
                <a:ea typeface="Courier"/>
                <a:cs typeface="Courier"/>
              </a:rPr>
              <a:t> word)</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ArrayList</a:t>
            </a:r>
            <a:r>
              <a:rPr lang="en-US" sz="1200" dirty="0" smtClean="0">
                <a:solidFill>
                  <a:srgbClr val="000000"/>
                </a:solidFill>
                <a:latin typeface="Courier"/>
                <a:ea typeface="Courier"/>
                <a:cs typeface="Courier"/>
              </a:rPr>
              <a:t>&lt;String&gt; result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ArrayList</a:t>
            </a:r>
            <a:r>
              <a:rPr lang="en-US" sz="1200" dirty="0" smtClean="0">
                <a:solidFill>
                  <a:srgbClr val="000000"/>
                </a:solidFill>
                <a:latin typeface="Courier"/>
                <a:ea typeface="Courier"/>
                <a:cs typeface="Courier"/>
              </a:rPr>
              <a:t>&lt;String&gt;();</a:t>
            </a:r>
          </a:p>
          <a:p>
            <a:pPr>
              <a:spcBef>
                <a:spcPts val="0"/>
              </a:spcBef>
              <a:buNone/>
            </a:pPr>
            <a:r>
              <a:rPr lang="en-US" sz="1200" b="1" dirty="0" smtClean="0">
                <a:solidFill>
                  <a:srgbClr val="0073FF"/>
                </a:solidFill>
                <a:latin typeface="Courier"/>
                <a:ea typeface="Courier"/>
                <a:cs typeface="Courier"/>
              </a:rPr>
              <a:t> 24  </a:t>
            </a:r>
          </a:p>
          <a:p>
            <a:pPr>
              <a:spcBef>
                <a:spcPts val="0"/>
              </a:spcBef>
              <a:buNone/>
            </a:pPr>
            <a:r>
              <a:rPr lang="en-US" sz="1200" b="1" dirty="0" smtClean="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the General Case</a:t>
            </a:r>
            <a:endParaRPr lang="en-US" dirty="0"/>
          </a:p>
        </p:txBody>
      </p:sp>
      <p:sp>
        <p:nvSpPr>
          <p:cNvPr id="3" name="Content Placeholder 2"/>
          <p:cNvSpPr>
            <a:spLocks noGrp="1"/>
          </p:cNvSpPr>
          <p:nvPr>
            <p:ph idx="4294967295"/>
          </p:nvPr>
        </p:nvSpPr>
        <p:spPr>
          <a:xfrm>
            <a:off x="9525" y="927100"/>
            <a:ext cx="9134475" cy="4228073"/>
          </a:xfrm>
        </p:spPr>
        <p:txBody>
          <a:bodyPr/>
          <a:lstStyle/>
          <a:p>
            <a:r>
              <a:rPr lang="en-US" dirty="0" smtClean="0"/>
              <a:t>Assume we know the area of the smaller, colored triangle</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Area of larger triangle can be calculated as:</a:t>
            </a:r>
          </a:p>
          <a:p>
            <a:pPr lvl="1">
              <a:buNone/>
            </a:pPr>
            <a:r>
              <a:rPr lang="en-US" dirty="0" err="1" smtClean="0">
                <a:solidFill>
                  <a:srgbClr val="6E8080"/>
                </a:solidFill>
                <a:latin typeface="Lucida Sans Typewriter"/>
                <a:ea typeface="Courier New" charset="0"/>
                <a:cs typeface="Courier New" charset="0"/>
              </a:rPr>
              <a:t>smallerArea</a:t>
            </a:r>
            <a:r>
              <a:rPr lang="en-US" dirty="0" smtClean="0">
                <a:solidFill>
                  <a:srgbClr val="6E8080"/>
                </a:solidFill>
                <a:latin typeface="Lucida Sans Typewriter"/>
                <a:ea typeface="Courier New" charset="0"/>
                <a:cs typeface="Courier New" charset="0"/>
              </a:rPr>
              <a:t> + width </a:t>
            </a:r>
          </a:p>
          <a:p>
            <a:r>
              <a:rPr lang="en-US" dirty="0" smtClean="0"/>
              <a:t>To get the area of the smaller triangle: </a:t>
            </a:r>
          </a:p>
          <a:p>
            <a:pPr lvl="1"/>
            <a:r>
              <a:rPr lang="en-US" dirty="0" smtClean="0"/>
              <a:t>Make a smaller triangle and ask it for its area:</a:t>
            </a:r>
          </a:p>
          <a:p>
            <a:pPr lvl="2">
              <a:spcBef>
                <a:spcPts val="0"/>
              </a:spcBef>
              <a:buNone/>
            </a:pPr>
            <a:r>
              <a:rPr lang="en-US" sz="2000" dirty="0" smtClean="0">
                <a:solidFill>
                  <a:srgbClr val="6E8080"/>
                </a:solidFill>
                <a:latin typeface="Lucida Sans Typewriter"/>
                <a:ea typeface="Courier New" charset="0"/>
                <a:cs typeface="Courier New" charset="0"/>
              </a:rPr>
              <a:t>Triangle </a:t>
            </a:r>
            <a:r>
              <a:rPr lang="en-US" sz="2000" dirty="0" err="1" smtClean="0">
                <a:solidFill>
                  <a:srgbClr val="6E8080"/>
                </a:solidFill>
                <a:latin typeface="Lucida Sans Typewriter"/>
                <a:ea typeface="Courier New" charset="0"/>
                <a:cs typeface="Courier New" charset="0"/>
              </a:rPr>
              <a:t>smallerTriangle</a:t>
            </a:r>
            <a:r>
              <a:rPr lang="en-US" sz="2000" dirty="0" smtClean="0">
                <a:solidFill>
                  <a:srgbClr val="6E8080"/>
                </a:solidFill>
                <a:latin typeface="Lucida Sans Typewriter"/>
                <a:ea typeface="Courier New" charset="0"/>
                <a:cs typeface="Courier New" charset="0"/>
              </a:rPr>
              <a:t> = new </a:t>
            </a:r>
            <a:r>
              <a:rPr lang="en-US" sz="2000" dirty="0" err="1" smtClean="0">
                <a:solidFill>
                  <a:srgbClr val="6E8080"/>
                </a:solidFill>
                <a:latin typeface="Lucida Sans Typewriter"/>
                <a:ea typeface="Courier New" charset="0"/>
                <a:cs typeface="Courier New" charset="0"/>
              </a:rPr>
              <a:t>Triangle(width</a:t>
            </a:r>
            <a:r>
              <a:rPr lang="en-US" sz="2000" dirty="0" smtClean="0">
                <a:solidFill>
                  <a:srgbClr val="6E8080"/>
                </a:solidFill>
                <a:latin typeface="Lucida Sans Typewriter"/>
                <a:ea typeface="Courier New" charset="0"/>
                <a:cs typeface="Courier New" charset="0"/>
              </a:rPr>
              <a:t> - 1);</a:t>
            </a:r>
          </a:p>
          <a:p>
            <a:pPr lvl="2">
              <a:spcBef>
                <a:spcPts val="0"/>
              </a:spcBef>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smallerArea</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smallerTriangle.getArea</a:t>
            </a: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section_4/</a:t>
            </a:r>
            <a:r>
              <a:rPr lang="en-US" dirty="0" smtClean="0">
                <a:hlinkClick r:id="rId2" action="ppaction://hlinkfile"/>
              </a:rPr>
              <a:t>Permutations.java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The empty string has a single permutation: itself</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word.length</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result.add(word</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result; </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p>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Loop through all character positions</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word.length</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Form a shorter word by removing the </a:t>
            </a:r>
            <a:r>
              <a:rPr lang="en-US" sz="1200" dirty="0" err="1" smtClean="0">
                <a:solidFill>
                  <a:srgbClr val="0073FF"/>
                </a:solidFill>
                <a:latin typeface="Times"/>
                <a:ea typeface="Times"/>
                <a:cs typeface="Times"/>
              </a:rPr>
              <a:t>ith</a:t>
            </a:r>
            <a:r>
              <a:rPr lang="en-US" sz="1200" dirty="0" smtClean="0">
                <a:solidFill>
                  <a:srgbClr val="0073FF"/>
                </a:solidFill>
                <a:latin typeface="Times"/>
                <a:ea typeface="Times"/>
                <a:cs typeface="Times"/>
              </a:rPr>
              <a:t> character</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String shorter = word.substring(</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word.substring(i</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38  </a:t>
            </a: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Generate all permutations of the simpler word</a:t>
            </a:r>
          </a:p>
          <a:p>
            <a:pPr>
              <a:spcBef>
                <a:spcPts val="0"/>
              </a:spcBef>
              <a:buNone/>
            </a:pPr>
            <a:r>
              <a:rPr lang="en-US" sz="1200" b="1" dirty="0" smtClean="0">
                <a:solidFill>
                  <a:srgbClr val="0073FF"/>
                </a:solidFill>
                <a:latin typeface="Courier"/>
                <a:ea typeface="Courier"/>
                <a:cs typeface="Courier"/>
              </a:rPr>
              <a:t> 40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ArrayList</a:t>
            </a:r>
            <a:r>
              <a:rPr lang="en-US" sz="1200" dirty="0" smtClean="0">
                <a:solidFill>
                  <a:srgbClr val="000000"/>
                </a:solidFill>
                <a:latin typeface="Courier"/>
                <a:ea typeface="Courier"/>
                <a:cs typeface="Courier"/>
              </a:rPr>
              <a:t>&lt;String&gt; </a:t>
            </a:r>
            <a:r>
              <a:rPr lang="en-US" sz="1200" dirty="0" err="1" smtClean="0">
                <a:solidFill>
                  <a:srgbClr val="000000"/>
                </a:solidFill>
                <a:latin typeface="Courier"/>
                <a:ea typeface="Courier"/>
                <a:cs typeface="Courier"/>
              </a:rPr>
              <a:t>shorterPermutations</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permutations(shorter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41  </a:t>
            </a:r>
          </a:p>
          <a:p>
            <a:pPr>
              <a:spcBef>
                <a:spcPts val="0"/>
              </a:spcBef>
              <a:buNone/>
            </a:pPr>
            <a:r>
              <a:rPr lang="en-US" sz="1200" b="1" dirty="0" smtClean="0">
                <a:solidFill>
                  <a:srgbClr val="0073FF"/>
                </a:solidFill>
                <a:latin typeface="Courier"/>
                <a:ea typeface="Courier"/>
                <a:cs typeface="Courier"/>
              </a:rPr>
              <a:t> 42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Add the removed character to the front of</a:t>
            </a:r>
          </a:p>
          <a:p>
            <a:pPr>
              <a:spcBef>
                <a:spcPts val="0"/>
              </a:spcBef>
              <a:buNone/>
            </a:pPr>
            <a:r>
              <a:rPr lang="en-US" sz="1200" b="1" dirty="0" smtClean="0">
                <a:solidFill>
                  <a:srgbClr val="0073FF"/>
                </a:solidFill>
                <a:latin typeface="Courier"/>
                <a:ea typeface="Courier"/>
                <a:cs typeface="Courier"/>
              </a:rPr>
              <a:t> 43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each permutation of the simpler word, </a:t>
            </a:r>
          </a:p>
          <a:p>
            <a:pPr>
              <a:spcBef>
                <a:spcPts val="0"/>
              </a:spcBef>
              <a:buNone/>
            </a:pPr>
            <a:r>
              <a:rPr lang="en-US" sz="1200" b="1" dirty="0" smtClean="0">
                <a:solidFill>
                  <a:srgbClr val="0073FF"/>
                </a:solidFill>
                <a:latin typeface="Courier"/>
                <a:ea typeface="Courier"/>
                <a:cs typeface="Courier"/>
              </a:rPr>
              <a:t> 44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(String </a:t>
            </a:r>
            <a:r>
              <a:rPr lang="en-US" sz="1200" dirty="0" err="1" smtClean="0">
                <a:solidFill>
                  <a:srgbClr val="000000"/>
                </a:solidFill>
                <a:latin typeface="Courier"/>
                <a:ea typeface="Courier"/>
                <a:cs typeface="Courier"/>
              </a:rPr>
              <a:t>s</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shorterPermutations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46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result.add(word.charAt(i</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49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Return all permutations</a:t>
            </a:r>
          </a:p>
          <a:p>
            <a:pPr>
              <a:spcBef>
                <a:spcPts val="0"/>
              </a:spcBef>
              <a:buNone/>
            </a:pPr>
            <a:r>
              <a:rPr lang="en-US" sz="1200" b="1" dirty="0" smtClean="0">
                <a:solidFill>
                  <a:srgbClr val="0073FF"/>
                </a:solidFill>
                <a:latin typeface="Courier"/>
                <a:ea typeface="Courier"/>
                <a:cs typeface="Courier"/>
              </a:rPr>
              <a:t> 50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result;</a:t>
            </a:r>
          </a:p>
          <a:p>
            <a:pPr>
              <a:spcBef>
                <a:spcPts val="0"/>
              </a:spcBef>
              <a:buNone/>
            </a:pPr>
            <a:r>
              <a:rPr lang="en-US" sz="1200" b="1" dirty="0" smtClean="0">
                <a:solidFill>
                  <a:srgbClr val="0073FF"/>
                </a:solidFill>
                <a:latin typeface="Courier"/>
                <a:ea typeface="Courier"/>
                <a:cs typeface="Courier"/>
              </a:rPr>
              <a:t> 51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54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section_4/</a:t>
            </a:r>
            <a:r>
              <a:rPr lang="en-US" dirty="0" smtClean="0">
                <a:hlinkClick r:id="rId2" action="ppaction://hlinkfile"/>
              </a:rPr>
              <a:t>Permutations.java</a:t>
            </a:r>
            <a:endParaRPr lang="en-US" dirty="0"/>
          </a:p>
        </p:txBody>
      </p:sp>
      <p:sp>
        <p:nvSpPr>
          <p:cNvPr id="5" name="Content Placeholder 2"/>
          <p:cNvSpPr txBox="1">
            <a:spLocks/>
          </p:cNvSpPr>
          <p:nvPr/>
        </p:nvSpPr>
        <p:spPr>
          <a:xfrm>
            <a:off x="471155" y="1024154"/>
            <a:ext cx="8663320" cy="2794215"/>
          </a:xfrm>
          <a:prstGeom prst="rect">
            <a:avLst/>
          </a:prstGeom>
        </p:spPr>
        <p:txBody>
          <a:bodyPr vert="horz" lIns="91440" tIns="45720" rIns="91440" bIns="45720" rtlCol="0">
            <a:normAutofit/>
          </a:bodyPr>
          <a:lstStyle/>
          <a:p>
            <a:r>
              <a:rPr lang="en-US" sz="2400" b="1" dirty="0" smtClean="0">
                <a:latin typeface="Lucida Sans"/>
                <a:cs typeface="Lucida Sans"/>
              </a:rPr>
              <a:t>Program Run:</a:t>
            </a:r>
          </a:p>
          <a:p>
            <a:endParaRPr lang="en-US" sz="2400" b="1" dirty="0" smtClean="0">
              <a:latin typeface="Lucida Sans"/>
              <a:cs typeface="Lucida Sans"/>
            </a:endParaRPr>
          </a:p>
          <a:p>
            <a:r>
              <a:rPr lang="en-US" sz="2000" dirty="0" smtClean="0">
                <a:solidFill>
                  <a:srgbClr val="6E8080"/>
                </a:solidFill>
                <a:latin typeface="Lucida Sans Typewriter"/>
                <a:ea typeface="Courier New" charset="0"/>
                <a:cs typeface="Courier New" charset="0"/>
              </a:rPr>
              <a:t>eat</a:t>
            </a:r>
          </a:p>
          <a:p>
            <a:r>
              <a:rPr lang="en-US" sz="2000" dirty="0" smtClean="0">
                <a:solidFill>
                  <a:srgbClr val="6E8080"/>
                </a:solidFill>
                <a:latin typeface="Lucida Sans Typewriter"/>
                <a:ea typeface="Courier New" charset="0"/>
                <a:cs typeface="Courier New" charset="0"/>
              </a:rPr>
              <a:t>eta</a:t>
            </a:r>
          </a:p>
          <a:p>
            <a:r>
              <a:rPr lang="en-US" sz="2000" dirty="0" err="1" smtClean="0">
                <a:solidFill>
                  <a:srgbClr val="6E8080"/>
                </a:solidFill>
                <a:latin typeface="Lucida Sans Typewriter"/>
                <a:ea typeface="Courier New" charset="0"/>
                <a:cs typeface="Courier New" charset="0"/>
              </a:rPr>
              <a:t>aet</a:t>
            </a:r>
            <a:endParaRPr lang="en-US" sz="2000" dirty="0" smtClean="0">
              <a:solidFill>
                <a:srgbClr val="6E8080"/>
              </a:solidFill>
              <a:latin typeface="Lucida Sans Typewriter"/>
              <a:ea typeface="Courier New" charset="0"/>
              <a:cs typeface="Courier New" charset="0"/>
            </a:endParaRPr>
          </a:p>
          <a:p>
            <a:r>
              <a:rPr lang="en-US" sz="2000" dirty="0" smtClean="0">
                <a:solidFill>
                  <a:srgbClr val="6E8080"/>
                </a:solidFill>
                <a:latin typeface="Lucida Sans Typewriter"/>
                <a:ea typeface="Courier New" charset="0"/>
                <a:cs typeface="Courier New" charset="0"/>
              </a:rPr>
              <a:t>ate</a:t>
            </a:r>
          </a:p>
          <a:p>
            <a:r>
              <a:rPr lang="en-US" sz="2000" dirty="0" smtClean="0">
                <a:solidFill>
                  <a:srgbClr val="6E8080"/>
                </a:solidFill>
                <a:latin typeface="Lucida Sans Typewriter"/>
                <a:ea typeface="Courier New" charset="0"/>
                <a:cs typeface="Courier New" charset="0"/>
              </a:rPr>
              <a:t>tea</a:t>
            </a:r>
          </a:p>
          <a:p>
            <a:r>
              <a:rPr lang="en-US" sz="2000" dirty="0" smtClean="0">
                <a:solidFill>
                  <a:srgbClr val="6E8080"/>
                </a:solidFill>
                <a:latin typeface="Lucida Sans Typewriter"/>
                <a:ea typeface="Courier New" charset="0"/>
                <a:cs typeface="Courier New" charset="0"/>
              </a:rPr>
              <a:t>tae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13.13</a:t>
            </a:r>
            <a:endParaRPr lang="en-US" dirty="0"/>
          </a:p>
        </p:txBody>
      </p:sp>
      <p:sp>
        <p:nvSpPr>
          <p:cNvPr id="8" name="Content Placeholder 5"/>
          <p:cNvSpPr>
            <a:spLocks noGrp="1"/>
          </p:cNvSpPr>
          <p:nvPr>
            <p:ph idx="4294967295"/>
          </p:nvPr>
        </p:nvSpPr>
        <p:spPr>
          <a:xfrm>
            <a:off x="435492" y="1980182"/>
            <a:ext cx="8535664" cy="1553153"/>
          </a:xfrm>
        </p:spPr>
        <p:txBody>
          <a:bodyPr>
            <a:normAutofit lnSpcReduction="10000"/>
          </a:bodyPr>
          <a:lstStyle/>
          <a:p>
            <a:pPr>
              <a:buNone/>
            </a:pPr>
            <a:r>
              <a:rPr lang="en-US" b="1" dirty="0" smtClean="0"/>
              <a:t>Answer:</a:t>
            </a:r>
            <a:r>
              <a:rPr lang="en-US" dirty="0" smtClean="0"/>
              <a:t> They are </a:t>
            </a:r>
            <a:r>
              <a:rPr lang="en-US" dirty="0" err="1" smtClean="0">
                <a:solidFill>
                  <a:srgbClr val="6E8080"/>
                </a:solidFill>
                <a:latin typeface="Lucida Sans Typewriter"/>
                <a:ea typeface="Courier New" charset="0"/>
                <a:cs typeface="Courier New" charset="0"/>
              </a:rPr>
              <a:t>b</a:t>
            </a:r>
            <a:r>
              <a:rPr lang="en-US" dirty="0" smtClean="0"/>
              <a:t> followed by the six permutations of </a:t>
            </a:r>
            <a:r>
              <a:rPr lang="en-US" dirty="0" smtClean="0">
                <a:solidFill>
                  <a:srgbClr val="6E8080"/>
                </a:solidFill>
                <a:latin typeface="Lucida Sans Typewriter"/>
                <a:ea typeface="Courier New" charset="0"/>
                <a:cs typeface="Courier New" charset="0"/>
              </a:rPr>
              <a:t>eat</a:t>
            </a:r>
            <a:r>
              <a:rPr lang="en-US" dirty="0" smtClean="0"/>
              <a:t>, </a:t>
            </a:r>
            <a:r>
              <a:rPr lang="en-US" dirty="0" err="1" smtClean="0">
                <a:solidFill>
                  <a:srgbClr val="6E8080"/>
                </a:solidFill>
                <a:latin typeface="Lucida Sans Typewriter"/>
                <a:ea typeface="Courier New" charset="0"/>
                <a:cs typeface="Courier New" charset="0"/>
              </a:rPr>
              <a:t>e</a:t>
            </a:r>
            <a:r>
              <a:rPr lang="en-US" dirty="0" smtClean="0"/>
              <a:t> followed by the six permutations of </a:t>
            </a:r>
            <a:r>
              <a:rPr lang="en-US" dirty="0" smtClean="0">
                <a:solidFill>
                  <a:srgbClr val="6E8080"/>
                </a:solidFill>
                <a:latin typeface="Lucida Sans Typewriter"/>
                <a:ea typeface="Courier New" charset="0"/>
                <a:cs typeface="Courier New" charset="0"/>
              </a:rPr>
              <a:t>bat</a:t>
            </a:r>
            <a:r>
              <a:rPr lang="en-US" dirty="0" smtClean="0"/>
              <a:t>, </a:t>
            </a:r>
            <a:r>
              <a:rPr lang="en-US" dirty="0" smtClean="0">
                <a:solidFill>
                  <a:srgbClr val="6E8080"/>
                </a:solidFill>
                <a:latin typeface="Lucida Sans Typewriter"/>
                <a:ea typeface="Courier New" charset="0"/>
                <a:cs typeface="Courier New" charset="0"/>
              </a:rPr>
              <a:t>a</a:t>
            </a:r>
            <a:r>
              <a:rPr lang="en-US" dirty="0" smtClean="0"/>
              <a:t> followed by the six permutations of </a:t>
            </a:r>
            <a:r>
              <a:rPr lang="en-US" dirty="0" smtClean="0">
                <a:solidFill>
                  <a:srgbClr val="6E8080"/>
                </a:solidFill>
                <a:latin typeface="Lucida Sans Typewriter"/>
                <a:ea typeface="Courier New" charset="0"/>
                <a:cs typeface="Courier New" charset="0"/>
              </a:rPr>
              <a:t>bet</a:t>
            </a:r>
            <a:r>
              <a:rPr lang="en-US" dirty="0" smtClean="0"/>
              <a:t>, and </a:t>
            </a:r>
            <a:r>
              <a:rPr lang="en-US" dirty="0" err="1" smtClean="0">
                <a:solidFill>
                  <a:srgbClr val="6E8080"/>
                </a:solidFill>
                <a:latin typeface="Lucida Sans Typewriter"/>
                <a:ea typeface="Courier New" charset="0"/>
                <a:cs typeface="Courier New" charset="0"/>
              </a:rPr>
              <a:t>t</a:t>
            </a:r>
            <a:r>
              <a:rPr lang="en-US" dirty="0" smtClean="0"/>
              <a:t> followed by the six permutations of </a:t>
            </a:r>
            <a:r>
              <a:rPr lang="en-US" dirty="0" err="1" smtClean="0">
                <a:solidFill>
                  <a:srgbClr val="6E8080"/>
                </a:solidFill>
                <a:latin typeface="Lucida Sans Typewriter"/>
                <a:ea typeface="Courier New" charset="0"/>
                <a:cs typeface="Courier New" charset="0"/>
              </a:rPr>
              <a:t>bea</a:t>
            </a:r>
            <a:r>
              <a:rPr lang="en-US" dirty="0" smtClean="0"/>
              <a:t>. </a:t>
            </a:r>
            <a:endParaRPr lang="en-US" dirty="0"/>
          </a:p>
        </p:txBody>
      </p:sp>
      <p:sp>
        <p:nvSpPr>
          <p:cNvPr id="9" name="Content Placeholder 5"/>
          <p:cNvSpPr>
            <a:spLocks noGrp="1"/>
          </p:cNvSpPr>
          <p:nvPr>
            <p:ph idx="4294967295"/>
          </p:nvPr>
        </p:nvSpPr>
        <p:spPr>
          <a:xfrm>
            <a:off x="0" y="958814"/>
            <a:ext cx="9135036" cy="429467"/>
          </a:xfrm>
        </p:spPr>
        <p:txBody>
          <a:bodyPr>
            <a:normAutofit lnSpcReduction="10000"/>
          </a:bodyPr>
          <a:lstStyle/>
          <a:p>
            <a:pPr>
              <a:buNone/>
            </a:pPr>
            <a:r>
              <a:rPr lang="en-US" dirty="0" smtClean="0"/>
              <a:t>	What </a:t>
            </a:r>
            <a:r>
              <a:rPr lang="en-US" dirty="0" smtClean="0"/>
              <a:t>are all permutations of the four-letter word </a:t>
            </a:r>
            <a:r>
              <a:rPr lang="en-US" dirty="0" smtClean="0">
                <a:solidFill>
                  <a:srgbClr val="6E8080"/>
                </a:solidFill>
                <a:latin typeface="Lucida Sans Typewriter"/>
                <a:ea typeface="Courier New" charset="0"/>
                <a:cs typeface="Courier New" charset="0"/>
              </a:rPr>
              <a:t>beat</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13.14</a:t>
            </a:r>
            <a:endParaRPr lang="en-US" dirty="0"/>
          </a:p>
        </p:txBody>
      </p:sp>
      <p:sp>
        <p:nvSpPr>
          <p:cNvPr id="8" name="Content Placeholder 5"/>
          <p:cNvSpPr>
            <a:spLocks noGrp="1"/>
          </p:cNvSpPr>
          <p:nvPr>
            <p:ph idx="4294967295"/>
          </p:nvPr>
        </p:nvSpPr>
        <p:spPr>
          <a:xfrm>
            <a:off x="599372" y="2553875"/>
            <a:ext cx="8535664" cy="2442944"/>
          </a:xfrm>
        </p:spPr>
        <p:txBody>
          <a:bodyPr>
            <a:normAutofit/>
          </a:bodyPr>
          <a:lstStyle/>
          <a:p>
            <a:pPr>
              <a:buNone/>
            </a:pPr>
            <a:r>
              <a:rPr lang="en-US" b="1" dirty="0" smtClean="0"/>
              <a:t>Answer:</a:t>
            </a:r>
            <a:r>
              <a:rPr lang="en-US" dirty="0" smtClean="0"/>
              <a:t> Simply change</a:t>
            </a:r>
          </a:p>
          <a:p>
            <a:pPr lvl="2">
              <a:buNone/>
            </a:pPr>
            <a:r>
              <a:rPr lang="en-US" sz="2000" dirty="0" smtClean="0">
                <a:solidFill>
                  <a:srgbClr val="6E8080"/>
                </a:solidFill>
                <a:latin typeface="Lucida Sans Typewriter"/>
                <a:ea typeface="Courier New" charset="0"/>
                <a:cs typeface="Courier New" charset="0"/>
              </a:rPr>
              <a:t>if (</a:t>
            </a:r>
            <a:r>
              <a:rPr lang="en-US" sz="2000" dirty="0" err="1" smtClean="0">
                <a:solidFill>
                  <a:srgbClr val="6E8080"/>
                </a:solidFill>
                <a:latin typeface="Lucida Sans Typewriter"/>
                <a:ea typeface="Courier New" charset="0"/>
                <a:cs typeface="Courier New" charset="0"/>
              </a:rPr>
              <a:t>word.length</a:t>
            </a:r>
            <a:r>
              <a:rPr lang="en-US" sz="2000" dirty="0" smtClean="0">
                <a:solidFill>
                  <a:srgbClr val="6E8080"/>
                </a:solidFill>
                <a:latin typeface="Lucida Sans Typewriter"/>
                <a:ea typeface="Courier New" charset="0"/>
                <a:cs typeface="Courier New" charset="0"/>
              </a:rPr>
              <a:t>() == 0)</a:t>
            </a:r>
          </a:p>
          <a:p>
            <a:pPr lvl="1">
              <a:buNone/>
            </a:pPr>
            <a:r>
              <a:rPr lang="en-US" sz="2400" dirty="0" smtClean="0"/>
              <a:t>to</a:t>
            </a:r>
          </a:p>
          <a:p>
            <a:pPr lvl="2">
              <a:buNone/>
            </a:pPr>
            <a:r>
              <a:rPr lang="en-US" sz="2000" dirty="0" smtClean="0">
                <a:solidFill>
                  <a:srgbClr val="6E8080"/>
                </a:solidFill>
                <a:latin typeface="Lucida Sans Typewriter"/>
                <a:ea typeface="Courier New" charset="0"/>
                <a:cs typeface="Courier New" charset="0"/>
              </a:rPr>
              <a:t>if</a:t>
            </a:r>
            <a:r>
              <a:rPr lang="en-US" sz="2000" dirty="0" smtClean="0"/>
              <a:t> </a:t>
            </a:r>
            <a:r>
              <a:rPr lang="en-US" sz="2000" dirty="0" smtClean="0">
                <a:solidFill>
                  <a:srgbClr val="6E8080"/>
                </a:solidFill>
                <a:latin typeface="Lucida Sans Typewriter"/>
                <a:ea typeface="Courier New" charset="0"/>
                <a:cs typeface="Courier New" charset="0"/>
              </a:rPr>
              <a:t>(</a:t>
            </a:r>
            <a:r>
              <a:rPr lang="en-US" sz="2000" dirty="0" err="1" smtClean="0">
                <a:solidFill>
                  <a:srgbClr val="6E8080"/>
                </a:solidFill>
                <a:latin typeface="Lucida Sans Typewriter"/>
                <a:ea typeface="Courier New" charset="0"/>
                <a:cs typeface="Courier New" charset="0"/>
              </a:rPr>
              <a:t>word.length</a:t>
            </a:r>
            <a:r>
              <a:rPr lang="en-US" sz="2000" dirty="0" smtClean="0">
                <a:solidFill>
                  <a:srgbClr val="6E8080"/>
                </a:solidFill>
                <a:latin typeface="Lucida Sans Typewriter"/>
                <a:ea typeface="Courier New" charset="0"/>
                <a:cs typeface="Courier New" charset="0"/>
              </a:rPr>
              <a:t>() &lt;= 1)</a:t>
            </a:r>
            <a:endParaRPr lang="en-US" sz="2000" dirty="0" smtClean="0"/>
          </a:p>
          <a:p>
            <a:pPr lvl="1">
              <a:buNone/>
            </a:pPr>
            <a:r>
              <a:rPr lang="en-US" sz="2400" dirty="0" smtClean="0"/>
              <a:t>because a word with a single letter is also its sole permutation. </a:t>
            </a:r>
            <a:endParaRPr lang="en-US" sz="2400" dirty="0"/>
          </a:p>
        </p:txBody>
      </p:sp>
      <p:sp>
        <p:nvSpPr>
          <p:cNvPr id="9" name="Content Placeholder 5"/>
          <p:cNvSpPr>
            <a:spLocks noGrp="1"/>
          </p:cNvSpPr>
          <p:nvPr>
            <p:ph idx="4294967295"/>
          </p:nvPr>
        </p:nvSpPr>
        <p:spPr>
          <a:xfrm>
            <a:off x="0" y="958814"/>
            <a:ext cx="9135036" cy="1236607"/>
          </a:xfrm>
        </p:spPr>
        <p:txBody>
          <a:bodyPr/>
          <a:lstStyle/>
          <a:p>
            <a:pPr>
              <a:buNone/>
            </a:pPr>
            <a:r>
              <a:rPr lang="en-US" dirty="0" smtClean="0"/>
              <a:t>	Our </a:t>
            </a:r>
            <a:r>
              <a:rPr lang="en-US" dirty="0" smtClean="0"/>
              <a:t>recursion for the permutation generator stops at the empty string. What simple modification would make the recursion stop at strings of length 0 or 1?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13.15</a:t>
            </a:r>
            <a:endParaRPr lang="en-US" dirty="0"/>
          </a:p>
        </p:txBody>
      </p:sp>
      <p:sp>
        <p:nvSpPr>
          <p:cNvPr id="8" name="Content Placeholder 5"/>
          <p:cNvSpPr>
            <a:spLocks noGrp="1"/>
          </p:cNvSpPr>
          <p:nvPr>
            <p:ph idx="4294967295"/>
          </p:nvPr>
        </p:nvSpPr>
        <p:spPr>
          <a:xfrm>
            <a:off x="599372" y="2156727"/>
            <a:ext cx="8535664" cy="3389988"/>
          </a:xfrm>
        </p:spPr>
        <p:txBody>
          <a:bodyPr>
            <a:normAutofit/>
          </a:bodyPr>
          <a:lstStyle/>
          <a:p>
            <a:r>
              <a:rPr lang="en-US" b="1" dirty="0" smtClean="0"/>
              <a:t>Answer:</a:t>
            </a:r>
            <a:r>
              <a:rPr lang="en-US" dirty="0" smtClean="0"/>
              <a:t> An iterative solution would have a loop whose body computes the next permutation from the previous ones. But there is no obvious mechanism for getting the next permutation. For example, if you already found permutations </a:t>
            </a:r>
            <a:r>
              <a:rPr lang="en-US" dirty="0" smtClean="0">
                <a:solidFill>
                  <a:srgbClr val="6E8080"/>
                </a:solidFill>
                <a:latin typeface="Lucida Sans Typewriter"/>
                <a:ea typeface="Courier New" charset="0"/>
                <a:cs typeface="Courier New" charset="0"/>
              </a:rPr>
              <a:t>eat</a:t>
            </a:r>
            <a:r>
              <a:rPr lang="en-US" dirty="0" smtClean="0"/>
              <a:t>, </a:t>
            </a:r>
            <a:r>
              <a:rPr lang="en-US" dirty="0" smtClean="0">
                <a:solidFill>
                  <a:srgbClr val="6E8080"/>
                </a:solidFill>
                <a:latin typeface="Lucida Sans Typewriter"/>
                <a:ea typeface="Courier New" charset="0"/>
                <a:cs typeface="Courier New" charset="0"/>
              </a:rPr>
              <a:t>eta</a:t>
            </a:r>
            <a:r>
              <a:rPr lang="en-US" dirty="0" smtClean="0"/>
              <a:t>, and </a:t>
            </a:r>
            <a:r>
              <a:rPr lang="en-US" dirty="0" err="1" smtClean="0">
                <a:solidFill>
                  <a:srgbClr val="6E8080"/>
                </a:solidFill>
                <a:latin typeface="Lucida Sans Typewriter"/>
                <a:ea typeface="Courier New" charset="0"/>
                <a:cs typeface="Courier New" charset="0"/>
              </a:rPr>
              <a:t>aet</a:t>
            </a:r>
            <a:r>
              <a:rPr lang="en-US" dirty="0" smtClean="0"/>
              <a:t>, it is not clear how you use that information to get the next permutation. Actually, there is an ingenious mechanism for doing just that, but it is far from obvious —see Exercise P13.12. </a:t>
            </a:r>
            <a:endParaRPr lang="en-US" dirty="0"/>
          </a:p>
        </p:txBody>
      </p:sp>
      <p:sp>
        <p:nvSpPr>
          <p:cNvPr id="9" name="Content Placeholder 5"/>
          <p:cNvSpPr>
            <a:spLocks noGrp="1"/>
          </p:cNvSpPr>
          <p:nvPr>
            <p:ph idx="4294967295"/>
          </p:nvPr>
        </p:nvSpPr>
        <p:spPr>
          <a:xfrm>
            <a:off x="0" y="958814"/>
            <a:ext cx="9135036" cy="859942"/>
          </a:xfrm>
        </p:spPr>
        <p:txBody>
          <a:bodyPr/>
          <a:lstStyle/>
          <a:p>
            <a:pPr>
              <a:buNone/>
            </a:pPr>
            <a:r>
              <a:rPr lang="en-US" dirty="0" smtClean="0"/>
              <a:t>	Why </a:t>
            </a:r>
            <a:r>
              <a:rPr lang="en-US" dirty="0" smtClean="0"/>
              <a:t>isn’t it easy to develop an iterative solution for the permutation generator?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Mutual Recursions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b="1" dirty="0" smtClean="0"/>
              <a:t>Problem:</a:t>
            </a:r>
            <a:r>
              <a:rPr lang="en-US" dirty="0" smtClean="0"/>
              <a:t> to compute the value of arithmetic expressions such as:</a:t>
            </a:r>
          </a:p>
          <a:p>
            <a:pPr lvl="1">
              <a:buNone/>
            </a:pPr>
            <a:r>
              <a:rPr lang="en-US" dirty="0" smtClean="0">
                <a:solidFill>
                  <a:srgbClr val="6E8080"/>
                </a:solidFill>
                <a:latin typeface="Lucida Sans Typewriter"/>
                <a:ea typeface="Courier New" charset="0"/>
                <a:cs typeface="Courier New" charset="0"/>
              </a:rPr>
              <a:t>3 + 4 * 5 (3 + 4) * 5 1 - (2 - (3 - (4 - 5))) </a:t>
            </a:r>
          </a:p>
          <a:p>
            <a:r>
              <a:rPr lang="en-US" dirty="0" smtClean="0"/>
              <a:t>Computing expression is complicated </a:t>
            </a:r>
          </a:p>
          <a:p>
            <a:pPr lvl="1"/>
            <a:r>
              <a:rPr lang="en-US" dirty="0" smtClean="0">
                <a:solidFill>
                  <a:srgbClr val="6E8080"/>
                </a:solidFill>
                <a:latin typeface="Lucida Sans Typewriter"/>
                <a:ea typeface="Courier New" charset="0"/>
                <a:cs typeface="Courier New" charset="0"/>
              </a:rPr>
              <a:t>*</a:t>
            </a:r>
            <a:r>
              <a:rPr lang="en-US" dirty="0" smtClean="0"/>
              <a:t> and </a:t>
            </a:r>
            <a:r>
              <a:rPr lang="en-US" dirty="0" smtClean="0">
                <a:solidFill>
                  <a:srgbClr val="6E8080"/>
                </a:solidFill>
                <a:latin typeface="Lucida Sans Typewriter"/>
                <a:ea typeface="Courier New" charset="0"/>
                <a:cs typeface="Courier New" charset="0"/>
              </a:rPr>
              <a:t>/</a:t>
            </a:r>
            <a:r>
              <a:rPr lang="en-US" dirty="0" smtClean="0"/>
              <a:t> bind more strongly than </a:t>
            </a:r>
            <a:r>
              <a:rPr lang="en-US" dirty="0" smtClean="0">
                <a:solidFill>
                  <a:srgbClr val="6E8080"/>
                </a:solidFill>
                <a:latin typeface="Lucida Sans Typewriter"/>
                <a:ea typeface="Courier New" charset="0"/>
                <a:cs typeface="Courier New" charset="0"/>
              </a:rPr>
              <a:t>+</a:t>
            </a:r>
            <a:r>
              <a:rPr lang="en-US" dirty="0" smtClean="0"/>
              <a:t> and </a:t>
            </a:r>
            <a:r>
              <a:rPr lang="en-US" dirty="0" smtClean="0">
                <a:solidFill>
                  <a:srgbClr val="6E8080"/>
                </a:solidFill>
                <a:latin typeface="Lucida Sans Typewriter"/>
                <a:ea typeface="Courier New" charset="0"/>
                <a:cs typeface="Courier New" charset="0"/>
              </a:rPr>
              <a:t>-</a:t>
            </a:r>
            <a:r>
              <a:rPr lang="en-US" dirty="0" smtClean="0"/>
              <a:t> </a:t>
            </a:r>
          </a:p>
          <a:p>
            <a:pPr lvl="1"/>
            <a:r>
              <a:rPr lang="en-US" dirty="0" smtClean="0"/>
              <a:t>Parentheses can be used to group </a:t>
            </a:r>
            <a:r>
              <a:rPr lang="en-US" dirty="0" err="1" smtClean="0"/>
              <a:t>subexpressions</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Syntax Diagrams for Evaluating an Expression</a:t>
            </a:r>
            <a:endParaRPr lang="en-US" sz="2800" dirty="0"/>
          </a:p>
        </p:txBody>
      </p:sp>
      <p:sp>
        <p:nvSpPr>
          <p:cNvPr id="3" name="Content Placeholder 2"/>
          <p:cNvSpPr>
            <a:spLocks noGrp="1"/>
          </p:cNvSpPr>
          <p:nvPr>
            <p:ph idx="4294967295"/>
          </p:nvPr>
        </p:nvSpPr>
        <p:spPr>
          <a:xfrm>
            <a:off x="9525" y="5352713"/>
            <a:ext cx="9134475" cy="456063"/>
          </a:xfrm>
        </p:spPr>
        <p:txBody>
          <a:bodyPr>
            <a:normAutofit lnSpcReduction="10000"/>
          </a:bodyPr>
          <a:lstStyle/>
          <a:p>
            <a:pPr>
              <a:buNone/>
            </a:pPr>
            <a:r>
              <a:rPr lang="en-US" b="1" dirty="0" smtClean="0"/>
              <a:t>Figure 3</a:t>
            </a:r>
            <a:endParaRPr lang="en-US" dirty="0"/>
          </a:p>
        </p:txBody>
      </p:sp>
      <p:pic>
        <p:nvPicPr>
          <p:cNvPr id="5" name="Picture 4" descr="syntax_diagram.png"/>
          <p:cNvPicPr>
            <a:picLocks noChangeAspect="1"/>
          </p:cNvPicPr>
          <p:nvPr/>
        </p:nvPicPr>
        <p:blipFill>
          <a:blip r:embed="rId2"/>
          <a:stretch>
            <a:fillRect/>
          </a:stretch>
        </p:blipFill>
        <p:spPr>
          <a:xfrm>
            <a:off x="128162" y="918462"/>
            <a:ext cx="4443837" cy="428926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Mutual Recursions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An expression can broken down into a sequence of terms, separated by </a:t>
            </a:r>
            <a:r>
              <a:rPr lang="en-US" dirty="0" smtClean="0">
                <a:solidFill>
                  <a:srgbClr val="6E8080"/>
                </a:solidFill>
                <a:latin typeface="Lucida Sans Typewriter"/>
                <a:ea typeface="Courier New" charset="0"/>
                <a:cs typeface="Courier New" charset="0"/>
              </a:rPr>
              <a:t>+</a:t>
            </a:r>
            <a:r>
              <a:rPr lang="en-US" dirty="0" smtClean="0"/>
              <a:t> or </a:t>
            </a:r>
            <a:r>
              <a:rPr lang="en-US" dirty="0" smtClean="0">
                <a:solidFill>
                  <a:srgbClr val="6E8080"/>
                </a:solidFill>
                <a:latin typeface="Lucida Sans Typewriter"/>
                <a:ea typeface="Courier New" charset="0"/>
                <a:cs typeface="Courier New" charset="0"/>
              </a:rPr>
              <a:t>-</a:t>
            </a:r>
            <a:r>
              <a:rPr lang="en-US" dirty="0" smtClean="0"/>
              <a:t>.</a:t>
            </a:r>
          </a:p>
          <a:p>
            <a:r>
              <a:rPr lang="en-US" dirty="0" smtClean="0"/>
              <a:t>Each term is broken down into a sequence of factors, separated by </a:t>
            </a:r>
            <a:r>
              <a:rPr lang="en-US" dirty="0" smtClean="0">
                <a:solidFill>
                  <a:srgbClr val="6E8080"/>
                </a:solidFill>
                <a:latin typeface="Lucida Sans Typewriter"/>
                <a:ea typeface="Courier New" charset="0"/>
                <a:cs typeface="Courier New" charset="0"/>
              </a:rPr>
              <a:t>*</a:t>
            </a:r>
            <a:r>
              <a:rPr lang="en-US" dirty="0" smtClean="0"/>
              <a:t> or  </a:t>
            </a:r>
            <a:r>
              <a:rPr lang="en-US" dirty="0" smtClean="0">
                <a:solidFill>
                  <a:srgbClr val="6E8080"/>
                </a:solidFill>
                <a:latin typeface="Lucida Sans Typewriter"/>
                <a:ea typeface="Courier New" charset="0"/>
                <a:cs typeface="Courier New" charset="0"/>
              </a:rPr>
              <a:t>/</a:t>
            </a:r>
            <a:r>
              <a:rPr lang="en-US" dirty="0" smtClean="0"/>
              <a:t>.</a:t>
            </a:r>
          </a:p>
          <a:p>
            <a:r>
              <a:rPr lang="en-US" dirty="0" smtClean="0"/>
              <a:t>Each factor is either a parenthesized expression or a number.</a:t>
            </a:r>
          </a:p>
          <a:p>
            <a:r>
              <a:rPr lang="en-US" dirty="0" smtClean="0"/>
              <a:t>The syntax trees represent which operations should be carried out first.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Syntax Tree for Two Expressions</a:t>
            </a:r>
            <a:endParaRPr lang="en-US" dirty="0"/>
          </a:p>
        </p:txBody>
      </p:sp>
      <p:pic>
        <p:nvPicPr>
          <p:cNvPr id="6" name="Picture 5" descr="syntax_tree2.png"/>
          <p:cNvPicPr>
            <a:picLocks noChangeAspect="1"/>
          </p:cNvPicPr>
          <p:nvPr/>
        </p:nvPicPr>
        <p:blipFill>
          <a:blip r:embed="rId2"/>
          <a:stretch>
            <a:fillRect/>
          </a:stretch>
        </p:blipFill>
        <p:spPr>
          <a:xfrm>
            <a:off x="1280984" y="1284365"/>
            <a:ext cx="6582031" cy="428926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Mutually Recursive Methods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In a mutual recursion, a set of cooperating methods calls each other repeatedly. </a:t>
            </a:r>
          </a:p>
          <a:p>
            <a:r>
              <a:rPr lang="en-US" dirty="0" smtClean="0"/>
              <a:t>To compute the value of an expression, implement 3 methods that call each other recursively: </a:t>
            </a:r>
          </a:p>
          <a:p>
            <a:pPr lvl="1"/>
            <a:r>
              <a:rPr lang="en-US" dirty="0" err="1" smtClean="0">
                <a:solidFill>
                  <a:srgbClr val="6E8080"/>
                </a:solidFill>
                <a:latin typeface="Lucida Sans Typewriter"/>
                <a:ea typeface="Courier New" charset="0"/>
                <a:cs typeface="Courier New" charset="0"/>
              </a:rPr>
              <a:t>getExpressionValue</a:t>
            </a:r>
            <a:r>
              <a:rPr lang="en-US" dirty="0" smtClean="0"/>
              <a:t> </a:t>
            </a:r>
          </a:p>
          <a:p>
            <a:pPr lvl="1"/>
            <a:r>
              <a:rPr lang="en-US" dirty="0" err="1" smtClean="0">
                <a:solidFill>
                  <a:srgbClr val="6E8080"/>
                </a:solidFill>
                <a:latin typeface="Lucida Sans Typewriter"/>
                <a:ea typeface="Courier New" charset="0"/>
                <a:cs typeface="Courier New" charset="0"/>
              </a:rPr>
              <a:t>getTermValue</a:t>
            </a:r>
            <a:r>
              <a:rPr lang="en-US" dirty="0" smtClean="0"/>
              <a:t> </a:t>
            </a:r>
          </a:p>
          <a:p>
            <a:pPr lvl="1"/>
            <a:r>
              <a:rPr lang="en-US" dirty="0" err="1" smtClean="0">
                <a:solidFill>
                  <a:srgbClr val="6E8080"/>
                </a:solidFill>
                <a:latin typeface="Lucida Sans Typewriter"/>
                <a:ea typeface="Courier New" charset="0"/>
                <a:cs typeface="Courier New" charset="0"/>
              </a:rPr>
              <a:t>getFactorValue</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Completed </a:t>
            </a:r>
            <a:r>
              <a:rPr lang="en-US" dirty="0" err="1" smtClean="0">
                <a:solidFill>
                  <a:srgbClr val="6E8080"/>
                </a:solidFill>
                <a:latin typeface="Lucida Sans Typewriter"/>
                <a:ea typeface="Courier New" charset="0"/>
                <a:cs typeface="Courier New" charset="0"/>
              </a:rPr>
              <a:t>getArea</a:t>
            </a:r>
            <a:r>
              <a:rPr lang="en-US" dirty="0" smtClean="0"/>
              <a:t> Method</a:t>
            </a:r>
            <a:endParaRPr lang="en-US" dirty="0"/>
          </a:p>
        </p:txBody>
      </p:sp>
      <p:sp>
        <p:nvSpPr>
          <p:cNvPr id="3" name="Content Placeholder 2"/>
          <p:cNvSpPr>
            <a:spLocks noGrp="1"/>
          </p:cNvSpPr>
          <p:nvPr>
            <p:ph idx="4294967295"/>
          </p:nvPr>
        </p:nvSpPr>
        <p:spPr>
          <a:xfrm>
            <a:off x="9525" y="927100"/>
            <a:ext cx="9134475" cy="4228073"/>
          </a:xfrm>
        </p:spPr>
        <p:txBody>
          <a:bodyPr/>
          <a:lstStyle/>
          <a:p>
            <a:pPr lvl="1">
              <a:buNone/>
            </a:pPr>
            <a:r>
              <a:rPr lang="en-US" dirty="0" smtClean="0">
                <a:solidFill>
                  <a:srgbClr val="6E8080"/>
                </a:solidFill>
                <a:latin typeface="Lucida Sans Typewriter"/>
                <a:ea typeface="Courier New" charset="0"/>
                <a:cs typeface="Courier New" charset="0"/>
              </a:rPr>
              <a:t>public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getArea</a:t>
            </a: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if (width == 1) { return 1; } </a:t>
            </a:r>
          </a:p>
          <a:p>
            <a:pPr lvl="1">
              <a:buNone/>
            </a:pPr>
            <a:r>
              <a:rPr lang="en-US" dirty="0" smtClean="0">
                <a:solidFill>
                  <a:srgbClr val="6E8080"/>
                </a:solidFill>
                <a:latin typeface="Lucida Sans Typewriter"/>
                <a:ea typeface="Courier New" charset="0"/>
                <a:cs typeface="Courier New" charset="0"/>
              </a:rPr>
              <a:t>   Triangle </a:t>
            </a:r>
            <a:r>
              <a:rPr lang="en-US" dirty="0" err="1" smtClean="0">
                <a:solidFill>
                  <a:srgbClr val="6E8080"/>
                </a:solidFill>
                <a:latin typeface="Lucida Sans Typewriter"/>
                <a:ea typeface="Courier New" charset="0"/>
                <a:cs typeface="Courier New" charset="0"/>
              </a:rPr>
              <a:t>smallerTriangle</a:t>
            </a:r>
            <a:r>
              <a:rPr lang="en-US" dirty="0" smtClean="0">
                <a:solidFill>
                  <a:srgbClr val="6E8080"/>
                </a:solidFill>
                <a:latin typeface="Lucida Sans Typewriter"/>
                <a:ea typeface="Courier New" charset="0"/>
                <a:cs typeface="Courier New" charset="0"/>
              </a:rPr>
              <a:t> = new </a:t>
            </a:r>
            <a:r>
              <a:rPr lang="en-US" dirty="0" err="1" smtClean="0">
                <a:solidFill>
                  <a:srgbClr val="6E8080"/>
                </a:solidFill>
                <a:latin typeface="Lucida Sans Typewriter"/>
                <a:ea typeface="Courier New" charset="0"/>
                <a:cs typeface="Courier New" charset="0"/>
              </a:rPr>
              <a:t>Triangle(width</a:t>
            </a:r>
            <a:r>
              <a:rPr lang="en-US" dirty="0" smtClean="0">
                <a:solidFill>
                  <a:srgbClr val="6E8080"/>
                </a:solidFill>
                <a:latin typeface="Lucida Sans Typewriter"/>
                <a:ea typeface="Courier New" charset="0"/>
                <a:cs typeface="Courier New" charset="0"/>
              </a:rPr>
              <a:t> - 1); </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smallerArea</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smallerTriangle.getArea</a:t>
            </a: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return </a:t>
            </a:r>
            <a:r>
              <a:rPr lang="en-US" dirty="0" err="1" smtClean="0">
                <a:solidFill>
                  <a:srgbClr val="6E8080"/>
                </a:solidFill>
                <a:latin typeface="Lucida Sans Typewriter"/>
                <a:ea typeface="Courier New" charset="0"/>
                <a:cs typeface="Courier New" charset="0"/>
              </a:rPr>
              <a:t>smallerArea</a:t>
            </a:r>
            <a:r>
              <a:rPr lang="en-US" dirty="0" smtClean="0">
                <a:solidFill>
                  <a:srgbClr val="6E8080"/>
                </a:solidFill>
                <a:latin typeface="Lucida Sans Typewriter"/>
                <a:ea typeface="Courier New" charset="0"/>
                <a:cs typeface="Courier New" charset="0"/>
              </a:rPr>
              <a:t> + width; </a:t>
            </a:r>
          </a:p>
          <a:p>
            <a:pPr lvl="1">
              <a:buNone/>
            </a:pPr>
            <a:r>
              <a:rPr lang="en-US" dirty="0" smtClean="0">
                <a:solidFill>
                  <a:srgbClr val="6E8080"/>
                </a:solidFill>
                <a:latin typeface="Lucida Sans Typewriter"/>
                <a:ea typeface="Courier New" charset="0"/>
                <a:cs typeface="Courier New" charset="0"/>
              </a:rPr>
              <a:t>}</a:t>
            </a:r>
          </a:p>
          <a:p>
            <a:pPr lvl="1">
              <a:buNone/>
            </a:pPr>
            <a:endParaRPr lang="en-US" dirty="0" smtClean="0">
              <a:solidFill>
                <a:srgbClr val="6E8080"/>
              </a:solidFill>
              <a:latin typeface="Lucida Sans Typewriter"/>
              <a:ea typeface="Courier New" charset="0"/>
              <a:cs typeface="Courier New" charset="0"/>
            </a:endParaRPr>
          </a:p>
          <a:p>
            <a:pPr>
              <a:buNone/>
            </a:pPr>
            <a:r>
              <a:rPr lang="en-US" dirty="0" smtClean="0"/>
              <a:t>	A </a:t>
            </a:r>
            <a:r>
              <a:rPr lang="en-US" dirty="0" smtClean="0"/>
              <a:t>recursive computation solves a problem by using the solution to the same problem with simpler inputs. </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solidFill>
                  <a:srgbClr val="6E8080"/>
                </a:solidFill>
                <a:latin typeface="Lucida Sans Typewriter"/>
                <a:ea typeface="Courier New" charset="0"/>
                <a:cs typeface="Courier New" charset="0"/>
              </a:rPr>
              <a:t>getExpressionValue</a:t>
            </a:r>
            <a:r>
              <a:rPr lang="en-US" dirty="0" smtClean="0"/>
              <a:t> Method</a:t>
            </a:r>
            <a:endParaRPr lang="en-US" dirty="0"/>
          </a:p>
        </p:txBody>
      </p:sp>
      <p:sp>
        <p:nvSpPr>
          <p:cNvPr id="3" name="Content Placeholder 2"/>
          <p:cNvSpPr>
            <a:spLocks noGrp="1"/>
          </p:cNvSpPr>
          <p:nvPr>
            <p:ph idx="4294967295"/>
          </p:nvPr>
        </p:nvSpPr>
        <p:spPr>
          <a:xfrm>
            <a:off x="0" y="970876"/>
            <a:ext cx="9134475" cy="5583101"/>
          </a:xfrm>
        </p:spPr>
        <p:txBody>
          <a:bodyPr>
            <a:noAutofit/>
          </a:bodyPr>
          <a:lstStyle/>
          <a:p>
            <a:pPr lvl="1">
              <a:spcBef>
                <a:spcPts val="0"/>
              </a:spcBef>
              <a:buNone/>
            </a:pPr>
            <a:r>
              <a:rPr lang="en-US" sz="1400" dirty="0" smtClean="0">
                <a:solidFill>
                  <a:srgbClr val="6E8080"/>
                </a:solidFill>
                <a:latin typeface="Lucida Sans Typewriter"/>
                <a:ea typeface="Courier New" charset="0"/>
                <a:cs typeface="Courier New" charset="0"/>
              </a:rPr>
              <a:t>public </a:t>
            </a:r>
            <a:r>
              <a:rPr lang="en-US" sz="1400" dirty="0" err="1" smtClean="0">
                <a:solidFill>
                  <a:srgbClr val="6E8080"/>
                </a:solidFill>
                <a:latin typeface="Lucida Sans Typewriter"/>
                <a:ea typeface="Courier New" charset="0"/>
                <a:cs typeface="Courier New" charset="0"/>
              </a:rPr>
              <a:t>int</a:t>
            </a: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getExpressionValue</a:t>
            </a: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int</a:t>
            </a:r>
            <a:r>
              <a:rPr lang="en-US" sz="1400" dirty="0" smtClean="0">
                <a:solidFill>
                  <a:srgbClr val="6E8080"/>
                </a:solidFill>
                <a:latin typeface="Lucida Sans Typewriter"/>
                <a:ea typeface="Courier New" charset="0"/>
                <a:cs typeface="Courier New" charset="0"/>
              </a:rPr>
              <a:t> value = </a:t>
            </a:r>
            <a:r>
              <a:rPr lang="en-US" sz="1400" dirty="0" err="1" smtClean="0">
                <a:solidFill>
                  <a:srgbClr val="6E8080"/>
                </a:solidFill>
                <a:latin typeface="Lucida Sans Typewriter"/>
                <a:ea typeface="Courier New" charset="0"/>
                <a:cs typeface="Courier New" charset="0"/>
              </a:rPr>
              <a:t>getTermValue</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boolean</a:t>
            </a:r>
            <a:r>
              <a:rPr lang="en-US" sz="1400" dirty="0" smtClean="0">
                <a:solidFill>
                  <a:srgbClr val="6E8080"/>
                </a:solidFill>
                <a:latin typeface="Lucida Sans Typewriter"/>
                <a:ea typeface="Courier New" charset="0"/>
                <a:cs typeface="Courier New" charset="0"/>
              </a:rPr>
              <a:t> done = false; </a:t>
            </a:r>
          </a:p>
          <a:p>
            <a:pPr lvl="1">
              <a:spcBef>
                <a:spcPts val="0"/>
              </a:spcBef>
              <a:buNone/>
            </a:pPr>
            <a:r>
              <a:rPr lang="en-US" sz="1400" dirty="0" smtClean="0">
                <a:solidFill>
                  <a:srgbClr val="6E8080"/>
                </a:solidFill>
                <a:latin typeface="Lucida Sans Typewriter"/>
                <a:ea typeface="Courier New" charset="0"/>
                <a:cs typeface="Courier New" charset="0"/>
              </a:rPr>
              <a:t>   while (!done)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String next = </a:t>
            </a:r>
            <a:r>
              <a:rPr lang="en-US" sz="1400" dirty="0" err="1" smtClean="0">
                <a:solidFill>
                  <a:srgbClr val="6E8080"/>
                </a:solidFill>
                <a:latin typeface="Lucida Sans Typewriter"/>
                <a:ea typeface="Courier New" charset="0"/>
                <a:cs typeface="Courier New" charset="0"/>
              </a:rPr>
              <a:t>tokenizer.peekToken</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if ("+".</a:t>
            </a:r>
            <a:r>
              <a:rPr lang="en-US" sz="1400" dirty="0" err="1" smtClean="0">
                <a:solidFill>
                  <a:srgbClr val="6E8080"/>
                </a:solidFill>
                <a:latin typeface="Lucida Sans Typewriter"/>
                <a:ea typeface="Courier New" charset="0"/>
                <a:cs typeface="Courier New" charset="0"/>
              </a:rPr>
              <a:t>equals(next</a:t>
            </a:r>
            <a:r>
              <a:rPr lang="en-US" sz="1400" dirty="0" smtClean="0">
                <a:solidFill>
                  <a:srgbClr val="6E8080"/>
                </a:solidFill>
                <a:latin typeface="Lucida Sans Typewriter"/>
                <a:ea typeface="Courier New" charset="0"/>
                <a:cs typeface="Courier New" charset="0"/>
              </a:rPr>
              <a:t>) || "-".</a:t>
            </a:r>
            <a:r>
              <a:rPr lang="en-US" sz="1400" dirty="0" err="1" smtClean="0">
                <a:solidFill>
                  <a:srgbClr val="6E8080"/>
                </a:solidFill>
                <a:latin typeface="Lucida Sans Typewriter"/>
                <a:ea typeface="Courier New" charset="0"/>
                <a:cs typeface="Courier New" charset="0"/>
              </a:rPr>
              <a:t>equals(next</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tokenizer.nextToken</a:t>
            </a:r>
            <a:r>
              <a:rPr lang="en-US" sz="1400" dirty="0" smtClean="0">
                <a:solidFill>
                  <a:srgbClr val="6E8080"/>
                </a:solidFill>
                <a:latin typeface="Lucida Sans Typewriter"/>
                <a:ea typeface="Courier New" charset="0"/>
                <a:cs typeface="Courier New" charset="0"/>
              </a:rPr>
              <a:t>(); // Discard "+" or "-" </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int</a:t>
            </a:r>
            <a:r>
              <a:rPr lang="en-US" sz="1400" dirty="0" smtClean="0">
                <a:solidFill>
                  <a:srgbClr val="6E8080"/>
                </a:solidFill>
                <a:latin typeface="Lucida Sans Typewriter"/>
                <a:ea typeface="Courier New" charset="0"/>
                <a:cs typeface="Courier New" charset="0"/>
              </a:rPr>
              <a:t> value2 = </a:t>
            </a:r>
            <a:r>
              <a:rPr lang="en-US" sz="1400" dirty="0" err="1" smtClean="0">
                <a:solidFill>
                  <a:srgbClr val="6E8080"/>
                </a:solidFill>
                <a:latin typeface="Lucida Sans Typewriter"/>
                <a:ea typeface="Courier New" charset="0"/>
                <a:cs typeface="Courier New" charset="0"/>
              </a:rPr>
              <a:t>getTermValue</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if ("+".</a:t>
            </a:r>
            <a:r>
              <a:rPr lang="en-US" sz="1400" dirty="0" err="1" smtClean="0">
                <a:solidFill>
                  <a:srgbClr val="6E8080"/>
                </a:solidFill>
                <a:latin typeface="Lucida Sans Typewriter"/>
                <a:ea typeface="Courier New" charset="0"/>
                <a:cs typeface="Courier New" charset="0"/>
              </a:rPr>
              <a:t>equals(next</a:t>
            </a:r>
            <a:r>
              <a:rPr lang="en-US" sz="1400" dirty="0" smtClean="0">
                <a:solidFill>
                  <a:srgbClr val="6E8080"/>
                </a:solidFill>
                <a:latin typeface="Lucida Sans Typewriter"/>
                <a:ea typeface="Courier New" charset="0"/>
                <a:cs typeface="Courier New" charset="0"/>
              </a:rPr>
              <a:t>)) value = value + value2; </a:t>
            </a:r>
          </a:p>
          <a:p>
            <a:pPr lvl="1">
              <a:spcBef>
                <a:spcPts val="0"/>
              </a:spcBef>
              <a:buNone/>
            </a:pPr>
            <a:r>
              <a:rPr lang="en-US" sz="1400" dirty="0" smtClean="0">
                <a:solidFill>
                  <a:srgbClr val="6E8080"/>
                </a:solidFill>
                <a:latin typeface="Lucida Sans Typewriter"/>
                <a:ea typeface="Courier New" charset="0"/>
                <a:cs typeface="Courier New" charset="0"/>
              </a:rPr>
              <a:t>         else value = value - value2;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else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done = true;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return value; </a:t>
            </a:r>
          </a:p>
          <a:p>
            <a:pPr lvl="1">
              <a:spcBef>
                <a:spcPts val="0"/>
              </a:spcBef>
              <a:buNone/>
            </a:pPr>
            <a:r>
              <a:rPr lang="en-US" sz="14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a:t>
            </a:r>
            <a:r>
              <a:rPr lang="en-US" dirty="0" err="1" smtClean="0">
                <a:solidFill>
                  <a:srgbClr val="6E8080"/>
                </a:solidFill>
                <a:latin typeface="Lucida Sans Typewriter"/>
                <a:ea typeface="Courier New" charset="0"/>
                <a:cs typeface="Courier New" charset="0"/>
              </a:rPr>
              <a:t>getTermValue</a:t>
            </a:r>
            <a:r>
              <a:rPr lang="en-US" dirty="0" smtClean="0"/>
              <a:t> Method</a:t>
            </a:r>
            <a:endParaRPr lang="en-US" dirty="0"/>
          </a:p>
        </p:txBody>
      </p:sp>
      <p:sp>
        <p:nvSpPr>
          <p:cNvPr id="3" name="Content Placeholder 2"/>
          <p:cNvSpPr>
            <a:spLocks noGrp="1"/>
          </p:cNvSpPr>
          <p:nvPr>
            <p:ph idx="4294967295"/>
          </p:nvPr>
        </p:nvSpPr>
        <p:spPr>
          <a:xfrm>
            <a:off x="9526" y="921456"/>
            <a:ext cx="8696608" cy="5664807"/>
          </a:xfrm>
        </p:spPr>
        <p:txBody>
          <a:bodyPr/>
          <a:lstStyle/>
          <a:p>
            <a:r>
              <a:rPr lang="en-US" dirty="0" smtClean="0"/>
              <a:t>The </a:t>
            </a:r>
            <a:r>
              <a:rPr lang="en-US" dirty="0" err="1" smtClean="0">
                <a:solidFill>
                  <a:srgbClr val="6E8080"/>
                </a:solidFill>
                <a:latin typeface="Lucida Sans Typewriter"/>
                <a:ea typeface="Courier New" charset="0"/>
                <a:cs typeface="Courier New" charset="0"/>
              </a:rPr>
              <a:t>getTermValue</a:t>
            </a:r>
            <a:r>
              <a:rPr lang="en-US" dirty="0" smtClean="0">
                <a:solidFill>
                  <a:srgbClr val="6E8080"/>
                </a:solidFill>
                <a:latin typeface="Lucida Sans Typewriter"/>
                <a:ea typeface="Courier New" charset="0"/>
                <a:cs typeface="Courier New" charset="0"/>
              </a:rPr>
              <a:t> </a:t>
            </a:r>
            <a:r>
              <a:rPr lang="en-US" dirty="0" smtClean="0"/>
              <a:t>method calls </a:t>
            </a:r>
            <a:r>
              <a:rPr lang="en-US" dirty="0" err="1" smtClean="0">
                <a:solidFill>
                  <a:srgbClr val="6E8080"/>
                </a:solidFill>
                <a:latin typeface="Lucida Sans Typewriter"/>
                <a:ea typeface="Courier New" charset="0"/>
                <a:cs typeface="Courier New" charset="0"/>
              </a:rPr>
              <a:t>getFactorValue</a:t>
            </a:r>
            <a:r>
              <a:rPr lang="en-US" dirty="0" smtClean="0"/>
              <a:t> in the same way, multiplying or dividing the factor values.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solidFill>
                  <a:srgbClr val="6E8080"/>
                </a:solidFill>
                <a:latin typeface="Lucida Sans Typewriter"/>
                <a:ea typeface="Courier New" charset="0"/>
                <a:cs typeface="Courier New" charset="0"/>
              </a:rPr>
              <a:t>getFactorValue</a:t>
            </a:r>
            <a:r>
              <a:rPr lang="en-US" dirty="0" smtClean="0"/>
              <a:t> Method</a:t>
            </a:r>
            <a:endParaRPr lang="en-US" dirty="0"/>
          </a:p>
        </p:txBody>
      </p:sp>
      <p:sp>
        <p:nvSpPr>
          <p:cNvPr id="3" name="Content Placeholder 2"/>
          <p:cNvSpPr>
            <a:spLocks noGrp="1"/>
          </p:cNvSpPr>
          <p:nvPr>
            <p:ph idx="4294967295"/>
          </p:nvPr>
        </p:nvSpPr>
        <p:spPr>
          <a:xfrm>
            <a:off x="0" y="970876"/>
            <a:ext cx="9134475" cy="5583101"/>
          </a:xfrm>
        </p:spPr>
        <p:txBody>
          <a:bodyPr>
            <a:noAutofit/>
          </a:bodyPr>
          <a:lstStyle/>
          <a:p>
            <a:pPr lvl="1">
              <a:spcBef>
                <a:spcPts val="0"/>
              </a:spcBef>
              <a:buNone/>
            </a:pPr>
            <a:r>
              <a:rPr lang="en-US" sz="1400" dirty="0" smtClean="0">
                <a:solidFill>
                  <a:srgbClr val="6E8080"/>
                </a:solidFill>
                <a:latin typeface="Lucida Sans Typewriter"/>
                <a:ea typeface="Courier New" charset="0"/>
                <a:cs typeface="Courier New" charset="0"/>
              </a:rPr>
              <a:t>public </a:t>
            </a:r>
            <a:r>
              <a:rPr lang="en-US" sz="1400" dirty="0" err="1" smtClean="0">
                <a:solidFill>
                  <a:srgbClr val="6E8080"/>
                </a:solidFill>
                <a:latin typeface="Lucida Sans Typewriter"/>
                <a:ea typeface="Courier New" charset="0"/>
                <a:cs typeface="Courier New" charset="0"/>
              </a:rPr>
              <a:t>int</a:t>
            </a: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getFactorValue</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int</a:t>
            </a:r>
            <a:r>
              <a:rPr lang="en-US" sz="1400" dirty="0" smtClean="0">
                <a:solidFill>
                  <a:srgbClr val="6E8080"/>
                </a:solidFill>
                <a:latin typeface="Lucida Sans Typewriter"/>
                <a:ea typeface="Courier New" charset="0"/>
                <a:cs typeface="Courier New" charset="0"/>
              </a:rPr>
              <a:t> value; </a:t>
            </a:r>
          </a:p>
          <a:p>
            <a:pPr lvl="1">
              <a:spcBef>
                <a:spcPts val="0"/>
              </a:spcBef>
              <a:buNone/>
            </a:pPr>
            <a:r>
              <a:rPr lang="en-US" sz="1400" dirty="0" smtClean="0">
                <a:solidFill>
                  <a:srgbClr val="6E8080"/>
                </a:solidFill>
                <a:latin typeface="Lucida Sans Typewriter"/>
                <a:ea typeface="Courier New" charset="0"/>
                <a:cs typeface="Courier New" charset="0"/>
              </a:rPr>
              <a:t>   String next = </a:t>
            </a:r>
            <a:r>
              <a:rPr lang="en-US" sz="1400" dirty="0" err="1" smtClean="0">
                <a:solidFill>
                  <a:srgbClr val="6E8080"/>
                </a:solidFill>
                <a:latin typeface="Lucida Sans Typewriter"/>
                <a:ea typeface="Courier New" charset="0"/>
                <a:cs typeface="Courier New" charset="0"/>
              </a:rPr>
              <a:t>tokenizer.peekToken</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if ("(".</a:t>
            </a:r>
            <a:r>
              <a:rPr lang="en-US" sz="1400" dirty="0" err="1" smtClean="0">
                <a:solidFill>
                  <a:srgbClr val="6E8080"/>
                </a:solidFill>
                <a:latin typeface="Lucida Sans Typewriter"/>
                <a:ea typeface="Courier New" charset="0"/>
                <a:cs typeface="Courier New" charset="0"/>
              </a:rPr>
              <a:t>equals(next</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tokenizer.nextToken</a:t>
            </a:r>
            <a:r>
              <a:rPr lang="en-US" sz="1400" dirty="0" smtClean="0">
                <a:solidFill>
                  <a:srgbClr val="6E8080"/>
                </a:solidFill>
                <a:latin typeface="Lucida Sans Typewriter"/>
                <a:ea typeface="Courier New" charset="0"/>
                <a:cs typeface="Courier New" charset="0"/>
              </a:rPr>
              <a:t>(); // Discard "(" </a:t>
            </a:r>
          </a:p>
          <a:p>
            <a:pPr lvl="1">
              <a:spcBef>
                <a:spcPts val="0"/>
              </a:spcBef>
              <a:buNone/>
            </a:pPr>
            <a:r>
              <a:rPr lang="en-US" sz="1400" dirty="0" smtClean="0">
                <a:solidFill>
                  <a:srgbClr val="6E8080"/>
                </a:solidFill>
                <a:latin typeface="Lucida Sans Typewriter"/>
                <a:ea typeface="Courier New" charset="0"/>
                <a:cs typeface="Courier New" charset="0"/>
              </a:rPr>
              <a:t>      value = </a:t>
            </a:r>
            <a:r>
              <a:rPr lang="en-US" sz="1400" dirty="0" err="1" smtClean="0">
                <a:solidFill>
                  <a:srgbClr val="6E8080"/>
                </a:solidFill>
                <a:latin typeface="Lucida Sans Typewriter"/>
                <a:ea typeface="Courier New" charset="0"/>
                <a:cs typeface="Courier New" charset="0"/>
              </a:rPr>
              <a:t>getExpressionValue</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tokenizer.nextToken</a:t>
            </a:r>
            <a:r>
              <a:rPr lang="en-US" sz="1400" dirty="0" smtClean="0">
                <a:solidFill>
                  <a:srgbClr val="6E8080"/>
                </a:solidFill>
                <a:latin typeface="Lucida Sans Typewriter"/>
                <a:ea typeface="Courier New" charset="0"/>
                <a:cs typeface="Courier New" charset="0"/>
              </a:rPr>
              <a:t>(); // Discard ")"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else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value = </a:t>
            </a:r>
            <a:r>
              <a:rPr lang="en-US" sz="1400" dirty="0" err="1" smtClean="0">
                <a:solidFill>
                  <a:srgbClr val="6E8080"/>
                </a:solidFill>
                <a:latin typeface="Lucida Sans Typewriter"/>
                <a:ea typeface="Courier New" charset="0"/>
                <a:cs typeface="Courier New" charset="0"/>
              </a:rPr>
              <a:t>Integer.parseInt(tokenizer.nextToken</a:t>
            </a: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 </a:t>
            </a:r>
          </a:p>
          <a:p>
            <a:pPr lvl="1">
              <a:spcBef>
                <a:spcPts val="0"/>
              </a:spcBef>
              <a:buNone/>
            </a:pPr>
            <a:r>
              <a:rPr lang="en-US" sz="1400" dirty="0" smtClean="0">
                <a:solidFill>
                  <a:srgbClr val="6E8080"/>
                </a:solidFill>
                <a:latin typeface="Lucida Sans Typewriter"/>
                <a:ea typeface="Courier New" charset="0"/>
                <a:cs typeface="Courier New" charset="0"/>
              </a:rPr>
              <a:t>   return value; </a:t>
            </a:r>
          </a:p>
          <a:p>
            <a:pPr lvl="1">
              <a:spcBef>
                <a:spcPts val="0"/>
              </a:spcBef>
              <a:buNone/>
            </a:pPr>
            <a:r>
              <a:rPr lang="en-US" sz="14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Using Mutual Recursions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To see the mutual recursion clearly, trace through the expression </a:t>
            </a:r>
            <a:r>
              <a:rPr lang="en-US" dirty="0" smtClean="0">
                <a:solidFill>
                  <a:srgbClr val="6E8080"/>
                </a:solidFill>
                <a:latin typeface="Lucida Sans Typewriter"/>
                <a:ea typeface="Courier New" charset="0"/>
                <a:cs typeface="Courier New" charset="0"/>
              </a:rPr>
              <a:t>(3+4)*5</a:t>
            </a:r>
            <a:r>
              <a:rPr lang="en-US" dirty="0" smtClean="0"/>
              <a:t>:</a:t>
            </a:r>
          </a:p>
          <a:p>
            <a:pPr lvl="1"/>
            <a:r>
              <a:rPr lang="en-US" dirty="0" err="1" smtClean="0">
                <a:solidFill>
                  <a:srgbClr val="6E8080"/>
                </a:solidFill>
                <a:latin typeface="Lucida Sans Typewriter"/>
                <a:ea typeface="Courier New" charset="0"/>
                <a:cs typeface="Courier New" charset="0"/>
              </a:rPr>
              <a:t>getExpressionValue</a:t>
            </a:r>
            <a:r>
              <a:rPr lang="en-US" dirty="0" smtClean="0"/>
              <a:t> calls </a:t>
            </a:r>
            <a:r>
              <a:rPr lang="en-US" dirty="0" err="1" smtClean="0">
                <a:solidFill>
                  <a:srgbClr val="6E8080"/>
                </a:solidFill>
                <a:latin typeface="Lucida Sans Typewriter"/>
                <a:ea typeface="Courier New" charset="0"/>
                <a:cs typeface="Courier New" charset="0"/>
              </a:rPr>
              <a:t>getTermValue</a:t>
            </a:r>
            <a:r>
              <a:rPr lang="en-US" dirty="0" smtClean="0"/>
              <a:t> </a:t>
            </a:r>
          </a:p>
          <a:p>
            <a:pPr lvl="2"/>
            <a:r>
              <a:rPr lang="en-US" dirty="0" err="1" smtClean="0">
                <a:solidFill>
                  <a:srgbClr val="6E8080"/>
                </a:solidFill>
                <a:latin typeface="Lucida Sans Typewriter"/>
                <a:ea typeface="Courier New" charset="0"/>
                <a:cs typeface="Courier New" charset="0"/>
              </a:rPr>
              <a:t>getTermValue</a:t>
            </a:r>
            <a:r>
              <a:rPr lang="en-US" dirty="0" smtClean="0"/>
              <a:t> calls </a:t>
            </a:r>
            <a:r>
              <a:rPr lang="en-US" dirty="0" err="1" smtClean="0">
                <a:solidFill>
                  <a:srgbClr val="6E8080"/>
                </a:solidFill>
                <a:latin typeface="Lucida Sans Typewriter"/>
                <a:ea typeface="Courier New" charset="0"/>
                <a:cs typeface="Courier New" charset="0"/>
              </a:rPr>
              <a:t>getFactorValue</a:t>
            </a:r>
            <a:r>
              <a:rPr lang="en-US" dirty="0" smtClean="0"/>
              <a:t> </a:t>
            </a:r>
          </a:p>
          <a:p>
            <a:pPr lvl="3"/>
            <a:r>
              <a:rPr lang="en-US" dirty="0" err="1" smtClean="0">
                <a:solidFill>
                  <a:srgbClr val="6E8080"/>
                </a:solidFill>
                <a:latin typeface="Lucida Sans Typewriter"/>
                <a:ea typeface="Courier New" charset="0"/>
                <a:cs typeface="Courier New" charset="0"/>
              </a:rPr>
              <a:t>getFactorValue</a:t>
            </a:r>
            <a:r>
              <a:rPr lang="en-US" dirty="0" smtClean="0"/>
              <a:t> consumes the </a:t>
            </a:r>
            <a:r>
              <a:rPr lang="en-US" dirty="0" smtClean="0">
                <a:solidFill>
                  <a:srgbClr val="6E8080"/>
                </a:solidFill>
                <a:latin typeface="Lucida Sans Typewriter"/>
                <a:ea typeface="Courier New" charset="0"/>
                <a:cs typeface="Courier New" charset="0"/>
              </a:rPr>
              <a:t>(</a:t>
            </a:r>
            <a:r>
              <a:rPr lang="en-US" dirty="0" smtClean="0"/>
              <a:t> input </a:t>
            </a:r>
          </a:p>
          <a:p>
            <a:pPr lvl="4"/>
            <a:r>
              <a:rPr lang="en-US" dirty="0" err="1" smtClean="0">
                <a:solidFill>
                  <a:srgbClr val="6E8080"/>
                </a:solidFill>
                <a:latin typeface="Lucida Sans Typewriter"/>
                <a:ea typeface="Courier New" charset="0"/>
                <a:cs typeface="Courier New" charset="0"/>
              </a:rPr>
              <a:t>getFactorValue</a:t>
            </a:r>
            <a:r>
              <a:rPr lang="en-US" dirty="0" smtClean="0"/>
              <a:t> calls </a:t>
            </a:r>
            <a:r>
              <a:rPr lang="en-US" dirty="0" err="1" smtClean="0">
                <a:solidFill>
                  <a:srgbClr val="6E8080"/>
                </a:solidFill>
                <a:latin typeface="Lucida Sans Typewriter"/>
                <a:ea typeface="Courier New" charset="0"/>
                <a:cs typeface="Courier New" charset="0"/>
              </a:rPr>
              <a:t>getExpressionValue</a:t>
            </a:r>
            <a:r>
              <a:rPr lang="en-US" dirty="0" smtClean="0"/>
              <a:t> </a:t>
            </a:r>
          </a:p>
          <a:p>
            <a:pPr lvl="5"/>
            <a:r>
              <a:rPr lang="en-US" sz="1200" dirty="0" err="1" smtClean="0">
                <a:solidFill>
                  <a:srgbClr val="6E8080"/>
                </a:solidFill>
                <a:latin typeface="Lucida Sans Typewriter"/>
                <a:ea typeface="Courier New" charset="0"/>
                <a:cs typeface="Courier New" charset="0"/>
              </a:rPr>
              <a:t>getExpressionValue</a:t>
            </a:r>
            <a:r>
              <a:rPr lang="en-US" sz="1200" dirty="0" smtClean="0"/>
              <a:t> returns eventually with the value of </a:t>
            </a:r>
            <a:r>
              <a:rPr lang="en-US" sz="1200" dirty="0" smtClean="0">
                <a:solidFill>
                  <a:srgbClr val="6E8080"/>
                </a:solidFill>
                <a:latin typeface="Lucida Sans Typewriter"/>
                <a:ea typeface="Courier New" charset="0"/>
                <a:cs typeface="Courier New" charset="0"/>
              </a:rPr>
              <a:t>7</a:t>
            </a:r>
            <a:r>
              <a:rPr lang="en-US" sz="1200" dirty="0" smtClean="0"/>
              <a:t>, having consumed </a:t>
            </a:r>
            <a:r>
              <a:rPr lang="en-US" sz="1200" dirty="0" smtClean="0">
                <a:solidFill>
                  <a:srgbClr val="6E8080"/>
                </a:solidFill>
                <a:latin typeface="Lucida Sans Typewriter"/>
                <a:ea typeface="Courier New" charset="0"/>
                <a:cs typeface="Courier New" charset="0"/>
              </a:rPr>
              <a:t>3 + 4</a:t>
            </a:r>
            <a:r>
              <a:rPr lang="en-US" sz="1200" dirty="0" smtClean="0"/>
              <a:t>. This is the recursive call. </a:t>
            </a:r>
          </a:p>
          <a:p>
            <a:pPr lvl="4"/>
            <a:r>
              <a:rPr lang="en-US" dirty="0" err="1" smtClean="0">
                <a:solidFill>
                  <a:srgbClr val="6E8080"/>
                </a:solidFill>
                <a:latin typeface="Lucida Sans Typewriter"/>
                <a:ea typeface="Courier New" charset="0"/>
                <a:cs typeface="Courier New" charset="0"/>
              </a:rPr>
              <a:t>getFactorValue</a:t>
            </a:r>
            <a:r>
              <a:rPr lang="en-US" dirty="0" smtClean="0"/>
              <a:t> consumes the </a:t>
            </a:r>
            <a:r>
              <a:rPr lang="en-US" dirty="0" smtClean="0">
                <a:solidFill>
                  <a:srgbClr val="6E8080"/>
                </a:solidFill>
                <a:latin typeface="Lucida Sans Typewriter"/>
                <a:ea typeface="Courier New" charset="0"/>
                <a:cs typeface="Courier New" charset="0"/>
              </a:rPr>
              <a:t>)</a:t>
            </a:r>
            <a:r>
              <a:rPr lang="en-US" dirty="0" smtClean="0"/>
              <a:t> input </a:t>
            </a:r>
          </a:p>
          <a:p>
            <a:pPr lvl="3"/>
            <a:r>
              <a:rPr lang="en-US" dirty="0" err="1" smtClean="0">
                <a:solidFill>
                  <a:srgbClr val="6E8080"/>
                </a:solidFill>
                <a:latin typeface="Lucida Sans Typewriter"/>
                <a:ea typeface="Courier New" charset="0"/>
                <a:cs typeface="Courier New" charset="0"/>
              </a:rPr>
              <a:t>getFactorValue</a:t>
            </a:r>
            <a:r>
              <a:rPr lang="en-US" dirty="0" smtClean="0"/>
              <a:t> returns </a:t>
            </a:r>
            <a:r>
              <a:rPr lang="en-US" dirty="0" smtClean="0">
                <a:solidFill>
                  <a:srgbClr val="6E8080"/>
                </a:solidFill>
                <a:latin typeface="Lucida Sans Typewriter"/>
                <a:ea typeface="Courier New" charset="0"/>
                <a:cs typeface="Courier New" charset="0"/>
              </a:rPr>
              <a:t>7</a:t>
            </a:r>
            <a:r>
              <a:rPr lang="en-US" dirty="0" smtClean="0"/>
              <a:t> </a:t>
            </a:r>
          </a:p>
          <a:p>
            <a:pPr lvl="2"/>
            <a:r>
              <a:rPr lang="en-US" dirty="0" err="1" smtClean="0">
                <a:solidFill>
                  <a:srgbClr val="6E8080"/>
                </a:solidFill>
                <a:latin typeface="Lucida Sans Typewriter"/>
                <a:ea typeface="Courier New" charset="0"/>
                <a:cs typeface="Courier New" charset="0"/>
              </a:rPr>
              <a:t>getTermValue</a:t>
            </a:r>
            <a:r>
              <a:rPr lang="en-US" dirty="0" smtClean="0"/>
              <a:t> consumes the inputs </a:t>
            </a:r>
            <a:r>
              <a:rPr lang="en-US" dirty="0" smtClean="0">
                <a:solidFill>
                  <a:srgbClr val="6E8080"/>
                </a:solidFill>
                <a:latin typeface="Lucida Sans Typewriter"/>
                <a:ea typeface="Courier New" charset="0"/>
                <a:cs typeface="Courier New" charset="0"/>
              </a:rPr>
              <a:t>*</a:t>
            </a:r>
            <a:r>
              <a:rPr lang="en-US" dirty="0" smtClean="0"/>
              <a:t> and </a:t>
            </a:r>
            <a:r>
              <a:rPr lang="en-US" dirty="0" smtClean="0">
                <a:solidFill>
                  <a:srgbClr val="6E8080"/>
                </a:solidFill>
                <a:latin typeface="Lucida Sans Typewriter"/>
                <a:ea typeface="Courier New" charset="0"/>
                <a:cs typeface="Courier New" charset="0"/>
              </a:rPr>
              <a:t>5</a:t>
            </a:r>
            <a:r>
              <a:rPr lang="en-US" dirty="0" smtClean="0"/>
              <a:t> and returns </a:t>
            </a:r>
            <a:r>
              <a:rPr lang="en-US" dirty="0" smtClean="0">
                <a:solidFill>
                  <a:srgbClr val="6E8080"/>
                </a:solidFill>
                <a:latin typeface="Lucida Sans Typewriter"/>
                <a:ea typeface="Courier New" charset="0"/>
                <a:cs typeface="Courier New" charset="0"/>
              </a:rPr>
              <a:t>35</a:t>
            </a:r>
            <a:r>
              <a:rPr lang="en-US" dirty="0" smtClean="0"/>
              <a:t> </a:t>
            </a:r>
          </a:p>
          <a:p>
            <a:pPr lvl="1"/>
            <a:r>
              <a:rPr lang="en-US" dirty="0" err="1" smtClean="0">
                <a:solidFill>
                  <a:srgbClr val="6E8080"/>
                </a:solidFill>
                <a:latin typeface="Lucida Sans Typewriter"/>
                <a:ea typeface="Courier New" charset="0"/>
                <a:cs typeface="Courier New" charset="0"/>
              </a:rPr>
              <a:t>getExpressionValue</a:t>
            </a:r>
            <a:r>
              <a:rPr lang="en-US" dirty="0" smtClean="0"/>
              <a:t> returns </a:t>
            </a:r>
            <a:r>
              <a:rPr lang="en-US" dirty="0" smtClean="0">
                <a:solidFill>
                  <a:srgbClr val="6E8080"/>
                </a:solidFill>
                <a:latin typeface="Lucida Sans Typewriter"/>
                <a:ea typeface="Courier New" charset="0"/>
                <a:cs typeface="Courier New" charset="0"/>
              </a:rPr>
              <a:t>35</a:t>
            </a:r>
            <a:r>
              <a:rPr lang="en-US" dirty="0" smtClean="0"/>
              <a:t> </a:t>
            </a:r>
          </a:p>
          <a:p>
            <a:r>
              <a:rPr lang="en-US" dirty="0" smtClean="0"/>
              <a:t>Recursion terminates when all the tokens of the input string are consumed.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section_5/</a:t>
            </a:r>
            <a:r>
              <a:rPr lang="en-US" dirty="0" smtClean="0">
                <a:hlinkClick r:id="rId2" action="ppaction://hlinkfile"/>
              </a:rPr>
              <a:t>Evaluator.java</a:t>
            </a:r>
            <a:endParaRPr lang="en-US" dirty="0"/>
          </a:p>
        </p:txBody>
      </p:sp>
      <p:sp>
        <p:nvSpPr>
          <p:cNvPr id="3" name="Content Placeholder 2"/>
          <p:cNvSpPr>
            <a:spLocks noGrp="1"/>
          </p:cNvSpPr>
          <p:nvPr>
            <p:ph idx="4294967295"/>
          </p:nvPr>
        </p:nvSpPr>
        <p:spPr>
          <a:xfrm>
            <a:off x="102425" y="901256"/>
            <a:ext cx="9032050" cy="5631197"/>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A class that can compute the value of an arithmetic expression.</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Evaluator</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ExpressionTokenizer</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tokenizer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Constructs an evaluator.</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anExpression</a:t>
            </a:r>
            <a:r>
              <a:rPr lang="en-US" sz="1200" dirty="0" smtClean="0">
                <a:solidFill>
                  <a:srgbClr val="0073FF"/>
                </a:solidFill>
                <a:latin typeface="Times"/>
                <a:ea typeface="Times"/>
                <a:cs typeface="Times"/>
              </a:rPr>
              <a:t> a string containing the expression</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to be evaluated</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Evaluator(String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anExpression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tokenizer</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ExpressionTokenizer(anExpression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17</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section_5/</a:t>
            </a:r>
            <a:r>
              <a:rPr lang="en-US" dirty="0" smtClean="0">
                <a:hlinkClick r:id="rId2" action="ppaction://hlinkfile"/>
              </a:rPr>
              <a:t>Evaluator.java</a:t>
            </a:r>
            <a:endParaRPr lang="en-US" dirty="0"/>
          </a:p>
        </p:txBody>
      </p:sp>
      <p:sp>
        <p:nvSpPr>
          <p:cNvPr id="3" name="Content Placeholder 2"/>
          <p:cNvSpPr>
            <a:spLocks noGrp="1"/>
          </p:cNvSpPr>
          <p:nvPr>
            <p:ph idx="4294967295"/>
          </p:nvPr>
        </p:nvSpPr>
        <p:spPr>
          <a:xfrm>
            <a:off x="215093" y="962706"/>
            <a:ext cx="8919382" cy="5569748"/>
          </a:xfrm>
        </p:spPr>
        <p:txBody>
          <a:bodyPr>
            <a:noAutofit/>
          </a:bodyPr>
          <a:lstStyle/>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Evaluates the expression.</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the value of the expression.</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getExpressionValue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value = </a:t>
            </a:r>
            <a:r>
              <a:rPr lang="en-US" sz="1200" dirty="0" err="1" smtClean="0">
                <a:solidFill>
                  <a:srgbClr val="000000"/>
                </a:solidFill>
                <a:latin typeface="Courier"/>
                <a:ea typeface="Courier"/>
                <a:cs typeface="Courier"/>
              </a:rPr>
              <a:t>getTermValue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boolean</a:t>
            </a:r>
            <a:r>
              <a:rPr lang="en-US" sz="1200" dirty="0" smtClean="0">
                <a:solidFill>
                  <a:srgbClr val="000000"/>
                </a:solidFill>
                <a:latin typeface="Courier"/>
                <a:ea typeface="Courier"/>
                <a:cs typeface="Courier"/>
              </a:rPr>
              <a:t> done = </a:t>
            </a:r>
            <a:r>
              <a:rPr lang="en-US" sz="1200" dirty="0" smtClean="0">
                <a:solidFill>
                  <a:srgbClr val="66FF19"/>
                </a:solidFill>
                <a:latin typeface="Courier"/>
                <a:ea typeface="Courier"/>
                <a:cs typeface="Courier"/>
              </a:rPr>
              <a:t>false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while</a:t>
            </a:r>
            <a:r>
              <a:rPr lang="en-US" sz="1200" dirty="0" smtClean="0">
                <a:solidFill>
                  <a:srgbClr val="000000"/>
                </a:solidFill>
                <a:latin typeface="Courier"/>
                <a:ea typeface="Courier"/>
                <a:cs typeface="Courier"/>
              </a:rPr>
              <a:t> (!done)</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String next = </a:t>
            </a:r>
            <a:r>
              <a:rPr lang="en-US" sz="1200" dirty="0" err="1" smtClean="0">
                <a:solidFill>
                  <a:srgbClr val="000000"/>
                </a:solidFill>
                <a:latin typeface="Courier"/>
                <a:ea typeface="Courier"/>
                <a:cs typeface="Courier"/>
              </a:rPr>
              <a:t>tokenizer.peekToken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a:t>
            </a:r>
            <a:r>
              <a:rPr lang="en-US" sz="1200" dirty="0" err="1" smtClean="0">
                <a:solidFill>
                  <a:srgbClr val="32E598"/>
                </a:solidFill>
                <a:latin typeface="Courier"/>
                <a:ea typeface="Courier"/>
                <a:cs typeface="Courier"/>
              </a:rPr>
              <a:t>equals(next</a:t>
            </a:r>
            <a:r>
              <a:rPr lang="en-US" sz="1200" dirty="0" smtClean="0">
                <a:solidFill>
                  <a:srgbClr val="32E598"/>
                </a:solidFill>
                <a:latin typeface="Courier"/>
                <a:ea typeface="Courier"/>
                <a:cs typeface="Courier"/>
              </a:rPr>
              <a:t>) || "-"</a:t>
            </a:r>
            <a:r>
              <a:rPr lang="en-US" sz="1200" dirty="0" smtClean="0">
                <a:solidFill>
                  <a:srgbClr val="000000"/>
                </a:solidFill>
                <a:latin typeface="Courier"/>
                <a:ea typeface="Courier"/>
                <a:cs typeface="Courier"/>
              </a:rPr>
              <a:t>.</a:t>
            </a:r>
            <a:r>
              <a:rPr lang="en-US" sz="1200" dirty="0" err="1" smtClean="0">
                <a:solidFill>
                  <a:srgbClr val="000000"/>
                </a:solidFill>
                <a:latin typeface="Courier"/>
                <a:ea typeface="Courier"/>
                <a:cs typeface="Courier"/>
              </a:rPr>
              <a:t>equals(next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tokenizer.nextToken</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Discard "+" or "-"</a:t>
            </a:r>
          </a:p>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value2 = </a:t>
            </a:r>
            <a:r>
              <a:rPr lang="en-US" sz="1200" dirty="0" err="1" smtClean="0">
                <a:solidFill>
                  <a:srgbClr val="000000"/>
                </a:solidFill>
                <a:latin typeface="Courier"/>
                <a:ea typeface="Courier"/>
                <a:cs typeface="Courier"/>
              </a:rPr>
              <a:t>getTermValue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r>
              <a:rPr lang="en-US" sz="1200" dirty="0" err="1" smtClean="0">
                <a:solidFill>
                  <a:srgbClr val="000000"/>
                </a:solidFill>
                <a:latin typeface="Courier"/>
                <a:ea typeface="Courier"/>
                <a:cs typeface="Courier"/>
              </a:rPr>
              <a:t>equals(next</a:t>
            </a:r>
            <a:r>
              <a:rPr lang="en-US" sz="1200" dirty="0" smtClean="0">
                <a:solidFill>
                  <a:srgbClr val="000000"/>
                </a:solidFill>
                <a:latin typeface="Courier"/>
                <a:ea typeface="Courier"/>
                <a:cs typeface="Courier"/>
              </a:rPr>
              <a:t>)) { value = value + value2; }</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 value = value - value2; }</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38  </a:t>
            </a:r>
            <a:r>
              <a:rPr lang="en-US" sz="1200" dirty="0" smtClean="0">
                <a:solidFill>
                  <a:srgbClr val="000000"/>
                </a:solidFill>
                <a:latin typeface="Courier"/>
                <a:ea typeface="Courier"/>
                <a:cs typeface="Courier"/>
              </a:rPr>
              <a:t>            done = </a:t>
            </a:r>
            <a:r>
              <a:rPr lang="en-US" sz="1200" dirty="0" smtClean="0">
                <a:solidFill>
                  <a:srgbClr val="66FF19"/>
                </a:solidFill>
                <a:latin typeface="Courier"/>
                <a:ea typeface="Courier"/>
                <a:cs typeface="Courier"/>
              </a:rPr>
              <a:t>true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value;</a:t>
            </a:r>
          </a:p>
          <a:p>
            <a:pPr>
              <a:spcBef>
                <a:spcPts val="0"/>
              </a:spcBef>
              <a:buNone/>
            </a:pPr>
            <a:r>
              <a:rPr lang="en-US" sz="1200" b="1" dirty="0" smtClean="0">
                <a:solidFill>
                  <a:srgbClr val="0073FF"/>
                </a:solidFill>
                <a:latin typeface="Courier"/>
                <a:ea typeface="Courier"/>
                <a:cs typeface="Courier"/>
              </a:rPr>
              <a:t> 42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43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section_5/</a:t>
            </a:r>
            <a:r>
              <a:rPr lang="en-US" dirty="0" smtClean="0">
                <a:hlinkClick r:id="rId2" action="ppaction://hlinkfile"/>
              </a:rPr>
              <a:t>Evaluator.java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44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Evaluates the next term found in the expression.</a:t>
            </a:r>
          </a:p>
          <a:p>
            <a:pPr>
              <a:spcBef>
                <a:spcPts val="0"/>
              </a:spcBef>
              <a:buNone/>
            </a:pPr>
            <a:r>
              <a:rPr lang="en-US" sz="1200" b="1" dirty="0" smtClean="0">
                <a:solidFill>
                  <a:srgbClr val="0073FF"/>
                </a:solidFill>
                <a:latin typeface="Courier"/>
                <a:ea typeface="Courier"/>
                <a:cs typeface="Courier"/>
              </a:rPr>
              <a:t> 46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the value of the term</a:t>
            </a:r>
          </a:p>
          <a:p>
            <a:pPr>
              <a:spcBef>
                <a:spcPts val="0"/>
              </a:spcBef>
              <a:buNone/>
            </a:pPr>
            <a:r>
              <a:rPr lang="en-US" sz="1200" b="1" dirty="0" smtClean="0">
                <a:solidFill>
                  <a:srgbClr val="0073FF"/>
                </a:solidFill>
                <a:latin typeface="Courier"/>
                <a:ea typeface="Courier"/>
                <a:cs typeface="Courier"/>
              </a:rPr>
              <a:t> 47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getTermValue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50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value = </a:t>
            </a:r>
            <a:r>
              <a:rPr lang="en-US" sz="1200" dirty="0" err="1" smtClean="0">
                <a:solidFill>
                  <a:srgbClr val="000000"/>
                </a:solidFill>
                <a:latin typeface="Courier"/>
                <a:ea typeface="Courier"/>
                <a:cs typeface="Courier"/>
              </a:rPr>
              <a:t>getFactorValue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51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boolean</a:t>
            </a:r>
            <a:r>
              <a:rPr lang="en-US" sz="1200" dirty="0" smtClean="0">
                <a:solidFill>
                  <a:srgbClr val="000000"/>
                </a:solidFill>
                <a:latin typeface="Courier"/>
                <a:ea typeface="Courier"/>
                <a:cs typeface="Courier"/>
              </a:rPr>
              <a:t> done = </a:t>
            </a:r>
            <a:r>
              <a:rPr lang="en-US" sz="1200" dirty="0" smtClean="0">
                <a:solidFill>
                  <a:srgbClr val="66FF19"/>
                </a:solidFill>
                <a:latin typeface="Courier"/>
                <a:ea typeface="Courier"/>
                <a:cs typeface="Courier"/>
              </a:rPr>
              <a:t>false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while</a:t>
            </a:r>
            <a:r>
              <a:rPr lang="en-US" sz="1200" dirty="0" smtClean="0">
                <a:solidFill>
                  <a:srgbClr val="000000"/>
                </a:solidFill>
                <a:latin typeface="Courier"/>
                <a:ea typeface="Courier"/>
                <a:cs typeface="Courier"/>
              </a:rPr>
              <a:t> (!done)</a:t>
            </a:r>
          </a:p>
          <a:p>
            <a:pPr>
              <a:spcBef>
                <a:spcPts val="0"/>
              </a:spcBef>
              <a:buNone/>
            </a:pPr>
            <a:r>
              <a:rPr lang="en-US" sz="1200" b="1" dirty="0" smtClean="0">
                <a:solidFill>
                  <a:srgbClr val="0073FF"/>
                </a:solidFill>
                <a:latin typeface="Courier"/>
                <a:ea typeface="Courier"/>
                <a:cs typeface="Courier"/>
              </a:rPr>
              <a:t> 53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54  </a:t>
            </a:r>
            <a:r>
              <a:rPr lang="en-US" sz="1200" dirty="0" smtClean="0">
                <a:solidFill>
                  <a:srgbClr val="000000"/>
                </a:solidFill>
                <a:latin typeface="Courier"/>
                <a:ea typeface="Courier"/>
                <a:cs typeface="Courier"/>
              </a:rPr>
              <a:t>         String next = </a:t>
            </a:r>
            <a:r>
              <a:rPr lang="en-US" sz="1200" dirty="0" err="1" smtClean="0">
                <a:solidFill>
                  <a:srgbClr val="000000"/>
                </a:solidFill>
                <a:latin typeface="Courier"/>
                <a:ea typeface="Courier"/>
                <a:cs typeface="Courier"/>
              </a:rPr>
              <a:t>tokenizer.peekToken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a:t>
            </a:r>
            <a:r>
              <a:rPr lang="en-US" sz="1200" dirty="0" err="1" smtClean="0">
                <a:solidFill>
                  <a:srgbClr val="32E598"/>
                </a:solidFill>
                <a:latin typeface="Courier"/>
                <a:ea typeface="Courier"/>
                <a:cs typeface="Courier"/>
              </a:rPr>
              <a:t>equals(next</a:t>
            </a:r>
            <a:r>
              <a:rPr lang="en-US" sz="1200" dirty="0" smtClean="0">
                <a:solidFill>
                  <a:srgbClr val="32E598"/>
                </a:solidFill>
                <a:latin typeface="Courier"/>
                <a:ea typeface="Courier"/>
                <a:cs typeface="Courier"/>
              </a:rPr>
              <a:t>) || "/"</a:t>
            </a:r>
            <a:r>
              <a:rPr lang="en-US" sz="1200" dirty="0" smtClean="0">
                <a:solidFill>
                  <a:srgbClr val="000000"/>
                </a:solidFill>
                <a:latin typeface="Courier"/>
                <a:ea typeface="Courier"/>
                <a:cs typeface="Courier"/>
              </a:rPr>
              <a:t>.</a:t>
            </a:r>
            <a:r>
              <a:rPr lang="en-US" sz="1200" dirty="0" err="1" smtClean="0">
                <a:solidFill>
                  <a:srgbClr val="000000"/>
                </a:solidFill>
                <a:latin typeface="Courier"/>
                <a:ea typeface="Courier"/>
                <a:cs typeface="Courier"/>
              </a:rPr>
              <a:t>equals(next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57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tokenizer.nextToken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58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value2 = </a:t>
            </a:r>
            <a:r>
              <a:rPr lang="en-US" sz="1200" dirty="0" err="1" smtClean="0">
                <a:solidFill>
                  <a:srgbClr val="000000"/>
                </a:solidFill>
                <a:latin typeface="Courier"/>
                <a:ea typeface="Courier"/>
                <a:cs typeface="Courier"/>
              </a:rPr>
              <a:t>getFactorValue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r>
              <a:rPr lang="en-US" sz="1200" dirty="0" err="1" smtClean="0">
                <a:solidFill>
                  <a:srgbClr val="000000"/>
                </a:solidFill>
                <a:latin typeface="Courier"/>
                <a:ea typeface="Courier"/>
                <a:cs typeface="Courier"/>
              </a:rPr>
              <a:t>equals(next</a:t>
            </a:r>
            <a:r>
              <a:rPr lang="en-US" sz="1200" dirty="0" smtClean="0">
                <a:solidFill>
                  <a:srgbClr val="000000"/>
                </a:solidFill>
                <a:latin typeface="Courier"/>
                <a:ea typeface="Courier"/>
                <a:cs typeface="Courier"/>
              </a:rPr>
              <a:t>)) { value = value * value2; }</a:t>
            </a:r>
          </a:p>
          <a:p>
            <a:pPr>
              <a:spcBef>
                <a:spcPts val="0"/>
              </a:spcBef>
              <a:buNone/>
            </a:pPr>
            <a:r>
              <a:rPr lang="en-US" sz="1200" b="1" dirty="0" smtClean="0">
                <a:solidFill>
                  <a:srgbClr val="0073FF"/>
                </a:solidFill>
                <a:latin typeface="Courier"/>
                <a:ea typeface="Courier"/>
                <a:cs typeface="Courier"/>
              </a:rPr>
              <a:t> 60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 value = value / value2; }</a:t>
            </a:r>
          </a:p>
          <a:p>
            <a:pPr>
              <a:spcBef>
                <a:spcPts val="0"/>
              </a:spcBef>
              <a:buNone/>
            </a:pPr>
            <a:r>
              <a:rPr lang="en-US" sz="1200" b="1" dirty="0" smtClean="0">
                <a:solidFill>
                  <a:srgbClr val="0073FF"/>
                </a:solidFill>
                <a:latin typeface="Courier"/>
                <a:ea typeface="Courier"/>
                <a:cs typeface="Courier"/>
              </a:rPr>
              <a:t> 61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64  </a:t>
            </a:r>
            <a:r>
              <a:rPr lang="en-US" sz="1200" dirty="0" smtClean="0">
                <a:solidFill>
                  <a:srgbClr val="000000"/>
                </a:solidFill>
                <a:latin typeface="Courier"/>
                <a:ea typeface="Courier"/>
                <a:cs typeface="Courier"/>
              </a:rPr>
              <a:t>            done = </a:t>
            </a:r>
            <a:r>
              <a:rPr lang="en-US" sz="1200" dirty="0" smtClean="0">
                <a:solidFill>
                  <a:srgbClr val="66FF19"/>
                </a:solidFill>
                <a:latin typeface="Courier"/>
                <a:ea typeface="Courier"/>
                <a:cs typeface="Courier"/>
              </a:rPr>
              <a:t>true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value;</a:t>
            </a:r>
          </a:p>
          <a:p>
            <a:pPr>
              <a:spcBef>
                <a:spcPts val="0"/>
              </a:spcBef>
              <a:buNone/>
            </a:pPr>
            <a:r>
              <a:rPr lang="en-US" sz="1200" b="1" dirty="0" smtClean="0">
                <a:solidFill>
                  <a:srgbClr val="0073FF"/>
                </a:solidFill>
                <a:latin typeface="Courier"/>
                <a:ea typeface="Courier"/>
                <a:cs typeface="Courier"/>
              </a:rPr>
              <a:t> 68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69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section_5/</a:t>
            </a:r>
            <a:r>
              <a:rPr lang="en-US" dirty="0" smtClean="0">
                <a:hlinkClick r:id="rId2" action="ppaction://hlinkfile"/>
              </a:rPr>
              <a:t>Evaluator.java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70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71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Evaluates the next factor found in the expression.</a:t>
            </a:r>
          </a:p>
          <a:p>
            <a:pPr>
              <a:spcBef>
                <a:spcPts val="0"/>
              </a:spcBef>
              <a:buNone/>
            </a:pPr>
            <a:r>
              <a:rPr lang="en-US" sz="1200" b="1" dirty="0" smtClean="0">
                <a:solidFill>
                  <a:srgbClr val="0073FF"/>
                </a:solidFill>
                <a:latin typeface="Courier"/>
                <a:ea typeface="Courier"/>
                <a:cs typeface="Courier"/>
              </a:rPr>
              <a:t> 72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the value of the factor</a:t>
            </a:r>
          </a:p>
          <a:p>
            <a:pPr>
              <a:spcBef>
                <a:spcPts val="0"/>
              </a:spcBef>
              <a:buNone/>
            </a:pPr>
            <a:r>
              <a:rPr lang="en-US" sz="1200" b="1" dirty="0" smtClean="0">
                <a:solidFill>
                  <a:srgbClr val="0073FF"/>
                </a:solidFill>
                <a:latin typeface="Courier"/>
                <a:ea typeface="Courier"/>
                <a:cs typeface="Courier"/>
              </a:rPr>
              <a:t> 73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74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getFactorValue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76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value;</a:t>
            </a:r>
          </a:p>
          <a:p>
            <a:pPr>
              <a:spcBef>
                <a:spcPts val="0"/>
              </a:spcBef>
              <a:buNone/>
            </a:pPr>
            <a:r>
              <a:rPr lang="en-US" sz="1200" b="1" dirty="0" smtClean="0">
                <a:solidFill>
                  <a:srgbClr val="0073FF"/>
                </a:solidFill>
                <a:latin typeface="Courier"/>
                <a:ea typeface="Courier"/>
                <a:cs typeface="Courier"/>
              </a:rPr>
              <a:t> 77  </a:t>
            </a:r>
            <a:r>
              <a:rPr lang="en-US" sz="1200" dirty="0" smtClean="0">
                <a:solidFill>
                  <a:srgbClr val="000000"/>
                </a:solidFill>
                <a:latin typeface="Courier"/>
                <a:ea typeface="Courier"/>
                <a:cs typeface="Courier"/>
              </a:rPr>
              <a:t>      String next = </a:t>
            </a:r>
            <a:r>
              <a:rPr lang="en-US" sz="1200" dirty="0" err="1" smtClean="0">
                <a:solidFill>
                  <a:srgbClr val="000000"/>
                </a:solidFill>
                <a:latin typeface="Courier"/>
                <a:ea typeface="Courier"/>
                <a:cs typeface="Courier"/>
              </a:rPr>
              <a:t>tokenizer.peekToken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r>
              <a:rPr lang="en-US" sz="1200" dirty="0" err="1" smtClean="0">
                <a:solidFill>
                  <a:srgbClr val="000000"/>
                </a:solidFill>
                <a:latin typeface="Courier"/>
                <a:ea typeface="Courier"/>
                <a:cs typeface="Courier"/>
              </a:rPr>
              <a:t>equals(next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80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tokenizer.nextToken</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Discard "("</a:t>
            </a:r>
          </a:p>
          <a:p>
            <a:pPr>
              <a:spcBef>
                <a:spcPts val="0"/>
              </a:spcBef>
              <a:buNone/>
            </a:pPr>
            <a:r>
              <a:rPr lang="en-US" sz="1200" b="1" dirty="0" smtClean="0">
                <a:solidFill>
                  <a:srgbClr val="0073FF"/>
                </a:solidFill>
                <a:latin typeface="Courier"/>
                <a:ea typeface="Courier"/>
                <a:cs typeface="Courier"/>
              </a:rPr>
              <a:t> 81  </a:t>
            </a:r>
            <a:r>
              <a:rPr lang="en-US" sz="1200" dirty="0" smtClean="0">
                <a:solidFill>
                  <a:srgbClr val="000000"/>
                </a:solidFill>
                <a:latin typeface="Courier"/>
                <a:ea typeface="Courier"/>
                <a:cs typeface="Courier"/>
              </a:rPr>
              <a:t>         value = </a:t>
            </a:r>
            <a:r>
              <a:rPr lang="en-US" sz="1200" dirty="0" err="1" smtClean="0">
                <a:solidFill>
                  <a:srgbClr val="000000"/>
                </a:solidFill>
                <a:latin typeface="Courier"/>
                <a:ea typeface="Courier"/>
                <a:cs typeface="Courier"/>
              </a:rPr>
              <a:t>getExpressionValue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82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tokenizer.nextToken</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Discard ")"</a:t>
            </a:r>
          </a:p>
          <a:p>
            <a:pPr>
              <a:spcBef>
                <a:spcPts val="0"/>
              </a:spcBef>
              <a:buNone/>
            </a:pPr>
            <a:r>
              <a:rPr lang="en-US" sz="1200" b="1" dirty="0" smtClean="0">
                <a:solidFill>
                  <a:srgbClr val="0073FF"/>
                </a:solidFill>
                <a:latin typeface="Courier"/>
                <a:ea typeface="Courier"/>
                <a:cs typeface="Courier"/>
              </a:rPr>
              <a:t> 83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84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p>
          <a:p>
            <a:pPr>
              <a:spcBef>
                <a:spcPts val="0"/>
              </a:spcBef>
              <a:buNone/>
            </a:pPr>
            <a:r>
              <a:rPr lang="en-US" sz="1200" b="1" dirty="0" smtClean="0">
                <a:solidFill>
                  <a:srgbClr val="0073FF"/>
                </a:solidFill>
                <a:latin typeface="Courier"/>
                <a:ea typeface="Courier"/>
                <a:cs typeface="Courier"/>
              </a:rPr>
              <a:t> 85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86  </a:t>
            </a:r>
            <a:r>
              <a:rPr lang="en-US" sz="1200" dirty="0" smtClean="0">
                <a:solidFill>
                  <a:srgbClr val="000000"/>
                </a:solidFill>
                <a:latin typeface="Courier"/>
                <a:ea typeface="Courier"/>
                <a:cs typeface="Courier"/>
              </a:rPr>
              <a:t>         value = </a:t>
            </a:r>
            <a:r>
              <a:rPr lang="en-US" sz="1200" dirty="0" err="1" smtClean="0">
                <a:solidFill>
                  <a:srgbClr val="000000"/>
                </a:solidFill>
                <a:latin typeface="Courier"/>
                <a:ea typeface="Courier"/>
                <a:cs typeface="Courier"/>
              </a:rPr>
              <a:t>Integer.parseInt(tokenizer.nextToken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87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88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value;</a:t>
            </a:r>
          </a:p>
          <a:p>
            <a:pPr>
              <a:spcBef>
                <a:spcPts val="0"/>
              </a:spcBef>
              <a:buNone/>
            </a:pPr>
            <a:r>
              <a:rPr lang="en-US" sz="1200" b="1" dirty="0" smtClean="0">
                <a:solidFill>
                  <a:srgbClr val="0073FF"/>
                </a:solidFill>
                <a:latin typeface="Courier"/>
                <a:ea typeface="Courier"/>
                <a:cs typeface="Courier"/>
              </a:rPr>
              <a:t> 89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90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section_5/</a:t>
            </a:r>
            <a:r>
              <a:rPr lang="en-US" dirty="0" smtClean="0">
                <a:hlinkClick r:id="rId2" action="ppaction://hlinkfile"/>
              </a:rPr>
              <a:t>ExpressionTokenizer.java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class breaks up a string describing an expression</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into tokens: numbers, parentheses, and operators.</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ExpressionTokenizer</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String input;</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start; //</a:t>
            </a:r>
            <a:r>
              <a:rPr lang="en-US" sz="1200" dirty="0" smtClean="0">
                <a:solidFill>
                  <a:srgbClr val="0073FF"/>
                </a:solidFill>
                <a:latin typeface="Times"/>
                <a:ea typeface="Times"/>
                <a:cs typeface="Times"/>
              </a:rPr>
              <a:t> The start of the current token</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end; //</a:t>
            </a:r>
            <a:r>
              <a:rPr lang="en-US" sz="1200" dirty="0" smtClean="0">
                <a:solidFill>
                  <a:srgbClr val="0073FF"/>
                </a:solidFill>
                <a:latin typeface="Times"/>
                <a:ea typeface="Times"/>
                <a:cs typeface="Times"/>
              </a:rPr>
              <a:t> The position after the end of the current token</a:t>
            </a:r>
          </a:p>
          <a:p>
            <a:pPr>
              <a:spcBef>
                <a:spcPts val="0"/>
              </a:spcBef>
              <a:buNone/>
            </a:pPr>
            <a:r>
              <a:rPr lang="en-US" sz="1200" b="1" dirty="0" smtClean="0">
                <a:solidFill>
                  <a:srgbClr val="0073FF"/>
                </a:solidFill>
                <a:latin typeface="Courier"/>
                <a:ea typeface="Courier"/>
                <a:cs typeface="Courier"/>
              </a:rPr>
              <a:t> 10  </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Constructs a </a:t>
            </a:r>
            <a:r>
              <a:rPr lang="en-US" sz="1200" dirty="0" err="1" smtClean="0">
                <a:solidFill>
                  <a:srgbClr val="0073FF"/>
                </a:solidFill>
                <a:latin typeface="Times"/>
                <a:ea typeface="Times"/>
                <a:cs typeface="Times"/>
              </a:rPr>
              <a:t>tokenizer</a:t>
            </a:r>
            <a:r>
              <a:rPr lang="en-US" sz="1200" dirty="0" smtClean="0">
                <a:solidFill>
                  <a:srgbClr val="0073FF"/>
                </a:solidFill>
                <a:latin typeface="Times"/>
                <a:ea typeface="Times"/>
                <a:cs typeface="Times"/>
              </a:rPr>
              <a:t>.</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anInput</a:t>
            </a:r>
            <a:r>
              <a:rPr lang="en-US" sz="1200" dirty="0" smtClean="0">
                <a:solidFill>
                  <a:srgbClr val="0073FF"/>
                </a:solidFill>
                <a:latin typeface="Times"/>
                <a:ea typeface="Times"/>
                <a:cs typeface="Times"/>
              </a:rPr>
              <a:t> the string to tokenize</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ExpressionTokenizer(String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anInput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input = </a:t>
            </a:r>
            <a:r>
              <a:rPr lang="en-US" sz="1200" dirty="0" err="1" smtClean="0">
                <a:solidFill>
                  <a:srgbClr val="000000"/>
                </a:solidFill>
                <a:latin typeface="Courier"/>
                <a:ea typeface="Courier"/>
                <a:cs typeface="Courier"/>
              </a:rPr>
              <a:t>anInput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start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end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nextToken</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Find the first token</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22  </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Peeks at the next token without consuming it.</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the next token or null if there are no more tokens</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String </a:t>
            </a:r>
            <a:r>
              <a:rPr lang="en-US" sz="1200" dirty="0" err="1" smtClean="0">
                <a:solidFill>
                  <a:srgbClr val="000000"/>
                </a:solidFill>
                <a:latin typeface="Courier"/>
                <a:ea typeface="Courier"/>
                <a:cs typeface="Courier"/>
              </a:rPr>
              <a:t>peekToken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(start &gt;= </a:t>
            </a:r>
            <a:r>
              <a:rPr lang="en-US" sz="1200" dirty="0" err="1" smtClean="0">
                <a:solidFill>
                  <a:srgbClr val="000000"/>
                </a:solidFill>
                <a:latin typeface="Courier"/>
                <a:ea typeface="Courier"/>
                <a:cs typeface="Courier"/>
              </a:rPr>
              <a:t>input.length</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null</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input.substring(start</a:t>
            </a:r>
            <a:r>
              <a:rPr lang="en-US" sz="1200" dirty="0" smtClean="0">
                <a:solidFill>
                  <a:srgbClr val="000000"/>
                </a:solidFill>
                <a:latin typeface="Courier"/>
                <a:ea typeface="Courier"/>
                <a:cs typeface="Courier"/>
              </a:rPr>
              <a:t>, end); }</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32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section_5/</a:t>
            </a:r>
            <a:r>
              <a:rPr lang="en-US" dirty="0" smtClean="0">
                <a:hlinkClick r:id="rId2" action="ppaction://hlinkfile"/>
              </a:rPr>
              <a:t>ExpressionTokenizer.java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Gets the next token and moves the </a:t>
            </a:r>
            <a:r>
              <a:rPr lang="en-US" sz="1200" dirty="0" err="1" smtClean="0">
                <a:solidFill>
                  <a:srgbClr val="0073FF"/>
                </a:solidFill>
                <a:latin typeface="Times"/>
                <a:ea typeface="Times"/>
                <a:cs typeface="Times"/>
              </a:rPr>
              <a:t>tokenizer</a:t>
            </a:r>
            <a:r>
              <a:rPr lang="en-US" sz="1200" dirty="0" smtClean="0">
                <a:solidFill>
                  <a:srgbClr val="0073FF"/>
                </a:solidFill>
                <a:latin typeface="Times"/>
                <a:ea typeface="Times"/>
                <a:cs typeface="Times"/>
              </a:rPr>
              <a:t> to the following token.</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the next token or null if there are no more tokens</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String </a:t>
            </a:r>
            <a:r>
              <a:rPr lang="en-US" sz="1200" dirty="0" err="1" smtClean="0">
                <a:solidFill>
                  <a:srgbClr val="000000"/>
                </a:solidFill>
                <a:latin typeface="Courier"/>
                <a:ea typeface="Courier"/>
                <a:cs typeface="Courier"/>
              </a:rPr>
              <a:t>nextToken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      String </a:t>
            </a:r>
            <a:r>
              <a:rPr lang="en-US" sz="1200" dirty="0" err="1" smtClean="0">
                <a:solidFill>
                  <a:srgbClr val="000000"/>
                </a:solidFill>
                <a:latin typeface="Courier"/>
                <a:ea typeface="Courier"/>
                <a:cs typeface="Courier"/>
              </a:rPr>
              <a:t>r</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peekToken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40  </a:t>
            </a:r>
            <a:r>
              <a:rPr lang="en-US" sz="1200" dirty="0" smtClean="0">
                <a:solidFill>
                  <a:srgbClr val="000000"/>
                </a:solidFill>
                <a:latin typeface="Courier"/>
                <a:ea typeface="Courier"/>
                <a:cs typeface="Courier"/>
              </a:rPr>
              <a:t>      start = end;</a:t>
            </a:r>
          </a:p>
          <a:p>
            <a:pPr>
              <a:spcBef>
                <a:spcPts val="0"/>
              </a:spcBef>
              <a:buNone/>
            </a:pPr>
            <a:r>
              <a:rPr lang="en-US" sz="1200" b="1" dirty="0" smtClean="0">
                <a:solidFill>
                  <a:srgbClr val="0073FF"/>
                </a:solidFill>
                <a:latin typeface="Courier"/>
                <a:ea typeface="Courier"/>
                <a:cs typeface="Courier"/>
              </a:rPr>
              <a:t> 41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(start &gt;= </a:t>
            </a:r>
            <a:r>
              <a:rPr lang="en-US" sz="1200" dirty="0" err="1" smtClean="0">
                <a:solidFill>
                  <a:srgbClr val="000000"/>
                </a:solidFill>
                <a:latin typeface="Courier"/>
                <a:ea typeface="Courier"/>
                <a:cs typeface="Courier"/>
              </a:rPr>
              <a:t>input.length</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Character.isDigit(input.charAt(start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44  </a:t>
            </a:r>
            <a:r>
              <a:rPr lang="en-US" sz="1200" dirty="0" smtClean="0">
                <a:solidFill>
                  <a:srgbClr val="000000"/>
                </a:solidFill>
                <a:latin typeface="Courier"/>
                <a:ea typeface="Courier"/>
                <a:cs typeface="Courier"/>
              </a:rPr>
              <a:t>         end = start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while</a:t>
            </a:r>
            <a:r>
              <a:rPr lang="en-US" sz="1200" dirty="0" smtClean="0">
                <a:solidFill>
                  <a:srgbClr val="000000"/>
                </a:solidFill>
                <a:latin typeface="Courier"/>
                <a:ea typeface="Courier"/>
                <a:cs typeface="Courier"/>
              </a:rPr>
              <a:t> (end &lt; </a:t>
            </a:r>
            <a:r>
              <a:rPr lang="en-US" sz="1200" dirty="0" err="1" smtClean="0">
                <a:solidFill>
                  <a:srgbClr val="000000"/>
                </a:solidFill>
                <a:latin typeface="Courier"/>
                <a:ea typeface="Courier"/>
                <a:cs typeface="Courier"/>
              </a:rPr>
              <a:t>input.length</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46  </a:t>
            </a:r>
            <a:r>
              <a:rPr lang="en-US" sz="1200" dirty="0" smtClean="0">
                <a:solidFill>
                  <a:srgbClr val="000000"/>
                </a:solidFill>
                <a:latin typeface="Courier"/>
                <a:ea typeface="Courier"/>
                <a:cs typeface="Courier"/>
              </a:rPr>
              <a:t>               &amp;&amp; </a:t>
            </a:r>
            <a:r>
              <a:rPr lang="en-US" sz="1200" dirty="0" err="1" smtClean="0">
                <a:solidFill>
                  <a:srgbClr val="000000"/>
                </a:solidFill>
                <a:latin typeface="Courier"/>
                <a:ea typeface="Courier"/>
                <a:cs typeface="Courier"/>
              </a:rPr>
              <a:t>Character.isDigit(input.charAt(end</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48  </a:t>
            </a:r>
            <a:r>
              <a:rPr lang="en-US" sz="1200" dirty="0" smtClean="0">
                <a:solidFill>
                  <a:srgbClr val="000000"/>
                </a:solidFill>
                <a:latin typeface="Courier"/>
                <a:ea typeface="Courier"/>
                <a:cs typeface="Courier"/>
              </a:rPr>
              <a:t>            end++;</a:t>
            </a:r>
          </a:p>
          <a:p>
            <a:pPr>
              <a:spcBef>
                <a:spcPts val="0"/>
              </a:spcBef>
              <a:buNone/>
            </a:pPr>
            <a:r>
              <a:rPr lang="en-US" sz="1200" b="1" dirty="0" smtClean="0">
                <a:solidFill>
                  <a:srgbClr val="0073FF"/>
                </a:solidFill>
                <a:latin typeface="Courier"/>
                <a:ea typeface="Courier"/>
                <a:cs typeface="Courier"/>
              </a:rPr>
              <a:t> 49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p>
          <a:p>
            <a:pPr>
              <a:spcBef>
                <a:spcPts val="0"/>
              </a:spcBef>
              <a:buNone/>
            </a:pPr>
            <a:r>
              <a:rPr lang="en-US" sz="1200" b="1" dirty="0" smtClean="0">
                <a:solidFill>
                  <a:srgbClr val="0073FF"/>
                </a:solidFill>
                <a:latin typeface="Courier"/>
                <a:ea typeface="Courier"/>
                <a:cs typeface="Courier"/>
              </a:rPr>
              <a:t> 52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53  </a:t>
            </a:r>
            <a:r>
              <a:rPr lang="en-US" sz="1200" dirty="0" smtClean="0">
                <a:solidFill>
                  <a:srgbClr val="000000"/>
                </a:solidFill>
                <a:latin typeface="Courier"/>
                <a:ea typeface="Courier"/>
                <a:cs typeface="Courier"/>
              </a:rPr>
              <a:t>         end = start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57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Computing the Area of a Triangle with Width 4</a:t>
            </a:r>
            <a:endParaRPr lang="en-US" sz="2400" dirty="0"/>
          </a:p>
        </p:txBody>
      </p:sp>
      <p:sp>
        <p:nvSpPr>
          <p:cNvPr id="3" name="Content Placeholder 2"/>
          <p:cNvSpPr>
            <a:spLocks noGrp="1"/>
          </p:cNvSpPr>
          <p:nvPr>
            <p:ph idx="4294967295"/>
          </p:nvPr>
        </p:nvSpPr>
        <p:spPr>
          <a:xfrm>
            <a:off x="8965" y="914759"/>
            <a:ext cx="9125512" cy="4971982"/>
          </a:xfrm>
        </p:spPr>
        <p:txBody>
          <a:bodyPr wrap="none"/>
          <a:lstStyle/>
          <a:p>
            <a:r>
              <a:rPr lang="en-US" dirty="0" err="1" smtClean="0">
                <a:solidFill>
                  <a:srgbClr val="6E8080"/>
                </a:solidFill>
                <a:latin typeface="Lucida Sans Typewriter"/>
                <a:ea typeface="Courier New" charset="0"/>
                <a:cs typeface="Courier New" charset="0"/>
              </a:rPr>
              <a:t>getArea</a:t>
            </a:r>
            <a:r>
              <a:rPr lang="en-US" dirty="0" smtClean="0"/>
              <a:t> method makes a smaller triangle of width 3 </a:t>
            </a:r>
          </a:p>
          <a:p>
            <a:r>
              <a:rPr lang="en-US" dirty="0" smtClean="0"/>
              <a:t>It calls </a:t>
            </a:r>
            <a:r>
              <a:rPr lang="en-US" dirty="0" err="1" smtClean="0">
                <a:solidFill>
                  <a:srgbClr val="6E8080"/>
                </a:solidFill>
                <a:latin typeface="Lucida Sans Typewriter"/>
                <a:ea typeface="Courier New" charset="0"/>
                <a:cs typeface="Courier New" charset="0"/>
              </a:rPr>
              <a:t>getArea</a:t>
            </a:r>
            <a:r>
              <a:rPr lang="en-US" dirty="0" smtClean="0"/>
              <a:t> on that triangle </a:t>
            </a:r>
          </a:p>
          <a:p>
            <a:pPr lvl="1"/>
            <a:r>
              <a:rPr lang="en-US" dirty="0" smtClean="0"/>
              <a:t>That method makes a smaller triangle of width 2 </a:t>
            </a:r>
          </a:p>
          <a:p>
            <a:pPr lvl="1"/>
            <a:r>
              <a:rPr lang="en-US" dirty="0" smtClean="0"/>
              <a:t>It calls </a:t>
            </a:r>
            <a:r>
              <a:rPr lang="en-US" dirty="0" err="1" smtClean="0">
                <a:solidFill>
                  <a:srgbClr val="6E8080"/>
                </a:solidFill>
                <a:latin typeface="Lucida Sans Typewriter"/>
                <a:ea typeface="Courier New" charset="0"/>
                <a:cs typeface="Courier New" charset="0"/>
              </a:rPr>
              <a:t>getArea</a:t>
            </a:r>
            <a:r>
              <a:rPr lang="en-US" dirty="0" smtClean="0"/>
              <a:t> on that triangle </a:t>
            </a:r>
          </a:p>
          <a:p>
            <a:pPr lvl="2">
              <a:buFont typeface="Courier New"/>
              <a:buChar char="o"/>
            </a:pPr>
            <a:r>
              <a:rPr lang="en-US" dirty="0" smtClean="0"/>
              <a:t>That method makes a smaller triangle of width 1 </a:t>
            </a:r>
          </a:p>
          <a:p>
            <a:pPr lvl="2">
              <a:buFont typeface="Courier New"/>
              <a:buChar char="o"/>
            </a:pPr>
            <a:r>
              <a:rPr lang="en-US" dirty="0" smtClean="0"/>
              <a:t>It calls </a:t>
            </a:r>
            <a:r>
              <a:rPr lang="en-US" dirty="0" err="1" smtClean="0">
                <a:solidFill>
                  <a:srgbClr val="6E8080"/>
                </a:solidFill>
                <a:latin typeface="Lucida Sans Typewriter"/>
                <a:ea typeface="Courier New" charset="0"/>
                <a:cs typeface="Courier New" charset="0"/>
              </a:rPr>
              <a:t>getArea</a:t>
            </a:r>
            <a:r>
              <a:rPr lang="en-US" dirty="0" smtClean="0"/>
              <a:t> on that triangle </a:t>
            </a:r>
          </a:p>
          <a:p>
            <a:pPr lvl="3"/>
            <a:r>
              <a:rPr lang="en-US" dirty="0" smtClean="0"/>
              <a:t>That method returns 1 </a:t>
            </a:r>
          </a:p>
          <a:p>
            <a:pPr lvl="2">
              <a:buFont typeface="Courier New"/>
              <a:buChar char="o"/>
            </a:pPr>
            <a:r>
              <a:rPr lang="en-US" dirty="0" smtClean="0"/>
              <a:t>The method returns </a:t>
            </a:r>
            <a:r>
              <a:rPr lang="en-US" dirty="0" err="1" smtClean="0">
                <a:solidFill>
                  <a:srgbClr val="6E8080"/>
                </a:solidFill>
                <a:latin typeface="Lucida Sans Typewriter"/>
                <a:ea typeface="Courier New" charset="0"/>
                <a:cs typeface="Courier New" charset="0"/>
              </a:rPr>
              <a:t>smallerArea</a:t>
            </a:r>
            <a:r>
              <a:rPr lang="en-US" dirty="0" smtClean="0"/>
              <a:t> + </a:t>
            </a:r>
            <a:r>
              <a:rPr lang="en-US" dirty="0" smtClean="0">
                <a:solidFill>
                  <a:srgbClr val="6E8080"/>
                </a:solidFill>
                <a:latin typeface="Lucida Sans Typewriter"/>
                <a:ea typeface="Courier New" charset="0"/>
                <a:cs typeface="Courier New" charset="0"/>
              </a:rPr>
              <a:t>width</a:t>
            </a:r>
            <a:r>
              <a:rPr lang="en-US" dirty="0" smtClean="0"/>
              <a:t> = 1 + 2 = 3 </a:t>
            </a:r>
          </a:p>
          <a:p>
            <a:pPr lvl="1"/>
            <a:r>
              <a:rPr lang="en-US" dirty="0" smtClean="0"/>
              <a:t>The method returns </a:t>
            </a:r>
            <a:r>
              <a:rPr lang="en-US" dirty="0" err="1" smtClean="0">
                <a:solidFill>
                  <a:srgbClr val="6E8080"/>
                </a:solidFill>
                <a:latin typeface="Lucida Sans Typewriter"/>
                <a:ea typeface="Courier New" charset="0"/>
                <a:cs typeface="Courier New" charset="0"/>
              </a:rPr>
              <a:t>smallerArea</a:t>
            </a:r>
            <a:r>
              <a:rPr lang="en-US" dirty="0" smtClean="0"/>
              <a:t> + </a:t>
            </a:r>
            <a:r>
              <a:rPr lang="en-US" dirty="0" err="1" smtClean="0">
                <a:solidFill>
                  <a:srgbClr val="6E8080"/>
                </a:solidFill>
                <a:latin typeface="Lucida Sans Typewriter"/>
                <a:ea typeface="Courier New" charset="0"/>
                <a:cs typeface="Courier New" charset="0"/>
              </a:rPr>
              <a:t>width</a:t>
            </a:r>
            <a:r>
              <a:rPr lang="en-US" dirty="0" smtClean="0"/>
              <a:t> = 3 + 3 = 6 </a:t>
            </a:r>
          </a:p>
          <a:p>
            <a:r>
              <a:rPr lang="en-US" dirty="0" smtClean="0"/>
              <a:t>The method returns </a:t>
            </a:r>
            <a:r>
              <a:rPr lang="en-US" dirty="0" err="1" smtClean="0">
                <a:solidFill>
                  <a:srgbClr val="6E8080"/>
                </a:solidFill>
                <a:latin typeface="Lucida Sans Typewriter"/>
                <a:ea typeface="Courier New" charset="0"/>
                <a:cs typeface="Courier New" charset="0"/>
              </a:rPr>
              <a:t>smallerArea</a:t>
            </a:r>
            <a:r>
              <a:rPr lang="en-US" dirty="0" smtClean="0"/>
              <a:t> + </a:t>
            </a:r>
            <a:r>
              <a:rPr lang="en-US" dirty="0" smtClean="0">
                <a:solidFill>
                  <a:srgbClr val="6E8080"/>
                </a:solidFill>
                <a:latin typeface="Lucida Sans Typewriter"/>
                <a:ea typeface="Courier New" charset="0"/>
                <a:cs typeface="Courier New" charset="0"/>
              </a:rPr>
              <a:t>width</a:t>
            </a:r>
            <a:r>
              <a:rPr lang="en-US" dirty="0" smtClean="0"/>
              <a:t> = 6 + 4 = 10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section5/</a:t>
            </a:r>
            <a:r>
              <a:rPr lang="en-US" dirty="0" smtClean="0">
                <a:hlinkClick r:id="rId2" action="ppaction://hlinkfile"/>
              </a:rPr>
              <a:t>ExpressionCalculator.java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java.util.Scanner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program calculates the value of an expression </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consisting of numbers, arithmetic operators, and parentheses.</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ExpressionCalculator</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Scanner in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Scanner(System.in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a:t>
            </a:r>
            <a:r>
              <a:rPr lang="en-US" sz="1200" dirty="0" err="1" smtClean="0">
                <a:solidFill>
                  <a:srgbClr val="32E598"/>
                </a:solidFill>
                <a:latin typeface="Courier"/>
                <a:ea typeface="Courier"/>
                <a:cs typeface="Courier"/>
              </a:rPr>
              <a:t>"Enter</a:t>
            </a:r>
            <a:r>
              <a:rPr lang="en-US" sz="1200" dirty="0" smtClean="0">
                <a:solidFill>
                  <a:srgbClr val="32E598"/>
                </a:solidFill>
                <a:latin typeface="Courier"/>
                <a:ea typeface="Courier"/>
                <a:cs typeface="Courier"/>
              </a:rPr>
              <a:t> an expression: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String input = </a:t>
            </a:r>
            <a:r>
              <a:rPr lang="en-US" sz="1200" dirty="0" err="1" smtClean="0">
                <a:solidFill>
                  <a:srgbClr val="000000"/>
                </a:solidFill>
                <a:latin typeface="Courier"/>
                <a:ea typeface="Courier"/>
                <a:cs typeface="Courier"/>
              </a:rPr>
              <a:t>in.nextLine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Evaluator </a:t>
            </a:r>
            <a:r>
              <a:rPr lang="en-US" sz="1200" dirty="0" err="1" smtClean="0">
                <a:solidFill>
                  <a:srgbClr val="000000"/>
                </a:solidFill>
                <a:latin typeface="Courier"/>
                <a:ea typeface="Courier"/>
                <a:cs typeface="Courier"/>
              </a:rPr>
              <a:t>e</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Evaluator(input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value = </a:t>
            </a:r>
            <a:r>
              <a:rPr lang="en-US" sz="1200" dirty="0" err="1" smtClean="0">
                <a:solidFill>
                  <a:srgbClr val="000000"/>
                </a:solidFill>
                <a:latin typeface="Courier"/>
                <a:ea typeface="Courier"/>
                <a:cs typeface="Courier"/>
              </a:rPr>
              <a:t>e.getExpressionValue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System.out.println(input</a:t>
            </a:r>
            <a:r>
              <a:rPr lang="en-US" sz="1200" dirty="0" smtClean="0">
                <a:solidFill>
                  <a:srgbClr val="000000"/>
                </a:solidFill>
                <a:latin typeface="Courier"/>
                <a:ea typeface="Courier"/>
                <a:cs typeface="Courier"/>
              </a:rPr>
              <a:t> + </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 + value);</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
        <p:nvSpPr>
          <p:cNvPr id="4" name="Content Placeholder 2"/>
          <p:cNvSpPr txBox="1">
            <a:spLocks/>
          </p:cNvSpPr>
          <p:nvPr/>
        </p:nvSpPr>
        <p:spPr>
          <a:xfrm>
            <a:off x="0" y="4240176"/>
            <a:ext cx="9134475" cy="3056370"/>
          </a:xfrm>
          <a:prstGeom prst="rect">
            <a:avLst/>
          </a:prstGeom>
        </p:spPr>
        <p:txBody>
          <a:bodyPr vert="horz" lIns="91440" tIns="45720" rIns="91440" bIns="45720" rtlCol="0">
            <a:normAutofit/>
          </a:bodyPr>
          <a:lstStyle/>
          <a:p>
            <a:r>
              <a:rPr lang="en-US" sz="2400" b="1" dirty="0" smtClean="0">
                <a:latin typeface="Lucida Sans"/>
                <a:cs typeface="Lucida Sans"/>
              </a:rPr>
              <a:t>Program Run:</a:t>
            </a:r>
          </a:p>
          <a:p>
            <a:endParaRPr lang="en-US" sz="2400" b="1" dirty="0" smtClean="0">
              <a:latin typeface="Lucida Sans"/>
              <a:cs typeface="Lucida Sans"/>
            </a:endParaRPr>
          </a:p>
          <a:p>
            <a:r>
              <a:rPr lang="en-US" sz="2000" dirty="0" smtClean="0">
                <a:solidFill>
                  <a:srgbClr val="6E8080"/>
                </a:solidFill>
                <a:latin typeface="Lucida Sans Typewriter"/>
                <a:ea typeface="Courier New" charset="0"/>
                <a:cs typeface="Courier New" charset="0"/>
              </a:rPr>
              <a:t>Enter an expression: </a:t>
            </a:r>
            <a:r>
              <a:rPr lang="en-US" sz="2000" dirty="0" smtClean="0">
                <a:solidFill>
                  <a:srgbClr val="006CB8"/>
                </a:solidFill>
                <a:latin typeface="Lucida Sans Typewriter"/>
                <a:ea typeface="Courier New" charset="0"/>
                <a:cs typeface="Courier New" charset="0"/>
              </a:rPr>
              <a:t>3+4*5</a:t>
            </a:r>
          </a:p>
          <a:p>
            <a:r>
              <a:rPr lang="en-US" sz="2000" dirty="0" smtClean="0">
                <a:solidFill>
                  <a:srgbClr val="6E8080"/>
                </a:solidFill>
                <a:latin typeface="Lucida Sans Typewriter"/>
                <a:ea typeface="Courier New" charset="0"/>
                <a:cs typeface="Courier New" charset="0"/>
              </a:rPr>
              <a:t>3+4*5=23</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13.16</a:t>
            </a:r>
            <a:endParaRPr lang="en-US" dirty="0"/>
          </a:p>
        </p:txBody>
      </p:sp>
      <p:sp>
        <p:nvSpPr>
          <p:cNvPr id="8" name="Content Placeholder 5"/>
          <p:cNvSpPr>
            <a:spLocks noGrp="1"/>
          </p:cNvSpPr>
          <p:nvPr>
            <p:ph idx="4294967295"/>
          </p:nvPr>
        </p:nvSpPr>
        <p:spPr>
          <a:xfrm>
            <a:off x="599372" y="1818756"/>
            <a:ext cx="8535664" cy="3389988"/>
          </a:xfrm>
        </p:spPr>
        <p:txBody>
          <a:bodyPr>
            <a:normAutofit/>
          </a:bodyPr>
          <a:lstStyle/>
          <a:p>
            <a:pPr>
              <a:buNone/>
            </a:pPr>
            <a:r>
              <a:rPr lang="en-US" b="1" dirty="0" smtClean="0"/>
              <a:t>Answer:</a:t>
            </a:r>
            <a:r>
              <a:rPr lang="en-US" dirty="0" smtClean="0"/>
              <a:t> Factors are combined by multiplicative operators (</a:t>
            </a:r>
            <a:r>
              <a:rPr lang="en-US" dirty="0" smtClean="0">
                <a:solidFill>
                  <a:srgbClr val="6E8080"/>
                </a:solidFill>
                <a:latin typeface="Lucida Sans Typewriter"/>
                <a:ea typeface="Courier New" charset="0"/>
                <a:cs typeface="Courier New" charset="0"/>
              </a:rPr>
              <a:t>*</a:t>
            </a:r>
            <a:r>
              <a:rPr lang="en-US" dirty="0" smtClean="0"/>
              <a:t> and </a:t>
            </a:r>
            <a:r>
              <a:rPr lang="en-US" dirty="0" smtClean="0">
                <a:solidFill>
                  <a:srgbClr val="6E8080"/>
                </a:solidFill>
                <a:latin typeface="Lucida Sans Typewriter"/>
                <a:ea typeface="Courier New" charset="0"/>
                <a:cs typeface="Courier New" charset="0"/>
              </a:rPr>
              <a:t>/</a:t>
            </a:r>
            <a:r>
              <a:rPr lang="en-US" dirty="0" smtClean="0"/>
              <a:t>), terms are combined by additive operators (</a:t>
            </a:r>
            <a:r>
              <a:rPr lang="en-US" dirty="0" smtClean="0">
                <a:solidFill>
                  <a:srgbClr val="6E8080"/>
                </a:solidFill>
                <a:latin typeface="Lucida Sans Typewriter"/>
                <a:ea typeface="Courier New" charset="0"/>
                <a:cs typeface="Courier New" charset="0"/>
              </a:rPr>
              <a:t>+</a:t>
            </a:r>
            <a:r>
              <a:rPr lang="en-US" dirty="0" smtClean="0"/>
              <a:t>, </a:t>
            </a:r>
            <a:r>
              <a:rPr lang="en-US" dirty="0" smtClean="0">
                <a:solidFill>
                  <a:srgbClr val="6E8080"/>
                </a:solidFill>
                <a:latin typeface="Lucida Sans Typewriter"/>
                <a:ea typeface="Courier New" charset="0"/>
                <a:cs typeface="Courier New" charset="0"/>
              </a:rPr>
              <a:t>-</a:t>
            </a:r>
            <a:r>
              <a:rPr lang="en-US" dirty="0" smtClean="0"/>
              <a:t>). We need both so that multiplication can bind more strongly than addition. </a:t>
            </a:r>
            <a:endParaRPr lang="en-US" dirty="0"/>
          </a:p>
        </p:txBody>
      </p:sp>
      <p:sp>
        <p:nvSpPr>
          <p:cNvPr id="9" name="Content Placeholder 5"/>
          <p:cNvSpPr>
            <a:spLocks noGrp="1"/>
          </p:cNvSpPr>
          <p:nvPr>
            <p:ph idx="4294967295"/>
          </p:nvPr>
        </p:nvSpPr>
        <p:spPr>
          <a:xfrm>
            <a:off x="0" y="958814"/>
            <a:ext cx="9135036" cy="859942"/>
          </a:xfrm>
        </p:spPr>
        <p:txBody>
          <a:bodyPr/>
          <a:lstStyle/>
          <a:p>
            <a:pPr>
              <a:buNone/>
            </a:pPr>
            <a:r>
              <a:rPr lang="en-US" dirty="0" smtClean="0"/>
              <a:t>What is the difference between a term and a factor? Why do we need both concepts?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13.17</a:t>
            </a:r>
            <a:endParaRPr lang="en-US" dirty="0"/>
          </a:p>
        </p:txBody>
      </p:sp>
      <p:sp>
        <p:nvSpPr>
          <p:cNvPr id="8" name="Content Placeholder 5"/>
          <p:cNvSpPr>
            <a:spLocks noGrp="1"/>
          </p:cNvSpPr>
          <p:nvPr>
            <p:ph idx="4294967295"/>
          </p:nvPr>
        </p:nvSpPr>
        <p:spPr>
          <a:xfrm>
            <a:off x="599372" y="1409805"/>
            <a:ext cx="8535664" cy="3389988"/>
          </a:xfrm>
        </p:spPr>
        <p:txBody>
          <a:bodyPr>
            <a:normAutofit/>
          </a:bodyPr>
          <a:lstStyle/>
          <a:p>
            <a:pPr>
              <a:buNone/>
            </a:pPr>
            <a:r>
              <a:rPr lang="en-US" b="1" dirty="0" smtClean="0"/>
              <a:t>Answer:</a:t>
            </a:r>
            <a:r>
              <a:rPr lang="en-US" dirty="0" smtClean="0"/>
              <a:t> To handle parenthesized expressions, such as </a:t>
            </a:r>
            <a:r>
              <a:rPr lang="en-US" dirty="0" smtClean="0">
                <a:solidFill>
                  <a:srgbClr val="6E8080"/>
                </a:solidFill>
                <a:latin typeface="Lucida Sans Typewriter"/>
                <a:ea typeface="Courier New" charset="0"/>
                <a:cs typeface="Courier New" charset="0"/>
              </a:rPr>
              <a:t>2 + 3*(4 + 5)</a:t>
            </a:r>
            <a:r>
              <a:rPr lang="en-US" dirty="0" smtClean="0"/>
              <a:t>. The </a:t>
            </a:r>
            <a:r>
              <a:rPr lang="en-US" dirty="0" err="1" smtClean="0"/>
              <a:t>subexpression</a:t>
            </a:r>
            <a:r>
              <a:rPr lang="en-US" dirty="0" smtClean="0"/>
              <a:t> </a:t>
            </a:r>
            <a:r>
              <a:rPr lang="en-US" dirty="0" smtClean="0">
                <a:solidFill>
                  <a:srgbClr val="6E8080"/>
                </a:solidFill>
                <a:latin typeface="Lucida Sans Typewriter"/>
                <a:ea typeface="Courier New" charset="0"/>
                <a:cs typeface="Courier New" charset="0"/>
              </a:rPr>
              <a:t>4 + 5 </a:t>
            </a:r>
            <a:r>
              <a:rPr lang="en-US" dirty="0" smtClean="0"/>
              <a:t>is handled by a recursive call to </a:t>
            </a:r>
            <a:r>
              <a:rPr lang="en-US" dirty="0" err="1" smtClean="0">
                <a:solidFill>
                  <a:srgbClr val="6E8080"/>
                </a:solidFill>
                <a:latin typeface="Lucida Sans Typewriter"/>
                <a:ea typeface="Courier New" charset="0"/>
                <a:cs typeface="Courier New" charset="0"/>
              </a:rPr>
              <a:t>getExpressionValue</a:t>
            </a:r>
            <a:r>
              <a:rPr lang="en-US" dirty="0" smtClean="0"/>
              <a:t>. </a:t>
            </a:r>
            <a:endParaRPr lang="en-US" dirty="0"/>
          </a:p>
        </p:txBody>
      </p:sp>
      <p:sp>
        <p:nvSpPr>
          <p:cNvPr id="9" name="Content Placeholder 5"/>
          <p:cNvSpPr>
            <a:spLocks noGrp="1"/>
          </p:cNvSpPr>
          <p:nvPr>
            <p:ph idx="4294967295"/>
          </p:nvPr>
        </p:nvSpPr>
        <p:spPr>
          <a:xfrm>
            <a:off x="0" y="958814"/>
            <a:ext cx="9135036" cy="450991"/>
          </a:xfrm>
        </p:spPr>
        <p:txBody>
          <a:bodyPr>
            <a:normAutofit lnSpcReduction="10000"/>
          </a:bodyPr>
          <a:lstStyle/>
          <a:p>
            <a:pPr>
              <a:buNone/>
            </a:pPr>
            <a:r>
              <a:rPr lang="en-US" dirty="0" smtClean="0"/>
              <a:t>Why does the expression parser use mutual recursion?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13.18</a:t>
            </a:r>
            <a:endParaRPr lang="en-US" dirty="0"/>
          </a:p>
        </p:txBody>
      </p:sp>
      <p:sp>
        <p:nvSpPr>
          <p:cNvPr id="8" name="Content Placeholder 5"/>
          <p:cNvSpPr>
            <a:spLocks noGrp="1"/>
          </p:cNvSpPr>
          <p:nvPr>
            <p:ph idx="4294967295"/>
          </p:nvPr>
        </p:nvSpPr>
        <p:spPr>
          <a:xfrm>
            <a:off x="599372" y="1786470"/>
            <a:ext cx="8535664" cy="3389988"/>
          </a:xfrm>
        </p:spPr>
        <p:txBody>
          <a:bodyPr>
            <a:normAutofit/>
          </a:bodyPr>
          <a:lstStyle/>
          <a:p>
            <a:pPr>
              <a:buNone/>
            </a:pPr>
            <a:r>
              <a:rPr lang="en-US" b="1" dirty="0" smtClean="0"/>
              <a:t>Answer:</a:t>
            </a:r>
            <a:r>
              <a:rPr lang="en-US" dirty="0" smtClean="0"/>
              <a:t> The </a:t>
            </a:r>
            <a:r>
              <a:rPr lang="en-US" dirty="0" err="1" smtClean="0">
                <a:solidFill>
                  <a:srgbClr val="6E8080"/>
                </a:solidFill>
                <a:latin typeface="Lucida Sans Typewriter"/>
                <a:ea typeface="Courier New" charset="0"/>
                <a:cs typeface="Courier New" charset="0"/>
              </a:rPr>
              <a:t>Integer.parseInt</a:t>
            </a:r>
            <a:r>
              <a:rPr lang="en-US" dirty="0" smtClean="0"/>
              <a:t> call in </a:t>
            </a:r>
            <a:r>
              <a:rPr lang="en-US" dirty="0" err="1" smtClean="0">
                <a:solidFill>
                  <a:srgbClr val="6E8080"/>
                </a:solidFill>
                <a:latin typeface="Lucida Sans Typewriter"/>
                <a:ea typeface="Courier New" charset="0"/>
                <a:cs typeface="Courier New" charset="0"/>
              </a:rPr>
              <a:t>getFactorValue</a:t>
            </a:r>
            <a:r>
              <a:rPr lang="en-US" dirty="0" smtClean="0"/>
              <a:t> throws an exception when it is given the string </a:t>
            </a:r>
            <a:r>
              <a:rPr lang="en-US" dirty="0" smtClean="0">
                <a:solidFill>
                  <a:srgbClr val="6E8080"/>
                </a:solidFill>
                <a:latin typeface="Lucida Sans Typewriter"/>
                <a:ea typeface="Courier New" charset="0"/>
                <a:cs typeface="Courier New" charset="0"/>
              </a:rPr>
              <a:t>")"</a:t>
            </a:r>
            <a:r>
              <a:rPr lang="en-US" dirty="0" smtClean="0"/>
              <a:t>. </a:t>
            </a:r>
            <a:endParaRPr lang="en-US" dirty="0"/>
          </a:p>
        </p:txBody>
      </p:sp>
      <p:sp>
        <p:nvSpPr>
          <p:cNvPr id="9" name="Content Placeholder 5"/>
          <p:cNvSpPr>
            <a:spLocks noGrp="1"/>
          </p:cNvSpPr>
          <p:nvPr>
            <p:ph idx="4294967295"/>
          </p:nvPr>
        </p:nvSpPr>
        <p:spPr>
          <a:xfrm>
            <a:off x="0" y="958814"/>
            <a:ext cx="9135036" cy="827656"/>
          </a:xfrm>
        </p:spPr>
        <p:txBody>
          <a:bodyPr/>
          <a:lstStyle/>
          <a:p>
            <a:pPr>
              <a:buNone/>
            </a:pPr>
            <a:r>
              <a:rPr lang="en-US" dirty="0" smtClean="0"/>
              <a:t>What happens if you try to parse the illegal expression </a:t>
            </a:r>
            <a:r>
              <a:rPr lang="en-US" dirty="0" smtClean="0">
                <a:solidFill>
                  <a:srgbClr val="6E8080"/>
                </a:solidFill>
                <a:latin typeface="Lucida Sans Typewriter"/>
                <a:ea typeface="Courier New" charset="0"/>
                <a:cs typeface="Courier New" charset="0"/>
              </a:rPr>
              <a:t>3+4*)5</a:t>
            </a:r>
            <a:r>
              <a:rPr lang="en-US" dirty="0" smtClean="0"/>
              <a:t>? Specifically, which method throws an exception?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Backtracking is a problem solving technique that builds up partial solutions that get increasingly closer to the goal.</a:t>
            </a:r>
          </a:p>
          <a:p>
            <a:pPr lvl="1"/>
            <a:r>
              <a:rPr lang="en-US" dirty="0" smtClean="0"/>
              <a:t>If a partial solution cannot be completed, one abandons it </a:t>
            </a:r>
          </a:p>
          <a:p>
            <a:pPr lvl="1"/>
            <a:r>
              <a:rPr lang="en-US" dirty="0" smtClean="0"/>
              <a:t>And returns to examining the other candidates.</a:t>
            </a:r>
          </a:p>
          <a:p>
            <a:r>
              <a:rPr lang="en-US" dirty="0" smtClean="0"/>
              <a:t>Characteristic properties needed to use backtracking for a problem.</a:t>
            </a:r>
          </a:p>
          <a:p>
            <a:pPr marL="914400" lvl="1" indent="-457200">
              <a:buFont typeface="+mj-lt"/>
              <a:buAutoNum type="arabicPeriod"/>
            </a:pPr>
            <a:r>
              <a:rPr lang="en-US" dirty="0" smtClean="0"/>
              <a:t>A procedure to examine a partial solution and determine whether to </a:t>
            </a:r>
          </a:p>
          <a:p>
            <a:pPr lvl="2"/>
            <a:r>
              <a:rPr lang="en-US" dirty="0" smtClean="0"/>
              <a:t>Accept it as an actual solution.</a:t>
            </a:r>
          </a:p>
          <a:p>
            <a:pPr lvl="2"/>
            <a:r>
              <a:rPr lang="en-US" dirty="0" smtClean="0"/>
              <a:t>Abandon it (either because it violates some rules or because it is clear that it can never lead to a valid solution).</a:t>
            </a:r>
          </a:p>
          <a:p>
            <a:pPr lvl="2"/>
            <a:r>
              <a:rPr lang="en-US" dirty="0" smtClean="0"/>
              <a:t>Continue extending it.</a:t>
            </a:r>
          </a:p>
          <a:p>
            <a:pPr marL="914400" lvl="1" indent="-457200">
              <a:buFont typeface="+mj-lt"/>
              <a:buAutoNum type="arabicPeriod"/>
            </a:pPr>
            <a:r>
              <a:rPr lang="en-US" dirty="0" smtClean="0"/>
              <a:t>A procedure to extend a partial solution, generating one or more solutions that come closer to the goal.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In a backtracking algorithm, one explores all paths towards a solution. When one path is a dead end, one needs to backtrack and try another choice.</a:t>
            </a:r>
            <a:endParaRPr lang="en-US" dirty="0"/>
          </a:p>
        </p:txBody>
      </p:sp>
      <p:pic>
        <p:nvPicPr>
          <p:cNvPr id="4" name="Picture 3" descr="dead_end.jpg"/>
          <p:cNvPicPr>
            <a:picLocks noChangeAspect="1"/>
          </p:cNvPicPr>
          <p:nvPr/>
        </p:nvPicPr>
        <p:blipFill>
          <a:blip r:embed="rId2"/>
          <a:stretch>
            <a:fillRect/>
          </a:stretch>
        </p:blipFill>
        <p:spPr>
          <a:xfrm>
            <a:off x="457902" y="2184010"/>
            <a:ext cx="2524125" cy="212407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Backtracking can then be expressed with the following recursive algorithm:</a:t>
            </a:r>
          </a:p>
          <a:p>
            <a:pPr lvl="1">
              <a:spcBef>
                <a:spcPts val="0"/>
              </a:spcBef>
              <a:buNone/>
            </a:pPr>
            <a:r>
              <a:rPr lang="en-US" dirty="0" err="1" smtClean="0">
                <a:latin typeface="Comic Sans MS"/>
                <a:cs typeface="Comic Sans MS"/>
              </a:rPr>
              <a:t>Solve(partialSolution</a:t>
            </a:r>
            <a:r>
              <a:rPr lang="en-US" dirty="0" smtClean="0">
                <a:latin typeface="Comic Sans MS"/>
                <a:cs typeface="Comic Sans MS"/>
              </a:rPr>
              <a:t>)</a:t>
            </a:r>
          </a:p>
          <a:p>
            <a:pPr lvl="1">
              <a:spcBef>
                <a:spcPts val="0"/>
              </a:spcBef>
              <a:buNone/>
            </a:pPr>
            <a:r>
              <a:rPr lang="en-US" dirty="0" smtClean="0">
                <a:latin typeface="Comic Sans MS"/>
                <a:cs typeface="Comic Sans MS"/>
              </a:rPr>
              <a:t>   </a:t>
            </a:r>
            <a:r>
              <a:rPr lang="en-US" dirty="0" err="1" smtClean="0">
                <a:latin typeface="Comic Sans MS"/>
                <a:cs typeface="Comic Sans MS"/>
              </a:rPr>
              <a:t>Examine(partialSolution</a:t>
            </a:r>
            <a:r>
              <a:rPr lang="en-US" dirty="0" smtClean="0">
                <a:latin typeface="Comic Sans MS"/>
                <a:cs typeface="Comic Sans MS"/>
              </a:rPr>
              <a:t>).</a:t>
            </a:r>
          </a:p>
          <a:p>
            <a:pPr lvl="1">
              <a:spcBef>
                <a:spcPts val="0"/>
              </a:spcBef>
              <a:buNone/>
            </a:pPr>
            <a:r>
              <a:rPr lang="en-US" dirty="0" smtClean="0">
                <a:latin typeface="Comic Sans MS"/>
                <a:cs typeface="Comic Sans MS"/>
              </a:rPr>
              <a:t>   If accepted</a:t>
            </a:r>
          </a:p>
          <a:p>
            <a:pPr lvl="1">
              <a:spcBef>
                <a:spcPts val="0"/>
              </a:spcBef>
              <a:buNone/>
            </a:pPr>
            <a:r>
              <a:rPr lang="en-US" dirty="0" smtClean="0">
                <a:latin typeface="Comic Sans MS"/>
                <a:cs typeface="Comic Sans MS"/>
              </a:rPr>
              <a:t>      Add </a:t>
            </a:r>
            <a:r>
              <a:rPr lang="en-US" dirty="0" err="1" smtClean="0">
                <a:latin typeface="Comic Sans MS"/>
                <a:cs typeface="Comic Sans MS"/>
              </a:rPr>
              <a:t>partialSolution</a:t>
            </a:r>
            <a:r>
              <a:rPr lang="en-US" dirty="0" smtClean="0">
                <a:latin typeface="Comic Sans MS"/>
                <a:cs typeface="Comic Sans MS"/>
              </a:rPr>
              <a:t> to the list of solutions.</a:t>
            </a:r>
          </a:p>
          <a:p>
            <a:pPr lvl="1">
              <a:spcBef>
                <a:spcPts val="0"/>
              </a:spcBef>
              <a:buNone/>
            </a:pPr>
            <a:r>
              <a:rPr lang="en-US" dirty="0" smtClean="0">
                <a:latin typeface="Comic Sans MS"/>
                <a:cs typeface="Comic Sans MS"/>
              </a:rPr>
              <a:t>   Else if continuing</a:t>
            </a:r>
          </a:p>
          <a:p>
            <a:pPr lvl="1">
              <a:spcBef>
                <a:spcPts val="0"/>
              </a:spcBef>
              <a:buNone/>
            </a:pPr>
            <a:r>
              <a:rPr lang="en-US" dirty="0" smtClean="0">
                <a:latin typeface="Comic Sans MS"/>
                <a:cs typeface="Comic Sans MS"/>
              </a:rPr>
              <a:t>      For each </a:t>
            </a:r>
            <a:r>
              <a:rPr lang="en-US" dirty="0" err="1" smtClean="0">
                <a:latin typeface="Comic Sans MS"/>
                <a:cs typeface="Comic Sans MS"/>
              </a:rPr>
              <a:t>p</a:t>
            </a:r>
            <a:r>
              <a:rPr lang="en-US" dirty="0" smtClean="0">
                <a:latin typeface="Comic Sans MS"/>
                <a:cs typeface="Comic Sans MS"/>
              </a:rPr>
              <a:t> in </a:t>
            </a:r>
            <a:r>
              <a:rPr lang="en-US" dirty="0" err="1" smtClean="0">
                <a:latin typeface="Comic Sans MS"/>
                <a:cs typeface="Comic Sans MS"/>
              </a:rPr>
              <a:t>extend(partialSolution</a:t>
            </a:r>
            <a:r>
              <a:rPr lang="en-US" dirty="0" smtClean="0">
                <a:latin typeface="Comic Sans MS"/>
                <a:cs typeface="Comic Sans MS"/>
              </a:rPr>
              <a:t>)</a:t>
            </a:r>
          </a:p>
          <a:p>
            <a:pPr lvl="1">
              <a:spcBef>
                <a:spcPts val="0"/>
              </a:spcBef>
              <a:buNone/>
            </a:pPr>
            <a:r>
              <a:rPr lang="en-US" dirty="0" smtClean="0">
                <a:latin typeface="Comic Sans MS"/>
                <a:cs typeface="Comic Sans MS"/>
              </a:rPr>
              <a:t>         </a:t>
            </a:r>
            <a:r>
              <a:rPr lang="en-US" dirty="0" err="1" smtClean="0">
                <a:latin typeface="Comic Sans MS"/>
                <a:cs typeface="Comic Sans MS"/>
              </a:rPr>
              <a:t>Solve(p</a:t>
            </a:r>
            <a:r>
              <a:rPr lang="en-US" dirty="0" smtClean="0">
                <a:latin typeface="Comic Sans MS"/>
                <a:cs typeface="Comic Sans MS"/>
              </a:rPr>
              <a:t>).</a:t>
            </a:r>
            <a:endParaRPr lang="en-US" dirty="0">
              <a:latin typeface="Comic Sans MS"/>
              <a:cs typeface="Comic Sans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 - Eight Queens Problem</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Problem: position eight queens on a chess board so that none of them attacks another according to the rules of chess.</a:t>
            </a:r>
          </a:p>
          <a:p>
            <a:pPr lvl="1"/>
            <a:r>
              <a:rPr lang="en-US" dirty="0" smtClean="0"/>
              <a:t>There are no two queens on the same row, column, or diagonal</a:t>
            </a:r>
          </a:p>
          <a:p>
            <a:r>
              <a:rPr lang="en-US" dirty="0" smtClean="0"/>
              <a:t>A Solution to the Eight Queens Problem:</a:t>
            </a:r>
            <a:endParaRPr lang="en-US" dirty="0"/>
          </a:p>
        </p:txBody>
      </p:sp>
      <p:pic>
        <p:nvPicPr>
          <p:cNvPr id="5" name="Picture 4" descr="eight_queens.png"/>
          <p:cNvPicPr>
            <a:picLocks noChangeAspect="1"/>
          </p:cNvPicPr>
          <p:nvPr/>
        </p:nvPicPr>
        <p:blipFill>
          <a:blip r:embed="rId2"/>
          <a:stretch>
            <a:fillRect/>
          </a:stretch>
        </p:blipFill>
        <p:spPr>
          <a:xfrm>
            <a:off x="301911" y="2979670"/>
            <a:ext cx="3567951" cy="360659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 - Eight Queens Problem</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To examine a partial solution:</a:t>
            </a:r>
          </a:p>
          <a:p>
            <a:pPr lvl="1"/>
            <a:r>
              <a:rPr lang="en-US" dirty="0" smtClean="0"/>
              <a:t>If two queens attack each other, reject it. </a:t>
            </a:r>
          </a:p>
          <a:p>
            <a:pPr lvl="1"/>
            <a:r>
              <a:rPr lang="en-US" dirty="0" smtClean="0"/>
              <a:t>Otherwise, if it has eight queens, accept it. </a:t>
            </a:r>
          </a:p>
          <a:p>
            <a:pPr lvl="1"/>
            <a:r>
              <a:rPr lang="en-US" dirty="0" smtClean="0"/>
              <a:t>Otherwise, continue.</a:t>
            </a:r>
          </a:p>
          <a:p>
            <a:r>
              <a:rPr lang="en-US" dirty="0" smtClean="0"/>
              <a:t>To extend a partial solution:</a:t>
            </a:r>
          </a:p>
          <a:p>
            <a:pPr lvl="1"/>
            <a:r>
              <a:rPr lang="en-US" dirty="0" smtClean="0"/>
              <a:t>Add another queen on an empty square</a:t>
            </a:r>
          </a:p>
          <a:p>
            <a:pPr lvl="1"/>
            <a:r>
              <a:rPr lang="en-US" dirty="0" smtClean="0"/>
              <a:t>For efficiency, place first queen in row 1, the next in row 2, and so on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Provide a class </a:t>
            </a:r>
            <a:r>
              <a:rPr lang="en-US" dirty="0" err="1" smtClean="0">
                <a:solidFill>
                  <a:srgbClr val="6E8080"/>
                </a:solidFill>
                <a:latin typeface="Lucida Sans Typewriter"/>
                <a:ea typeface="Courier New" charset="0"/>
                <a:cs typeface="Courier New" charset="0"/>
              </a:rPr>
              <a:t>PartialSolution</a:t>
            </a:r>
            <a:r>
              <a:rPr lang="en-US" dirty="0" smtClean="0"/>
              <a:t> </a:t>
            </a:r>
          </a:p>
          <a:p>
            <a:pPr lvl="1"/>
            <a:r>
              <a:rPr lang="en-US" dirty="0" smtClean="0"/>
              <a:t>that collects the queens in a partial solution, </a:t>
            </a:r>
          </a:p>
          <a:p>
            <a:pPr lvl="1"/>
            <a:r>
              <a:rPr lang="en-US" dirty="0" smtClean="0"/>
              <a:t>and that has methods to examine and extend the solution</a:t>
            </a:r>
          </a:p>
          <a:p>
            <a:pPr lvl="2">
              <a:spcBef>
                <a:spcPts val="0"/>
              </a:spcBef>
              <a:buNone/>
            </a:pPr>
            <a:r>
              <a:rPr lang="en-US" sz="2000" dirty="0" smtClean="0">
                <a:solidFill>
                  <a:srgbClr val="6E8080"/>
                </a:solidFill>
                <a:latin typeface="Lucida Sans Typewriter"/>
                <a:ea typeface="Courier New" charset="0"/>
                <a:cs typeface="Courier New" charset="0"/>
              </a:rPr>
              <a:t>public class </a:t>
            </a:r>
            <a:r>
              <a:rPr lang="en-US" sz="2000" dirty="0" err="1" smtClean="0">
                <a:solidFill>
                  <a:srgbClr val="6E8080"/>
                </a:solidFill>
                <a:latin typeface="Lucida Sans Typewriter"/>
                <a:ea typeface="Courier New" charset="0"/>
                <a:cs typeface="Courier New" charset="0"/>
              </a:rPr>
              <a:t>PartialSolution</a:t>
            </a:r>
            <a:endParaRPr lang="en-US" sz="2000" dirty="0" smtClean="0">
              <a:solidFill>
                <a:srgbClr val="6E8080"/>
              </a:solidFill>
              <a:latin typeface="Lucida Sans Typewriter"/>
              <a:ea typeface="Courier New" charset="0"/>
              <a:cs typeface="Courier New" charset="0"/>
            </a:endParaRP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private Queen[] queens;</a:t>
            </a:r>
          </a:p>
          <a:p>
            <a:pPr lvl="2">
              <a:spcBef>
                <a:spcPts val="0"/>
              </a:spcBef>
              <a:buNone/>
            </a:pPr>
            <a:r>
              <a:rPr lang="en-US" sz="2000" dirty="0" smtClean="0">
                <a:solidFill>
                  <a:srgbClr val="6E8080"/>
                </a:solidFill>
                <a:latin typeface="Lucida Sans Typewriter"/>
                <a:ea typeface="Courier New" charset="0"/>
                <a:cs typeface="Courier New" charset="0"/>
              </a:rPr>
              <a:t>   public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examine() { . . . }</a:t>
            </a:r>
          </a:p>
          <a:p>
            <a:pPr lvl="2">
              <a:spcBef>
                <a:spcPts val="0"/>
              </a:spcBef>
              <a:buNone/>
            </a:pPr>
            <a:r>
              <a:rPr lang="en-US" sz="2000" dirty="0" smtClean="0">
                <a:solidFill>
                  <a:srgbClr val="6E8080"/>
                </a:solidFill>
                <a:latin typeface="Lucida Sans Typewriter"/>
                <a:ea typeface="Courier New" charset="0"/>
                <a:cs typeface="Courier New" charset="0"/>
              </a:rPr>
              <a:t>   public </a:t>
            </a:r>
            <a:r>
              <a:rPr lang="en-US" sz="2000" dirty="0" err="1" smtClean="0">
                <a:solidFill>
                  <a:srgbClr val="6E8080"/>
                </a:solidFill>
                <a:latin typeface="Lucida Sans Typewriter"/>
                <a:ea typeface="Courier New" charset="0"/>
                <a:cs typeface="Courier New" charset="0"/>
              </a:rPr>
              <a:t>PartialSolution</a:t>
            </a:r>
            <a:r>
              <a:rPr lang="en-US" sz="2000" dirty="0" smtClean="0">
                <a:solidFill>
                  <a:srgbClr val="6E8080"/>
                </a:solidFill>
                <a:latin typeface="Lucida Sans Typewriter"/>
                <a:ea typeface="Courier New" charset="0"/>
                <a:cs typeface="Courier New" charset="0"/>
              </a:rPr>
              <a:t>[] extend() { . . . }</a:t>
            </a:r>
          </a:p>
          <a:p>
            <a:pPr lvl="2">
              <a:spcBef>
                <a:spcPts val="0"/>
              </a:spcBef>
              <a:buNone/>
            </a:pP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Recursion</a:t>
            </a:r>
            <a:endParaRPr lang="en-US" dirty="0"/>
          </a:p>
        </p:txBody>
      </p:sp>
      <p:sp>
        <p:nvSpPr>
          <p:cNvPr id="3" name="Content Placeholder 2"/>
          <p:cNvSpPr>
            <a:spLocks noGrp="1"/>
          </p:cNvSpPr>
          <p:nvPr>
            <p:ph idx="4294967295"/>
          </p:nvPr>
        </p:nvSpPr>
        <p:spPr>
          <a:xfrm>
            <a:off x="8965" y="914759"/>
            <a:ext cx="9125512" cy="4971982"/>
          </a:xfrm>
        </p:spPr>
        <p:txBody>
          <a:bodyPr/>
          <a:lstStyle/>
          <a:p>
            <a:r>
              <a:rPr lang="en-US" dirty="0" smtClean="0"/>
              <a:t>A recursive computation solves a problem by using the solution of the same problem with simpler values. </a:t>
            </a:r>
          </a:p>
          <a:p>
            <a:r>
              <a:rPr lang="en-US" dirty="0" smtClean="0"/>
              <a:t>Two requirements for successful recursion.</a:t>
            </a:r>
          </a:p>
          <a:p>
            <a:r>
              <a:rPr lang="en-US" dirty="0" smtClean="0"/>
              <a:t>For recursion to terminate, there must be special cases for the simplest inputs. </a:t>
            </a:r>
          </a:p>
          <a:p>
            <a:r>
              <a:rPr lang="en-US" dirty="0" smtClean="0"/>
              <a:t>To complete our </a:t>
            </a:r>
            <a:r>
              <a:rPr lang="en-US" dirty="0" smtClean="0">
                <a:solidFill>
                  <a:srgbClr val="6E8080"/>
                </a:solidFill>
                <a:latin typeface="Lucida Sans Typewriter"/>
                <a:ea typeface="Courier New" charset="0"/>
                <a:cs typeface="Courier New" charset="0"/>
              </a:rPr>
              <a:t>Triangle</a:t>
            </a:r>
            <a:r>
              <a:rPr lang="en-US" dirty="0" smtClean="0"/>
              <a:t> example, we must handle width &lt;= 0:</a:t>
            </a:r>
          </a:p>
          <a:p>
            <a:pPr lvl="1">
              <a:buNone/>
            </a:pPr>
            <a:r>
              <a:rPr lang="en-US" dirty="0" smtClean="0">
                <a:solidFill>
                  <a:srgbClr val="6E8080"/>
                </a:solidFill>
                <a:latin typeface="Lucida Sans Typewriter"/>
                <a:ea typeface="Courier New" charset="0"/>
                <a:cs typeface="Courier New" charset="0"/>
              </a:rPr>
              <a:t>if (width &lt;= 0)  return 0; </a:t>
            </a:r>
          </a:p>
          <a:p>
            <a:r>
              <a:rPr lang="en-US" dirty="0" smtClean="0"/>
              <a:t>Two key requirements for successful recursion: </a:t>
            </a:r>
          </a:p>
          <a:p>
            <a:pPr lvl="1"/>
            <a:r>
              <a:rPr lang="en-US" dirty="0" smtClean="0"/>
              <a:t>Every recursive call must simplify the computation in some way </a:t>
            </a:r>
          </a:p>
          <a:p>
            <a:pPr lvl="1"/>
            <a:r>
              <a:rPr lang="en-US" dirty="0" smtClean="0"/>
              <a:t>There must be special cases to handle the simplest computations directly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a:t>
            </a:r>
            <a:r>
              <a:rPr lang="en-US" dirty="0" smtClean="0">
                <a:solidFill>
                  <a:srgbClr val="6E8080"/>
                </a:solidFill>
                <a:latin typeface="Lucida Sans Typewriter"/>
                <a:ea typeface="Courier New" charset="0"/>
                <a:cs typeface="Courier New" charset="0"/>
              </a:rPr>
              <a:t>examine</a:t>
            </a:r>
            <a:r>
              <a:rPr lang="en-US" dirty="0" smtClean="0"/>
              <a:t> method simply checks whether two queens attack each other:</a:t>
            </a:r>
          </a:p>
          <a:p>
            <a:pPr lvl="2">
              <a:spcBef>
                <a:spcPts val="0"/>
              </a:spcBef>
              <a:buNone/>
            </a:pPr>
            <a:r>
              <a:rPr lang="en-US" sz="1600" dirty="0" smtClean="0">
                <a:solidFill>
                  <a:srgbClr val="6E8080"/>
                </a:solidFill>
                <a:latin typeface="Lucida Sans Typewriter"/>
                <a:ea typeface="Courier New" charset="0"/>
                <a:cs typeface="Courier New" charset="0"/>
              </a:rPr>
              <a:t>public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examine()</a:t>
            </a:r>
          </a:p>
          <a:p>
            <a:pPr lvl="2">
              <a:spcBef>
                <a:spcPts val="0"/>
              </a:spcBef>
              <a:buNone/>
            </a:pP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0;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&lt; </a:t>
            </a:r>
            <a:r>
              <a:rPr lang="en-US" sz="1600" dirty="0" err="1" smtClean="0">
                <a:solidFill>
                  <a:srgbClr val="6E8080"/>
                </a:solidFill>
                <a:latin typeface="Lucida Sans Typewriter"/>
                <a:ea typeface="Courier New" charset="0"/>
                <a:cs typeface="Courier New" charset="0"/>
              </a:rPr>
              <a:t>queens.length</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p>
          <a:p>
            <a:pPr lvl="2">
              <a:spcBef>
                <a:spcPts val="0"/>
              </a:spcBef>
              <a:buNone/>
            </a:pPr>
            <a:r>
              <a:rPr lang="en-US" sz="1600" dirty="0" smtClean="0">
                <a:solidFill>
                  <a:srgbClr val="6E8080"/>
                </a:solidFill>
                <a:latin typeface="Lucida Sans Typewriter"/>
                <a:ea typeface="Courier New" charset="0"/>
                <a:cs typeface="Courier New" charset="0"/>
              </a:rPr>
              <a:t>      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+ 1;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&lt;</a:t>
            </a:r>
            <a:r>
              <a:rPr lang="en-US" sz="1600" dirty="0" err="1" smtClean="0">
                <a:solidFill>
                  <a:srgbClr val="6E8080"/>
                </a:solidFill>
                <a:latin typeface="Lucida Sans Typewriter"/>
                <a:ea typeface="Courier New" charset="0"/>
                <a:cs typeface="Courier New" charset="0"/>
              </a:rPr>
              <a:t>queens.length</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p>
          <a:p>
            <a:pPr lvl="2">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queens[i].attacks(queens[j</a:t>
            </a:r>
            <a:r>
              <a:rPr lang="en-US" sz="1600" dirty="0" smtClean="0">
                <a:solidFill>
                  <a:srgbClr val="6E8080"/>
                </a:solidFill>
                <a:latin typeface="Lucida Sans Typewriter"/>
                <a:ea typeface="Courier New" charset="0"/>
                <a:cs typeface="Courier New" charset="0"/>
              </a:rPr>
              <a:t>])) { return ABANDON; }</a:t>
            </a:r>
          </a:p>
          <a:p>
            <a:pPr lvl="2">
              <a:spcBef>
                <a:spcPts val="0"/>
              </a:spcBef>
              <a:buNone/>
            </a:pPr>
            <a:r>
              <a:rPr lang="en-US" sz="1600" dirty="0" smtClean="0">
                <a:solidFill>
                  <a:srgbClr val="6E8080"/>
                </a:solidFill>
                <a:latin typeface="Lucida Sans Typewriter"/>
                <a:ea typeface="Courier New" charset="0"/>
                <a:cs typeface="Courier New" charset="0"/>
              </a:rPr>
              <a:t>      }</a:t>
            </a:r>
          </a:p>
          <a:p>
            <a:pPr lvl="2">
              <a:spcBef>
                <a:spcPts val="0"/>
              </a:spcBef>
              <a:buNone/>
            </a:pPr>
            <a:r>
              <a:rPr lang="en-US" sz="1600" dirty="0" smtClean="0">
                <a:solidFill>
                  <a:srgbClr val="6E8080"/>
                </a:solidFill>
                <a:latin typeface="Lucida Sans Typewriter"/>
                <a:ea typeface="Courier New" charset="0"/>
                <a:cs typeface="Courier New" charset="0"/>
              </a:rPr>
              <a:t>   }</a:t>
            </a:r>
          </a:p>
          <a:p>
            <a:pPr lvl="2">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queens.length</a:t>
            </a:r>
            <a:r>
              <a:rPr lang="en-US" sz="1600" dirty="0" smtClean="0">
                <a:solidFill>
                  <a:srgbClr val="6E8080"/>
                </a:solidFill>
                <a:latin typeface="Lucida Sans Typewriter"/>
                <a:ea typeface="Courier New" charset="0"/>
                <a:cs typeface="Courier New" charset="0"/>
              </a:rPr>
              <a:t> == NQUEENS) { return ACCEPT; }</a:t>
            </a:r>
          </a:p>
          <a:p>
            <a:pPr lvl="2">
              <a:spcBef>
                <a:spcPts val="0"/>
              </a:spcBef>
              <a:buNone/>
            </a:pPr>
            <a:r>
              <a:rPr lang="en-US" sz="1600" dirty="0" smtClean="0">
                <a:solidFill>
                  <a:srgbClr val="6E8080"/>
                </a:solidFill>
                <a:latin typeface="Lucida Sans Typewriter"/>
                <a:ea typeface="Courier New" charset="0"/>
                <a:cs typeface="Courier New" charset="0"/>
              </a:rPr>
              <a:t>   else { return CONTINUE; }</a:t>
            </a:r>
          </a:p>
          <a:p>
            <a:pPr lvl="2">
              <a:spcBef>
                <a:spcPts val="0"/>
              </a:spcBef>
              <a:buNone/>
            </a:pPr>
            <a:r>
              <a:rPr lang="en-US" sz="16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a:t>
            </a:r>
            <a:r>
              <a:rPr lang="en-US" dirty="0" smtClean="0">
                <a:solidFill>
                  <a:srgbClr val="6E8080"/>
                </a:solidFill>
                <a:latin typeface="Lucida Sans Typewriter"/>
                <a:ea typeface="Courier New" charset="0"/>
                <a:cs typeface="Courier New" charset="0"/>
              </a:rPr>
              <a:t>extend</a:t>
            </a:r>
            <a:r>
              <a:rPr lang="en-US" dirty="0" smtClean="0"/>
              <a:t> method takes a given solution</a:t>
            </a:r>
          </a:p>
          <a:p>
            <a:pPr lvl="1"/>
            <a:r>
              <a:rPr lang="en-US" dirty="0" smtClean="0"/>
              <a:t>And makes eight copies of it.</a:t>
            </a:r>
          </a:p>
          <a:p>
            <a:pPr lvl="1"/>
            <a:r>
              <a:rPr lang="en-US" dirty="0" smtClean="0"/>
              <a:t>Each copy gets a new queen in a different column.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a:t>
            </a:r>
            <a:endParaRPr lang="en-US" dirty="0"/>
          </a:p>
        </p:txBody>
      </p:sp>
      <p:sp>
        <p:nvSpPr>
          <p:cNvPr id="3" name="Content Placeholder 2"/>
          <p:cNvSpPr>
            <a:spLocks noGrp="1"/>
          </p:cNvSpPr>
          <p:nvPr>
            <p:ph idx="4294967295"/>
          </p:nvPr>
        </p:nvSpPr>
        <p:spPr>
          <a:xfrm>
            <a:off x="9525" y="921456"/>
            <a:ext cx="9134475" cy="5664807"/>
          </a:xfrm>
        </p:spPr>
        <p:txBody>
          <a:bodyPr/>
          <a:lstStyle/>
          <a:p>
            <a:pPr lvl="2">
              <a:spcBef>
                <a:spcPts val="0"/>
              </a:spcBef>
              <a:buNone/>
            </a:pPr>
            <a:r>
              <a:rPr lang="en-US" sz="1600" dirty="0" smtClean="0">
                <a:solidFill>
                  <a:srgbClr val="6E8080"/>
                </a:solidFill>
                <a:latin typeface="Lucida Sans Typewriter"/>
                <a:ea typeface="Courier New" charset="0"/>
                <a:cs typeface="Courier New" charset="0"/>
              </a:rPr>
              <a:t>public </a:t>
            </a:r>
            <a:r>
              <a:rPr lang="en-US" sz="1600" dirty="0" err="1" smtClean="0">
                <a:solidFill>
                  <a:srgbClr val="6E8080"/>
                </a:solidFill>
                <a:latin typeface="Lucida Sans Typewriter"/>
                <a:ea typeface="Courier New" charset="0"/>
                <a:cs typeface="Courier New" charset="0"/>
              </a:rPr>
              <a:t>PartialSolution</a:t>
            </a:r>
            <a:r>
              <a:rPr lang="en-US" sz="1600" dirty="0" smtClean="0">
                <a:solidFill>
                  <a:srgbClr val="6E8080"/>
                </a:solidFill>
                <a:latin typeface="Lucida Sans Typewriter"/>
                <a:ea typeface="Courier New" charset="0"/>
                <a:cs typeface="Courier New" charset="0"/>
              </a:rPr>
              <a:t>[] extend()</a:t>
            </a:r>
          </a:p>
          <a:p>
            <a:pPr lvl="2">
              <a:spcBef>
                <a:spcPts val="0"/>
              </a:spcBef>
              <a:buNone/>
            </a:pP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 Generate a new solution for each column</a:t>
            </a:r>
          </a:p>
          <a:p>
            <a:pPr lvl="2">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PartialSolution</a:t>
            </a:r>
            <a:r>
              <a:rPr lang="en-US" sz="1600" dirty="0" smtClean="0">
                <a:solidFill>
                  <a:srgbClr val="6E8080"/>
                </a:solidFill>
                <a:latin typeface="Lucida Sans Typewriter"/>
                <a:ea typeface="Courier New" charset="0"/>
                <a:cs typeface="Courier New" charset="0"/>
              </a:rPr>
              <a:t>[] result = new </a:t>
            </a:r>
            <a:r>
              <a:rPr lang="en-US" sz="1600" dirty="0" err="1" smtClean="0">
                <a:solidFill>
                  <a:srgbClr val="6E8080"/>
                </a:solidFill>
                <a:latin typeface="Lucida Sans Typewriter"/>
                <a:ea typeface="Courier New" charset="0"/>
                <a:cs typeface="Courier New" charset="0"/>
              </a:rPr>
              <a:t>PartialSolution[NQUEENS</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0;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&lt; </a:t>
            </a:r>
            <a:r>
              <a:rPr lang="en-US" sz="1600" dirty="0" err="1" smtClean="0">
                <a:solidFill>
                  <a:srgbClr val="6E8080"/>
                </a:solidFill>
                <a:latin typeface="Lucida Sans Typewriter"/>
                <a:ea typeface="Courier New" charset="0"/>
                <a:cs typeface="Courier New" charset="0"/>
              </a:rPr>
              <a:t>result.length</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p>
          <a:p>
            <a:pPr lvl="2">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size = </a:t>
            </a:r>
            <a:r>
              <a:rPr lang="en-US" sz="1600" dirty="0" err="1" smtClean="0">
                <a:solidFill>
                  <a:srgbClr val="6E8080"/>
                </a:solidFill>
                <a:latin typeface="Lucida Sans Typewriter"/>
                <a:ea typeface="Courier New" charset="0"/>
                <a:cs typeface="Courier New" charset="0"/>
              </a:rPr>
              <a:t>queens.length</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p>
          <a:p>
            <a:pPr lvl="2">
              <a:spcBef>
                <a:spcPts val="0"/>
              </a:spcBef>
              <a:buNone/>
            </a:pPr>
            <a:r>
              <a:rPr lang="en-US" sz="1600" dirty="0" smtClean="0">
                <a:solidFill>
                  <a:srgbClr val="6E8080"/>
                </a:solidFill>
                <a:latin typeface="Lucida Sans Typewriter"/>
                <a:ea typeface="Courier New" charset="0"/>
                <a:cs typeface="Courier New" charset="0"/>
              </a:rPr>
              <a:t>      // The new solution has one more row than this one</a:t>
            </a:r>
          </a:p>
          <a:p>
            <a:pPr lvl="2">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result[i</a:t>
            </a:r>
            <a:r>
              <a:rPr lang="en-US" sz="1600" dirty="0" smtClean="0">
                <a:solidFill>
                  <a:srgbClr val="6E8080"/>
                </a:solidFill>
                <a:latin typeface="Lucida Sans Typewriter"/>
                <a:ea typeface="Courier New" charset="0"/>
                <a:cs typeface="Courier New" charset="0"/>
              </a:rPr>
              <a:t>] = new </a:t>
            </a:r>
            <a:r>
              <a:rPr lang="en-US" sz="1600" dirty="0" err="1" smtClean="0">
                <a:solidFill>
                  <a:srgbClr val="6E8080"/>
                </a:solidFill>
                <a:latin typeface="Lucida Sans Typewriter"/>
                <a:ea typeface="Courier New" charset="0"/>
                <a:cs typeface="Courier New" charset="0"/>
              </a:rPr>
              <a:t>PartialSolution(size</a:t>
            </a:r>
            <a:r>
              <a:rPr lang="en-US" sz="1600" dirty="0" smtClean="0">
                <a:solidFill>
                  <a:srgbClr val="6E8080"/>
                </a:solidFill>
                <a:latin typeface="Lucida Sans Typewriter"/>
                <a:ea typeface="Courier New" charset="0"/>
                <a:cs typeface="Courier New" charset="0"/>
              </a:rPr>
              <a:t> + 1);</a:t>
            </a:r>
          </a:p>
          <a:p>
            <a:pPr lvl="2">
              <a:spcBef>
                <a:spcPts val="0"/>
              </a:spcBef>
              <a:buNone/>
            </a:pPr>
            <a:endParaRPr lang="en-US" sz="1600" dirty="0" smtClean="0">
              <a:solidFill>
                <a:srgbClr val="6E8080"/>
              </a:solidFill>
              <a:latin typeface="Lucida Sans Typewriter"/>
              <a:ea typeface="Courier New" charset="0"/>
              <a:cs typeface="Courier New" charset="0"/>
            </a:endParaRPr>
          </a:p>
          <a:p>
            <a:pPr lvl="2">
              <a:spcBef>
                <a:spcPts val="0"/>
              </a:spcBef>
              <a:buNone/>
            </a:pPr>
            <a:r>
              <a:rPr lang="en-US" sz="1600" dirty="0" smtClean="0">
                <a:solidFill>
                  <a:srgbClr val="6E8080"/>
                </a:solidFill>
                <a:latin typeface="Lucida Sans Typewriter"/>
                <a:ea typeface="Courier New" charset="0"/>
                <a:cs typeface="Courier New" charset="0"/>
              </a:rPr>
              <a:t>      // Copy this solution into the new one</a:t>
            </a:r>
          </a:p>
          <a:p>
            <a:pPr lvl="2">
              <a:spcBef>
                <a:spcPts val="0"/>
              </a:spcBef>
              <a:buNone/>
            </a:pPr>
            <a:r>
              <a:rPr lang="en-US" sz="1600" dirty="0" smtClean="0">
                <a:solidFill>
                  <a:srgbClr val="6E8080"/>
                </a:solidFill>
                <a:latin typeface="Lucida Sans Typewriter"/>
                <a:ea typeface="Courier New" charset="0"/>
                <a:cs typeface="Courier New" charset="0"/>
              </a:rPr>
              <a:t>      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 0;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&lt; size;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p>
          <a:p>
            <a:pPr lvl="2">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result[i].queens[j</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queens[j</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p>
          <a:p>
            <a:pPr lvl="2">
              <a:spcBef>
                <a:spcPts val="0"/>
              </a:spcBef>
              <a:buNone/>
            </a:pPr>
            <a:endParaRPr lang="en-US" sz="1600" dirty="0" smtClean="0">
              <a:solidFill>
                <a:srgbClr val="6E8080"/>
              </a:solidFill>
              <a:latin typeface="Lucida Sans Typewriter"/>
              <a:ea typeface="Courier New" charset="0"/>
              <a:cs typeface="Courier New" charset="0"/>
            </a:endParaRPr>
          </a:p>
          <a:p>
            <a:pPr lvl="2">
              <a:spcBef>
                <a:spcPts val="0"/>
              </a:spcBef>
              <a:buNone/>
            </a:pPr>
            <a:r>
              <a:rPr lang="en-US" sz="1600" dirty="0" smtClean="0">
                <a:solidFill>
                  <a:srgbClr val="6E8080"/>
                </a:solidFill>
                <a:latin typeface="Lucida Sans Typewriter"/>
                <a:ea typeface="Courier New" charset="0"/>
                <a:cs typeface="Courier New" charset="0"/>
              </a:rPr>
              <a:t>      // Append the new queen into the </a:t>
            </a:r>
            <a:r>
              <a:rPr lang="en-US" sz="1600" dirty="0" err="1" smtClean="0">
                <a:solidFill>
                  <a:srgbClr val="6E8080"/>
                </a:solidFill>
                <a:latin typeface="Lucida Sans Typewriter"/>
                <a:ea typeface="Courier New" charset="0"/>
                <a:cs typeface="Courier New" charset="0"/>
              </a:rPr>
              <a:t>ith</a:t>
            </a:r>
            <a:r>
              <a:rPr lang="en-US" sz="1600" dirty="0" smtClean="0">
                <a:solidFill>
                  <a:srgbClr val="6E8080"/>
                </a:solidFill>
                <a:latin typeface="Lucida Sans Typewriter"/>
                <a:ea typeface="Courier New" charset="0"/>
                <a:cs typeface="Courier New" charset="0"/>
              </a:rPr>
              <a:t> column</a:t>
            </a:r>
          </a:p>
          <a:p>
            <a:pPr lvl="2">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result[i].queens[size</a:t>
            </a:r>
            <a:r>
              <a:rPr lang="en-US" sz="1600" dirty="0" smtClean="0">
                <a:solidFill>
                  <a:srgbClr val="6E8080"/>
                </a:solidFill>
                <a:latin typeface="Lucida Sans Typewriter"/>
                <a:ea typeface="Courier New" charset="0"/>
                <a:cs typeface="Courier New" charset="0"/>
              </a:rPr>
              <a:t>] = new </a:t>
            </a:r>
            <a:r>
              <a:rPr lang="en-US" sz="1600" dirty="0" err="1" smtClean="0">
                <a:solidFill>
                  <a:srgbClr val="6E8080"/>
                </a:solidFill>
                <a:latin typeface="Lucida Sans Typewriter"/>
                <a:ea typeface="Courier New" charset="0"/>
                <a:cs typeface="Courier New" charset="0"/>
              </a:rPr>
              <a:t>Queen(size</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p>
          <a:p>
            <a:pPr lvl="2">
              <a:spcBef>
                <a:spcPts val="0"/>
              </a:spcBef>
              <a:buNone/>
            </a:pPr>
            <a:r>
              <a:rPr lang="en-US" sz="1600" dirty="0" smtClean="0">
                <a:solidFill>
                  <a:srgbClr val="6E8080"/>
                </a:solidFill>
                <a:latin typeface="Lucida Sans Typewriter"/>
                <a:ea typeface="Courier New" charset="0"/>
                <a:cs typeface="Courier New" charset="0"/>
              </a:rPr>
              <a:t>   return result;</a:t>
            </a:r>
          </a:p>
          <a:p>
            <a:pPr lvl="2">
              <a:spcBef>
                <a:spcPts val="0"/>
              </a:spcBef>
              <a:buNone/>
            </a:pPr>
            <a:r>
              <a:rPr lang="en-US" sz="16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To determine if two queens attack each other diagonally </a:t>
            </a:r>
          </a:p>
          <a:p>
            <a:pPr lvl="1"/>
            <a:r>
              <a:rPr lang="en-US" dirty="0" smtClean="0"/>
              <a:t>Compute the slope.</a:t>
            </a:r>
          </a:p>
          <a:p>
            <a:pPr lvl="1"/>
            <a:r>
              <a:rPr lang="en-US" dirty="0" smtClean="0"/>
              <a:t>If it ±1 the queens attack each other diagonally?</a:t>
            </a:r>
          </a:p>
          <a:p>
            <a:r>
              <a:rPr lang="en-US" dirty="0" smtClean="0"/>
              <a:t>Just check:</a:t>
            </a:r>
          </a:p>
          <a:p>
            <a:pPr lvl="1">
              <a:buNone/>
            </a:pPr>
            <a:r>
              <a:rPr lang="en-US" dirty="0" smtClean="0">
                <a:solidFill>
                  <a:srgbClr val="6E8080"/>
                </a:solidFill>
                <a:latin typeface="Lucida Sans Typewriter"/>
                <a:ea typeface="Courier New" charset="0"/>
                <a:cs typeface="Courier New" charset="0"/>
              </a:rPr>
              <a:t>|row</a:t>
            </a:r>
            <a:r>
              <a:rPr lang="en-US" baseline="-25000" dirty="0" smtClean="0">
                <a:solidFill>
                  <a:srgbClr val="6E8080"/>
                </a:solidFill>
                <a:latin typeface="Lucida Sans Typewriter"/>
                <a:ea typeface="Courier New" charset="0"/>
                <a:cs typeface="Courier New" charset="0"/>
              </a:rPr>
              <a:t>2</a:t>
            </a:r>
            <a:r>
              <a:rPr lang="en-US" dirty="0" smtClean="0">
                <a:solidFill>
                  <a:srgbClr val="6E8080"/>
                </a:solidFill>
                <a:latin typeface="Lucida Sans Typewriter"/>
                <a:ea typeface="Courier New" charset="0"/>
                <a:cs typeface="Courier New" charset="0"/>
              </a:rPr>
              <a:t> - row</a:t>
            </a:r>
            <a:r>
              <a:rPr lang="en-US" baseline="-25000" dirty="0" smtClean="0">
                <a:solidFill>
                  <a:srgbClr val="6E8080"/>
                </a:solidFill>
                <a:latin typeface="Lucida Sans Typewriter"/>
                <a:ea typeface="Courier New" charset="0"/>
                <a:cs typeface="Courier New" charset="0"/>
              </a:rPr>
              <a:t>1</a:t>
            </a:r>
            <a:r>
              <a:rPr lang="en-US" dirty="0" smtClean="0">
                <a:solidFill>
                  <a:srgbClr val="6E8080"/>
                </a:solidFill>
                <a:latin typeface="Lucida Sans Typewriter"/>
                <a:ea typeface="Courier New" charset="0"/>
                <a:cs typeface="Courier New" charset="0"/>
              </a:rPr>
              <a:t>| = |column</a:t>
            </a:r>
            <a:r>
              <a:rPr lang="en-US" baseline="-25000" dirty="0" smtClean="0">
                <a:solidFill>
                  <a:srgbClr val="6E8080"/>
                </a:solidFill>
                <a:latin typeface="Lucida Sans Typewriter"/>
                <a:ea typeface="Courier New" charset="0"/>
                <a:cs typeface="Courier New" charset="0"/>
              </a:rPr>
              <a:t>2</a:t>
            </a:r>
            <a:r>
              <a:rPr lang="en-US" dirty="0" smtClean="0">
                <a:solidFill>
                  <a:srgbClr val="6E8080"/>
                </a:solidFill>
                <a:latin typeface="Lucida Sans Typewriter"/>
                <a:ea typeface="Courier New" charset="0"/>
                <a:cs typeface="Courier New" charset="0"/>
              </a:rPr>
              <a:t> - column</a:t>
            </a:r>
            <a:r>
              <a:rPr lang="en-US" baseline="-25000" dirty="0" smtClean="0">
                <a:solidFill>
                  <a:srgbClr val="6E8080"/>
                </a:solidFill>
                <a:latin typeface="Lucida Sans Typewriter"/>
                <a:ea typeface="Courier New" charset="0"/>
                <a:cs typeface="Courier New" charset="0"/>
              </a:rPr>
              <a:t>1</a:t>
            </a:r>
            <a:r>
              <a:rPr lang="en-US"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Backtracking</a:t>
            </a:r>
            <a:endParaRPr lang="en-US" dirty="0"/>
          </a:p>
        </p:txBody>
      </p:sp>
      <p:sp>
        <p:nvSpPr>
          <p:cNvPr id="3" name="Content Placeholder 2"/>
          <p:cNvSpPr>
            <a:spLocks noGrp="1"/>
          </p:cNvSpPr>
          <p:nvPr>
            <p:ph idx="4294967295"/>
          </p:nvPr>
        </p:nvSpPr>
        <p:spPr>
          <a:xfrm>
            <a:off x="9525" y="921456"/>
            <a:ext cx="9134475" cy="5664807"/>
          </a:xfrm>
        </p:spPr>
        <p:txBody>
          <a:bodyPr/>
          <a:lstStyle/>
          <a:p>
            <a:pPr>
              <a:buNone/>
            </a:pPr>
            <a:r>
              <a:rPr lang="en-US" dirty="0" smtClean="0"/>
              <a:t>Backtracking in the Four Queens Problem</a:t>
            </a:r>
            <a:endParaRPr lang="en-US" dirty="0" smtClean="0">
              <a:solidFill>
                <a:srgbClr val="6E8080"/>
              </a:solidFill>
              <a:latin typeface="Lucida Sans Typewriter"/>
              <a:ea typeface="Courier New" charset="0"/>
              <a:cs typeface="Courier New" charset="0"/>
            </a:endParaRPr>
          </a:p>
        </p:txBody>
      </p:sp>
      <p:pic>
        <p:nvPicPr>
          <p:cNvPr id="4" name="Picture 3" descr="four_queens.png"/>
          <p:cNvPicPr>
            <a:picLocks noChangeAspect="1"/>
          </p:cNvPicPr>
          <p:nvPr/>
        </p:nvPicPr>
        <p:blipFill>
          <a:blip r:embed="rId2"/>
          <a:stretch>
            <a:fillRect/>
          </a:stretch>
        </p:blipFill>
        <p:spPr>
          <a:xfrm>
            <a:off x="9525" y="1480785"/>
            <a:ext cx="6530509" cy="471433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a:t>
            </a:r>
            <a:r>
              <a:rPr lang="en-US" dirty="0" smtClean="0">
                <a:hlinkClick r:id="rId2" action="ppaction://hlinkfile"/>
              </a:rPr>
              <a:t>PartialSolution.java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java.util.Arrays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A partial solution to the eight queens puzzle.</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PartialSolution</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Queen[] queens;</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NQUEENS = </a:t>
            </a:r>
            <a:r>
              <a:rPr lang="en-US" sz="1200" dirty="0" smtClean="0">
                <a:solidFill>
                  <a:srgbClr val="66FF19"/>
                </a:solidFill>
                <a:latin typeface="Courier"/>
                <a:ea typeface="Courier"/>
                <a:cs typeface="Courier"/>
              </a:rPr>
              <a:t>8</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10  </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ACCEPT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ABANDON = </a:t>
            </a:r>
            <a:r>
              <a:rPr lang="en-US" sz="1200" dirty="0" smtClean="0">
                <a:solidFill>
                  <a:srgbClr val="66FF19"/>
                </a:solidFill>
                <a:latin typeface="Courier"/>
                <a:ea typeface="Courier"/>
                <a:cs typeface="Courier"/>
              </a:rPr>
              <a:t>2</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CONTINUE = </a:t>
            </a:r>
            <a:r>
              <a:rPr lang="en-US" sz="1200" dirty="0" smtClean="0">
                <a:solidFill>
                  <a:srgbClr val="66FF19"/>
                </a:solidFill>
                <a:latin typeface="Courier"/>
                <a:ea typeface="Courier"/>
                <a:cs typeface="Courier"/>
              </a:rPr>
              <a:t>3</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Constructs a partial solution of a given size.</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size</a:t>
            </a:r>
            <a:r>
              <a:rPr lang="en-US" sz="1200" dirty="0" smtClean="0">
                <a:solidFill>
                  <a:srgbClr val="0073FF"/>
                </a:solidFill>
                <a:latin typeface="Times"/>
                <a:ea typeface="Times"/>
                <a:cs typeface="Times"/>
              </a:rPr>
              <a:t> the size</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PartialSolution(</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size)</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queens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Queen[size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23</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a:t>
            </a:r>
            <a:r>
              <a:rPr lang="en-US" dirty="0" smtClean="0">
                <a:hlinkClick r:id="rId2" action="ppaction://hlinkfile"/>
              </a:rPr>
              <a:t>PartialSolution.java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Examines a partial solution.</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one of ACCEPT, ABANDON, CONTINUE</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examine()</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queens.length</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queens.length</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queens[i].attacks(queens[j</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ABANDON; }</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queens.length</a:t>
            </a:r>
            <a:r>
              <a:rPr lang="en-US" sz="1200" dirty="0" smtClean="0">
                <a:solidFill>
                  <a:srgbClr val="000000"/>
                </a:solidFill>
                <a:latin typeface="Courier"/>
                <a:ea typeface="Courier"/>
                <a:cs typeface="Courier"/>
              </a:rPr>
              <a:t> == NQUEENS) {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ACCEPT; }</a:t>
            </a:r>
          </a:p>
          <a:p>
            <a:pPr>
              <a:spcBef>
                <a:spcPts val="0"/>
              </a:spcBef>
              <a:buNone/>
            </a:pPr>
            <a:r>
              <a:rPr lang="en-US" sz="1200" b="1" dirty="0" smtClean="0">
                <a:solidFill>
                  <a:srgbClr val="0073FF"/>
                </a:solidFill>
                <a:latin typeface="Courier"/>
                <a:ea typeface="Courier"/>
                <a:cs typeface="Courier"/>
              </a:rPr>
              <a:t> 38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CONTINUE; }</a:t>
            </a: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40</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a:t>
            </a:r>
            <a:r>
              <a:rPr lang="en-US" dirty="0" smtClean="0">
                <a:hlinkClick r:id="rId2" action="ppaction://hlinkfile"/>
              </a:rPr>
              <a:t>PartialSolution.java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41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Yields all extensions of this partial solution.</a:t>
            </a:r>
          </a:p>
          <a:p>
            <a:pPr>
              <a:spcBef>
                <a:spcPts val="0"/>
              </a:spcBef>
              <a:buNone/>
            </a:pPr>
            <a:r>
              <a:rPr lang="en-US" sz="1200" b="1" dirty="0" smtClean="0">
                <a:solidFill>
                  <a:srgbClr val="0073FF"/>
                </a:solidFill>
                <a:latin typeface="Courier"/>
                <a:ea typeface="Courier"/>
                <a:cs typeface="Courier"/>
              </a:rPr>
              <a:t> 43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an array of partial solutions that extend this solution.</a:t>
            </a:r>
          </a:p>
          <a:p>
            <a:pPr>
              <a:spcBef>
                <a:spcPts val="0"/>
              </a:spcBef>
              <a:buNone/>
            </a:pPr>
            <a:r>
              <a:rPr lang="en-US" sz="1200" b="1" dirty="0" smtClean="0">
                <a:solidFill>
                  <a:srgbClr val="0073FF"/>
                </a:solidFill>
                <a:latin typeface="Courier"/>
                <a:ea typeface="Courier"/>
                <a:cs typeface="Courier"/>
              </a:rPr>
              <a:t> 44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PartialSolution</a:t>
            </a:r>
            <a:r>
              <a:rPr lang="en-US" sz="1200" dirty="0" smtClean="0">
                <a:solidFill>
                  <a:srgbClr val="000000"/>
                </a:solidFill>
                <a:latin typeface="Courier"/>
                <a:ea typeface="Courier"/>
                <a:cs typeface="Courier"/>
              </a:rPr>
              <a:t>[] extend()</a:t>
            </a:r>
          </a:p>
          <a:p>
            <a:pPr>
              <a:spcBef>
                <a:spcPts val="0"/>
              </a:spcBef>
              <a:buNone/>
            </a:pPr>
            <a:r>
              <a:rPr lang="en-US" sz="1200" b="1" dirty="0" smtClean="0">
                <a:solidFill>
                  <a:srgbClr val="0073FF"/>
                </a:solidFill>
                <a:latin typeface="Courier"/>
                <a:ea typeface="Courier"/>
                <a:cs typeface="Courier"/>
              </a:rPr>
              <a:t> 46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47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Generate a new solution for each column</a:t>
            </a:r>
          </a:p>
          <a:p>
            <a:pPr>
              <a:spcBef>
                <a:spcPts val="0"/>
              </a:spcBef>
              <a:buNone/>
            </a:pPr>
            <a:r>
              <a:rPr lang="en-US" sz="1200" b="1" dirty="0" smtClean="0">
                <a:solidFill>
                  <a:srgbClr val="0073FF"/>
                </a:solidFill>
                <a:latin typeface="Courier"/>
                <a:ea typeface="Courier"/>
                <a:cs typeface="Courier"/>
              </a:rPr>
              <a:t> 48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PartialSolution</a:t>
            </a:r>
            <a:r>
              <a:rPr lang="en-US" sz="1200" dirty="0" smtClean="0">
                <a:solidFill>
                  <a:srgbClr val="000000"/>
                </a:solidFill>
                <a:latin typeface="Courier"/>
                <a:ea typeface="Courier"/>
                <a:cs typeface="Courier"/>
              </a:rPr>
              <a:t>[] result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PartialSolution[NQUEENS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result.length</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51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size = </a:t>
            </a:r>
            <a:r>
              <a:rPr lang="en-US" sz="1200" dirty="0" err="1" smtClean="0">
                <a:solidFill>
                  <a:srgbClr val="000000"/>
                </a:solidFill>
                <a:latin typeface="Courier"/>
                <a:ea typeface="Courier"/>
                <a:cs typeface="Courier"/>
              </a:rPr>
              <a:t>queens.length</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52  </a:t>
            </a:r>
          </a:p>
          <a:p>
            <a:pPr>
              <a:spcBef>
                <a:spcPts val="0"/>
              </a:spcBef>
              <a:buNone/>
            </a:pPr>
            <a:r>
              <a:rPr lang="en-US" sz="1200" b="1" dirty="0" smtClean="0">
                <a:solidFill>
                  <a:srgbClr val="0073FF"/>
                </a:solidFill>
                <a:latin typeface="Courier"/>
                <a:ea typeface="Courier"/>
                <a:cs typeface="Courier"/>
              </a:rPr>
              <a:t> 53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The new solution has one more row than this one</a:t>
            </a:r>
          </a:p>
          <a:p>
            <a:pPr>
              <a:spcBef>
                <a:spcPts val="0"/>
              </a:spcBef>
              <a:buNone/>
            </a:pPr>
            <a:r>
              <a:rPr lang="en-US" sz="1200" b="1" dirty="0" smtClean="0">
                <a:solidFill>
                  <a:srgbClr val="0073FF"/>
                </a:solidFill>
                <a:latin typeface="Courier"/>
                <a:ea typeface="Courier"/>
                <a:cs typeface="Courier"/>
              </a:rPr>
              <a:t> 54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result[i</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PartialSolution(size</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55  </a:t>
            </a:r>
          </a:p>
          <a:p>
            <a:pPr>
              <a:spcBef>
                <a:spcPts val="0"/>
              </a:spcBef>
              <a:buNone/>
            </a:pPr>
            <a:r>
              <a:rPr lang="en-US" sz="1200" b="1" dirty="0" smtClean="0">
                <a:solidFill>
                  <a:srgbClr val="0073FF"/>
                </a:solidFill>
                <a:latin typeface="Courier"/>
                <a:ea typeface="Courier"/>
                <a:cs typeface="Courier"/>
              </a:rPr>
              <a:t> 56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Copy this solution into the new one</a:t>
            </a:r>
          </a:p>
          <a:p>
            <a:pPr>
              <a:spcBef>
                <a:spcPts val="0"/>
              </a:spcBef>
              <a:buNone/>
            </a:pPr>
            <a:r>
              <a:rPr lang="en-US" sz="1200" b="1" dirty="0" smtClean="0">
                <a:solidFill>
                  <a:srgbClr val="0073FF"/>
                </a:solidFill>
                <a:latin typeface="Courier"/>
                <a:ea typeface="Courier"/>
                <a:cs typeface="Courier"/>
              </a:rPr>
              <a:t> 57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 &lt; size;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59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result[i].queens[j</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queens[j</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61  </a:t>
            </a:r>
          </a:p>
          <a:p>
            <a:pPr>
              <a:spcBef>
                <a:spcPts val="0"/>
              </a:spcBef>
              <a:buNone/>
            </a:pPr>
            <a:r>
              <a:rPr lang="en-US" sz="1200" b="1" dirty="0" smtClean="0">
                <a:solidFill>
                  <a:srgbClr val="0073FF"/>
                </a:solidFill>
                <a:latin typeface="Courier"/>
                <a:ea typeface="Courier"/>
                <a:cs typeface="Courier"/>
              </a:rPr>
              <a:t> 62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Append the new queen into the </a:t>
            </a:r>
            <a:r>
              <a:rPr lang="en-US" sz="1200" dirty="0" err="1" smtClean="0">
                <a:solidFill>
                  <a:srgbClr val="0073FF"/>
                </a:solidFill>
                <a:latin typeface="Times"/>
                <a:ea typeface="Times"/>
                <a:cs typeface="Times"/>
              </a:rPr>
              <a:t>ith</a:t>
            </a:r>
            <a:r>
              <a:rPr lang="en-US" sz="1200" dirty="0" smtClean="0">
                <a:solidFill>
                  <a:srgbClr val="0073FF"/>
                </a:solidFill>
                <a:latin typeface="Times"/>
                <a:ea typeface="Times"/>
                <a:cs typeface="Times"/>
              </a:rPr>
              <a:t> column</a:t>
            </a:r>
          </a:p>
          <a:p>
            <a:pPr>
              <a:spcBef>
                <a:spcPts val="0"/>
              </a:spcBef>
              <a:buNone/>
            </a:pPr>
            <a:r>
              <a:rPr lang="en-US" sz="1200" b="1" dirty="0" smtClean="0">
                <a:solidFill>
                  <a:srgbClr val="0073FF"/>
                </a:solidFill>
                <a:latin typeface="Courier"/>
                <a:ea typeface="Courier"/>
                <a:cs typeface="Courier"/>
              </a:rPr>
              <a:t> 63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result[i].queens[size</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Queen(size</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result;</a:t>
            </a:r>
          </a:p>
          <a:p>
            <a:pPr>
              <a:spcBef>
                <a:spcPts val="0"/>
              </a:spcBef>
              <a:buNone/>
            </a:pPr>
            <a:r>
              <a:rPr lang="en-US" sz="1200" b="1" dirty="0" smtClean="0">
                <a:solidFill>
                  <a:srgbClr val="0073FF"/>
                </a:solidFill>
                <a:latin typeface="Courier"/>
                <a:ea typeface="Courier"/>
                <a:cs typeface="Courier"/>
              </a:rPr>
              <a:t> 66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67  </a:t>
            </a:r>
          </a:p>
          <a:p>
            <a:pPr>
              <a:spcBef>
                <a:spcPts val="0"/>
              </a:spcBef>
              <a:buNone/>
            </a:pPr>
            <a:r>
              <a:rPr lang="en-US" sz="1200" b="1" dirty="0" smtClean="0">
                <a:solidFill>
                  <a:srgbClr val="0073FF"/>
                </a:solidFill>
                <a:latin typeface="Courier"/>
                <a:ea typeface="Courier"/>
                <a:cs typeface="Courier"/>
              </a:rPr>
              <a:t> 68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String </a:t>
            </a:r>
            <a:r>
              <a:rPr lang="en-US" sz="1200" dirty="0" err="1" smtClean="0">
                <a:solidFill>
                  <a:srgbClr val="000000"/>
                </a:solidFill>
                <a:latin typeface="Courier"/>
                <a:ea typeface="Courier"/>
                <a:cs typeface="Courier"/>
              </a:rPr>
              <a:t>toString</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Arrays.toString(queens</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69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70 </a:t>
            </a:r>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a:t>
            </a:r>
            <a:r>
              <a:rPr lang="en-US" dirty="0" smtClean="0">
                <a:hlinkClick r:id="rId2" action="ppaction://hlinkfile"/>
              </a:rPr>
              <a:t>Queen.java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A queen in the eight queens problem.</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Queen</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row;</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column;</a:t>
            </a:r>
          </a:p>
          <a:p>
            <a:pPr>
              <a:spcBef>
                <a:spcPts val="0"/>
              </a:spcBef>
              <a:buNone/>
            </a:pPr>
            <a:r>
              <a:rPr lang="en-US" sz="1200" b="1" dirty="0" smtClean="0">
                <a:solidFill>
                  <a:srgbClr val="0073FF"/>
                </a:solidFill>
                <a:latin typeface="Courier"/>
                <a:ea typeface="Courier"/>
                <a:cs typeface="Courier"/>
              </a:rPr>
              <a:t>  8  </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Constructs a queen at a given position.</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a:t>
            </a:r>
            <a:r>
              <a:rPr lang="en-US" sz="1200" dirty="0" smtClean="0">
                <a:solidFill>
                  <a:srgbClr val="0073FF"/>
                </a:solidFill>
                <a:latin typeface="Times"/>
                <a:ea typeface="Times"/>
                <a:cs typeface="Times"/>
              </a:rPr>
              <a:t> the row </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a:t>
            </a:r>
            <a:r>
              <a:rPr lang="en-US" sz="1200" dirty="0" smtClean="0">
                <a:solidFill>
                  <a:srgbClr val="0073FF"/>
                </a:solidFill>
                <a:latin typeface="Times"/>
                <a:ea typeface="Times"/>
                <a:cs typeface="Times"/>
              </a:rPr>
              <a:t> the column</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Queen(</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row = </a:t>
            </a:r>
            <a:r>
              <a:rPr lang="en-US" sz="1200" dirty="0" err="1" smtClean="0">
                <a:solidFill>
                  <a:srgbClr val="000000"/>
                </a:solidFill>
                <a:latin typeface="Courier"/>
                <a:ea typeface="Courier"/>
                <a:cs typeface="Courier"/>
              </a:rPr>
              <a:t>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column = </a:t>
            </a:r>
            <a:r>
              <a:rPr lang="en-US" sz="1200" dirty="0" err="1" smtClean="0">
                <a:solidFill>
                  <a:srgbClr val="000000"/>
                </a:solidFill>
                <a:latin typeface="Courier"/>
                <a:ea typeface="Courier"/>
                <a:cs typeface="Courier"/>
              </a:rPr>
              <a:t>c</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19</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a:t>
            </a:r>
            <a:r>
              <a:rPr lang="en-US" dirty="0" smtClean="0">
                <a:hlinkClick r:id="rId2" action="ppaction://hlinkfile"/>
              </a:rPr>
              <a:t>Queen.java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Checks whether this queen attacks another.</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other</a:t>
            </a:r>
            <a:r>
              <a:rPr lang="en-US" sz="1200" dirty="0" smtClean="0">
                <a:solidFill>
                  <a:srgbClr val="0073FF"/>
                </a:solidFill>
                <a:latin typeface="Times"/>
                <a:ea typeface="Times"/>
                <a:cs typeface="Times"/>
              </a:rPr>
              <a:t> the other queen</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true if this and the other queen are in the same</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row, column, or diagonal.</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boolean</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attacks(Queen</a:t>
            </a:r>
            <a:r>
              <a:rPr lang="en-US" sz="1200" dirty="0" smtClean="0">
                <a:solidFill>
                  <a:srgbClr val="000000"/>
                </a:solidFill>
                <a:latin typeface="Courier"/>
                <a:ea typeface="Courier"/>
                <a:cs typeface="Courier"/>
              </a:rPr>
              <a:t> other)</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row == </a:t>
            </a:r>
            <a:r>
              <a:rPr lang="en-US" sz="1200" dirty="0" err="1" smtClean="0">
                <a:solidFill>
                  <a:srgbClr val="000000"/>
                </a:solidFill>
                <a:latin typeface="Courier"/>
                <a:ea typeface="Courier"/>
                <a:cs typeface="Courier"/>
              </a:rPr>
              <a:t>other.row</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 column == </a:t>
            </a:r>
            <a:r>
              <a:rPr lang="en-US" sz="1200" dirty="0" err="1" smtClean="0">
                <a:solidFill>
                  <a:srgbClr val="000000"/>
                </a:solidFill>
                <a:latin typeface="Courier"/>
                <a:ea typeface="Courier"/>
                <a:cs typeface="Courier"/>
              </a:rPr>
              <a:t>other.column</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Math.abs(row</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other.row</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Math.abs(column</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other.column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32  </a:t>
            </a:r>
          </a:p>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String </a:t>
            </a:r>
            <a:r>
              <a:rPr lang="en-US" sz="1200" dirty="0" err="1" smtClean="0">
                <a:solidFill>
                  <a:srgbClr val="000000"/>
                </a:solidFill>
                <a:latin typeface="Courier"/>
                <a:ea typeface="Courier"/>
                <a:cs typeface="Courier"/>
              </a:rPr>
              <a:t>toString</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 + "</a:t>
            </a:r>
            <a:r>
              <a:rPr lang="en-US" sz="1200" dirty="0" err="1" smtClean="0">
                <a:solidFill>
                  <a:srgbClr val="32E598"/>
                </a:solidFill>
                <a:latin typeface="Courier"/>
                <a:ea typeface="Courier"/>
                <a:cs typeface="Courier"/>
              </a:rPr>
              <a:t>abcdefgh"</a:t>
            </a:r>
            <a:r>
              <a:rPr lang="en-US" sz="1200" dirty="0" err="1" smtClean="0">
                <a:solidFill>
                  <a:srgbClr val="000000"/>
                </a:solidFill>
                <a:latin typeface="Courier"/>
                <a:ea typeface="Courier"/>
                <a:cs typeface="Courier"/>
              </a:rPr>
              <a:t>.charAt(column</a:t>
            </a:r>
            <a:r>
              <a:rPr lang="en-US" sz="1200" dirty="0" smtClean="0">
                <a:solidFill>
                  <a:srgbClr val="000000"/>
                </a:solidFill>
                <a:latin typeface="Courier"/>
                <a:ea typeface="Courier"/>
                <a:cs typeface="Courier"/>
              </a:rPr>
              <a:t>) + (row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8403</TotalTime>
  <Words>8460</Words>
  <Application>Microsoft Macintosh PowerPoint</Application>
  <PresentationFormat>On-screen Show (4:3)</PresentationFormat>
  <Paragraphs>1262</Paragraphs>
  <Slides>104</Slides>
  <Notes>0</Notes>
  <HiddenSlides>0</HiddenSlides>
  <MMClips>0</MMClips>
  <ScaleCrop>false</ScaleCrop>
  <HeadingPairs>
    <vt:vector size="4" baseType="variant">
      <vt:variant>
        <vt:lpstr>Theme</vt:lpstr>
      </vt:variant>
      <vt:variant>
        <vt:i4>5</vt:i4>
      </vt:variant>
      <vt:variant>
        <vt:lpstr>Slide Titles</vt:lpstr>
      </vt:variant>
      <vt:variant>
        <vt:i4>104</vt:i4>
      </vt:variant>
    </vt:vector>
  </HeadingPairs>
  <TitlesOfParts>
    <vt:vector size="109" baseType="lpstr">
      <vt:lpstr>Title Page</vt:lpstr>
      <vt:lpstr>Office Theme</vt:lpstr>
      <vt:lpstr>2_Office Theme</vt:lpstr>
      <vt:lpstr>1_Office Theme</vt:lpstr>
      <vt:lpstr>3_Office Theme</vt:lpstr>
      <vt:lpstr>PowerPoint Presentation</vt:lpstr>
      <vt:lpstr>Chapter Goals</vt:lpstr>
      <vt:lpstr>Triangle Numbers</vt:lpstr>
      <vt:lpstr>Outline of Triangle Class</vt:lpstr>
      <vt:lpstr>Handling Triangle of Width 1</vt:lpstr>
      <vt:lpstr>Handling the General Case</vt:lpstr>
      <vt:lpstr>Completed getArea Method</vt:lpstr>
      <vt:lpstr>Computing the Area of a Triangle with Width 4</vt:lpstr>
      <vt:lpstr>Recursion</vt:lpstr>
      <vt:lpstr>Other Ways to Compute Triangle Numbers</vt:lpstr>
      <vt:lpstr>section_1/Triangle.java</vt:lpstr>
      <vt:lpstr>section_1/Triangle.java</vt:lpstr>
      <vt:lpstr>section_1/TriangleTester.java</vt:lpstr>
      <vt:lpstr>Self Check 13.1</vt:lpstr>
      <vt:lpstr>Self Check 13.2</vt:lpstr>
      <vt:lpstr>Self Check 13.3</vt:lpstr>
      <vt:lpstr>Self Check 13.4</vt:lpstr>
      <vt:lpstr>Self Check 13.5</vt:lpstr>
      <vt:lpstr>Self Check 13.5</vt:lpstr>
      <vt:lpstr>Tracing Through Recursive Methods</vt:lpstr>
      <vt:lpstr>Thinking Recursively</vt:lpstr>
      <vt:lpstr>Implement isPalindrome Method: How To 13.1</vt:lpstr>
      <vt:lpstr>Thinking Recursively: How To 13.1</vt:lpstr>
      <vt:lpstr>Thinking Recursively: How To 13.1</vt:lpstr>
      <vt:lpstr>Thinking Recursively: How To 13.1</vt:lpstr>
      <vt:lpstr>Thinking Recursively: How To 13.1</vt:lpstr>
      <vt:lpstr>Thinking Recursively: How To 13.1</vt:lpstr>
      <vt:lpstr>Thinking Recursively: How To 13.1</vt:lpstr>
      <vt:lpstr>Recursive Helper Methods</vt:lpstr>
      <vt:lpstr>Recursive Helper Methods</vt:lpstr>
      <vt:lpstr>Recursive Helper Methods - isPalindrome</vt:lpstr>
      <vt:lpstr>Recursive Helper Methods - isPalindrome</vt:lpstr>
      <vt:lpstr>Recursive Helper Methods</vt:lpstr>
      <vt:lpstr>Self Check 13.6</vt:lpstr>
      <vt:lpstr>Self Check 13.7</vt:lpstr>
      <vt:lpstr>Self Check 13.8</vt:lpstr>
      <vt:lpstr>Self Check 13.9</vt:lpstr>
      <vt:lpstr>The Efficiency of Recursion: Fibonacci Sequence</vt:lpstr>
      <vt:lpstr>section_3/RecursiveFib.java</vt:lpstr>
      <vt:lpstr>section_3/RecursiveFib.java</vt:lpstr>
      <vt:lpstr>The Efficiency of Recursion</vt:lpstr>
      <vt:lpstr>section_3/RecursiveFibTracer.java</vt:lpstr>
      <vt:lpstr>section_3/RecursiveFibTracer.java</vt:lpstr>
      <vt:lpstr>section_3/RecursiveFibTracer.java</vt:lpstr>
      <vt:lpstr>Call Tree for Computing fib(6)</vt:lpstr>
      <vt:lpstr>The Efficiency of Recursion</vt:lpstr>
      <vt:lpstr>section_3/LoopFib.java</vt:lpstr>
      <vt:lpstr>section_3/LoopFib.java</vt:lpstr>
      <vt:lpstr>section_3/LoopFib.java</vt:lpstr>
      <vt:lpstr>The Efficiency of Recursion</vt:lpstr>
      <vt:lpstr>The Efficiency of Recursion</vt:lpstr>
      <vt:lpstr>Iterative isPalindrome Method</vt:lpstr>
      <vt:lpstr>Self Check 13.10</vt:lpstr>
      <vt:lpstr>Self Check 13.11</vt:lpstr>
      <vt:lpstr>Self Check 13.12</vt:lpstr>
      <vt:lpstr>Permutations</vt:lpstr>
      <vt:lpstr>Permutations</vt:lpstr>
      <vt:lpstr>Permutations</vt:lpstr>
      <vt:lpstr>section_4/Permutations.java</vt:lpstr>
      <vt:lpstr>section_4/Permutations.java</vt:lpstr>
      <vt:lpstr>section_4/Permutations.java</vt:lpstr>
      <vt:lpstr>Self Check 13.13</vt:lpstr>
      <vt:lpstr>Self Check 13.14</vt:lpstr>
      <vt:lpstr>Self Check 13.15</vt:lpstr>
      <vt:lpstr>Mutual Recursions</vt:lpstr>
      <vt:lpstr>Syntax Diagrams for Evaluating an Expression</vt:lpstr>
      <vt:lpstr>Mutual Recursions</vt:lpstr>
      <vt:lpstr>Syntax Tree for Two Expressions</vt:lpstr>
      <vt:lpstr>Mutually Recursive Methods</vt:lpstr>
      <vt:lpstr>The getExpressionValue Method</vt:lpstr>
      <vt:lpstr>The getTermValue Method</vt:lpstr>
      <vt:lpstr>The getFactorValue Method</vt:lpstr>
      <vt:lpstr>Using Mutual Recursions</vt:lpstr>
      <vt:lpstr>section_5/Evaluator.java</vt:lpstr>
      <vt:lpstr>section_5/Evaluator.java</vt:lpstr>
      <vt:lpstr>section_5/Evaluator.java</vt:lpstr>
      <vt:lpstr>section_5/Evaluator.java</vt:lpstr>
      <vt:lpstr>section_5/ExpressionTokenizer.java</vt:lpstr>
      <vt:lpstr>section_5/ExpressionTokenizer.java</vt:lpstr>
      <vt:lpstr>section5/ExpressionCalculator.java</vt:lpstr>
      <vt:lpstr>Self Check 13.16</vt:lpstr>
      <vt:lpstr>Self Check 13.17</vt:lpstr>
      <vt:lpstr>Self Check 13.18</vt:lpstr>
      <vt:lpstr>Backtracking</vt:lpstr>
      <vt:lpstr>Backtracking</vt:lpstr>
      <vt:lpstr>Backtracking</vt:lpstr>
      <vt:lpstr>Backtracking - Eight Queens Problem</vt:lpstr>
      <vt:lpstr>Backtracking - Eight Queens Problem</vt:lpstr>
      <vt:lpstr>Backtracking</vt:lpstr>
      <vt:lpstr>Backtracking</vt:lpstr>
      <vt:lpstr>Backtracking</vt:lpstr>
      <vt:lpstr>Backtracking</vt:lpstr>
      <vt:lpstr>Backtracking</vt:lpstr>
      <vt:lpstr>Backtracking</vt:lpstr>
      <vt:lpstr>section_6/PartialSolution.java</vt:lpstr>
      <vt:lpstr>section_6/PartialSolution.java</vt:lpstr>
      <vt:lpstr>section_6/PartialSolution.java</vt:lpstr>
      <vt:lpstr>section_6/Queen.java</vt:lpstr>
      <vt:lpstr>section_6/Queen.java</vt:lpstr>
      <vt:lpstr>section_6/EightQueens.java</vt:lpstr>
      <vt:lpstr>section_6/EightQueens.java</vt:lpstr>
      <vt:lpstr>Self Check 13.19</vt:lpstr>
      <vt:lpstr>Self Check 13.20</vt:lpstr>
      <vt:lpstr>Self Check 13.21</vt:lpstr>
    </vt:vector>
  </TitlesOfParts>
  <Company>Acadia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Cindy Johnson</cp:lastModifiedBy>
  <cp:revision>1415</cp:revision>
  <dcterms:created xsi:type="dcterms:W3CDTF">2013-06-11T19:06:29Z</dcterms:created>
  <dcterms:modified xsi:type="dcterms:W3CDTF">2013-06-14T16:17:50Z</dcterms:modified>
</cp:coreProperties>
</file>