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b145585b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b145585b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2450782a4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2450782a4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244a9374f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244a9374f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b145585b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b145585b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b145585b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b145585b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b145585bb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b145585b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b145585bb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b145585b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450782a4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450782a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450782a4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450782a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b145585bb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b145585b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b145585bb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b145585b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07/s10623-015-0157-4"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i.org/10.1007/s11128-020-02701-w"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KhrTTqwKjn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www.youtube.com/watch?v=FRZQ-efABeQ"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cWpqlgF7uE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Quantum Cryptography</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By: Michael Chillemi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Disadvantages</a:t>
            </a:r>
            <a:endParaRPr/>
          </a:p>
        </p:txBody>
      </p:sp>
      <p:sp>
        <p:nvSpPr>
          <p:cNvPr id="148" name="Google Shape;148;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bg2">
                    <a:lumMod val="50000"/>
                  </a:schemeClr>
                </a:solidFill>
              </a:rPr>
              <a:t>World wide implementation can take many jobs</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rPr>
              <a:t>Leads to unemployment</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rPr>
              <a:t>While traveling photons can change various ways</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rPr>
              <a:t>Lacks digital signature</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rPr>
              <a:t>High cost</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rPr>
              <a:t>Impossible to send more than 2 keys to different locations(multiplexing is against quantum principals)</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rPr>
              <a:t>Largest recorded distance 509 km (316.278 miles)</a:t>
            </a:r>
            <a:endParaRPr dirty="0">
              <a:solidFill>
                <a:schemeClr val="bg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a:t>
            </a:r>
            <a:endParaRPr/>
          </a:p>
        </p:txBody>
      </p:sp>
      <p:sp>
        <p:nvSpPr>
          <p:cNvPr id="154" name="Google Shape;154;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04800" algn="just" rtl="0">
              <a:lnSpc>
                <a:spcPct val="140000"/>
              </a:lnSpc>
              <a:spcBef>
                <a:spcPts val="1200"/>
              </a:spcBef>
              <a:spcAft>
                <a:spcPts val="0"/>
              </a:spcAft>
              <a:buClr>
                <a:srgbClr val="000000"/>
              </a:buClr>
              <a:buSzPts val="1200"/>
              <a:buAutoNum type="romanUcPeriod"/>
            </a:pPr>
            <a:r>
              <a:rPr lang="en" sz="1200">
                <a:solidFill>
                  <a:srgbClr val="000000"/>
                </a:solidFill>
              </a:rPr>
              <a:t>Daniel Bernstein, and Tanja Lange, (2017). Post-quantum cryptography. </a:t>
            </a:r>
            <a:r>
              <a:rPr lang="en" sz="1200" i="1">
                <a:solidFill>
                  <a:srgbClr val="000000"/>
                </a:solidFill>
              </a:rPr>
              <a:t>Nature (London)</a:t>
            </a:r>
            <a:r>
              <a:rPr lang="en" sz="1200">
                <a:solidFill>
                  <a:srgbClr val="000000"/>
                </a:solidFill>
              </a:rPr>
              <a:t>,549(7671), 188-194. https://dio.org/10.1038/nature23461</a:t>
            </a:r>
            <a:endParaRPr sz="1200">
              <a:solidFill>
                <a:srgbClr val="000000"/>
              </a:solidFill>
            </a:endParaRPr>
          </a:p>
          <a:p>
            <a:pPr marL="457200" lvl="0" indent="-304800" algn="just" rtl="0">
              <a:lnSpc>
                <a:spcPct val="140000"/>
              </a:lnSpc>
              <a:spcBef>
                <a:spcPts val="0"/>
              </a:spcBef>
              <a:spcAft>
                <a:spcPts val="0"/>
              </a:spcAft>
              <a:buClr>
                <a:srgbClr val="000000"/>
              </a:buClr>
              <a:buSzPts val="1200"/>
              <a:buAutoNum type="romanUcPeriod"/>
            </a:pPr>
            <a:r>
              <a:rPr lang="en" sz="1200">
                <a:solidFill>
                  <a:srgbClr val="000000"/>
                </a:solidFill>
                <a:highlight>
                  <a:srgbClr val="FFFFFF"/>
                </a:highlight>
              </a:rPr>
              <a:t>Anne Broadbent, and Christian Schaffner, (2016). Quantum cryptography beyond quantum key distribution. </a:t>
            </a:r>
            <a:r>
              <a:rPr lang="en" sz="1200" i="1">
                <a:solidFill>
                  <a:srgbClr val="000000"/>
                </a:solidFill>
                <a:highlight>
                  <a:srgbClr val="FFFFFF"/>
                </a:highlight>
              </a:rPr>
              <a:t>Designs, Codes, and Cryptography</a:t>
            </a:r>
            <a:r>
              <a:rPr lang="en" sz="1200">
                <a:solidFill>
                  <a:srgbClr val="000000"/>
                </a:solidFill>
                <a:highlight>
                  <a:srgbClr val="FFFFFF"/>
                </a:highlight>
              </a:rPr>
              <a:t>, </a:t>
            </a:r>
            <a:r>
              <a:rPr lang="en" sz="1200" i="1">
                <a:solidFill>
                  <a:srgbClr val="000000"/>
                </a:solidFill>
                <a:highlight>
                  <a:srgbClr val="FFFFFF"/>
                </a:highlight>
              </a:rPr>
              <a:t>78</a:t>
            </a:r>
            <a:r>
              <a:rPr lang="en" sz="1200">
                <a:solidFill>
                  <a:srgbClr val="000000"/>
                </a:solidFill>
                <a:highlight>
                  <a:srgbClr val="FFFFFF"/>
                </a:highlight>
              </a:rPr>
              <a:t>(1), 351–382.</a:t>
            </a:r>
            <a:r>
              <a:rPr lang="en" sz="1200">
                <a:solidFill>
                  <a:srgbClr val="000000"/>
                </a:solidFill>
                <a:highlight>
                  <a:srgbClr val="FFFFFF"/>
                </a:highlight>
                <a:uFill>
                  <a:noFill/>
                </a:uFill>
                <a:hlinkClick r:id="rId3">
                  <a:extLst>
                    <a:ext uri="{A12FA001-AC4F-418D-AE19-62706E023703}">
                      <ahyp:hlinkClr xmlns:ahyp="http://schemas.microsoft.com/office/drawing/2018/hyperlinkcolor" val="tx"/>
                    </a:ext>
                  </a:extLst>
                </a:hlinkClick>
              </a:rPr>
              <a:t> </a:t>
            </a:r>
            <a:r>
              <a:rPr lang="en" sz="1200" u="sng">
                <a:solidFill>
                  <a:srgbClr val="000000"/>
                </a:solidFill>
                <a:highlight>
                  <a:srgbClr val="FFFFFF"/>
                </a:highlight>
                <a:hlinkClick r:id="rId3">
                  <a:extLst>
                    <a:ext uri="{A12FA001-AC4F-418D-AE19-62706E023703}">
                      <ahyp:hlinkClr xmlns:ahyp="http://schemas.microsoft.com/office/drawing/2018/hyperlinkcolor" val="tx"/>
                    </a:ext>
                  </a:extLst>
                </a:hlinkClick>
              </a:rPr>
              <a:t>https://doi.org/10.1007/s10623-015-0157-4</a:t>
            </a:r>
            <a:endParaRPr sz="1200" u="sng">
              <a:solidFill>
                <a:srgbClr val="000000"/>
              </a:solidFill>
              <a:highlight>
                <a:srgbClr val="FFFFFF"/>
              </a:highlight>
            </a:endParaRPr>
          </a:p>
          <a:p>
            <a:pPr marL="457200" lvl="0" indent="-304800" algn="just" rtl="0">
              <a:lnSpc>
                <a:spcPct val="140000"/>
              </a:lnSpc>
              <a:spcBef>
                <a:spcPts val="0"/>
              </a:spcBef>
              <a:spcAft>
                <a:spcPts val="0"/>
              </a:spcAft>
              <a:buClr>
                <a:srgbClr val="000000"/>
              </a:buClr>
              <a:buSzPts val="1200"/>
              <a:buAutoNum type="romanUcPeriod"/>
            </a:pPr>
            <a:r>
              <a:rPr lang="en" sz="1200">
                <a:solidFill>
                  <a:srgbClr val="000000"/>
                </a:solidFill>
                <a:highlight>
                  <a:srgbClr val="FFFFFF"/>
                </a:highlight>
              </a:rPr>
              <a:t>Diogo Lima, and Gustavo Rigolin, (2020). Asymptotic security analysis of teleportation-based quantum cryptography. </a:t>
            </a:r>
            <a:r>
              <a:rPr lang="en" sz="1200" i="1">
                <a:solidFill>
                  <a:srgbClr val="000000"/>
                </a:solidFill>
                <a:highlight>
                  <a:srgbClr val="FFFFFF"/>
                </a:highlight>
              </a:rPr>
              <a:t>Quantum Information Processing</a:t>
            </a:r>
            <a:r>
              <a:rPr lang="en" sz="1200">
                <a:solidFill>
                  <a:srgbClr val="000000"/>
                </a:solidFill>
                <a:highlight>
                  <a:srgbClr val="FFFFFF"/>
                </a:highlight>
              </a:rPr>
              <a:t>, </a:t>
            </a:r>
            <a:r>
              <a:rPr lang="en" sz="1200" i="1">
                <a:solidFill>
                  <a:srgbClr val="000000"/>
                </a:solidFill>
                <a:highlight>
                  <a:srgbClr val="FFFFFF"/>
                </a:highlight>
              </a:rPr>
              <a:t>19</a:t>
            </a:r>
            <a:r>
              <a:rPr lang="en" sz="1200">
                <a:solidFill>
                  <a:srgbClr val="000000"/>
                </a:solidFill>
                <a:highlight>
                  <a:srgbClr val="FFFFFF"/>
                </a:highlight>
              </a:rPr>
              <a:t>(7).</a:t>
            </a:r>
            <a:r>
              <a:rPr lang="en" sz="1200">
                <a:solidFill>
                  <a:srgbClr val="000000"/>
                </a:solidFill>
                <a:highlight>
                  <a:srgbClr val="FFFFFF"/>
                </a:highlight>
                <a:uFill>
                  <a:noFill/>
                </a:uFill>
                <a:hlinkClick r:id="rId4">
                  <a:extLst>
                    <a:ext uri="{A12FA001-AC4F-418D-AE19-62706E023703}">
                      <ahyp:hlinkClr xmlns:ahyp="http://schemas.microsoft.com/office/drawing/2018/hyperlinkcolor" val="tx"/>
                    </a:ext>
                  </a:extLst>
                </a:hlinkClick>
              </a:rPr>
              <a:t> </a:t>
            </a:r>
            <a:r>
              <a:rPr lang="en" sz="1200" u="sng">
                <a:solidFill>
                  <a:srgbClr val="000000"/>
                </a:solidFill>
                <a:highlight>
                  <a:srgbClr val="FFFFFF"/>
                </a:highlight>
                <a:hlinkClick r:id="rId4">
                  <a:extLst>
                    <a:ext uri="{A12FA001-AC4F-418D-AE19-62706E023703}">
                      <ahyp:hlinkClr xmlns:ahyp="http://schemas.microsoft.com/office/drawing/2018/hyperlinkcolor" val="tx"/>
                    </a:ext>
                  </a:extLst>
                </a:hlinkClick>
              </a:rPr>
              <a:t>https://doi.org/10.1007/s11128-020-02701-w</a:t>
            </a:r>
            <a:endParaRPr sz="1200" u="sng">
              <a:solidFill>
                <a:srgbClr val="000000"/>
              </a:solidFill>
              <a:highlight>
                <a:srgbClr val="FFFFFF"/>
              </a:highlight>
            </a:endParaRPr>
          </a:p>
          <a:p>
            <a:pPr marL="457200" lvl="0" indent="-304800" algn="just" rtl="0">
              <a:lnSpc>
                <a:spcPct val="140000"/>
              </a:lnSpc>
              <a:spcBef>
                <a:spcPts val="0"/>
              </a:spcBef>
              <a:spcAft>
                <a:spcPts val="0"/>
              </a:spcAft>
              <a:buClr>
                <a:srgbClr val="000000"/>
              </a:buClr>
              <a:buSzPts val="1200"/>
              <a:buAutoNum type="romanUcPeriod"/>
            </a:pPr>
            <a:r>
              <a:rPr lang="en" sz="1200">
                <a:solidFill>
                  <a:srgbClr val="000000"/>
                </a:solidFill>
                <a:highlight>
                  <a:srgbClr val="FFFFFF"/>
                </a:highlight>
              </a:rPr>
              <a:t>Neha Sharma, and Ramkumar Ramachandran, (2021). The emerging trends of quantum computing towards data security and key management. </a:t>
            </a:r>
            <a:r>
              <a:rPr lang="en" sz="1200" i="1">
                <a:solidFill>
                  <a:srgbClr val="000000"/>
                </a:solidFill>
                <a:highlight>
                  <a:srgbClr val="FFFFFF"/>
                </a:highlight>
              </a:rPr>
              <a:t>Archives of Computational Methods in Engineering</a:t>
            </a:r>
            <a:r>
              <a:rPr lang="en" sz="1200">
                <a:solidFill>
                  <a:srgbClr val="000000"/>
                </a:solidFill>
                <a:highlight>
                  <a:srgbClr val="FFFFFF"/>
                </a:highlight>
              </a:rPr>
              <a:t>, </a:t>
            </a:r>
            <a:r>
              <a:rPr lang="en" sz="1200" i="1">
                <a:solidFill>
                  <a:srgbClr val="000000"/>
                </a:solidFill>
                <a:highlight>
                  <a:srgbClr val="FFFFFF"/>
                </a:highlight>
              </a:rPr>
              <a:t>28</a:t>
            </a:r>
            <a:r>
              <a:rPr lang="en" sz="1200">
                <a:solidFill>
                  <a:srgbClr val="000000"/>
                </a:solidFill>
                <a:highlight>
                  <a:srgbClr val="FFFFFF"/>
                </a:highlight>
              </a:rPr>
              <a:t>(7), 5021–5034. https://doi.org/10.1007/s11831-021-09578-7</a:t>
            </a:r>
            <a:endParaRPr sz="1200">
              <a:solidFill>
                <a:srgbClr val="000000"/>
              </a:solidFill>
              <a:highlight>
                <a:srgbClr val="FFFFFF"/>
              </a:highlight>
            </a:endParaRPr>
          </a:p>
          <a:p>
            <a:pPr marL="457200" lvl="0" indent="-304800" algn="just" rtl="0">
              <a:lnSpc>
                <a:spcPct val="150000"/>
              </a:lnSpc>
              <a:spcBef>
                <a:spcPts val="0"/>
              </a:spcBef>
              <a:spcAft>
                <a:spcPts val="0"/>
              </a:spcAft>
              <a:buClr>
                <a:srgbClr val="000000"/>
              </a:buClr>
              <a:buSzPts val="1200"/>
              <a:buAutoNum type="romanUcPeriod"/>
            </a:pPr>
            <a:r>
              <a:rPr lang="en" sz="1200">
                <a:solidFill>
                  <a:srgbClr val="000000"/>
                </a:solidFill>
                <a:highlight>
                  <a:srgbClr val="FFFFFF"/>
                </a:highlight>
              </a:rPr>
              <a:t>Kexin Wang, Xinke Tang, Adrian Wonfor, Robert Collins, Gerald Buller, Richard  Penty, Ian White, and Xu Wang (2021). 40Gbits−1 Data transmission in an installed optical link encrypted using physical layer security seeded by quantum key distribution.</a:t>
            </a:r>
            <a:r>
              <a:rPr lang="en" sz="1200" i="1">
                <a:solidFill>
                  <a:srgbClr val="000000"/>
                </a:solidFill>
                <a:highlight>
                  <a:srgbClr val="FFFFFF"/>
                </a:highlight>
              </a:rPr>
              <a:t> Journal of Lightwave Technology</a:t>
            </a:r>
            <a:r>
              <a:rPr lang="en" sz="1200">
                <a:solidFill>
                  <a:srgbClr val="000000"/>
                </a:solidFill>
                <a:highlight>
                  <a:srgbClr val="FFFFFF"/>
                </a:highlight>
              </a:rPr>
              <a:t>, </a:t>
            </a:r>
            <a:r>
              <a:rPr lang="en" sz="1200" i="1">
                <a:solidFill>
                  <a:srgbClr val="000000"/>
                </a:solidFill>
                <a:highlight>
                  <a:srgbClr val="FFFFFF"/>
                </a:highlight>
              </a:rPr>
              <a:t>39</a:t>
            </a:r>
            <a:r>
              <a:rPr lang="en" sz="1200">
                <a:solidFill>
                  <a:srgbClr val="000000"/>
                </a:solidFill>
                <a:highlight>
                  <a:srgbClr val="FFFFFF"/>
                </a:highlight>
              </a:rPr>
              <a:t>(19), 6130–6141. https://doi.org/10.1109/JLT.2021.3095539</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Quantum Computers</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Quantum computing uses “quantum bits” which can be represented as a one, zero, or both at the same time.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 major threat to security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By 2030, the number of quantum computers worldwide could be between 2,000 and 5,000</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Only a few seconds needed for the AI to learn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Solve very complex problems a lot faster than supercomputers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Effect of Quantum Computers</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Break all modern day cryptography</a:t>
            </a:r>
            <a:endParaRPr>
              <a:solidFill>
                <a:srgbClr val="000000"/>
              </a:solidFill>
            </a:endParaRPr>
          </a:p>
          <a:p>
            <a:pPr marL="457200" lvl="0" indent="0" algn="l" rtl="0">
              <a:spcBef>
                <a:spcPts val="1200"/>
              </a:spcBef>
              <a:spcAft>
                <a:spcPts val="1200"/>
              </a:spcAft>
              <a:buNone/>
            </a:pPr>
            <a:endParaRPr/>
          </a:p>
        </p:txBody>
      </p:sp>
      <p:pic>
        <p:nvPicPr>
          <p:cNvPr id="99" name="Google Shape;99;p15"/>
          <p:cNvPicPr preferRelativeResize="0"/>
          <p:nvPr/>
        </p:nvPicPr>
        <p:blipFill>
          <a:blip r:embed="rId3">
            <a:alphaModFix/>
          </a:blip>
          <a:stretch>
            <a:fillRect/>
          </a:stretch>
        </p:blipFill>
        <p:spPr>
          <a:xfrm>
            <a:off x="311700" y="1719125"/>
            <a:ext cx="4273300" cy="2849749"/>
          </a:xfrm>
          <a:prstGeom prst="rect">
            <a:avLst/>
          </a:prstGeom>
          <a:noFill/>
          <a:ln>
            <a:noFill/>
          </a:ln>
        </p:spPr>
      </p:pic>
      <p:pic>
        <p:nvPicPr>
          <p:cNvPr id="100" name="Google Shape;100;p15"/>
          <p:cNvPicPr preferRelativeResize="0"/>
          <p:nvPr/>
        </p:nvPicPr>
        <p:blipFill>
          <a:blip r:embed="rId4">
            <a:alphaModFix/>
          </a:blip>
          <a:stretch>
            <a:fillRect/>
          </a:stretch>
        </p:blipFill>
        <p:spPr>
          <a:xfrm>
            <a:off x="4917151" y="1017800"/>
            <a:ext cx="3915151" cy="2610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Quantum Computing Video</a:t>
            </a:r>
            <a:endParaRPr/>
          </a:p>
        </p:txBody>
      </p:sp>
      <p:sp>
        <p:nvSpPr>
          <p:cNvPr id="106" name="Google Shape;106;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7" name="Google Shape;107;p16" descr="Most people know of quantum computers from science fiction references to future technology. But what are they, exactly? What are they used for and how do they differ from classical computers?&#10;&#10;Quick Learner Playlist ➡ http://duke.is/Ki5pRW&#10;&#10;#𝐐𝐮𝐚𝐧𝐭𝐮𝐦𝐂𝐨𝐦𝐩𝐮𝐭𝐢𝐧𝐠 𝐚𝐭 𝐃𝐮𝐤𝐞 𝐔𝐧𝐢𝐯𝐞𝐫𝐬𝐢𝐭𝐲&#10;Construction is currently underway on a 10,000 square-foot expansion of Duke’s existing quantum computing center in the Chesterfield Building, a former cigarette factory in downtown Durham, North Carolina. The new space will house what is envisioned to be a world-beating team of quantum computing scientists. The Duke Quantum Center is expected to be online in March 2021 and is one of five new quantum research centers to be supported by a recently announced grant from the U.S. Department of Energy 🔗 http://duke.is/kB8IeK&#10;&#10;Duke University's current quantum computing efforts are the result of decades of research and investment ➡ https://stories.duke.edu/earth-to-quantum&#10;&#10;𝐀𝐛𝐨𝐮𝐭 𝐃𝐮𝐤𝐞 𝐔𝐧𝐢𝐯𝐞𝐫𝐬𝐢𝐭𝐲&#10;A private research university located in Durham, North Carolina, Duke University is known as one of the world’s leading institutions for education, research, and patient care.&#10;&#10;Subscribe ➡ http://duke.is/zUTmxY&#10;&#10;𝐅𝐨𝐥𝐥𝐨𝐰 #𝐃𝐮𝐤𝐞𝐔𝐧𝐢𝐯𝐞𝐫𝐬𝐢𝐭𝐲&#10;Home: https://duke.edu/&#10;News: https://news.duke.edu/&#10;Twitter: https://twitter.com/DukeU&#10;Instagram: https://www.instagram.com/dukeuniversity&#10;Facebook: https://www.facebook.com/DukeUniv" title="What Is Quantum Computing? | Quick Learner">
            <a:hlinkClick r:id="rId3"/>
          </p:cNvPr>
          <p:cNvPicPr preferRelativeResize="0"/>
          <p:nvPr/>
        </p:nvPicPr>
        <p:blipFill>
          <a:blip r:embed="rId4">
            <a:alphaModFix/>
          </a:blip>
          <a:stretch>
            <a:fillRect/>
          </a:stretch>
        </p:blipFill>
        <p:spPr>
          <a:xfrm>
            <a:off x="2010441" y="1229875"/>
            <a:ext cx="4451983" cy="333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4659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Quantum Cryptography</a:t>
            </a:r>
            <a:endParaRPr/>
          </a:p>
        </p:txBody>
      </p:sp>
      <p:sp>
        <p:nvSpPr>
          <p:cNvPr id="113" name="Google Shape;113;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Started in the 1980s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Uses quantum mechanics to encrypt data</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Can not measure quantum property without changing or disturbing it</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You are able to clone quantum properties of a particle but not the whole particle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Uses public key algorithms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Traditional Computers take months or years to break</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Using Shor’s they will have the ability to break it in moments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Shor’s Algorithm</a:t>
            </a:r>
            <a:endParaRPr/>
          </a:p>
        </p:txBody>
      </p:sp>
      <p:sp>
        <p:nvSpPr>
          <p:cNvPr id="119" name="Google Shape;119;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endParaRPr>
              <a:solidFill>
                <a:srgbClr val="000000"/>
              </a:solidFill>
              <a:highlight>
                <a:srgbClr val="FFFFFF"/>
              </a:highlight>
              <a:latin typeface="Times New Roman"/>
              <a:ea typeface="Times New Roman"/>
              <a:cs typeface="Times New Roman"/>
              <a:sym typeface="Times New Roman"/>
            </a:endParaRPr>
          </a:p>
          <a:p>
            <a:pPr marL="457200" lvl="0" indent="0" algn="l" rtl="0">
              <a:lnSpc>
                <a:spcPct val="105000"/>
              </a:lnSpc>
              <a:spcBef>
                <a:spcPts val="0"/>
              </a:spcBef>
              <a:spcAft>
                <a:spcPts val="1200"/>
              </a:spcAft>
              <a:buNone/>
            </a:pPr>
            <a:endParaRPr sz="1200"/>
          </a:p>
        </p:txBody>
      </p:sp>
      <p:pic>
        <p:nvPicPr>
          <p:cNvPr id="120" name="Google Shape;120;p18" descr="Go to http://www.dashlane.com/minutephysics to download Dashlane for free, and use offer code minutephysics for 10% off Dashlane Premium!&#10;Watch the main video: https://www.youtube.com/watch?v=lvTqbM5Dq4Q&#10;&#10;Support MinutePhysics on Patreon! http://www.patreon.com/minutephysics&#10;&#10;This video explains how Shor’s Algorithm factors the pseudoprime number 314191 into its prime factors using a quantum computer. The quantum computation relies on the number-theoretic analysis of the factoring problem via modular arithmetic mod N (where N is the number to be factored), and finding the order or period of a random coprime number mod N. The exponential speedup comes in part from the use of the quantum fast fourier transform which achieves interference among frequencies that are not related to the period (period-finding is the goal of the QFT FFT).&#10;&#10;REFERENCES&#10;&#10;RSA Numbers (sample large numbers to try factoring)&#10;https://en.wikipedia.org/wiki/RSA_numbers&#10;&#10;IBM on RSA https://www.ibm.com/support/knowledgecenter/en/SSB23S1.1.0.13/gtps7/s7pkey.html&#10;&#10;Modulo Multiplication Group Tables http://mathworld.wolfram.com/ModuloMultiplicationGroup.html&#10;&#10;Difference of squares factorization https://en.wikipedia.org/wiki/Difference_of_two_squares &#10;&#10;Euclid’s Algorithm https://en.wikipedia.org/wiki/Euclideanalgorithm &#10;&#10;Rational sieve for factoring https://en.wikipedia.org/wiki/Rational_sieve &#10;&#10;General Number field Sieve https://en.wikipedia.org/wiki/Generalnumberfieldsieve &#10;&#10;Scott Aaronson blog post about Shor’s Algorithm https://www.scottaaronson.com/blog/?p=208 &#10;&#10;Experimental implementation of Shor’s Algorithm (factoring 15, 21, and 35) https://arxiv.org/pdf/1903.00768.pdf &#10;&#10;Adiabatic Quantum Computation factoring the number 291311 https://arxiv.org/pdf/1706.08061.pdf &#10;&#10;Scott Aaronson course notes https://www.scottaaronson.com/qclec/ https://www.scottaaronson.com/qclec/combined.pdf &#10;&#10;Shor’s Algorithm on Quantiki https://www.quantiki.org/wiki/shors-factoring-algorithm &#10;&#10;TLS And SSL use RSA encryption https://en.wikipedia.org/wiki/TransportLayerSecurity &#10;&#10;Dashlane security whitepaper https://www.dashlane.com/download/DashlaneSecurityWhitePaperOctober2018.pdf &#10;&#10;Link to Patreon Supporters: http://www.minutephysics.com/supporters/ &#10;MinutePhysics is on twitter - @minutephysics &#10;And facebook - http://facebook.com/minutephysics &#10;&#10;Minute Physics provides an energetic and entertaining view of old and new problems in physics -- all in a minute! Created by Henry Reich" title="How Shor's Algorithm Factors 314191">
            <a:hlinkClick r:id="rId3"/>
          </p:cNvPr>
          <p:cNvPicPr preferRelativeResize="0"/>
          <p:nvPr/>
        </p:nvPicPr>
        <p:blipFill>
          <a:blip r:embed="rId4">
            <a:alphaModFix/>
          </a:blip>
          <a:stretch>
            <a:fillRect/>
          </a:stretch>
        </p:blipFill>
        <p:spPr>
          <a:xfrm>
            <a:off x="311700" y="1017800"/>
            <a:ext cx="4572000" cy="3429000"/>
          </a:xfrm>
          <a:prstGeom prst="rect">
            <a:avLst/>
          </a:prstGeom>
          <a:noFill/>
          <a:ln>
            <a:noFill/>
          </a:ln>
        </p:spPr>
      </p:pic>
      <p:sp>
        <p:nvSpPr>
          <p:cNvPr id="121" name="Google Shape;121;p18"/>
          <p:cNvSpPr txBox="1"/>
          <p:nvPr/>
        </p:nvSpPr>
        <p:spPr>
          <a:xfrm>
            <a:off x="5229150" y="1090575"/>
            <a:ext cx="37470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Quantum computer algorithm for finding prime factors of N</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Discovered in 1994 by Peter Shor</a:t>
            </a:r>
            <a:endParaRPr>
              <a:latin typeface="Roboto"/>
              <a:ea typeface="Roboto"/>
              <a:cs typeface="Roboto"/>
              <a:sym typeface="Roboto"/>
            </a:endParaRPr>
          </a:p>
        </p:txBody>
      </p:sp>
      <p:pic>
        <p:nvPicPr>
          <p:cNvPr id="122" name="Google Shape;122;p18"/>
          <p:cNvPicPr preferRelativeResize="0"/>
          <p:nvPr/>
        </p:nvPicPr>
        <p:blipFill>
          <a:blip r:embed="rId5">
            <a:alphaModFix/>
          </a:blip>
          <a:stretch>
            <a:fillRect/>
          </a:stretch>
        </p:blipFill>
        <p:spPr>
          <a:xfrm>
            <a:off x="5534125" y="2099275"/>
            <a:ext cx="2857500" cy="160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Quantum Key Distribution</a:t>
            </a:r>
            <a:endParaRPr/>
          </a:p>
        </p:txBody>
      </p:sp>
      <p:sp>
        <p:nvSpPr>
          <p:cNvPr id="128" name="Google Shape;128;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Secure communication method</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Uses quantum physics not math to encrypt data</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highlight>
                  <a:srgbClr val="FFFFFF"/>
                </a:highlight>
              </a:rPr>
              <a:t>When the photons arrive at the endpoint the receiver uses beam splitters to read the polarization of each photon</a:t>
            </a:r>
            <a:endParaRPr>
              <a:solidFill>
                <a:srgbClr val="000000"/>
              </a:solidFill>
              <a:highlight>
                <a:srgbClr val="FFFFFF"/>
              </a:highlight>
            </a:endParaRPr>
          </a:p>
          <a:p>
            <a:pPr marL="457200" lvl="0" indent="0" algn="l" rtl="0">
              <a:spcBef>
                <a:spcPts val="1200"/>
              </a:spcBef>
              <a:spcAft>
                <a:spcPts val="1200"/>
              </a:spcAft>
              <a:buNone/>
            </a:pPr>
            <a:endParaRPr>
              <a:solidFill>
                <a:srgbClr val="000000"/>
              </a:solidFill>
              <a:highlight>
                <a:srgbClr val="FFFFFF"/>
              </a:highlight>
            </a:endParaRPr>
          </a:p>
        </p:txBody>
      </p:sp>
      <p:pic>
        <p:nvPicPr>
          <p:cNvPr id="129" name="Google Shape;129;p19"/>
          <p:cNvPicPr preferRelativeResize="0"/>
          <p:nvPr/>
        </p:nvPicPr>
        <p:blipFill>
          <a:blip r:embed="rId3">
            <a:alphaModFix/>
          </a:blip>
          <a:stretch>
            <a:fillRect/>
          </a:stretch>
        </p:blipFill>
        <p:spPr>
          <a:xfrm>
            <a:off x="460025" y="2714178"/>
            <a:ext cx="3709400" cy="1854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Quantum Key Distribution Video</a:t>
            </a:r>
            <a:endParaRPr/>
          </a:p>
          <a:p>
            <a:pPr marL="0" lvl="0" indent="0" algn="l" rtl="0">
              <a:spcBef>
                <a:spcPts val="0"/>
              </a:spcBef>
              <a:spcAft>
                <a:spcPts val="0"/>
              </a:spcAft>
              <a:buNone/>
            </a:pPr>
            <a:endParaRPr/>
          </a:p>
        </p:txBody>
      </p:sp>
      <p:sp>
        <p:nvSpPr>
          <p:cNvPr id="135" name="Google Shape;135;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0" descr="Animation by Mike Brodie" title="Quantum Key Distribution Animation">
            <a:hlinkClick r:id="rId3"/>
          </p:cNvPr>
          <p:cNvPicPr preferRelativeResize="0"/>
          <p:nvPr/>
        </p:nvPicPr>
        <p:blipFill>
          <a:blip r:embed="rId4">
            <a:alphaModFix/>
          </a:blip>
          <a:stretch>
            <a:fillRect/>
          </a:stretch>
        </p:blipFill>
        <p:spPr>
          <a:xfrm>
            <a:off x="2286000" y="1184875"/>
            <a:ext cx="4572000" cy="342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Benefits</a:t>
            </a:r>
            <a:endParaRPr/>
          </a:p>
        </p:txBody>
      </p:sp>
      <p:sp>
        <p:nvSpPr>
          <p:cNvPr id="142" name="Google Shape;142;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bg2">
                    <a:lumMod val="50000"/>
                  </a:schemeClr>
                </a:solidFill>
              </a:rPr>
              <a:t>Detect any type of intrusion </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rPr>
              <a:t>Fragile photons they will change if anyone try to eavesdrop </a:t>
            </a:r>
            <a:endParaRPr dirty="0">
              <a:solidFill>
                <a:schemeClr val="bg2">
                  <a:lumMod val="50000"/>
                </a:schemeClr>
              </a:solidFill>
            </a:endParaRPr>
          </a:p>
          <a:p>
            <a:pPr marL="457200" lvl="0" indent="-342900" algn="l" rtl="0">
              <a:spcBef>
                <a:spcPts val="0"/>
              </a:spcBef>
              <a:spcAft>
                <a:spcPts val="0"/>
              </a:spcAft>
              <a:buSzPts val="1800"/>
              <a:buChar char="●"/>
            </a:pPr>
            <a:r>
              <a:rPr lang="en" dirty="0">
                <a:solidFill>
                  <a:schemeClr val="bg2">
                    <a:lumMod val="50000"/>
                  </a:schemeClr>
                </a:solidFill>
                <a:highlight>
                  <a:srgbClr val="FFFFFF"/>
                </a:highlight>
              </a:rPr>
              <a:t>Random key generated </a:t>
            </a:r>
            <a:endParaRPr dirty="0">
              <a:solidFill>
                <a:schemeClr val="bg2">
                  <a:lumMod val="50000"/>
                </a:schemeClr>
              </a:solidFill>
              <a:highlight>
                <a:srgbClr val="FFFFFF"/>
              </a:highlight>
            </a:endParaRPr>
          </a:p>
          <a:p>
            <a:pPr marL="457200" lvl="0" indent="-342900" algn="l" rtl="0">
              <a:spcBef>
                <a:spcPts val="0"/>
              </a:spcBef>
              <a:spcAft>
                <a:spcPts val="0"/>
              </a:spcAft>
              <a:buClr>
                <a:srgbClr val="000000"/>
              </a:buClr>
              <a:buSzPts val="1800"/>
              <a:buChar char="●"/>
            </a:pPr>
            <a:r>
              <a:rPr lang="en" dirty="0">
                <a:solidFill>
                  <a:schemeClr val="bg2">
                    <a:lumMod val="50000"/>
                  </a:schemeClr>
                </a:solidFill>
                <a:highlight>
                  <a:srgbClr val="FFFFFF"/>
                </a:highlight>
              </a:rPr>
              <a:t>Simple to use</a:t>
            </a:r>
            <a:endParaRPr dirty="0">
              <a:solidFill>
                <a:schemeClr val="bg2">
                  <a:lumMod val="50000"/>
                </a:schemeClr>
              </a:solidFill>
              <a:highlight>
                <a:srgbClr val="FFFFFF"/>
              </a:highlight>
            </a:endParaRPr>
          </a:p>
          <a:p>
            <a:pPr marL="457200" lvl="0" indent="-342900" algn="l" rtl="0">
              <a:spcBef>
                <a:spcPts val="0"/>
              </a:spcBef>
              <a:spcAft>
                <a:spcPts val="0"/>
              </a:spcAft>
              <a:buClr>
                <a:srgbClr val="000000"/>
              </a:buClr>
              <a:buSzPts val="1800"/>
              <a:buChar char="●"/>
            </a:pPr>
            <a:r>
              <a:rPr lang="en" dirty="0">
                <a:solidFill>
                  <a:schemeClr val="bg2">
                    <a:lumMod val="50000"/>
                  </a:schemeClr>
                </a:solidFill>
                <a:highlight>
                  <a:srgbClr val="FFFFFF"/>
                </a:highlight>
              </a:rPr>
              <a:t>Less resources needed to maintain it</a:t>
            </a:r>
            <a:endParaRPr dirty="0">
              <a:solidFill>
                <a:schemeClr val="bg2">
                  <a:lumMod val="50000"/>
                </a:schemeClr>
              </a:solidFill>
              <a:highlight>
                <a:srgbClr val="FFFFFF"/>
              </a:highlight>
            </a:endParaRPr>
          </a:p>
          <a:p>
            <a:pPr marL="457200" lvl="0" indent="-342900" algn="l" rtl="0">
              <a:spcBef>
                <a:spcPts val="0"/>
              </a:spcBef>
              <a:spcAft>
                <a:spcPts val="0"/>
              </a:spcAft>
              <a:buClr>
                <a:srgbClr val="000000"/>
              </a:buClr>
              <a:buSzPts val="1800"/>
              <a:buChar char="●"/>
            </a:pPr>
            <a:r>
              <a:rPr lang="en" dirty="0">
                <a:solidFill>
                  <a:schemeClr val="bg2">
                    <a:lumMod val="50000"/>
                  </a:schemeClr>
                </a:solidFill>
                <a:highlight>
                  <a:srgbClr val="FFFFFF"/>
                </a:highlight>
              </a:rPr>
              <a:t>Performance of quantum key distribution is continuously improving</a:t>
            </a:r>
            <a:endParaRPr dirty="0">
              <a:solidFill>
                <a:schemeClr val="bg2">
                  <a:lumMod val="50000"/>
                </a:schemeClr>
              </a:solidFill>
              <a:highlight>
                <a:srgbClr val="FFFFFF"/>
              </a:highlight>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498</Words>
  <Application>Microsoft Office PowerPoint</Application>
  <PresentationFormat>On-screen Show (16:9)</PresentationFormat>
  <Paragraphs>49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vt:lpstr>
      <vt:lpstr>Arial</vt:lpstr>
      <vt:lpstr>Times New Roman</vt:lpstr>
      <vt:lpstr>Geometric</vt:lpstr>
      <vt:lpstr>Quantum Cryptography</vt:lpstr>
      <vt:lpstr>Quantum Computers</vt:lpstr>
      <vt:lpstr>The Effect of Quantum Computers</vt:lpstr>
      <vt:lpstr>Quantum Computing Video</vt:lpstr>
      <vt:lpstr>Quantum Cryptography</vt:lpstr>
      <vt:lpstr>Shor’s Algorithm</vt:lpstr>
      <vt:lpstr>Quantum Key Distribution</vt:lpstr>
      <vt:lpstr>Quantum Key Distribution Video </vt:lpstr>
      <vt:lpstr>Benefits</vt:lpstr>
      <vt:lpstr>Disadvantages</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Cryptography</dc:title>
  <cp:lastModifiedBy>michael chillemi</cp:lastModifiedBy>
  <cp:revision>1</cp:revision>
  <dcterms:modified xsi:type="dcterms:W3CDTF">2022-04-13T17:02:15Z</dcterms:modified>
</cp:coreProperties>
</file>