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063b7c997c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063b7c997c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63b7c997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63b7c997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3b7c997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3b7c997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63b7c997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63b7c997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63b7c997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63b7c997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63b7c997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63b7c997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63b7c997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63b7c997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63b7c997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63b7c997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63b7c997c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63b7c997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checkpoint.com/cyber-hub/network-security/what-is-network-security/" TargetMode="External"/><Relationship Id="rId4" Type="http://schemas.openxmlformats.org/officeDocument/2006/relationships/hyperlink" Target="https://www.lifewire.com/introduction-to-network-encryption-817993" TargetMode="External"/><Relationship Id="rId10" Type="http://schemas.openxmlformats.org/officeDocument/2006/relationships/hyperlink" Target="https://www.kaspersky.com/resource-center/definitions/what-is-a-vpn" TargetMode="External"/><Relationship Id="rId9" Type="http://schemas.openxmlformats.org/officeDocument/2006/relationships/hyperlink" Target="https://www.softwaretestinghelp.com/intrusion-detection-systems/" TargetMode="External"/><Relationship Id="rId5" Type="http://schemas.openxmlformats.org/officeDocument/2006/relationships/hyperlink" Target="https://www.cisco.com/c/en/us/products/security/firewalls/what-is-a-firewall.html" TargetMode="External"/><Relationship Id="rId6" Type="http://schemas.openxmlformats.org/officeDocument/2006/relationships/hyperlink" Target="https://www.cnahardy.com/news-and-insight/insights/english/cyber-securit-the-future-risk-of-biometric-data-theft" TargetMode="External"/><Relationship Id="rId7" Type="http://schemas.openxmlformats.org/officeDocument/2006/relationships/hyperlink" Target="https://www.paloaltonetworks.com/cyberpedia/what-is-an-intrusion-detection-system-ids" TargetMode="External"/><Relationship Id="rId8" Type="http://schemas.openxmlformats.org/officeDocument/2006/relationships/hyperlink" Target="https://www.open.edu/openlearn/science-maths-technology/computing-and-ict/systems-computer/network-security/content-section-4.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Network Security Technology </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Michael Chillemi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Network Security</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policies, techniques, and practices used to prevent, detect, and monitor unauthorized access, misuse, modification, or denial of a computer network and network-accessible resources are referred to as network security.</a:t>
            </a:r>
            <a:endParaRPr/>
          </a:p>
          <a:p>
            <a:pPr indent="-311150" lvl="0" marL="457200" rtl="0" algn="l">
              <a:spcBef>
                <a:spcPts val="0"/>
              </a:spcBef>
              <a:spcAft>
                <a:spcPts val="0"/>
              </a:spcAft>
              <a:buSzPts val="1300"/>
              <a:buChar char="●"/>
            </a:pPr>
            <a:r>
              <a:rPr lang="en"/>
              <a:t>Protecting client data and information, keeping shared data secure, guaranteeing reliable access and network performance, and protecting against cyber attacks all require network security. A well-designed network security solution lowers operating costs and protects businesses from severe losses caused by data breaches or other security incidents. Having legitimate access to systems, apps, and data allows businesses to run smoothly and provide services and goods to customers.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Encryption</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process of </a:t>
            </a:r>
            <a:r>
              <a:rPr lang="en"/>
              <a:t>encryption</a:t>
            </a:r>
            <a:r>
              <a:rPr lang="en"/>
              <a:t> or encoding data and messages exchanged or communicated across a computer network is known as network encryption. It's a comprehensive procedure that entails a variety of tools, strategies, and standards to ensure that messages are unreadable while being sent between two or more network nodes.</a:t>
            </a:r>
            <a:endParaRPr/>
          </a:p>
          <a:p>
            <a:pPr indent="0" lvl="0" marL="457200" rtl="0" algn="l">
              <a:spcBef>
                <a:spcPts val="1200"/>
              </a:spcBef>
              <a:spcAft>
                <a:spcPts val="1200"/>
              </a:spcAft>
              <a:buNone/>
            </a:pPr>
            <a:r>
              <a:t/>
            </a:r>
            <a:endParaRPr/>
          </a:p>
        </p:txBody>
      </p:sp>
      <p:pic>
        <p:nvPicPr>
          <p:cNvPr id="142" name="Google Shape;142;p15"/>
          <p:cNvPicPr preferRelativeResize="0"/>
          <p:nvPr/>
        </p:nvPicPr>
        <p:blipFill>
          <a:blip r:embed="rId3">
            <a:alphaModFix/>
          </a:blip>
          <a:stretch>
            <a:fillRect/>
          </a:stretch>
        </p:blipFill>
        <p:spPr>
          <a:xfrm>
            <a:off x="1281175" y="3181500"/>
            <a:ext cx="5989876" cy="101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Firewalls</a:t>
            </a:r>
            <a:endParaRPr/>
          </a:p>
        </p:txBody>
      </p:sp>
      <p:sp>
        <p:nvSpPr>
          <p:cNvPr id="148" name="Google Shape;148;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firewall is a network security device that analyzes incoming and outgoing network traffic and determines whether specific traffic should be allowed or blocked based on a set of security rules.</a:t>
            </a:r>
            <a:endParaRPr/>
          </a:p>
          <a:p>
            <a:pPr indent="-311150" lvl="0" marL="457200" rtl="0" algn="l">
              <a:spcBef>
                <a:spcPts val="0"/>
              </a:spcBef>
              <a:spcAft>
                <a:spcPts val="0"/>
              </a:spcAft>
              <a:buSzPts val="1300"/>
              <a:buChar char="●"/>
            </a:pPr>
            <a:r>
              <a:rPr lang="en"/>
              <a:t>For more than 25 years, firewalls have served as the first line of defense in network security. They create a barrier between secure, controlled internal networks that can be trusted and untrusted external networks like the Internet.</a:t>
            </a:r>
            <a:endParaRPr/>
          </a:p>
          <a:p>
            <a:pPr indent="-311150" lvl="0" marL="457200" rtl="0" algn="l">
              <a:spcBef>
                <a:spcPts val="0"/>
              </a:spcBef>
              <a:spcAft>
                <a:spcPts val="0"/>
              </a:spcAft>
              <a:buSzPts val="1300"/>
              <a:buChar char="●"/>
            </a:pPr>
            <a:r>
              <a:rPr lang="en"/>
              <a:t>A firewall might be hardware, software, or a combination of the two.</a:t>
            </a:r>
            <a:endParaRPr/>
          </a:p>
          <a:p>
            <a:pPr indent="0" lvl="0" marL="0" rtl="0" algn="l">
              <a:spcBef>
                <a:spcPts val="1200"/>
              </a:spcBef>
              <a:spcAft>
                <a:spcPts val="1200"/>
              </a:spcAft>
              <a:buNone/>
            </a:pPr>
            <a:r>
              <a:t/>
            </a:r>
            <a:endParaRPr/>
          </a:p>
        </p:txBody>
      </p:sp>
      <p:pic>
        <p:nvPicPr>
          <p:cNvPr id="149" name="Google Shape;149;p16"/>
          <p:cNvPicPr preferRelativeResize="0"/>
          <p:nvPr/>
        </p:nvPicPr>
        <p:blipFill>
          <a:blip r:embed="rId3">
            <a:alphaModFix/>
          </a:blip>
          <a:stretch>
            <a:fillRect/>
          </a:stretch>
        </p:blipFill>
        <p:spPr>
          <a:xfrm>
            <a:off x="5811275" y="3418525"/>
            <a:ext cx="2513575" cy="1372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Biometrics</a:t>
            </a:r>
            <a:endParaRPr/>
          </a:p>
        </p:txBody>
      </p:sp>
      <p:sp>
        <p:nvSpPr>
          <p:cNvPr id="155" name="Google Shape;155;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Biometric security is quickly becoming the preferred method of protecting businesses and individuals from hackers looking to commit fraud and identity theft. Individuals must be aware that biometric data such as fingerprints or face recognition can be 'hacked,' as cyber criminals attempt to steal or 'spoof' biometric data.</a:t>
            </a:r>
            <a:endParaRPr/>
          </a:p>
          <a:p>
            <a:pPr indent="0" lvl="0" marL="457200" rtl="0" algn="l">
              <a:spcBef>
                <a:spcPts val="1200"/>
              </a:spcBef>
              <a:spcAft>
                <a:spcPts val="0"/>
              </a:spcAft>
              <a:buNone/>
            </a:pPr>
            <a:r>
              <a:rPr lang="en"/>
              <a:t>Ex:</a:t>
            </a:r>
            <a:endParaRPr/>
          </a:p>
          <a:p>
            <a:pPr indent="-304958" lvl="0" marL="457200" rtl="0" algn="l">
              <a:spcBef>
                <a:spcPts val="1200"/>
              </a:spcBef>
              <a:spcAft>
                <a:spcPts val="0"/>
              </a:spcAft>
              <a:buSzPct val="100000"/>
              <a:buChar char="●"/>
            </a:pPr>
            <a:r>
              <a:rPr lang="en"/>
              <a:t>Voice </a:t>
            </a:r>
            <a:r>
              <a:rPr lang="en"/>
              <a:t>Recognition</a:t>
            </a:r>
            <a:endParaRPr/>
          </a:p>
          <a:p>
            <a:pPr indent="-304958" lvl="0" marL="457200" rtl="0" algn="l">
              <a:spcBef>
                <a:spcPts val="0"/>
              </a:spcBef>
              <a:spcAft>
                <a:spcPts val="0"/>
              </a:spcAft>
              <a:buSzPct val="100000"/>
              <a:buChar char="●"/>
            </a:pPr>
            <a:r>
              <a:rPr lang="en"/>
              <a:t>Fingerprint</a:t>
            </a:r>
            <a:r>
              <a:rPr lang="en"/>
              <a:t> Scanning </a:t>
            </a:r>
            <a:endParaRPr/>
          </a:p>
          <a:p>
            <a:pPr indent="-304958" lvl="0" marL="457200" rtl="0" algn="l">
              <a:spcBef>
                <a:spcPts val="0"/>
              </a:spcBef>
              <a:spcAft>
                <a:spcPts val="0"/>
              </a:spcAft>
              <a:buSzPct val="100000"/>
              <a:buChar char="●"/>
            </a:pPr>
            <a:r>
              <a:rPr lang="en"/>
              <a:t>Face Recognition</a:t>
            </a:r>
            <a:endParaRPr/>
          </a:p>
          <a:p>
            <a:pPr indent="-304958" lvl="0" marL="457200" rtl="0" algn="l">
              <a:spcBef>
                <a:spcPts val="0"/>
              </a:spcBef>
              <a:spcAft>
                <a:spcPts val="0"/>
              </a:spcAft>
              <a:buSzPct val="100000"/>
              <a:buChar char="●"/>
            </a:pPr>
            <a:r>
              <a:rPr lang="en"/>
              <a:t>Iris </a:t>
            </a:r>
            <a:r>
              <a:rPr lang="en"/>
              <a:t>Recognition</a:t>
            </a:r>
            <a:endParaRPr/>
          </a:p>
          <a:p>
            <a:pPr indent="0" lvl="0" marL="0" rtl="0" algn="l">
              <a:spcBef>
                <a:spcPts val="1200"/>
              </a:spcBef>
              <a:spcAft>
                <a:spcPts val="0"/>
              </a:spcAft>
              <a:buNone/>
            </a:pPr>
            <a:r>
              <a:t/>
            </a:r>
            <a:endParaRPr sz="1200">
              <a:solidFill>
                <a:srgbClr val="BDC1C6"/>
              </a:solidFill>
              <a:highlight>
                <a:srgbClr val="202124"/>
              </a:highlight>
              <a:latin typeface="Roboto"/>
              <a:ea typeface="Roboto"/>
              <a:cs typeface="Roboto"/>
              <a:sym typeface="Roboto"/>
            </a:endParaRPr>
          </a:p>
          <a:p>
            <a:pPr indent="0" lvl="0" marL="457200" rtl="0" algn="l">
              <a:spcBef>
                <a:spcPts val="300"/>
              </a:spcBef>
              <a:spcAft>
                <a:spcPts val="1200"/>
              </a:spcAft>
              <a:buNone/>
            </a:pPr>
            <a:r>
              <a:t/>
            </a:r>
            <a:endParaRPr/>
          </a:p>
        </p:txBody>
      </p:sp>
      <p:pic>
        <p:nvPicPr>
          <p:cNvPr id="156" name="Google Shape;156;p17"/>
          <p:cNvPicPr preferRelativeResize="0"/>
          <p:nvPr/>
        </p:nvPicPr>
        <p:blipFill>
          <a:blip r:embed="rId3">
            <a:alphaModFix/>
          </a:blip>
          <a:stretch>
            <a:fillRect/>
          </a:stretch>
        </p:blipFill>
        <p:spPr>
          <a:xfrm>
            <a:off x="5151250" y="2825250"/>
            <a:ext cx="2863925" cy="1613475"/>
          </a:xfrm>
          <a:prstGeom prst="rect">
            <a:avLst/>
          </a:prstGeom>
          <a:noFill/>
          <a:ln>
            <a:noFill/>
          </a:ln>
        </p:spPr>
      </p:pic>
      <p:pic>
        <p:nvPicPr>
          <p:cNvPr id="157" name="Google Shape;157;p17"/>
          <p:cNvPicPr preferRelativeResize="0"/>
          <p:nvPr/>
        </p:nvPicPr>
        <p:blipFill>
          <a:blip r:embed="rId4">
            <a:alphaModFix/>
          </a:blip>
          <a:stretch>
            <a:fillRect/>
          </a:stretch>
        </p:blipFill>
        <p:spPr>
          <a:xfrm>
            <a:off x="5648722" y="480722"/>
            <a:ext cx="1982775" cy="1319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IDS</a:t>
            </a:r>
            <a:endParaRPr/>
          </a:p>
        </p:txBody>
      </p:sp>
      <p:sp>
        <p:nvSpPr>
          <p:cNvPr id="163" name="Google Shape;163;p18"/>
          <p:cNvSpPr txBox="1"/>
          <p:nvPr>
            <p:ph idx="1" type="body"/>
          </p:nvPr>
        </p:nvSpPr>
        <p:spPr>
          <a:xfrm>
            <a:off x="819150" y="2037075"/>
            <a:ext cx="7505700" cy="2448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An Intrusion Detection System (IDS) is a network security device that was designed to discover vulnerabilities in a target application or machine. Intrusion Prevention Systems (IPS) expanded IDS solutions by allowing them to prevent threats in addition to detecting them, and they have since become the most popular IDS/IPS deployment option. </a:t>
            </a:r>
            <a:endParaRPr/>
          </a:p>
          <a:p>
            <a:pPr indent="0" lvl="0" marL="457200" rtl="0" algn="l">
              <a:spcBef>
                <a:spcPts val="1200"/>
              </a:spcBef>
              <a:spcAft>
                <a:spcPts val="0"/>
              </a:spcAft>
              <a:buNone/>
            </a:pPr>
            <a:r>
              <a:rPr lang="en"/>
              <a:t>Top Intrusion Detection Systems</a:t>
            </a:r>
            <a:endParaRPr/>
          </a:p>
          <a:p>
            <a:pPr indent="0" lvl="0" marL="457200" rtl="0" algn="l">
              <a:spcBef>
                <a:spcPts val="1200"/>
              </a:spcBef>
              <a:spcAft>
                <a:spcPts val="0"/>
              </a:spcAft>
              <a:buNone/>
            </a:pPr>
            <a:r>
              <a:rPr lang="en"/>
              <a:t>-Bro</a:t>
            </a:r>
            <a:endParaRPr/>
          </a:p>
          <a:p>
            <a:pPr indent="0" lvl="0" marL="457200" rtl="0" algn="l">
              <a:spcBef>
                <a:spcPts val="1200"/>
              </a:spcBef>
              <a:spcAft>
                <a:spcPts val="0"/>
              </a:spcAft>
              <a:buNone/>
            </a:pPr>
            <a:r>
              <a:rPr lang="en"/>
              <a:t>-OSSEC</a:t>
            </a:r>
            <a:endParaRPr/>
          </a:p>
          <a:p>
            <a:pPr indent="0" lvl="0" marL="457200" rtl="0" algn="l">
              <a:spcBef>
                <a:spcPts val="1200"/>
              </a:spcBef>
              <a:spcAft>
                <a:spcPts val="1200"/>
              </a:spcAft>
              <a:buNone/>
            </a:pPr>
            <a:r>
              <a:rPr lang="en"/>
              <a:t>-Snort</a:t>
            </a:r>
            <a:endParaRPr/>
          </a:p>
        </p:txBody>
      </p:sp>
      <p:pic>
        <p:nvPicPr>
          <p:cNvPr id="164" name="Google Shape;164;p18"/>
          <p:cNvPicPr preferRelativeResize="0"/>
          <p:nvPr/>
        </p:nvPicPr>
        <p:blipFill>
          <a:blip r:embed="rId3">
            <a:alphaModFix/>
          </a:blip>
          <a:stretch>
            <a:fillRect/>
          </a:stretch>
        </p:blipFill>
        <p:spPr>
          <a:xfrm>
            <a:off x="5314950" y="370313"/>
            <a:ext cx="3009900" cy="1514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VPN</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virtual private network (VPN) creates a secure connection between you and the internet. All of your data traffic is routed over an encrypted virtual tunnel via the VPN. When you access the internet, this masks your IP address, making its location invisible to everyone. External attacks are also protected by a VPN connection.</a:t>
            </a:r>
            <a:endParaRPr/>
          </a:p>
        </p:txBody>
      </p:sp>
      <p:pic>
        <p:nvPicPr>
          <p:cNvPr id="171" name="Google Shape;171;p19"/>
          <p:cNvPicPr preferRelativeResize="0"/>
          <p:nvPr/>
        </p:nvPicPr>
        <p:blipFill>
          <a:blip r:embed="rId3">
            <a:alphaModFix/>
          </a:blip>
          <a:stretch>
            <a:fillRect/>
          </a:stretch>
        </p:blipFill>
        <p:spPr>
          <a:xfrm>
            <a:off x="2967250" y="2888375"/>
            <a:ext cx="3393750" cy="176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Attacks</a:t>
            </a:r>
            <a:endParaRPr/>
          </a:p>
        </p:txBody>
      </p:sp>
      <p:sp>
        <p:nvSpPr>
          <p:cNvPr id="177" name="Google Shape;177;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b="1" lang="en" sz="1000"/>
              <a:t>Virus</a:t>
            </a:r>
            <a:r>
              <a:rPr lang="en" sz="1000"/>
              <a:t>- A virus is a harmful, downloaded file that can lie dormant and reproduce itself by replacing the code of other computer programs with its own.</a:t>
            </a:r>
            <a:endParaRPr sz="1000"/>
          </a:p>
          <a:p>
            <a:pPr indent="-292100" lvl="0" marL="457200" rtl="0" algn="l">
              <a:spcBef>
                <a:spcPts val="0"/>
              </a:spcBef>
              <a:spcAft>
                <a:spcPts val="0"/>
              </a:spcAft>
              <a:buSzPts val="1000"/>
              <a:buChar char="●"/>
            </a:pPr>
            <a:r>
              <a:rPr b="1" lang="en" sz="1000"/>
              <a:t>Worms</a:t>
            </a:r>
            <a:r>
              <a:rPr lang="en" sz="1000"/>
              <a:t>- Can slow down computer networks by using bandwidth and decreasing your machine's ability to process data.</a:t>
            </a:r>
            <a:endParaRPr sz="1000"/>
          </a:p>
          <a:p>
            <a:pPr indent="-292100" lvl="0" marL="457200" rtl="0" algn="l">
              <a:spcBef>
                <a:spcPts val="0"/>
              </a:spcBef>
              <a:spcAft>
                <a:spcPts val="0"/>
              </a:spcAft>
              <a:buSzPts val="1000"/>
              <a:buChar char="●"/>
            </a:pPr>
            <a:r>
              <a:rPr b="1" lang="en" sz="1000"/>
              <a:t>Trojan</a:t>
            </a:r>
            <a:r>
              <a:rPr lang="en" sz="1000"/>
              <a:t>- A trojan is a backdoor application that allows malicious people to gain access to a computer system by imitating a legitimate program but swiftly revealing itself to be dangerous.</a:t>
            </a:r>
            <a:endParaRPr sz="1000"/>
          </a:p>
          <a:p>
            <a:pPr indent="-292100" lvl="0" marL="457200" rtl="0" algn="l">
              <a:spcBef>
                <a:spcPts val="0"/>
              </a:spcBef>
              <a:spcAft>
                <a:spcPts val="0"/>
              </a:spcAft>
              <a:buSzPts val="1000"/>
              <a:buChar char="●"/>
            </a:pPr>
            <a:r>
              <a:rPr b="1" lang="en" sz="1000"/>
              <a:t>Spyware</a:t>
            </a:r>
            <a:r>
              <a:rPr lang="en" sz="1000"/>
              <a:t>- </a:t>
            </a:r>
            <a:r>
              <a:rPr lang="en" sz="1000">
                <a:solidFill>
                  <a:srgbClr val="333333"/>
                </a:solidFill>
                <a:highlight>
                  <a:srgbClr val="FFFFFF"/>
                </a:highlight>
              </a:rPr>
              <a:t>Much like its name, spyware is a computer virus that gathers information about a person or organization without their express knowledge and may send the information gathered to a third party without the consumer’s consent.</a:t>
            </a:r>
            <a:endParaRPr sz="1000"/>
          </a:p>
          <a:p>
            <a:pPr indent="-292100" lvl="0" marL="457200" rtl="0" algn="l">
              <a:spcBef>
                <a:spcPts val="0"/>
              </a:spcBef>
              <a:spcAft>
                <a:spcPts val="0"/>
              </a:spcAft>
              <a:buSzPts val="1000"/>
              <a:buChar char="●"/>
            </a:pPr>
            <a:r>
              <a:rPr b="1" lang="en" sz="1000"/>
              <a:t>Adware</a:t>
            </a:r>
            <a:r>
              <a:rPr lang="en" sz="1000"/>
              <a:t>- Can send your search requests to advertising websites and collect marketing data about you in the process, allowing you to see customized ads based on your search and purchasing history.</a:t>
            </a:r>
            <a:endParaRPr sz="1000"/>
          </a:p>
          <a:p>
            <a:pPr indent="-292100" lvl="0" marL="457200" rtl="0" algn="l">
              <a:spcBef>
                <a:spcPts val="0"/>
              </a:spcBef>
              <a:spcAft>
                <a:spcPts val="0"/>
              </a:spcAft>
              <a:buSzPts val="1000"/>
              <a:buChar char="●"/>
            </a:pPr>
            <a:r>
              <a:rPr b="1" lang="en" sz="1000"/>
              <a:t>Ranware</a:t>
            </a:r>
            <a:r>
              <a:rPr lang="en" sz="1000"/>
              <a:t>- This is a sort of trojan cyberware that encrypts data and blocks access to the user's system in order to steal money from the person or organization whose computer it is placed on.</a:t>
            </a:r>
            <a:endParaRPr sz="1000"/>
          </a:p>
        </p:txBody>
      </p:sp>
      <p:pic>
        <p:nvPicPr>
          <p:cNvPr id="178" name="Google Shape;178;p20"/>
          <p:cNvPicPr preferRelativeResize="0"/>
          <p:nvPr/>
        </p:nvPicPr>
        <p:blipFill>
          <a:blip r:embed="rId3">
            <a:alphaModFix/>
          </a:blip>
          <a:stretch>
            <a:fillRect/>
          </a:stretch>
        </p:blipFill>
        <p:spPr>
          <a:xfrm>
            <a:off x="5854000" y="468823"/>
            <a:ext cx="2237600" cy="152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Sources</a:t>
            </a:r>
            <a:endParaRPr/>
          </a:p>
        </p:txBody>
      </p:sp>
      <p:sp>
        <p:nvSpPr>
          <p:cNvPr id="184" name="Google Shape;184;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u="sng">
                <a:solidFill>
                  <a:schemeClr val="hlink"/>
                </a:solidFill>
                <a:hlinkClick r:id="rId3"/>
              </a:rPr>
              <a:t>https://www.checkpoint.com/cyber-hub/network-security/what-is-network-security/</a:t>
            </a:r>
            <a:endParaRPr/>
          </a:p>
          <a:p>
            <a:pPr indent="-311150" lvl="0" marL="457200" rtl="0" algn="l">
              <a:spcBef>
                <a:spcPts val="0"/>
              </a:spcBef>
              <a:spcAft>
                <a:spcPts val="0"/>
              </a:spcAft>
              <a:buSzPts val="1300"/>
              <a:buChar char="●"/>
            </a:pPr>
            <a:r>
              <a:rPr lang="en" u="sng">
                <a:solidFill>
                  <a:schemeClr val="hlink"/>
                </a:solidFill>
                <a:hlinkClick r:id="rId4"/>
              </a:rPr>
              <a:t>https://www.lifewire.com/introduction-to-network-encryption-817993</a:t>
            </a:r>
            <a:endParaRPr/>
          </a:p>
          <a:p>
            <a:pPr indent="-311150" lvl="0" marL="457200" rtl="0" algn="l">
              <a:spcBef>
                <a:spcPts val="0"/>
              </a:spcBef>
              <a:spcAft>
                <a:spcPts val="0"/>
              </a:spcAft>
              <a:buSzPts val="1300"/>
              <a:buChar char="●"/>
            </a:pPr>
            <a:r>
              <a:rPr lang="en" u="sng">
                <a:solidFill>
                  <a:schemeClr val="hlink"/>
                </a:solidFill>
                <a:hlinkClick r:id="rId5"/>
              </a:rPr>
              <a:t>https://www.cisco.com/c/en/us/products/security/firewalls/what-is-a-firewall.html</a:t>
            </a:r>
            <a:endParaRPr/>
          </a:p>
          <a:p>
            <a:pPr indent="-311150" lvl="0" marL="457200" rtl="0" algn="l">
              <a:spcBef>
                <a:spcPts val="0"/>
              </a:spcBef>
              <a:spcAft>
                <a:spcPts val="0"/>
              </a:spcAft>
              <a:buSzPts val="1300"/>
              <a:buChar char="●"/>
            </a:pPr>
            <a:r>
              <a:rPr lang="en" u="sng">
                <a:solidFill>
                  <a:schemeClr val="hlink"/>
                </a:solidFill>
                <a:hlinkClick r:id="rId6"/>
              </a:rPr>
              <a:t>https://www.cnahardy.com/news-and-insight/insights/english/cyber-securit-the-future-risk-of-biometric-data-theft</a:t>
            </a:r>
            <a:endParaRPr/>
          </a:p>
          <a:p>
            <a:pPr indent="-311150" lvl="0" marL="457200" rtl="0" algn="l">
              <a:spcBef>
                <a:spcPts val="0"/>
              </a:spcBef>
              <a:spcAft>
                <a:spcPts val="0"/>
              </a:spcAft>
              <a:buSzPts val="1300"/>
              <a:buChar char="●"/>
            </a:pPr>
            <a:r>
              <a:rPr lang="en" u="sng">
                <a:solidFill>
                  <a:schemeClr val="hlink"/>
                </a:solidFill>
                <a:hlinkClick r:id="rId7"/>
              </a:rPr>
              <a:t>https://www.paloaltonetworks.com/cyberpedia/what-is-an-intrusion-detection-system-ids</a:t>
            </a:r>
            <a:endParaRPr/>
          </a:p>
          <a:p>
            <a:pPr indent="-311150" lvl="0" marL="457200" rtl="0" algn="l">
              <a:spcBef>
                <a:spcPts val="0"/>
              </a:spcBef>
              <a:spcAft>
                <a:spcPts val="0"/>
              </a:spcAft>
              <a:buSzPts val="1300"/>
              <a:buChar char="●"/>
            </a:pPr>
            <a:r>
              <a:rPr lang="en" u="sng">
                <a:solidFill>
                  <a:schemeClr val="hlink"/>
                </a:solidFill>
                <a:hlinkClick r:id="rId8"/>
              </a:rPr>
              <a:t>https://www.open.edu/openlearn/science-maths-technology/computing-and-ict/systems-computer/network-security/content-section-4.1</a:t>
            </a:r>
            <a:endParaRPr/>
          </a:p>
          <a:p>
            <a:pPr indent="-311150" lvl="0" marL="457200" rtl="0" algn="l">
              <a:spcBef>
                <a:spcPts val="0"/>
              </a:spcBef>
              <a:spcAft>
                <a:spcPts val="0"/>
              </a:spcAft>
              <a:buSzPts val="1300"/>
              <a:buChar char="●"/>
            </a:pPr>
            <a:r>
              <a:rPr lang="en" u="sng">
                <a:solidFill>
                  <a:schemeClr val="hlink"/>
                </a:solidFill>
                <a:hlinkClick r:id="rId9"/>
              </a:rPr>
              <a:t>https://www.softwaretestinghelp.com/intrusion-detection-systems/</a:t>
            </a:r>
            <a:endParaRPr/>
          </a:p>
          <a:p>
            <a:pPr indent="-311150" lvl="0" marL="457200" rtl="0" algn="l">
              <a:spcBef>
                <a:spcPts val="0"/>
              </a:spcBef>
              <a:spcAft>
                <a:spcPts val="0"/>
              </a:spcAft>
              <a:buSzPts val="1300"/>
              <a:buChar char="●"/>
            </a:pPr>
            <a:r>
              <a:rPr lang="en" u="sng">
                <a:solidFill>
                  <a:schemeClr val="hlink"/>
                </a:solidFill>
                <a:hlinkClick r:id="rId10"/>
              </a:rPr>
              <a:t>https://www.kaspersky.com/resource-center/definitions/what-is-a-vpn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