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339" r:id="rId4"/>
    <p:sldId id="310" r:id="rId5"/>
    <p:sldId id="307" r:id="rId6"/>
    <p:sldId id="308" r:id="rId7"/>
    <p:sldId id="309" r:id="rId8"/>
    <p:sldId id="311" r:id="rId9"/>
    <p:sldId id="312" r:id="rId10"/>
    <p:sldId id="313" r:id="rId11"/>
    <p:sldId id="340" r:id="rId12"/>
    <p:sldId id="342" r:id="rId13"/>
    <p:sldId id="343" r:id="rId14"/>
    <p:sldId id="344" r:id="rId15"/>
    <p:sldId id="345" r:id="rId16"/>
    <p:sldId id="316" r:id="rId17"/>
    <p:sldId id="318" r:id="rId18"/>
    <p:sldId id="346" r:id="rId19"/>
    <p:sldId id="347" r:id="rId20"/>
    <p:sldId id="319" r:id="rId21"/>
    <p:sldId id="320" r:id="rId22"/>
    <p:sldId id="321" r:id="rId23"/>
    <p:sldId id="348" r:id="rId24"/>
    <p:sldId id="349" r:id="rId25"/>
    <p:sldId id="33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0"/>
    <p:restoredTop sz="94671"/>
  </p:normalViewPr>
  <p:slideViewPr>
    <p:cSldViewPr snapToGrid="0" snapToObjects="1">
      <p:cViewPr>
        <p:scale>
          <a:sx n="126" d="100"/>
          <a:sy n="126" d="100"/>
        </p:scale>
        <p:origin x="-520" y="-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85104-5424-1E42-8737-3E44053977D3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6C0D-D13B-7145-8027-A49852B8B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6C0D-D13B-7145-8027-A49852B8BD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 – 4481 (Cryptography and data security)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Slides - 4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92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generators (RNG)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714288"/>
            <a:ext cx="7729728" cy="3101983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b="1" dirty="0" smtClean="0"/>
              <a:t>Now the question is: how do we generate the key sequence?</a:t>
            </a:r>
            <a:endParaRPr lang="en-US" sz="2400" dirty="0" smtClean="0"/>
          </a:p>
          <a:p>
            <a:r>
              <a:rPr lang="en-US" sz="2400" dirty="0" smtClean="0"/>
              <a:t>The key sequence has to be completely random bits from a cryptographic perspective.</a:t>
            </a:r>
          </a:p>
          <a:p>
            <a:r>
              <a:rPr lang="en-US" sz="2400" dirty="0" smtClean="0"/>
              <a:t>To generate the key sequence, we need a Random Number Generator (RNG).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	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endParaRPr lang="en-US" sz="2300" i="1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5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generators (RNG)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384848"/>
            <a:ext cx="7729728" cy="3101983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We distinguish between three types of RNG-s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b="1" dirty="0" smtClean="0"/>
              <a:t>a.	True Random Number Generators (TRNG)</a:t>
            </a:r>
          </a:p>
          <a:p>
            <a:pPr marL="0" indent="0">
              <a:buNone/>
            </a:pPr>
            <a:r>
              <a:rPr lang="en-US" sz="2400" b="1" dirty="0" smtClean="0"/>
              <a:t>    b.	Pseudo-Random Number Generators (PRNG)</a:t>
            </a:r>
          </a:p>
          <a:p>
            <a:pPr marL="0" indent="0">
              <a:buNone/>
            </a:pPr>
            <a:r>
              <a:rPr lang="en-US" sz="2400" b="1" dirty="0" smtClean="0"/>
              <a:t>    c.	Cryptographically secure PRNG-s (CPRNG)</a:t>
            </a:r>
            <a:r>
              <a:rPr lang="en-US" sz="2400" b="1" dirty="0"/>
              <a:t>	</a:t>
            </a:r>
            <a:endParaRPr lang="en-US" sz="2400" b="1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	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endParaRPr lang="en-US" sz="2300" i="1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55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generators (</a:t>
            </a:r>
            <a:r>
              <a:rPr lang="en-US" smtClean="0"/>
              <a:t>RNG)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714288"/>
            <a:ext cx="7729728" cy="3101983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b="1" dirty="0"/>
              <a:t>True Random Number Generators (TRNG</a:t>
            </a:r>
            <a:r>
              <a:rPr lang="en-US" sz="2400" b="1" dirty="0" smtClean="0"/>
              <a:t>):</a:t>
            </a:r>
            <a:r>
              <a:rPr lang="en-US" sz="2400" b="1" dirty="0"/>
              <a:t> </a:t>
            </a:r>
            <a:r>
              <a:rPr lang="en-US" sz="2400" dirty="0" smtClean="0"/>
              <a:t> True random numbers stem from random physical processes.</a:t>
            </a:r>
            <a:r>
              <a:rPr lang="en-US" sz="2400" b="1" dirty="0" smtClean="0"/>
              <a:t> </a:t>
            </a:r>
          </a:p>
          <a:p>
            <a:r>
              <a:rPr lang="en-US" sz="2400" dirty="0" smtClean="0"/>
              <a:t>For example, we can generate a sequence of true random bits by flipping an unbiased coin.</a:t>
            </a:r>
          </a:p>
          <a:p>
            <a:r>
              <a:rPr lang="en-US" sz="2400" dirty="0" smtClean="0"/>
              <a:t>Truly random means, one sequence of random bits cannot be recreated.</a:t>
            </a:r>
          </a:p>
          <a:p>
            <a:r>
              <a:rPr lang="en-US" sz="2400" dirty="0" smtClean="0"/>
              <a:t>Some more examples of random physical processes are: rolling of </a:t>
            </a:r>
            <a:r>
              <a:rPr lang="en-US" sz="2400" dirty="0" smtClean="0"/>
              <a:t>dice</a:t>
            </a:r>
            <a:r>
              <a:rPr lang="en-US" sz="2400" dirty="0" smtClean="0"/>
              <a:t>, thermal </a:t>
            </a:r>
            <a:r>
              <a:rPr lang="en-US" sz="2400" dirty="0" smtClean="0"/>
              <a:t>noise, time interva</a:t>
            </a:r>
            <a:r>
              <a:rPr lang="en-US" sz="2400" dirty="0" smtClean="0"/>
              <a:t>l between two mouse clicks etc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So, if we need a really unique key sequence for encryption, we’d need a TRNG.</a:t>
            </a:r>
          </a:p>
          <a:p>
            <a:pPr marL="0" indent="0">
              <a:buNone/>
            </a:pPr>
            <a:r>
              <a:rPr lang="en-US" sz="2400" b="1" dirty="0" smtClean="0"/>
              <a:t>   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	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endParaRPr lang="en-US" sz="2300" i="1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963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generators (</a:t>
            </a:r>
            <a:r>
              <a:rPr lang="en-US" smtClean="0"/>
              <a:t>RNG) – cont.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1714288"/>
                <a:ext cx="7729728" cy="3101983"/>
              </a:xfrm>
            </p:spPr>
            <p:txBody>
              <a:bodyPr>
                <a:noAutofit/>
              </a:bodyPr>
              <a:lstStyle/>
              <a:p>
                <a:endParaRPr lang="en-US" sz="2400" dirty="0" smtClean="0"/>
              </a:p>
              <a:p>
                <a:endParaRPr lang="en-US" sz="2400" b="1" dirty="0" smtClean="0"/>
              </a:p>
              <a:p>
                <a:r>
                  <a:rPr lang="en-US" sz="2400" b="1" dirty="0" smtClean="0"/>
                  <a:t>Pseudo-Random </a:t>
                </a:r>
                <a:r>
                  <a:rPr lang="en-US" sz="2400" b="1" dirty="0"/>
                  <a:t>Number Generators </a:t>
                </a:r>
                <a:r>
                  <a:rPr lang="en-US" sz="2400" b="1" dirty="0" smtClean="0"/>
                  <a:t>(PRNG):</a:t>
                </a:r>
                <a:r>
                  <a:rPr lang="en-US" sz="2400" b="1" dirty="0"/>
                  <a:t> </a:t>
                </a:r>
                <a:r>
                  <a:rPr lang="en-US" sz="2400" dirty="0" smtClean="0"/>
                  <a:t> Pseudo random numbers are computed, i.e., they are deterministic.</a:t>
                </a:r>
                <a:endParaRPr lang="en-US" sz="2400" b="1" dirty="0" smtClean="0"/>
              </a:p>
              <a:p>
                <a:r>
                  <a:rPr lang="en-US" sz="2400" dirty="0" smtClean="0"/>
                  <a:t>Often, PRNG-s are computed with the following function: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=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𝒔𝒆𝒆𝒅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400" b="1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𝐜𝐚𝐧</m:t>
                    </m:r>
                    <m:r>
                      <a:rPr lang="en-US" sz="2400" b="1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𝐛𝐞</m:t>
                    </m:r>
                    <m:r>
                      <a:rPr lang="en-US" sz="2400" b="1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𝐚</m:t>
                    </m:r>
                    <m:r>
                      <a:rPr lang="en-US" sz="2400" b="1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𝐭𝐫𝐮𝐞</m:t>
                    </m:r>
                    <m:r>
                      <a:rPr lang="en-US" sz="2400" b="1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𝐫𝐚𝐧𝐝𝐨𝐦</m:t>
                    </m:r>
                    <m:r>
                      <a:rPr lang="en-US" sz="2400" b="1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𝐧𝐮𝐦𝐛𝐞𝐫</m:t>
                    </m:r>
                    <m:r>
                      <a:rPr lang="en-US" sz="2400" b="1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</m:t>
                    </m:r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𝑭</m:t>
                    </m:r>
                    <m:d>
                      <m:dPr>
                        <m:ctrlP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 smtClean="0"/>
                  <a:t>   </a:t>
                </a:r>
                <a:endParaRPr lang="en-US" sz="24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is recursively computed.</a:t>
                </a:r>
              </a:p>
              <a:p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1714288"/>
                <a:ext cx="7729728" cy="3101983"/>
              </a:xfrm>
              <a:blipFill rotWithShape="0">
                <a:blip r:embed="rId2"/>
                <a:stretch>
                  <a:fillRect l="-1025" b="-38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8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generators (</a:t>
            </a:r>
            <a:r>
              <a:rPr lang="en-US" smtClean="0"/>
              <a:t>RNG) – cont.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1958128"/>
                <a:ext cx="7729728" cy="3101983"/>
              </a:xfrm>
            </p:spPr>
            <p:txBody>
              <a:bodyPr>
                <a:noAutofit/>
              </a:bodyPr>
              <a:lstStyle/>
              <a:p>
                <a:endParaRPr lang="en-US" sz="2400" dirty="0" smtClean="0"/>
              </a:p>
              <a:p>
                <a:r>
                  <a:rPr lang="en-US" sz="2400" b="1" dirty="0" smtClean="0"/>
                  <a:t>Example of a PRNG: </a:t>
                </a:r>
                <a:r>
                  <a:rPr lang="en-US" sz="2400" dirty="0" smtClean="0"/>
                  <a:t>rand( ) function in ANSI C. </a:t>
                </a:r>
                <a:endParaRPr lang="en-US" sz="24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=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𝟏𝟐𝟑𝟒𝟓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𝟏𝟏𝟎𝟑𝟓𝟏𝟓𝟐𝟒𝟓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</m:sub>
                    </m:sSub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𝒎𝒐𝒅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𝟑𝟏</m:t>
                        </m:r>
                      </m:sup>
                    </m:sSup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r>
                  <a:rPr lang="en-US" sz="2400" b="1" dirty="0" smtClean="0"/>
                  <a:t> </a:t>
                </a:r>
                <a:endParaRPr lang="en-US" sz="2400" b="1" dirty="0"/>
              </a:p>
              <a:p>
                <a:r>
                  <a:rPr lang="en-US" sz="2400" dirty="0" smtClean="0"/>
                  <a:t>It is tempting to use PRNG-s for encryption and decryption, but we need to be very careful, because they are deterministic.</a:t>
                </a:r>
              </a:p>
              <a:p>
                <a:r>
                  <a:rPr lang="en-US" sz="2400" dirty="0" smtClean="0"/>
                  <a:t>We need PRNG-s with an additional property.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1958128"/>
                <a:ext cx="7729728" cy="3101983"/>
              </a:xfrm>
              <a:blipFill rotWithShape="0">
                <a:blip r:embed="rId2"/>
                <a:stretch>
                  <a:fillRect l="-1025" b="-2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generators (</a:t>
            </a:r>
            <a:r>
              <a:rPr lang="en-US" smtClean="0"/>
              <a:t>RNG) –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1714288"/>
                <a:ext cx="7729728" cy="3101983"/>
              </a:xfrm>
            </p:spPr>
            <p:txBody>
              <a:bodyPr>
                <a:noAutofit/>
              </a:bodyPr>
              <a:lstStyle/>
              <a:p>
                <a:endParaRPr lang="en-US" sz="2400" dirty="0" smtClean="0"/>
              </a:p>
              <a:p>
                <a:r>
                  <a:rPr lang="en-US" sz="2400" b="1" dirty="0" smtClean="0"/>
                  <a:t>Cryptographically secure PRNG-s: </a:t>
                </a:r>
                <a:r>
                  <a:rPr lang="en-US" sz="2400" dirty="0" smtClean="0"/>
                  <a:t> CPRNG-s are PRNG-s that are unpredictable.</a:t>
                </a:r>
                <a:endParaRPr lang="en-US" sz="2400" b="1" dirty="0" smtClean="0"/>
              </a:p>
              <a:p>
                <a:r>
                  <a:rPr lang="en-US" sz="2400" dirty="0" smtClean="0"/>
                  <a:t>What that means is, given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𝒏</m:t>
                    </m:r>
                  </m:oMath>
                </a14:m>
                <a:r>
                  <a:rPr lang="en-US" sz="2400" dirty="0" smtClean="0"/>
                  <a:t> output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…,</m:t>
                    </m:r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𝒏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 smtClean="0"/>
                  <a:t>, it is computationally infeasible to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It also means that given the above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𝒏</m:t>
                    </m:r>
                  </m:oMath>
                </a14:m>
                <a:r>
                  <a:rPr lang="en-US" sz="2400" dirty="0" smtClean="0"/>
                  <a:t> bits, it is computationally infeasible to construct any of the preceding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 smtClean="0"/>
                  <a:t> etc.</a:t>
                </a:r>
              </a:p>
              <a:p>
                <a:r>
                  <a:rPr lang="en-US" sz="2400" dirty="0" smtClean="0"/>
                  <a:t>The need for unpredictability is unique to cryptography, which distinguishes CPRNG-s from PRNG-s.</a:t>
                </a:r>
              </a:p>
              <a:p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1714288"/>
                <a:ext cx="7729728" cy="3101983"/>
              </a:xfrm>
              <a:blipFill rotWithShape="0">
                <a:blip r:embed="rId2"/>
                <a:stretch>
                  <a:fillRect l="-1025" r="-2050" b="-4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4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time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688888"/>
            <a:ext cx="8538464" cy="4584912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Let us consider the ambitious goal of building a “perfect cipher”. </a:t>
            </a:r>
          </a:p>
          <a:p>
            <a:endParaRPr lang="en-US" sz="2400" dirty="0" smtClean="0"/>
          </a:p>
          <a:p>
            <a:r>
              <a:rPr lang="en-US" sz="2400" dirty="0" smtClean="0"/>
              <a:t>A perfect cipher means it is unconditionally secure.</a:t>
            </a:r>
          </a:p>
          <a:p>
            <a:endParaRPr lang="en-US" sz="2400" dirty="0" smtClean="0"/>
          </a:p>
          <a:p>
            <a:r>
              <a:rPr lang="en-US" sz="2400" b="1" dirty="0" smtClean="0"/>
              <a:t>Definition: </a:t>
            </a:r>
            <a:r>
              <a:rPr lang="en-US" sz="2400" dirty="0" smtClean="0"/>
              <a:t>A cryptosystem is </a:t>
            </a:r>
            <a:r>
              <a:rPr lang="en-US" sz="2400" b="1" i="1" dirty="0" smtClean="0"/>
              <a:t>unconditionally secure</a:t>
            </a:r>
            <a:r>
              <a:rPr lang="en-US" sz="2400" dirty="0" smtClean="0"/>
              <a:t> or information-theoretically secure if it cannot be broken even with infinite computational resources.</a:t>
            </a:r>
          </a:p>
          <a:p>
            <a:r>
              <a:rPr lang="en-US" sz="2400" dirty="0" smtClean="0"/>
              <a:t>The requirement for a cipher to be unconditionally secure is tremendous.</a:t>
            </a:r>
          </a:p>
        </p:txBody>
      </p:sp>
    </p:spTree>
    <p:extLst>
      <p:ext uri="{BB962C8B-B14F-4D97-AF65-F5344CB8AC3E}">
        <p14:creationId xmlns:p14="http://schemas.microsoft.com/office/powerpoint/2010/main" val="742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time pad –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1815888"/>
                <a:ext cx="7729728" cy="3101983"/>
              </a:xfrm>
            </p:spPr>
            <p:txBody>
              <a:bodyPr>
                <a:noAutofit/>
              </a:bodyPr>
              <a:lstStyle/>
              <a:p>
                <a:endParaRPr lang="en-US" sz="2400" dirty="0" smtClean="0"/>
              </a:p>
              <a:p>
                <a:r>
                  <a:rPr lang="en-US" sz="2400" dirty="0"/>
                  <a:t>Many ciphers which are secure for all practical purposes are not unconditionally secure.</a:t>
                </a:r>
              </a:p>
              <a:p>
                <a:r>
                  <a:rPr lang="en-US" sz="2400" dirty="0"/>
                  <a:t>For example, for a cipher with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1000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bit keys, it is infeasible to </a:t>
                </a:r>
                <a:r>
                  <a:rPr lang="en-US" sz="2400" dirty="0" smtClean="0"/>
                  <a:t>brute-force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1000</m:t>
                        </m:r>
                      </m:sup>
                    </m:sSup>
                  </m:oMath>
                </a14:m>
                <a:r>
                  <a:rPr lang="en-US" sz="2400" dirty="0" smtClean="0"/>
                  <a:t> keys, but theoretically possible if we have infinite computational power. </a:t>
                </a:r>
                <a:endParaRPr lang="en-US" sz="2400" dirty="0"/>
              </a:p>
              <a:p>
                <a:r>
                  <a:rPr lang="en-US" sz="2400" dirty="0" smtClean="0"/>
                  <a:t>But it is surprising that we can actually build a cipher very easily which is unconditionally secure.</a:t>
                </a:r>
              </a:p>
              <a:p>
                <a:r>
                  <a:rPr lang="en-US" sz="2400" dirty="0" smtClean="0"/>
                  <a:t>This is the cipher called </a:t>
                </a:r>
                <a:r>
                  <a:rPr lang="en-US" sz="2400" b="1" dirty="0" smtClean="0"/>
                  <a:t>One Time Pad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		</a:t>
                </a: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1815888"/>
                <a:ext cx="7729728" cy="3101983"/>
              </a:xfrm>
              <a:blipFill rotWithShape="0">
                <a:blip r:embed="rId2"/>
                <a:stretch>
                  <a:fillRect l="-1025" r="-1262" b="-29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2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time pad –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1815888"/>
                <a:ext cx="7729728" cy="3101983"/>
              </a:xfrm>
            </p:spPr>
            <p:txBody>
              <a:bodyPr>
                <a:noAutofit/>
              </a:bodyPr>
              <a:lstStyle/>
              <a:p>
                <a:endParaRPr lang="en-US" sz="2400" dirty="0" smtClean="0"/>
              </a:p>
              <a:p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The </a:t>
                </a:r>
                <a:r>
                  <a:rPr lang="en-US" sz="2400" b="1" dirty="0" smtClean="0"/>
                  <a:t>One Time Pad </a:t>
                </a:r>
                <a:r>
                  <a:rPr lang="en-US" sz="2400" dirty="0" smtClean="0"/>
                  <a:t>is a stream cipher for which: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r>
                  <a:rPr lang="en-US" sz="2400" b="1" dirty="0" smtClean="0"/>
                  <a:t>a.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the key stream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 smtClean="0"/>
                  <a:t> steam from a TRNG.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b="1" dirty="0" smtClean="0"/>
                  <a:t>b.   </a:t>
                </a:r>
                <a:r>
                  <a:rPr lang="en-US" sz="2400" dirty="0" smtClean="0"/>
                  <a:t>the key stream is known only to legitimate 	 	communicating parties.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b="1" dirty="0" smtClean="0"/>
                  <a:t>c.   </a:t>
                </a:r>
                <a:r>
                  <a:rPr lang="en-US" sz="2400" dirty="0" smtClean="0"/>
                  <a:t>each key stream bit is used only once.</a:t>
                </a:r>
              </a:p>
              <a:p>
                <a:r>
                  <a:rPr lang="en-US" sz="2400" dirty="0" smtClean="0"/>
                  <a:t>Note: for every </a:t>
                </a:r>
                <a:r>
                  <a:rPr lang="en-US" sz="2400" dirty="0" err="1" smtClean="0"/>
                  <a:t>ciphertext</a:t>
                </a:r>
                <a:r>
                  <a:rPr lang="en-US" sz="2400" dirty="0" smtClean="0"/>
                  <a:t> bit, we get an equation of the form: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𝒀</m:t>
                        </m:r>
                      </m:e>
                      <m:sub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𝒎𝒐𝒅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𝟐</m:t>
                    </m:r>
                  </m:oMath>
                </a14:m>
                <a:r>
                  <a:rPr lang="en-US" sz="2400" dirty="0" smtClean="0"/>
                  <a:t>. Here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 smtClean="0"/>
                  <a:t> are unknowns.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		</a:t>
                </a: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1815888"/>
                <a:ext cx="7729728" cy="3101983"/>
              </a:xfrm>
              <a:blipFill rotWithShape="0">
                <a:blip r:embed="rId2"/>
                <a:stretch>
                  <a:fillRect l="-1025" b="-49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83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time pad –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05736" y="1815888"/>
                <a:ext cx="7729728" cy="3101983"/>
              </a:xfrm>
            </p:spPr>
            <p:txBody>
              <a:bodyPr>
                <a:noAutofit/>
              </a:bodyPr>
              <a:lstStyle/>
              <a:p>
                <a:endParaRPr lang="en-US" sz="2400" dirty="0" smtClean="0"/>
              </a:p>
              <a:p>
                <a:r>
                  <a:rPr lang="en-US" sz="2400" dirty="0" smtClean="0"/>
                  <a:t>So, it is super simple to build a perfectly secure cipher. So why don’t we use it all the time?</a:t>
                </a:r>
              </a:p>
              <a:p>
                <a:r>
                  <a:rPr lang="en-US" sz="2400" b="1" dirty="0" smtClean="0"/>
                  <a:t>Drawback: </a:t>
                </a:r>
                <a:r>
                  <a:rPr lang="en-US" sz="2400" dirty="0" smtClean="0"/>
                  <a:t>The key is as long as the message!</a:t>
                </a:r>
              </a:p>
              <a:p>
                <a:r>
                  <a:rPr lang="en-US" sz="2400" dirty="0" smtClean="0"/>
                  <a:t>Example: To encrypt a 400 MB file, the key length has to be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𝟒𝟎𝟎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. 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𝟖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. </m:t>
                    </m:r>
                    <m:sSup>
                      <m:sSupPr>
                        <m:ctrlP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e>
                      <m:sup>
                        <m: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𝟔</m:t>
                        </m:r>
                      </m:sup>
                    </m:sSup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𝟑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𝟐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𝐆𝐢𝐠𝐚</m:t>
                    </m:r>
                    <m:r>
                      <a:rPr lang="en-US" sz="2400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𝐛𝐢𝐭𝐬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We also need to ensure that the key is not stolen and it needs to be destroyed after communication.</a:t>
                </a:r>
              </a:p>
              <a:p>
                <a:r>
                  <a:rPr lang="en-US" sz="2400" dirty="0" smtClean="0"/>
                  <a:t>OTP has been used in military applications.</a:t>
                </a:r>
              </a:p>
              <a:p>
                <a:r>
                  <a:rPr lang="en-US" sz="2400" dirty="0" smtClean="0"/>
                  <a:t>For normal commercial applications, OTP is impractical.</a:t>
                </a:r>
              </a:p>
              <a:p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		</a:t>
                </a: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5736" y="1815888"/>
                <a:ext cx="7729728" cy="3101983"/>
              </a:xfrm>
              <a:blipFill rotWithShape="0">
                <a:blip r:embed="rId2"/>
                <a:stretch>
                  <a:fillRect l="-1104" r="-1104" b="-50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9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61582"/>
            <a:ext cx="7729728" cy="3101983"/>
          </a:xfrm>
        </p:spPr>
        <p:txBody>
          <a:bodyPr>
            <a:noAutofit/>
          </a:bodyPr>
          <a:lstStyle/>
          <a:p>
            <a:r>
              <a:rPr lang="en-US" sz="2400" dirty="0" smtClean="0"/>
              <a:t>Stream ciphers</a:t>
            </a:r>
          </a:p>
          <a:p>
            <a:r>
              <a:rPr lang="en-US" sz="2400" dirty="0" smtClean="0"/>
              <a:t>Random numbers</a:t>
            </a:r>
          </a:p>
          <a:p>
            <a:r>
              <a:rPr lang="en-US" sz="2400" dirty="0" smtClean="0"/>
              <a:t>One Time Pad (OTP)</a:t>
            </a:r>
          </a:p>
          <a:p>
            <a:r>
              <a:rPr lang="en-US" sz="2400" dirty="0" smtClean="0"/>
              <a:t>Linear </a:t>
            </a:r>
            <a:r>
              <a:rPr lang="en-US" sz="2400" dirty="0" err="1" smtClean="0"/>
              <a:t>Congruential</a:t>
            </a:r>
            <a:r>
              <a:rPr lang="en-US" sz="2400" dirty="0" smtClean="0"/>
              <a:t> Generator (LCG)</a:t>
            </a:r>
          </a:p>
        </p:txBody>
      </p:sp>
    </p:spTree>
    <p:extLst>
      <p:ext uri="{BB962C8B-B14F-4D97-AF65-F5344CB8AC3E}">
        <p14:creationId xmlns:p14="http://schemas.microsoft.com/office/powerpoint/2010/main" val="19264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practical stream ciphers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1815888"/>
                <a:ext cx="7729728" cy="3101983"/>
              </a:xfrm>
            </p:spPr>
            <p:txBody>
              <a:bodyPr>
                <a:noAutofit/>
              </a:bodyPr>
              <a:lstStyle/>
              <a:p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So what we do instead?</a:t>
                </a:r>
              </a:p>
              <a:p>
                <a:r>
                  <a:rPr lang="en-US" sz="2400" dirty="0" smtClean="0"/>
                  <a:t>One way is to replace the TRNG with a PRNG, where the key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𝒌</m:t>
                    </m:r>
                  </m:oMath>
                </a14:m>
                <a:r>
                  <a:rPr lang="en-US" sz="2400" dirty="0" smtClean="0"/>
                  <a:t> serves as a seed.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		</a:t>
                </a: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1815888"/>
                <a:ext cx="7729728" cy="3101983"/>
              </a:xfrm>
              <a:blipFill rotWithShape="0">
                <a:blip r:embed="rId2"/>
                <a:stretch>
                  <a:fillRect l="-1025" r="-394" b="-58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7" y="2235200"/>
            <a:ext cx="7729728" cy="303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congruential</a:t>
            </a:r>
            <a:r>
              <a:rPr lang="en-US" dirty="0" smtClean="0"/>
              <a:t> generator (</a:t>
            </a:r>
            <a:r>
              <a:rPr lang="en-US" dirty="0" err="1" smtClean="0"/>
              <a:t>lcg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1815888"/>
                <a:ext cx="7729728" cy="3101983"/>
              </a:xfrm>
            </p:spPr>
            <p:txBody>
              <a:bodyPr>
                <a:noAutofit/>
              </a:bodyPr>
              <a:lstStyle/>
              <a:p>
                <a:endParaRPr lang="en-US" sz="2400" dirty="0" smtClean="0"/>
              </a:p>
              <a:p>
                <a:r>
                  <a:rPr lang="en-US" sz="2400" dirty="0" smtClean="0"/>
                  <a:t>Let us assume a PRNG based on Linear </a:t>
                </a:r>
                <a:r>
                  <a:rPr lang="en-US" sz="2400" dirty="0" err="1" smtClean="0"/>
                  <a:t>Congruential</a:t>
                </a:r>
                <a:r>
                  <a:rPr lang="en-US" sz="2400" dirty="0" smtClean="0"/>
                  <a:t> Generator: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𝒔𝒆𝒆𝒅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𝑨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𝑩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𝒎𝒐𝒅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   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𝑨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𝑩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𝑲𝒆𝒚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=(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𝑨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𝑩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𝑨</m:t>
                    </m:r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𝑩</m:t>
                    </m:r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 smtClean="0"/>
                  <a:t> are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1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b="1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1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𝒎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 smtClean="0"/>
                  <a:t> bits long.</a:t>
                </a:r>
              </a:p>
              <a:p>
                <a:r>
                  <a:rPr lang="en-US" sz="2400" b="1" dirty="0" smtClean="0"/>
                  <a:t>Question: </a:t>
                </a:r>
                <a:r>
                  <a:rPr lang="en-US" sz="2400" dirty="0" smtClean="0"/>
                  <a:t>Is this scheme secure?</a:t>
                </a:r>
                <a:endParaRPr lang="en-US" sz="2400" b="1" dirty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		</a:t>
                </a: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1815888"/>
                <a:ext cx="7729728" cy="3101983"/>
              </a:xfrm>
              <a:blipFill rotWithShape="0">
                <a:blip r:embed="rId2"/>
                <a:stretch>
                  <a:fillRect l="-1025" b="-26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7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Attack on </a:t>
            </a:r>
            <a:r>
              <a:rPr lang="en-US" dirty="0" err="1" smtClean="0"/>
              <a:t>prng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1815888"/>
                <a:ext cx="7729728" cy="3101983"/>
              </a:xfrm>
            </p:spPr>
            <p:txBody>
              <a:bodyPr>
                <a:noAutofit/>
              </a:bodyPr>
              <a:lstStyle/>
              <a:p>
                <a:endParaRPr lang="en-US" sz="2400" dirty="0" smtClean="0"/>
              </a:p>
              <a:p>
                <a:r>
                  <a:rPr lang="en-US" sz="2400" dirty="0" smtClean="0"/>
                  <a:t>Let us assume, Oscar knows three plaintexts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dirty="0" smtClean="0"/>
                  <a:t>, each of length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𝟑𝟎</m:t>
                    </m:r>
                  </m:oMath>
                </a14:m>
                <a:r>
                  <a:rPr lang="en-US" sz="2400" dirty="0" smtClean="0"/>
                  <a:t> bits (so,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𝟑𝟎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. 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𝑨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𝑩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 smtClean="0"/>
                  <a:t> are all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𝟑𝟎</m:t>
                    </m:r>
                  </m:oMath>
                </a14:m>
                <a:r>
                  <a:rPr lang="en-US" sz="2400" dirty="0" smtClean="0"/>
                  <a:t> bits long.</a:t>
                </a:r>
              </a:p>
              <a:p>
                <a:r>
                  <a:rPr lang="en-US" sz="2400" dirty="0" smtClean="0"/>
                  <a:t>This is a reasonable assumption to make because the first several bits could be the file header information.</a:t>
                </a:r>
              </a:p>
              <a:p>
                <a:r>
                  <a:rPr lang="en-US" sz="2400" dirty="0" smtClean="0"/>
                  <a:t>Oscar </a:t>
                </a:r>
                <a:r>
                  <a:rPr lang="en-US" sz="2400" dirty="0" smtClean="0"/>
                  <a:t>certainly knows the corresponding </a:t>
                </a:r>
                <a:r>
                  <a:rPr lang="en-US" sz="2400" dirty="0" err="1" smtClean="0"/>
                  <a:t>ciphertexts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𝒀</m:t>
                        </m:r>
                      </m:e>
                      <m:sub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𝒀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𝒀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dirty="0" smtClean="0"/>
                  <a:t>, which are again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𝟑𝟎</m:t>
                    </m:r>
                  </m:oMath>
                </a14:m>
                <a:r>
                  <a:rPr lang="en-US" sz="2400" dirty="0" smtClean="0"/>
                  <a:t> bits each.</a:t>
                </a:r>
              </a:p>
              <a:p>
                <a:r>
                  <a:rPr lang="en-US" sz="2400" dirty="0" smtClean="0">
                    <a:ea typeface="Cambria Math" charset="0"/>
                    <a:cs typeface="Cambria Math" charset="0"/>
                  </a:rPr>
                  <a:t>We know:</a:t>
                </a:r>
                <a:r>
                  <a:rPr lang="en-US" sz="2400" b="1" dirty="0" smtClean="0">
                    <a:ea typeface="Cambria Math" charset="0"/>
                    <a:cs typeface="Cambria Math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𝒀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𝒌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𝒌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𝒌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𝒎𝒐𝒅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𝟐</m:t>
                    </m:r>
                  </m:oMath>
                </a14:m>
                <a:r>
                  <a:rPr lang="en-US" sz="2400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𝒀</m:t>
                        </m:r>
                      </m:e>
                      <m:sub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400" dirty="0" smtClean="0"/>
                  <a:t> are the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𝒌</m:t>
                    </m:r>
                  </m:oMath>
                </a14:m>
                <a:r>
                  <a:rPr lang="en-US" sz="2400" dirty="0" smtClean="0"/>
                  <a:t>-</a:t>
                </a:r>
                <a:r>
                  <a:rPr lang="en-US" sz="2400" dirty="0" err="1" smtClean="0"/>
                  <a:t>th</a:t>
                </a:r>
                <a:r>
                  <a:rPr lang="en-US" sz="2400" dirty="0" smtClean="0"/>
                  <a:t>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𝒀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𝒋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400" dirty="0" smtClean="0"/>
                  <a:t> for any arbitrary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𝒋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Hence, Oscar can compute: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𝒀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𝒌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𝒌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𝒎𝒐𝒅</m:t>
                    </m:r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𝟐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		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		</a:t>
                </a: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1815888"/>
                <a:ext cx="7729728" cy="3101983"/>
              </a:xfrm>
              <a:blipFill rotWithShape="0">
                <a:blip r:embed="rId2"/>
                <a:stretch>
                  <a:fillRect l="-1025" r="-1183" b="-74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Attack on </a:t>
            </a:r>
            <a:r>
              <a:rPr lang="en-US" dirty="0" err="1" smtClean="0"/>
              <a:t>prng</a:t>
            </a:r>
            <a:r>
              <a:rPr lang="en-US" dirty="0" smtClean="0"/>
              <a:t> - cont.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171488"/>
                <a:ext cx="7729728" cy="3101983"/>
              </a:xfrm>
            </p:spPr>
            <p:txBody>
              <a:bodyPr>
                <a:noAutofit/>
              </a:bodyPr>
              <a:lstStyle/>
              <a:p>
                <a:endParaRPr lang="en-US" sz="2400" dirty="0" smtClean="0"/>
              </a:p>
              <a:p>
                <a:r>
                  <a:rPr lang="en-US" sz="2400" dirty="0" smtClean="0"/>
                  <a:t>This </a:t>
                </a:r>
                <a:r>
                  <a:rPr lang="en-US" sz="2400" dirty="0" smtClean="0"/>
                  <a:t>means, Oscar can compute all bits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Hence, now Oscar has two equations: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1)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𝑨</m:t>
                    </m:r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𝑩</m:t>
                    </m:r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𝒎𝒐𝒅</m:t>
                    </m:r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2)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sub>
                    </m:sSub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𝑨</m:t>
                    </m:r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𝑩</m:t>
                    </m:r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𝒎𝒐𝒅</m:t>
                    </m:r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</m:oMath>
                </a14:m>
                <a:r>
                  <a:rPr lang="en-US" sz="2400" dirty="0" smtClean="0"/>
                  <a:t>	</a:t>
                </a:r>
              </a:p>
              <a:p>
                <a:r>
                  <a:rPr lang="en-US" sz="2400" dirty="0" smtClean="0"/>
                  <a:t>The above equations have two unknowns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𝑨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𝑩</m:t>
                    </m:r>
                  </m:oMath>
                </a14:m>
                <a:r>
                  <a:rPr lang="en-US" sz="2400" dirty="0" smtClean="0"/>
                  <a:t> and hence can be easily solved.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		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		</a:t>
                </a: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171488"/>
                <a:ext cx="7729728" cy="3101983"/>
              </a:xfrm>
              <a:blipFill rotWithShape="0">
                <a:blip r:embed="rId2"/>
                <a:stretch>
                  <a:fillRect l="-1025" b="-10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8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Attack on </a:t>
            </a:r>
            <a:r>
              <a:rPr lang="en-US" dirty="0" err="1" smtClean="0"/>
              <a:t>prng</a:t>
            </a:r>
            <a:r>
              <a:rPr lang="en-US" dirty="0" smtClean="0"/>
              <a:t> - cont.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1815888"/>
                <a:ext cx="7729728" cy="3101983"/>
              </a:xfrm>
            </p:spPr>
            <p:txBody>
              <a:bodyPr>
                <a:noAutofit/>
              </a:bodyPr>
              <a:lstStyle/>
              <a:p>
                <a:endParaRPr lang="en-US" sz="2400" dirty="0" smtClean="0"/>
              </a:p>
              <a:p>
                <a:r>
                  <a:rPr lang="en-US" sz="2400" dirty="0" smtClean="0"/>
                  <a:t>So, once Oscar knows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𝑨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𝑩</m:t>
                    </m:r>
                  </m:oMath>
                </a14:m>
                <a:r>
                  <a:rPr lang="en-US" sz="2400" dirty="0" smtClean="0"/>
                  <a:t>, he can generate the entire key stream!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Hence, we cannot use a simple PRNG to build a secure crypto system.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Instead, we use the CPRNG, which has the nice property </a:t>
                </a:r>
                <a:r>
                  <a:rPr lang="en-US" sz="2400" smtClean="0"/>
                  <a:t>of unpredictability.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		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		</a:t>
                </a: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1815888"/>
                <a:ext cx="7729728" cy="3101983"/>
              </a:xfrm>
              <a:blipFill rotWithShape="0">
                <a:blip r:embed="rId2"/>
                <a:stretch>
                  <a:fillRect l="-1025" r="-1104" b="-33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61582"/>
            <a:ext cx="7729728" cy="3101983"/>
          </a:xfrm>
        </p:spPr>
        <p:txBody>
          <a:bodyPr>
            <a:noAutofit/>
          </a:bodyPr>
          <a:lstStyle/>
          <a:p>
            <a:r>
              <a:rPr lang="en-US" sz="2400" dirty="0" smtClean="0"/>
              <a:t>We discussed: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	Stream </a:t>
            </a:r>
            <a:r>
              <a:rPr lang="en-US" sz="2400" dirty="0"/>
              <a:t>ciphers</a:t>
            </a:r>
          </a:p>
          <a:p>
            <a:pPr marL="0" indent="0">
              <a:buNone/>
            </a:pPr>
            <a:r>
              <a:rPr lang="en-US" sz="2400" dirty="0" smtClean="0"/>
              <a:t>	-	Random </a:t>
            </a:r>
            <a:r>
              <a:rPr lang="en-US" sz="2400" dirty="0"/>
              <a:t>numbers</a:t>
            </a:r>
          </a:p>
          <a:p>
            <a:pPr marL="0" indent="0">
              <a:buNone/>
            </a:pPr>
            <a:r>
              <a:rPr lang="en-US" sz="2400" dirty="0" smtClean="0"/>
              <a:t>	-	One </a:t>
            </a:r>
            <a:r>
              <a:rPr lang="en-US" sz="2400" dirty="0"/>
              <a:t>Time Pad (OTP)</a:t>
            </a:r>
          </a:p>
          <a:p>
            <a:pPr marL="0" indent="0">
              <a:buNone/>
            </a:pPr>
            <a:r>
              <a:rPr lang="en-US" sz="2400" dirty="0" smtClean="0"/>
              <a:t>	-	Linear </a:t>
            </a:r>
            <a:r>
              <a:rPr lang="en-US" sz="2400" dirty="0" err="1"/>
              <a:t>Congruential</a:t>
            </a:r>
            <a:r>
              <a:rPr lang="en-US" sz="2400" dirty="0"/>
              <a:t> Generator (LCG)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97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349288"/>
            <a:ext cx="7729728" cy="3101983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There are three main parts of the field of Cryptography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	Symmetric Cryptography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	Asymmetric Cryptography (Public Key Cryptography)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	Protocols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Symmetric Algorithms: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a)	Block ciphers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b)	Stream ciphers	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202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GSM cell phones has a big application of Crypto in consumer products.</a:t>
            </a:r>
          </a:p>
          <a:p>
            <a:endParaRPr lang="en-US" sz="2400" dirty="0"/>
          </a:p>
          <a:p>
            <a:r>
              <a:rPr lang="en-US" sz="2400" dirty="0" smtClean="0"/>
              <a:t>The voice is digitally transmitted after getting encrypted with a stream cipher. 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8" y="2762613"/>
            <a:ext cx="4270375" cy="2853599"/>
          </a:xfrm>
        </p:spPr>
      </p:pic>
    </p:spTree>
    <p:extLst>
      <p:ext uri="{BB962C8B-B14F-4D97-AF65-F5344CB8AC3E}">
        <p14:creationId xmlns:p14="http://schemas.microsoft.com/office/powerpoint/2010/main" val="16586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WORKS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1723644"/>
                <a:ext cx="7729728" cy="3711956"/>
              </a:xfrm>
            </p:spPr>
            <p:txBody>
              <a:bodyPr>
                <a:noAutofit/>
              </a:bodyPr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The input stream of binary digits is encrypted “bit by bit”.</a:t>
                </a:r>
              </a:p>
              <a:p>
                <a:r>
                  <a:rPr lang="en-US" sz="2000" dirty="0" smtClean="0"/>
                  <a:t>If the key bit is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transmitted through the air unchanged and again received unchanged.</a:t>
                </a:r>
              </a:p>
              <a:p>
                <a:r>
                  <a:rPr lang="en-US" sz="2000" dirty="0"/>
                  <a:t>If the key bit is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</a:t>
                </a:r>
                <a:r>
                  <a:rPr lang="en-US" sz="2000" dirty="0" smtClean="0"/>
                  <a:t>flipped, transmitted </a:t>
                </a:r>
                <a:r>
                  <a:rPr lang="en-US" sz="2000" dirty="0"/>
                  <a:t>through the air </a:t>
                </a:r>
                <a:r>
                  <a:rPr lang="en-US" sz="2000" dirty="0" smtClean="0"/>
                  <a:t>and </a:t>
                </a:r>
                <a:r>
                  <a:rPr lang="en-US" sz="2000" dirty="0" smtClean="0"/>
                  <a:t>then flipped back to its original state in the receiver.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1723644"/>
                <a:ext cx="7729728" cy="3711956"/>
              </a:xfrm>
              <a:blipFill rotWithShape="0">
                <a:blip r:embed="rId3"/>
                <a:stretch>
                  <a:fillRect l="-710" r="-1420" b="-3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1" y="2268013"/>
            <a:ext cx="9321800" cy="23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2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1993688"/>
                <a:ext cx="7729728" cy="3101983"/>
              </a:xfrm>
            </p:spPr>
            <p:txBody>
              <a:bodyPr>
                <a:noAutofit/>
              </a:bodyPr>
              <a:lstStyle/>
              <a:p>
                <a:endParaRPr lang="en-US" sz="2400" dirty="0" smtClean="0"/>
              </a:p>
              <a:p>
                <a:r>
                  <a:rPr lang="en-US" sz="2400" b="1" dirty="0" smtClean="0"/>
                  <a:t>What is a stream cipher?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</a:t>
                </a:r>
                <a:r>
                  <a:rPr lang="en-US" sz="2400" dirty="0" smtClean="0"/>
                  <a:t>A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stream cipher encrypts bits individually. In contrast, a        block cipher operates on blocks of bits.           </a:t>
                </a:r>
                <a:endParaRPr lang="en-US" sz="2300" b="1" i="1" dirty="0"/>
              </a:p>
              <a:p>
                <a:r>
                  <a:rPr lang="en-US" sz="2300" b="1" dirty="0" smtClean="0"/>
                  <a:t>ENCRYPTION: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𝒀</m:t>
                        </m:r>
                      </m:e>
                      <m:sub>
                        <m:r>
                          <a:rPr lang="en-US" sz="20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0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+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𝒎𝒐𝒅</m:t>
                    </m:r>
                    <m:r>
                      <a:rPr lang="en-US" sz="20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𝟐</m:t>
                    </m:r>
                  </m:oMath>
                </a14:m>
                <a:endParaRPr lang="en-US" sz="2000" b="1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sz="2300" b="1" dirty="0" smtClean="0"/>
                  <a:t>DECRYPTION: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0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𝒎𝒐𝒅</m:t>
                    </m:r>
                    <m:r>
                      <a:rPr lang="en-US" sz="20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  <m:r>
                      <a:rPr lang="en-US" sz="20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𝟐</m:t>
                    </m:r>
                  </m:oMath>
                </a14:m>
                <a:endParaRPr lang="en-US" sz="2000" b="1" dirty="0" smtClean="0"/>
              </a:p>
              <a:p>
                <a:r>
                  <a:rPr lang="en-US" sz="2400" dirty="0" smtClean="0"/>
                  <a:t>This looks very similar to the shift cipher, except that for shift ciphers we did modulo 26 arithmetic, but here we do modulo 2.</a:t>
                </a:r>
              </a:p>
              <a:p>
                <a:r>
                  <a:rPr lang="en-US" sz="2400" dirty="0" smtClean="0"/>
                  <a:t>This is much more secure than simple shift ciphers.</a:t>
                </a:r>
              </a:p>
              <a:p>
                <a:pPr marL="0" indent="0">
                  <a:buNone/>
                </a:pP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1993688"/>
                <a:ext cx="7729728" cy="3101983"/>
              </a:xfrm>
              <a:blipFill rotWithShape="0">
                <a:blip r:embed="rId2"/>
                <a:stretch>
                  <a:fillRect l="-1183" r="-3155" b="-4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7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1704128"/>
                <a:ext cx="7729728" cy="3101983"/>
              </a:xfrm>
            </p:spPr>
            <p:txBody>
              <a:bodyPr>
                <a:noAutofit/>
              </a:bodyPr>
              <a:lstStyle/>
              <a:p>
                <a:endParaRPr lang="en-US" sz="2400" dirty="0" smtClean="0"/>
              </a:p>
              <a:p>
                <a:endParaRPr lang="en-US" sz="2400" b="1" dirty="0"/>
              </a:p>
              <a:p>
                <a:r>
                  <a:rPr lang="en-US" sz="2400" b="1" dirty="0" smtClean="0"/>
                  <a:t>Question: </a:t>
                </a:r>
                <a:r>
                  <a:rPr lang="en-US" sz="2400" dirty="0" smtClean="0"/>
                  <a:t>Why do we add instead of subtracting the key at the time of decryption?</a:t>
                </a:r>
                <a:endParaRPr lang="en-US" sz="2400" b="1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Because, for modulo 2 arithmetic, addition and subtraction </a:t>
                </a:r>
                <a:r>
                  <a:rPr lang="en-US" sz="2400" dirty="0" smtClean="0"/>
                  <a:t>are </a:t>
                </a:r>
                <a:r>
                  <a:rPr lang="en-US" sz="2400" dirty="0" smtClean="0"/>
                  <a:t>the same operation: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𝒅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𝒎𝒐𝒅</m:t>
                    </m:r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𝟐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𝒎𝒐𝒅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𝟐</m:t>
                    </m:r>
                  </m:oMath>
                </a14:m>
                <a:endParaRPr lang="en-US" sz="2400" b="1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+</m:t>
                        </m:r>
                        <m: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𝒎𝒐𝒅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𝟐</m:t>
                    </m:r>
                    <m:r>
                      <a:rPr lang="en-US" sz="20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r>
                  <a:rPr lang="en-US" sz="2400" dirty="0" smtClean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𝒀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={0, 1}</m:t>
                    </m:r>
                  </m:oMath>
                </a14:m>
                <a:r>
                  <a:rPr lang="en-US" sz="2400" b="1" dirty="0"/>
                  <a:t>	</a:t>
                </a: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1704128"/>
                <a:ext cx="7729728" cy="3101983"/>
              </a:xfrm>
              <a:blipFill rotWithShape="0">
                <a:blip r:embed="rId2"/>
                <a:stretch>
                  <a:fillRect l="-1025" r="-946" b="-54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5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 at modulo 2 addition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81912" y="2384044"/>
                <a:ext cx="4271771" cy="310198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Modulo-2 addition is the same as XOR operation.</a:t>
                </a:r>
              </a:p>
              <a:p>
                <a:r>
                  <a:rPr lang="en-US" sz="2400" dirty="0" smtClean="0"/>
                  <a:t>Depending upon the key bit, the encrypted bit will be either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en-US" sz="24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1.</m:t>
                    </m:r>
                  </m:oMath>
                </a14:m>
                <a:r>
                  <a:rPr lang="en-US" sz="2400" dirty="0" smtClean="0"/>
                  <a:t> Hence, it has complete randomness.</a:t>
                </a:r>
              </a:p>
              <a:p>
                <a:r>
                  <a:rPr lang="en-US" sz="2400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the input bit stays unchanged, </a:t>
                </a:r>
                <a:r>
                  <a:rPr lang="en-US" sz="2400" dirty="0" err="1" smtClean="0"/>
                  <a:t>i,e</a:t>
                </a:r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𝒀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𝟏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/>
                  <a:t> </a:t>
                </a:r>
                <a:r>
                  <a:rPr lang="en-US" sz="2400" dirty="0"/>
                  <a:t>the input bit </a:t>
                </a:r>
                <a:r>
                  <a:rPr lang="en-US" sz="2400" dirty="0" smtClean="0"/>
                  <a:t>is flipped, </a:t>
                </a:r>
                <a:r>
                  <a:rPr lang="en-US" sz="2400" dirty="0" err="1"/>
                  <a:t>i,e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𝒀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  <a:p>
                <a:endParaRPr lang="en-US" sz="2400" dirty="0"/>
              </a:p>
              <a:p>
                <a:endParaRPr lang="en-US" sz="2400" b="1" dirty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81912" y="2384044"/>
                <a:ext cx="4271771" cy="3101982"/>
              </a:xfrm>
              <a:blipFill rotWithShape="0">
                <a:blip r:embed="rId2"/>
                <a:stretch>
                  <a:fillRect l="-2000" t="-1572" r="-3857" b="-37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941108"/>
                  </p:ext>
                </p:extLst>
              </p:nvPr>
            </p:nvGraphicFramePr>
            <p:xfrm>
              <a:off x="6654800" y="2777066"/>
              <a:ext cx="3633766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504"/>
                    <a:gridCol w="447929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sz="1800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 </m:t>
                                </m:r>
                                <m:r>
                                  <a:rPr lang="en-US" sz="18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𝒎𝒐𝒅</m:t>
                                </m:r>
                                <m:r>
                                  <a:rPr lang="en-US" sz="18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lang="en-US" sz="18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941108"/>
                  </p:ext>
                </p:extLst>
              </p:nvPr>
            </p:nvGraphicFramePr>
            <p:xfrm>
              <a:off x="6654800" y="2777066"/>
              <a:ext cx="3633766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6504"/>
                    <a:gridCol w="447929"/>
                    <a:gridCol w="2709333"/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82" t="-8000" r="-670513" b="-16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6757" t="-8000" r="-606757" b="-16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382" t="-8000" r="-899" b="-164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82" t="-265574" r="-67051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6757" t="-265574" r="-60675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382" t="-265574" r="-899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82" t="-365574" r="-67051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6757" t="-365574" r="-60675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382" t="-365574" r="-899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82" t="-465574" r="-67051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6757" t="-465574" r="-60675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382" t="-465574" r="-899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82" t="-565574" r="-67051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6757" t="-565574" r="-60675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382" t="-565574" r="-899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35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1815888"/>
                <a:ext cx="7729728" cy="3101983"/>
              </a:xfrm>
            </p:spPr>
            <p:txBody>
              <a:bodyPr>
                <a:noAutofit/>
              </a:bodyPr>
              <a:lstStyle/>
              <a:p>
                <a:endParaRPr lang="en-US" sz="2400" dirty="0" smtClean="0"/>
              </a:p>
              <a:p>
                <a:r>
                  <a:rPr lang="en-US" sz="2400" dirty="0" smtClean="0"/>
                  <a:t>Encryption of ASCII  ‘A’.</a:t>
                </a:r>
                <a:endParaRPr lang="en-US" sz="2400" b="1" dirty="0"/>
              </a:p>
              <a:p>
                <a:r>
                  <a:rPr lang="en-US" sz="2400" dirty="0" smtClean="0"/>
                  <a:t>The ASCII value of  ‘A’ is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𝟔𝟓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𝟏𝟎𝟎𝟎𝟎𝟎𝟏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Let the random key stream be: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𝟎𝟏𝟎𝟏𝟏𝟎𝟏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So, the encrypted bit streams are: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Y</m:t>
                    </m:r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𝟏𝟎𝟎𝟎𝟎𝟎𝟏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⨁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𝟎𝟏𝟎𝟏𝟏𝟎𝟏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𝟏𝟎𝟏𝟏𝟎</m:t>
                        </m:r>
                        <m: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To decrypt, we simply add the key stream bits to the encrypted bits: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𝟏𝟏𝟎𝟏𝟏𝟎𝟎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⨁</m:t>
                    </m:r>
                    <m:sSub>
                      <m:sSub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(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𝟎𝟏𝟎𝟏𝟏𝟎𝟏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𝟏𝟎𝟎𝟎𝟎𝟎𝟏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/>
                  <a:t>		</a:t>
                </a: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300" i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1815888"/>
                <a:ext cx="7729728" cy="3101983"/>
              </a:xfrm>
              <a:blipFill rotWithShape="0">
                <a:blip r:embed="rId2"/>
                <a:stretch>
                  <a:fillRect l="-1025" b="-57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4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11136</TotalTime>
  <Words>790</Words>
  <Application>Microsoft Macintosh PowerPoint</Application>
  <PresentationFormat>Widescreen</PresentationFormat>
  <Paragraphs>250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Cambria Math</vt:lpstr>
      <vt:lpstr>Gill Sans MT</vt:lpstr>
      <vt:lpstr>Arial</vt:lpstr>
      <vt:lpstr>Parcel</vt:lpstr>
      <vt:lpstr>CSCI – 4481 (Cryptography and data security)</vt:lpstr>
      <vt:lpstr>today</vt:lpstr>
      <vt:lpstr>recall</vt:lpstr>
      <vt:lpstr>Motivation</vt:lpstr>
      <vt:lpstr>HOW THIS WORKS</vt:lpstr>
      <vt:lpstr>definition</vt:lpstr>
      <vt:lpstr>Properties</vt:lpstr>
      <vt:lpstr>Closer look at modulo 2 addition</vt:lpstr>
      <vt:lpstr>Example</vt:lpstr>
      <vt:lpstr>Random number generators (RNG)</vt:lpstr>
      <vt:lpstr>Random number generators (RNG) – cont.</vt:lpstr>
      <vt:lpstr>Random number generators (RNG) – cont.</vt:lpstr>
      <vt:lpstr>Random number generators (RNG) – cont.</vt:lpstr>
      <vt:lpstr>Random number generators (RNG) – cont.</vt:lpstr>
      <vt:lpstr>Random number generators (RNG) – cont.</vt:lpstr>
      <vt:lpstr>One time pad</vt:lpstr>
      <vt:lpstr>One time pad – cont.</vt:lpstr>
      <vt:lpstr>One time pad – cont.</vt:lpstr>
      <vt:lpstr>One time pad – cont.</vt:lpstr>
      <vt:lpstr>Towards practical stream ciphers</vt:lpstr>
      <vt:lpstr>Linear congruential generator (lcg)</vt:lpstr>
      <vt:lpstr>An Attack on prng</vt:lpstr>
      <vt:lpstr>An Attack on prng - cont.</vt:lpstr>
      <vt:lpstr>An Attack on prng - cont.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– 4481 (Cryptography and data security)</dc:title>
  <dc:creator>Sujoy Chakraborty</dc:creator>
  <cp:lastModifiedBy>Sujoy Chakraborty</cp:lastModifiedBy>
  <cp:revision>336</cp:revision>
  <dcterms:created xsi:type="dcterms:W3CDTF">2020-08-14T18:09:35Z</dcterms:created>
  <dcterms:modified xsi:type="dcterms:W3CDTF">2020-09-29T12:15:41Z</dcterms:modified>
</cp:coreProperties>
</file>