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22"/>
  </p:notesMasterIdLst>
  <p:sldIdLst>
    <p:sldId id="256" r:id="rId2"/>
    <p:sldId id="257" r:id="rId3"/>
    <p:sldId id="339" r:id="rId4"/>
    <p:sldId id="310" r:id="rId5"/>
    <p:sldId id="307" r:id="rId6"/>
    <p:sldId id="308" r:id="rId7"/>
    <p:sldId id="351" r:id="rId8"/>
    <p:sldId id="309" r:id="rId9"/>
    <p:sldId id="311" r:id="rId10"/>
    <p:sldId id="352" r:id="rId11"/>
    <p:sldId id="353" r:id="rId12"/>
    <p:sldId id="354" r:id="rId13"/>
    <p:sldId id="313" r:id="rId14"/>
    <p:sldId id="355" r:id="rId15"/>
    <p:sldId id="340" r:id="rId16"/>
    <p:sldId id="356" r:id="rId17"/>
    <p:sldId id="357" r:id="rId18"/>
    <p:sldId id="341" r:id="rId19"/>
    <p:sldId id="358" r:id="rId20"/>
    <p:sldId id="35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5"/>
    <p:restoredTop sz="94643"/>
  </p:normalViewPr>
  <p:slideViewPr>
    <p:cSldViewPr snapToGrid="0" snapToObjects="1">
      <p:cViewPr>
        <p:scale>
          <a:sx n="51" d="100"/>
          <a:sy n="51" d="100"/>
        </p:scale>
        <p:origin x="1520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85104-5424-1E42-8737-3E44053977D3}" type="datetimeFigureOut">
              <a:rPr lang="en-US" smtClean="0"/>
              <a:t>10/3/20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F6C0D-D13B-7145-8027-A49852B8B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51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F6C0D-D13B-7145-8027-A49852B8BDC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0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10/3/20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10/3/20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10/3/20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3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CSCI – 4481 (Cryptography and data security)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 smtClean="0"/>
              <a:t>Slides - 5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922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82092"/>
            <a:ext cx="7729728" cy="1188720"/>
          </a:xfrm>
        </p:spPr>
        <p:txBody>
          <a:bodyPr/>
          <a:lstStyle/>
          <a:p>
            <a:r>
              <a:rPr lang="en-US" dirty="0" err="1" smtClean="0"/>
              <a:t>Lfsr</a:t>
            </a:r>
            <a:r>
              <a:rPr lang="en-US" dirty="0" smtClean="0"/>
              <a:t>: General form – cont.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460244"/>
                <a:ext cx="7729728" cy="3101983"/>
              </a:xfrm>
            </p:spPr>
            <p:txBody>
              <a:bodyPr>
                <a:noAutofit/>
              </a:bodyPr>
              <a:lstStyle/>
              <a:p>
                <a:endParaRPr lang="en-US" sz="2400" dirty="0" smtClean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r>
                  <a:rPr lang="en-US" sz="2400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=1</m:t>
                    </m:r>
                  </m:oMath>
                </a14:m>
                <a:r>
                  <a:rPr lang="en-US" sz="2400" dirty="0" smtClean="0"/>
                  <a:t>, the feedback is active.</a:t>
                </a:r>
              </a:p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=</m:t>
                    </m:r>
                    <m:r>
                      <a:rPr lang="en-US" sz="2400" b="0" i="1" smtClean="0">
                        <a:latin typeface="Cambria Math" charset="0"/>
                      </a:rPr>
                      <m:t>0</m:t>
                    </m:r>
                  </m:oMath>
                </a14:m>
                <a:r>
                  <a:rPr lang="en-US" sz="2400" dirty="0"/>
                  <a:t>, the </a:t>
                </a:r>
                <a:r>
                  <a:rPr lang="en-US" sz="2400" dirty="0" smtClean="0"/>
                  <a:t>corresponding flip-flop output is not used for feedback.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	</a:t>
                </a:r>
                <a:endParaRPr lang="en-US" sz="2300" i="1" dirty="0" smtClean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460244"/>
                <a:ext cx="7729728" cy="3101983"/>
              </a:xfrm>
              <a:blipFill rotWithShape="0">
                <a:blip r:embed="rId2"/>
                <a:stretch>
                  <a:fillRect l="-1025" r="-1262" b="-26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801" y="1877204"/>
            <a:ext cx="7340599" cy="283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15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634492"/>
            <a:ext cx="7729728" cy="1188720"/>
          </a:xfrm>
        </p:spPr>
        <p:txBody>
          <a:bodyPr/>
          <a:lstStyle/>
          <a:p>
            <a:r>
              <a:rPr lang="en-US" dirty="0" err="1" smtClean="0"/>
              <a:t>Lfsr</a:t>
            </a:r>
            <a:r>
              <a:rPr lang="en-US" dirty="0" smtClean="0"/>
              <a:t>: General form – cont.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104644"/>
                <a:ext cx="7729728" cy="3101983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, …,</m:t>
                    </m:r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 smtClean="0"/>
                  <a:t>be the initial states of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𝑚</m:t>
                    </m:r>
                  </m:oMath>
                </a14:m>
                <a:r>
                  <a:rPr lang="en-US" sz="2400" dirty="0" smtClean="0"/>
                  <a:t> flip-flops.</a:t>
                </a:r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The next output 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400" dirty="0" smtClean="0"/>
                  <a:t> can be calculated as a function of the feedback coefficients and flip-flop outputs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charset="0"/>
                            </a:rPr>
                            <m:t>𝒎</m:t>
                          </m:r>
                        </m:sub>
                      </m:sSub>
                      <m:r>
                        <a:rPr lang="en-US" sz="2400" b="1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charset="0"/>
                            </a:rPr>
                            <m:t>𝒎</m:t>
                          </m:r>
                          <m:r>
                            <a:rPr lang="en-US" sz="2400" b="1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sz="2400" b="1" i="1" smtClean="0">
                              <a:latin typeface="Cambria Math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24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charset="0"/>
                            </a:rPr>
                            <m:t>𝒑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charset="0"/>
                            </a:rPr>
                            <m:t>𝒎</m:t>
                          </m:r>
                          <m:r>
                            <a:rPr lang="en-US" sz="2400" b="1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sz="2400" b="1" i="1" smtClean="0">
                              <a:latin typeface="Cambria Math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>
                              <a:latin typeface="Cambria Math" charset="0"/>
                            </a:rPr>
                            <m:t>𝒎</m:t>
                          </m:r>
                          <m:r>
                            <a:rPr lang="en-US" sz="2400" b="1" i="1">
                              <a:latin typeface="Cambria Math" charset="0"/>
                            </a:rPr>
                            <m:t>−</m:t>
                          </m:r>
                          <m:r>
                            <a:rPr lang="en-US" sz="2400" b="1" i="1">
                              <a:latin typeface="Cambria Math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24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charset="0"/>
                            </a:rPr>
                            <m:t>𝒑</m:t>
                          </m:r>
                        </m:e>
                        <m:sub>
                          <m:r>
                            <a:rPr lang="en-US" sz="2400" b="1" i="1">
                              <a:latin typeface="Cambria Math" charset="0"/>
                            </a:rPr>
                            <m:t>𝒎</m:t>
                          </m:r>
                          <m:r>
                            <a:rPr lang="en-US" sz="2400" b="1" i="1">
                              <a:latin typeface="Cambria Math" charset="0"/>
                            </a:rPr>
                            <m:t>−</m:t>
                          </m:r>
                          <m:r>
                            <a:rPr lang="en-US" sz="2400" b="1" i="1">
                              <a:latin typeface="Cambria Math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smtClean="0">
                          <a:latin typeface="Cambria Math" charset="0"/>
                        </a:rPr>
                        <m:t>+…+</m:t>
                      </m:r>
                      <m:sSub>
                        <m:sSubPr>
                          <m:ctrlPr>
                            <a:rPr lang="en-US" sz="24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>
                              <a:latin typeface="Cambria Math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24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charset="0"/>
                            </a:rPr>
                            <m:t>𝒑</m:t>
                          </m:r>
                        </m:e>
                        <m:sub>
                          <m:r>
                            <a:rPr lang="en-US" sz="2400" b="1" i="1">
                              <a:latin typeface="Cambria Math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charset="0"/>
                            </a:rPr>
                            <m:t>𝟎</m:t>
                          </m:r>
                        </m:sub>
                      </m:sSub>
                      <m:sSub>
                        <m:sSubPr>
                          <m:ctrlPr>
                            <a:rPr lang="en-US" sz="24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charset="0"/>
                            </a:rPr>
                            <m:t>𝒑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charset="0"/>
                            </a:rPr>
                            <m:t>𝟎</m:t>
                          </m:r>
                        </m:sub>
                      </m:sSub>
                      <m:r>
                        <a:rPr lang="en-US" sz="2400" b="1" i="1" smtClean="0">
                          <a:latin typeface="Cambria Math" charset="0"/>
                        </a:rPr>
                        <m:t> </m:t>
                      </m:r>
                      <m:r>
                        <a:rPr lang="en-US" sz="2400" b="1" i="1" smtClean="0">
                          <a:latin typeface="Cambria Math" charset="0"/>
                        </a:rPr>
                        <m:t>𝒎𝒐𝒅</m:t>
                      </m:r>
                      <m:r>
                        <a:rPr lang="en-US" sz="2400" b="1" i="1" smtClean="0">
                          <a:latin typeface="Cambria Math" charset="0"/>
                        </a:rPr>
                        <m:t> </m:t>
                      </m:r>
                      <m:r>
                        <a:rPr lang="en-US" sz="2400" b="1" i="1" smtClean="0">
                          <a:latin typeface="Cambria Math" charset="0"/>
                        </a:rPr>
                        <m:t>𝟐</m:t>
                      </m:r>
                    </m:oMath>
                  </m:oMathPara>
                </a14:m>
                <a:endParaRPr lang="en-US" sz="2400" b="1" dirty="0" smtClean="0"/>
              </a:p>
              <a:p>
                <a:pPr marL="0" indent="0">
                  <a:buNone/>
                </a:pPr>
                <a:endParaRPr lang="en-US" sz="2400" b="1" dirty="0"/>
              </a:p>
              <a:p>
                <a:r>
                  <a:rPr lang="en-US" sz="2400" dirty="0" smtClean="0"/>
                  <a:t>The next output 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dirty="0" smtClean="0"/>
                  <a:t> can be calculated as:</a:t>
                </a: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>
                              <a:latin typeface="Cambria Math" charset="0"/>
                            </a:rPr>
                            <m:t>𝒎</m:t>
                          </m:r>
                          <m:r>
                            <a:rPr lang="en-US" sz="2400" b="1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400" b="1" i="1" smtClean="0">
                              <a:latin typeface="Cambria Math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>
                              <a:latin typeface="Cambria Math" charset="0"/>
                            </a:rPr>
                            <m:t>𝒎</m:t>
                          </m:r>
                        </m:sub>
                      </m:sSub>
                      <m:sSub>
                        <m:sSubPr>
                          <m:ctrlPr>
                            <a:rPr lang="en-US" sz="24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charset="0"/>
                            </a:rPr>
                            <m:t>𝒑</m:t>
                          </m:r>
                        </m:e>
                        <m:sub>
                          <m:r>
                            <a:rPr lang="en-US" sz="2400" b="1" i="1">
                              <a:latin typeface="Cambria Math" charset="0"/>
                            </a:rPr>
                            <m:t>𝒎</m:t>
                          </m:r>
                          <m:r>
                            <a:rPr lang="en-US" sz="2400" b="1" i="1">
                              <a:latin typeface="Cambria Math" charset="0"/>
                            </a:rPr>
                            <m:t>−</m:t>
                          </m:r>
                          <m:r>
                            <a:rPr lang="en-US" sz="2400" b="1" i="1">
                              <a:latin typeface="Cambria Math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>
                              <a:latin typeface="Cambria Math" charset="0"/>
                            </a:rPr>
                            <m:t>𝒎</m:t>
                          </m:r>
                          <m:r>
                            <a:rPr lang="en-US" sz="2400" b="1" i="1">
                              <a:latin typeface="Cambria Math" charset="0"/>
                            </a:rPr>
                            <m:t>−</m:t>
                          </m:r>
                          <m:r>
                            <a:rPr lang="en-US" sz="2400" b="1" i="1" smtClean="0">
                              <a:latin typeface="Cambria Math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24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charset="0"/>
                            </a:rPr>
                            <m:t>𝒑</m:t>
                          </m:r>
                        </m:e>
                        <m:sub>
                          <m:r>
                            <a:rPr lang="en-US" sz="2400" b="1" i="1">
                              <a:latin typeface="Cambria Math" charset="0"/>
                            </a:rPr>
                            <m:t>𝒎</m:t>
                          </m:r>
                          <m:r>
                            <a:rPr lang="en-US" sz="2400" b="1" i="1">
                              <a:latin typeface="Cambria Math" charset="0"/>
                            </a:rPr>
                            <m:t>−</m:t>
                          </m:r>
                          <m:r>
                            <a:rPr lang="en-US" sz="2400" b="1" i="1">
                              <a:latin typeface="Cambria Math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>
                          <a:latin typeface="Cambria Math" charset="0"/>
                        </a:rPr>
                        <m:t>+…+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24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charset="0"/>
                            </a:rPr>
                            <m:t>𝒑</m:t>
                          </m:r>
                        </m:e>
                        <m:sub>
                          <m:r>
                            <a:rPr lang="en-US" sz="2400" b="1" i="1">
                              <a:latin typeface="Cambria Math" charset="0"/>
                            </a:rPr>
                            <m:t>𝟎</m:t>
                          </m:r>
                        </m:sub>
                      </m:sSub>
                      <m:r>
                        <a:rPr lang="en-US" sz="2400" b="1" i="1">
                          <a:latin typeface="Cambria Math" charset="0"/>
                        </a:rPr>
                        <m:t> </m:t>
                      </m:r>
                      <m:r>
                        <a:rPr lang="en-US" sz="2400" b="1" i="1">
                          <a:latin typeface="Cambria Math" charset="0"/>
                        </a:rPr>
                        <m:t>𝒎𝒐𝒅</m:t>
                      </m:r>
                      <m:r>
                        <a:rPr lang="en-US" sz="2400" b="1" i="1">
                          <a:latin typeface="Cambria Math" charset="0"/>
                        </a:rPr>
                        <m:t> </m:t>
                      </m:r>
                      <m:r>
                        <a:rPr lang="en-US" sz="2400" b="1" i="1">
                          <a:latin typeface="Cambria Math" charset="0"/>
                        </a:rPr>
                        <m:t>𝟐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	</a:t>
                </a:r>
                <a:endParaRPr lang="en-US" sz="2300" i="1" dirty="0" smtClean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104644"/>
                <a:ext cx="7729728" cy="3101983"/>
              </a:xfrm>
              <a:blipFill rotWithShape="0">
                <a:blip r:embed="rId2"/>
                <a:stretch>
                  <a:fillRect l="-1025" t="-1572" b="-45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516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761492"/>
            <a:ext cx="7729728" cy="1188720"/>
          </a:xfrm>
        </p:spPr>
        <p:txBody>
          <a:bodyPr/>
          <a:lstStyle/>
          <a:p>
            <a:r>
              <a:rPr lang="en-US" dirty="0" err="1" smtClean="0"/>
              <a:t>Lfsr</a:t>
            </a:r>
            <a:r>
              <a:rPr lang="en-US" dirty="0" smtClean="0"/>
              <a:t>: General form – cont.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485644"/>
                <a:ext cx="7729728" cy="3101983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 smtClean="0"/>
                  <a:t>In general, we can write: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latin typeface="Cambria Math" charset="0"/>
                          </a:rPr>
                          <m:t>𝒎</m:t>
                        </m:r>
                        <m:r>
                          <a:rPr lang="en-US" sz="2400" b="1" i="1">
                            <a:latin typeface="Cambria Math" charset="0"/>
                          </a:rPr>
                          <m:t>+</m:t>
                        </m:r>
                        <m:r>
                          <a:rPr lang="en-US" sz="2400" b="1" i="1" smtClean="0">
                            <a:latin typeface="Cambria Math" charset="0"/>
                          </a:rPr>
                          <m:t>𝒊</m:t>
                        </m:r>
                      </m:sub>
                    </m:sSub>
                    <m:r>
                      <a:rPr lang="en-US" sz="2400" b="1" i="1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is-IS" sz="2400" b="1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 smtClean="0">
                            <a:latin typeface="Cambria Math" charset="0"/>
                          </a:rPr>
                          <m:t>𝒋</m:t>
                        </m:r>
                        <m:r>
                          <a:rPr lang="en-US" sz="2400" b="1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400" b="1" i="1" smtClean="0">
                            <a:latin typeface="Cambria Math" charset="0"/>
                          </a:rPr>
                          <m:t>𝟎</m:t>
                        </m:r>
                      </m:sub>
                      <m:sup>
                        <m:r>
                          <a:rPr lang="en-US" sz="2400" b="1" i="1" smtClean="0">
                            <a:latin typeface="Cambria Math" charset="0"/>
                          </a:rPr>
                          <m:t>𝒎</m:t>
                        </m:r>
                        <m:r>
                          <a:rPr lang="en-US" sz="2400" b="1" i="1" smtClean="0">
                            <a:latin typeface="Cambria Math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charset="0"/>
                          </a:rPr>
                          <m:t>𝟏</m:t>
                        </m:r>
                      </m:sup>
                      <m:e>
                        <m:sSub>
                          <m:sSubPr>
                            <m:ctrlPr>
                              <a:rPr lang="en-US" sz="2400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charset="0"/>
                              </a:rPr>
                              <m:t>𝒊</m:t>
                            </m:r>
                            <m:r>
                              <a:rPr lang="en-US" sz="2400" b="1" i="1" smtClean="0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sz="2400" b="1" i="1" smtClean="0">
                                <a:latin typeface="Cambria Math" charset="0"/>
                              </a:rPr>
                              <m:t>𝒋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sz="2400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charset="0"/>
                          </a:rPr>
                          <m:t>𝒑</m:t>
                        </m:r>
                      </m:e>
                      <m:sub>
                        <m:r>
                          <a:rPr lang="en-US" sz="2400" b="1" i="1" smtClean="0">
                            <a:latin typeface="Cambria Math" charset="0"/>
                          </a:rPr>
                          <m:t>𝒋</m:t>
                        </m:r>
                      </m:sub>
                    </m:sSub>
                    <m:r>
                      <a:rPr lang="en-US" sz="2400" b="1" i="1" smtClean="0">
                        <a:latin typeface="Cambria Math" charset="0"/>
                      </a:rPr>
                      <m:t> </m:t>
                    </m:r>
                    <m:r>
                      <a:rPr lang="en-US" sz="2400" b="1" i="1" smtClean="0">
                        <a:latin typeface="Cambria Math" charset="0"/>
                      </a:rPr>
                      <m:t>𝒎𝒐𝒅</m:t>
                    </m:r>
                    <m:r>
                      <a:rPr lang="en-US" sz="2400" b="1" i="1" smtClean="0">
                        <a:latin typeface="Cambria Math" charset="0"/>
                      </a:rPr>
                      <m:t> </m:t>
                    </m:r>
                    <m:r>
                      <a:rPr lang="en-US" sz="2400" b="1" i="1" smtClean="0">
                        <a:latin typeface="Cambria Math" charset="0"/>
                      </a:rPr>
                      <m:t>𝟐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r>
                  <a:rPr lang="en-US" sz="2400" dirty="0" smtClean="0"/>
                  <a:t>We can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charset="0"/>
                          </a:rPr>
                          <m:t>𝒑</m:t>
                        </m:r>
                      </m:e>
                      <m:sub>
                        <m:r>
                          <a:rPr lang="en-US" sz="2400" b="1" i="1" smtClean="0">
                            <a:latin typeface="Cambria Math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dirty="0" smtClean="0"/>
                  <a:t>-s as designers. Depending on the choice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charset="0"/>
                          </a:rPr>
                          <m:t>𝒑</m:t>
                        </m:r>
                      </m:e>
                      <m:sub>
                        <m:r>
                          <a:rPr lang="en-US" sz="2400" b="1" i="1">
                            <a:latin typeface="Cambria Math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dirty="0"/>
                  <a:t>-</a:t>
                </a:r>
                <a:r>
                  <a:rPr lang="en-US" sz="2400" dirty="0" smtClean="0"/>
                  <a:t>s, we get very different properties of the LFSR.</a:t>
                </a:r>
                <a:endParaRPr lang="en-US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	</a:t>
                </a:r>
                <a:endParaRPr lang="en-US" sz="2300" i="1" dirty="0" smtClean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485644"/>
                <a:ext cx="7729728" cy="3101983"/>
              </a:xfrm>
              <a:blipFill rotWithShape="0">
                <a:blip r:embed="rId2"/>
                <a:stretch>
                  <a:fillRect l="-1025" t="-1572" r="-1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810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095288"/>
                <a:ext cx="7729728" cy="3101983"/>
              </a:xfrm>
            </p:spPr>
            <p:txBody>
              <a:bodyPr>
                <a:noAutofit/>
              </a:bodyPr>
              <a:lstStyle/>
              <a:p>
                <a:endParaRPr lang="en-US" sz="2400" dirty="0" smtClean="0"/>
              </a:p>
              <a:p>
                <a:r>
                  <a:rPr lang="en-US" sz="2400" b="1" dirty="0" smtClean="0"/>
                  <a:t>Theorem:  The maximum period or sequence length generated by an LFSR of degree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charset="0"/>
                      </a:rPr>
                      <m:t>𝒎</m:t>
                    </m:r>
                  </m:oMath>
                </a14:m>
                <a:r>
                  <a:rPr lang="en-US" sz="2400" b="1" dirty="0" smtClean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charset="0"/>
                          </a:rPr>
                          <m:t>𝟐</m:t>
                        </m:r>
                      </m:e>
                      <m:sup>
                        <m:r>
                          <a:rPr lang="en-US" sz="2400" b="1" i="1" smtClean="0">
                            <a:latin typeface="Cambria Math" charset="0"/>
                          </a:rPr>
                          <m:t>𝒎</m:t>
                        </m:r>
                        <m:r>
                          <a:rPr lang="en-US" sz="2400" b="1" i="1" smtClean="0">
                            <a:latin typeface="Cambria Math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sz="2400" b="1" dirty="0" smtClean="0"/>
                  <a:t>.	</a:t>
                </a:r>
                <a:endParaRPr lang="en-US" sz="2400" dirty="0" smtClean="0"/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Only certain feedback configurations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charset="0"/>
                          </a:rPr>
                          <m:t>(</m:t>
                        </m:r>
                        <m:r>
                          <a:rPr lang="en-US" sz="2400" b="1" i="1">
                            <a:latin typeface="Cambria Math" charset="0"/>
                          </a:rPr>
                          <m:t>𝒑</m:t>
                        </m:r>
                      </m:e>
                      <m:sub>
                        <m:r>
                          <a:rPr lang="en-US" sz="2400" b="1" i="1" smtClean="0">
                            <a:latin typeface="Cambria Math" charset="0"/>
                          </a:rPr>
                          <m:t>𝒎</m:t>
                        </m:r>
                        <m:r>
                          <a:rPr lang="en-US" sz="2400" b="1" i="1" smtClean="0">
                            <a:latin typeface="Cambria Math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2400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charset="0"/>
                          </a:rPr>
                          <m:t>…, </m:t>
                        </m:r>
                        <m:r>
                          <a:rPr lang="en-US" sz="2400" b="1" i="1">
                            <a:latin typeface="Cambria Math" charset="0"/>
                          </a:rPr>
                          <m:t>𝒑</m:t>
                        </m:r>
                      </m:e>
                      <m:sub>
                        <m:r>
                          <a:rPr lang="en-US" sz="2400" b="1" i="1" smtClean="0">
                            <a:latin typeface="Cambria Math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sz="2400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charset="0"/>
                          </a:rPr>
                          <m:t>, </m:t>
                        </m:r>
                        <m:r>
                          <a:rPr lang="en-US" sz="2400" b="1" i="1">
                            <a:latin typeface="Cambria Math" charset="0"/>
                          </a:rPr>
                          <m:t>𝒑</m:t>
                        </m:r>
                      </m:e>
                      <m:sub>
                        <m:r>
                          <a:rPr lang="en-US" sz="2400" b="1" i="1" smtClean="0">
                            <a:latin typeface="Cambria Math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yield maximum length sequences.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		</a:t>
                </a:r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	</a:t>
                </a:r>
                <a:endParaRPr lang="en-US" sz="2300" i="1" dirty="0" smtClean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095288"/>
                <a:ext cx="7729728" cy="3101983"/>
              </a:xfrm>
              <a:blipFill rotWithShape="0">
                <a:blip r:embed="rId2"/>
                <a:stretch>
                  <a:fillRect l="-1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052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710692"/>
            <a:ext cx="7729728" cy="1188720"/>
          </a:xfrm>
        </p:spPr>
        <p:txBody>
          <a:bodyPr/>
          <a:lstStyle/>
          <a:p>
            <a:r>
              <a:rPr lang="en-US" dirty="0" smtClean="0"/>
              <a:t>LFSR: polynomial representation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1714288"/>
                <a:ext cx="7729728" cy="3101983"/>
              </a:xfrm>
            </p:spPr>
            <p:txBody>
              <a:bodyPr>
                <a:noAutofit/>
              </a:bodyPr>
              <a:lstStyle/>
              <a:p>
                <a:endParaRPr lang="en-US" sz="2400" dirty="0" smtClean="0"/>
              </a:p>
              <a:p>
                <a:r>
                  <a:rPr lang="en-US" sz="2400" dirty="0" smtClean="0"/>
                  <a:t>LFSR-s are often specified by polynomials of degree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𝒎</m:t>
                    </m:r>
                  </m:oMath>
                </a14:m>
                <a:r>
                  <a:rPr lang="en-US" sz="240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𝑋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𝑚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𝑋</m:t>
                          </m:r>
                        </m:e>
                        <m:sup>
                          <m:r>
                            <a:rPr lang="en-US" sz="2400" i="1">
                              <a:latin typeface="Cambria Math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𝑚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−2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𝑋</m:t>
                          </m:r>
                        </m:e>
                        <m:sup>
                          <m:r>
                            <a:rPr lang="en-US" sz="2400" i="1">
                              <a:latin typeface="Cambria Math" charset="0"/>
                            </a:rPr>
                            <m:t>𝑚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−2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 smtClean="0"/>
              </a:p>
              <a:p>
                <a:r>
                  <a:rPr lang="en-US" sz="2400" dirty="0" smtClean="0"/>
                  <a:t>Only LFSR-s represented by “primitive polynomials” yield maximum length sequences.</a:t>
                </a:r>
              </a:p>
              <a:p>
                <a:r>
                  <a:rPr lang="en-US" sz="2400" dirty="0" smtClean="0"/>
                  <a:t>Primitive polynomials are the ones which cannot be factorized.</a:t>
                </a:r>
              </a:p>
              <a:p>
                <a:r>
                  <a:rPr lang="en-US" sz="2400" dirty="0" smtClean="0"/>
                  <a:t>For a given degree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𝑚</m:t>
                    </m:r>
                  </m:oMath>
                </a14:m>
                <a:r>
                  <a:rPr lang="en-US" sz="2400" dirty="0" smtClean="0"/>
                  <a:t>, there can be many primitive polynomials (For example,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𝑚</m:t>
                    </m:r>
                    <m:r>
                      <a:rPr lang="en-US" sz="2400" b="0" i="1" smtClean="0">
                        <a:latin typeface="Cambria Math" charset="0"/>
                      </a:rPr>
                      <m:t>=31</m:t>
                    </m:r>
                  </m:oMath>
                </a14:m>
                <a:r>
                  <a:rPr lang="en-US" sz="2400" dirty="0" smtClean="0"/>
                  <a:t>, there are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69,273,666</m:t>
                    </m:r>
                  </m:oMath>
                </a14:m>
                <a:r>
                  <a:rPr lang="en-US" sz="2400" dirty="0" smtClean="0"/>
                  <a:t> different primitive </a:t>
                </a:r>
                <a:r>
                  <a:rPr lang="en-US" sz="2400" dirty="0" smtClean="0"/>
                  <a:t>polynomials).</a:t>
                </a:r>
                <a:endParaRPr lang="en-US" sz="2400" dirty="0"/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		</a:t>
                </a:r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	</a:t>
                </a:r>
                <a:endParaRPr lang="en-US" sz="2300" i="1" dirty="0" smtClean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1714288"/>
                <a:ext cx="7729728" cy="3101983"/>
              </a:xfrm>
              <a:blipFill rotWithShape="0">
                <a:blip r:embed="rId2"/>
                <a:stretch>
                  <a:fillRect l="-1025" b="-41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476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736092"/>
            <a:ext cx="7729728" cy="1188720"/>
          </a:xfrm>
        </p:spPr>
        <p:txBody>
          <a:bodyPr/>
          <a:lstStyle/>
          <a:p>
            <a:r>
              <a:rPr lang="en-US" dirty="0" smtClean="0"/>
              <a:t>Attack on </a:t>
            </a:r>
            <a:r>
              <a:rPr lang="en-US" dirty="0" smtClean="0"/>
              <a:t>single </a:t>
            </a:r>
            <a:r>
              <a:rPr lang="en-US" dirty="0" err="1" smtClean="0"/>
              <a:t>lfsr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404112" y="1850644"/>
                <a:ext cx="4271771" cy="3101982"/>
              </a:xfrm>
            </p:spPr>
            <p:txBody>
              <a:bodyPr>
                <a:noAutofit/>
              </a:bodyPr>
              <a:lstStyle/>
              <a:p>
                <a:endParaRPr lang="en-US" sz="2400" dirty="0" smtClean="0"/>
              </a:p>
              <a:p>
                <a:r>
                  <a:rPr lang="en-US" sz="2400" dirty="0" smtClean="0"/>
                  <a:t>Oscar’s goal:  to compute all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-s.</a:t>
                </a:r>
              </a:p>
              <a:p>
                <a:r>
                  <a:rPr lang="en-US" sz="2400" b="1" dirty="0" smtClean="0"/>
                  <a:t>Assumptions:</a:t>
                </a:r>
              </a:p>
              <a:p>
                <a:pPr marL="0" indent="0">
                  <a:buNone/>
                </a:pPr>
                <a:r>
                  <a:rPr lang="en-US" sz="2400" b="1" dirty="0" smtClean="0"/>
                  <a:t>  a.  </a:t>
                </a:r>
                <a:r>
                  <a:rPr lang="en-US" sz="2400" dirty="0" smtClean="0"/>
                  <a:t>Oscar knows all</a:t>
                </a:r>
                <a:r>
                  <a:rPr lang="en-US" sz="24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-s</a:t>
                </a:r>
                <a:r>
                  <a:rPr lang="en-US" sz="24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 </a:t>
                </a:r>
                <a:r>
                  <a:rPr lang="en-US" sz="2400" b="1" dirty="0" smtClean="0"/>
                  <a:t> b.  </a:t>
                </a:r>
                <a:r>
                  <a:rPr lang="en-US" sz="2400" dirty="0"/>
                  <a:t>Oscar knows </a:t>
                </a:r>
                <a:r>
                  <a:rPr lang="en-US" sz="2400" dirty="0" smtClean="0"/>
                  <a:t>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𝑚</m:t>
                    </m:r>
                  </m:oMath>
                </a14:m>
                <a:r>
                  <a:rPr lang="en-US" sz="24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 </a:t>
                </a:r>
                <a:r>
                  <a:rPr lang="en-US" sz="2400" b="1" dirty="0" smtClean="0"/>
                  <a:t> c.  </a:t>
                </a:r>
                <a:r>
                  <a:rPr lang="en-US" sz="2400" dirty="0" smtClean="0"/>
                  <a:t>He knows first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2</m:t>
                    </m:r>
                    <m:r>
                      <a:rPr lang="en-US" sz="2400" b="0" i="1" smtClean="0">
                        <a:latin typeface="Cambria Math" charset="0"/>
                      </a:rPr>
                      <m:t>𝑚</m:t>
                    </m:r>
                  </m:oMath>
                </a14:m>
                <a:r>
                  <a:rPr lang="en-US" sz="2400" dirty="0" smtClean="0"/>
                  <a:t> bits of the plaintext (typically header bits).</a:t>
                </a:r>
              </a:p>
              <a:p>
                <a:pPr marL="0" indent="0">
                  <a:buNone/>
                </a:pPr>
                <a:r>
                  <a:rPr lang="en-US" sz="2400" b="1" dirty="0" smtClean="0"/>
                  <a:t>   	</a:t>
                </a:r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		</a:t>
                </a:r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	</a:t>
                </a:r>
                <a:endParaRPr lang="en-US" sz="2300" i="1" dirty="0" smtClean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404112" y="1850644"/>
                <a:ext cx="4271771" cy="3101982"/>
              </a:xfrm>
              <a:blipFill rotWithShape="0">
                <a:blip r:embed="rId2"/>
                <a:stretch>
                  <a:fillRect l="-2140" b="-34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384" y="2409825"/>
            <a:ext cx="4073382" cy="3101975"/>
          </a:xfrm>
        </p:spPr>
      </p:pic>
    </p:spTree>
    <p:extLst>
      <p:ext uri="{BB962C8B-B14F-4D97-AF65-F5344CB8AC3E}">
        <p14:creationId xmlns:p14="http://schemas.microsoft.com/office/powerpoint/2010/main" val="53557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685292"/>
            <a:ext cx="7729728" cy="1188720"/>
          </a:xfrm>
        </p:spPr>
        <p:txBody>
          <a:bodyPr/>
          <a:lstStyle/>
          <a:p>
            <a:r>
              <a:rPr lang="en-US" dirty="0" smtClean="0"/>
              <a:t>Attack on </a:t>
            </a:r>
            <a:r>
              <a:rPr lang="en-US" dirty="0" smtClean="0"/>
              <a:t>single </a:t>
            </a:r>
            <a:r>
              <a:rPr lang="en-US" dirty="0" err="1" smtClean="0"/>
              <a:t>lfsr</a:t>
            </a:r>
            <a:r>
              <a:rPr lang="en-US" dirty="0" smtClean="0"/>
              <a:t> </a:t>
            </a:r>
            <a:r>
              <a:rPr lang="en-US" dirty="0" smtClean="0"/>
              <a:t>– cont.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81912" y="2358644"/>
                <a:ext cx="4310888" cy="3101982"/>
              </a:xfrm>
            </p:spPr>
            <p:txBody>
              <a:bodyPr>
                <a:noAutofit/>
              </a:bodyPr>
              <a:lstStyle/>
              <a:p>
                <a:r>
                  <a:rPr lang="en-US" sz="2400" b="1" dirty="0" smtClean="0"/>
                  <a:t>Note: </a:t>
                </a:r>
                <a:r>
                  <a:rPr lang="en-US" sz="2400" dirty="0" smtClean="0"/>
                  <a:t>Oscar can compute the first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2</m:t>
                    </m:r>
                    <m:r>
                      <a:rPr lang="en-US" sz="2400" i="1">
                        <a:latin typeface="Cambria Math" charset="0"/>
                      </a:rPr>
                      <m:t>𝑚</m:t>
                    </m:r>
                  </m:oMath>
                </a14:m>
                <a:r>
                  <a:rPr lang="en-US" sz="2400" dirty="0"/>
                  <a:t> bits of </a:t>
                </a:r>
                <a:r>
                  <a:rPr lang="en-US" sz="2400" dirty="0" smtClean="0"/>
                  <a:t>the key stream very easily:</a:t>
                </a:r>
              </a:p>
              <a:p>
                <a:pPr marL="0" indent="0">
                  <a:buNone/>
                </a:pPr>
                <a:r>
                  <a:rPr lang="en-US" sz="2400" b="1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latin typeface="Cambria Math" charset="0"/>
                          </a:rPr>
                          <m:t>𝒊</m:t>
                        </m:r>
                      </m:sub>
                    </m:sSub>
                    <m:r>
                      <a:rPr lang="en-US" sz="24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≡</m:t>
                    </m:r>
                    <m:sSub>
                      <m:sSubPr>
                        <m:ctrlPr>
                          <a:rPr lang="en-US" sz="2400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charset="0"/>
                          </a:rPr>
                          <m:t>𝒚</m:t>
                        </m:r>
                      </m:e>
                      <m:sub>
                        <m:r>
                          <a:rPr lang="en-US" sz="2400" b="1" i="1">
                            <a:latin typeface="Cambria Math" charset="0"/>
                          </a:rPr>
                          <m:t>𝒊</m:t>
                        </m:r>
                      </m:sub>
                    </m:sSub>
                    <m:r>
                      <a:rPr lang="en-US" sz="2400" b="1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latin typeface="Cambria Math" charset="0"/>
                          </a:rPr>
                          <m:t>𝒊</m:t>
                        </m:r>
                      </m:sub>
                    </m:sSub>
                    <m:r>
                      <a:rPr lang="en-US" sz="2400" b="1" i="1" smtClean="0">
                        <a:latin typeface="Cambria Math" charset="0"/>
                      </a:rPr>
                      <m:t> </m:t>
                    </m:r>
                    <m:r>
                      <a:rPr lang="en-US" sz="2400" b="1" i="1" smtClean="0">
                        <a:latin typeface="Cambria Math" charset="0"/>
                      </a:rPr>
                      <m:t>𝒎𝒐𝒅</m:t>
                    </m:r>
                    <m:r>
                      <a:rPr lang="en-US" sz="2400" b="1" i="1" smtClean="0">
                        <a:latin typeface="Cambria Math" charset="0"/>
                      </a:rPr>
                      <m:t> </m:t>
                    </m:r>
                    <m:r>
                      <a:rPr lang="en-US" sz="2400" b="1" i="1" smtClean="0">
                        <a:latin typeface="Cambria Math" charset="0"/>
                      </a:rPr>
                      <m:t>𝟐</m:t>
                    </m:r>
                    <m:r>
                      <a:rPr lang="en-US" sz="2400" b="1" i="1" smtClean="0">
                        <a:latin typeface="Cambria Math" charset="0"/>
                      </a:rPr>
                      <m:t>,  </m:t>
                    </m:r>
                    <m:r>
                      <a:rPr lang="en-US" sz="2400" b="1" i="1" smtClean="0">
                        <a:latin typeface="Cambria Math" charset="0"/>
                      </a:rPr>
                      <m:t>𝒇𝒐𝒓</m:t>
                    </m:r>
                    <m:r>
                      <a:rPr lang="en-US" sz="2400" b="1" i="1" smtClean="0">
                        <a:latin typeface="Cambria Math" charset="0"/>
                      </a:rPr>
                      <m:t> </m:t>
                    </m:r>
                    <m:r>
                      <a:rPr lang="en-US" sz="2400" b="1" i="1" smtClean="0">
                        <a:latin typeface="Cambria Math" charset="0"/>
                      </a:rPr>
                      <m:t>𝒊</m:t>
                    </m:r>
                    <m:r>
                      <a:rPr lang="en-US" sz="2400" b="1" i="1" smtClean="0">
                        <a:latin typeface="Cambria Math" charset="0"/>
                      </a:rPr>
                      <m:t>=   </m:t>
                    </m:r>
                    <m:r>
                      <a:rPr lang="en-US" sz="2400" b="1" i="1" smtClean="0">
                        <a:latin typeface="Cambria Math" charset="0"/>
                      </a:rPr>
                      <m:t>𝟎</m:t>
                    </m:r>
                    <m:r>
                      <a:rPr lang="en-US" sz="2400" b="1" i="1" smtClean="0">
                        <a:latin typeface="Cambria Math" charset="0"/>
                      </a:rPr>
                      <m:t>,</m:t>
                    </m:r>
                    <m:r>
                      <a:rPr lang="en-US" sz="2400" b="1" i="1" smtClean="0">
                        <a:latin typeface="Cambria Math" charset="0"/>
                      </a:rPr>
                      <m:t>𝟏</m:t>
                    </m:r>
                    <m:r>
                      <a:rPr lang="en-US" sz="2400" b="1" i="1" smtClean="0">
                        <a:latin typeface="Cambria Math" charset="0"/>
                      </a:rPr>
                      <m:t>,</m:t>
                    </m:r>
                    <m:r>
                      <a:rPr lang="en-US" sz="2400" b="1" i="1" smtClean="0">
                        <a:latin typeface="Cambria Math" charset="0"/>
                      </a:rPr>
                      <m:t>𝟐</m:t>
                    </m:r>
                    <m:r>
                      <a:rPr lang="en-US" sz="2400" b="1" i="1" smtClean="0">
                        <a:latin typeface="Cambria Math" charset="0"/>
                      </a:rPr>
                      <m:t>,…</m:t>
                    </m:r>
                    <m:r>
                      <a:rPr lang="en-US" sz="2400" b="1" i="1" smtClean="0">
                        <a:latin typeface="Cambria Math" charset="0"/>
                      </a:rPr>
                      <m:t>𝟐</m:t>
                    </m:r>
                    <m:r>
                      <a:rPr lang="en-US" sz="2400" b="1" i="1" smtClean="0">
                        <a:latin typeface="Cambria Math" charset="0"/>
                      </a:rPr>
                      <m:t>𝒎</m:t>
                    </m:r>
                    <m:r>
                      <a:rPr lang="en-US" sz="2400" b="1" i="1" smtClean="0">
                        <a:latin typeface="Cambria Math" charset="0"/>
                      </a:rPr>
                      <m:t>−</m:t>
                    </m:r>
                    <m:r>
                      <a:rPr lang="en-US" sz="2400" b="1" i="1" smtClean="0">
                        <a:latin typeface="Cambria Math" charset="0"/>
                      </a:rPr>
                      <m:t>𝟏</m:t>
                    </m:r>
                  </m:oMath>
                </a14:m>
                <a:r>
                  <a:rPr lang="en-US" sz="2400" dirty="0" smtClean="0"/>
                  <a:t>.</a:t>
                </a:r>
              </a:p>
              <a:p>
                <a:r>
                  <a:rPr lang="en-US" sz="2400" b="1" dirty="0" smtClean="0"/>
                  <a:t>Goal: </a:t>
                </a:r>
                <a:r>
                  <a:rPr lang="en-US" sz="2400" dirty="0" smtClean="0"/>
                  <a:t>To recover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latin typeface="Cambria Math" charset="0"/>
                          </a:rPr>
                          <m:t>𝟐</m:t>
                        </m:r>
                        <m:r>
                          <a:rPr lang="en-US" sz="2400" b="1" i="1" smtClean="0">
                            <a:latin typeface="Cambria Math" charset="0"/>
                          </a:rPr>
                          <m:t>𝒎</m:t>
                        </m:r>
                      </m:sub>
                    </m:sSub>
                    <m:r>
                      <a:rPr lang="en-US" sz="2400" b="1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2400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latin typeface="Cambria Math" charset="0"/>
                          </a:rPr>
                          <m:t>𝟐</m:t>
                        </m:r>
                        <m:r>
                          <a:rPr lang="en-US" sz="2400" b="1" i="1" smtClean="0">
                            <a:latin typeface="Cambria Math" charset="0"/>
                          </a:rPr>
                          <m:t>𝒎</m:t>
                        </m:r>
                        <m:r>
                          <a:rPr lang="en-US" sz="2400" b="1" i="1" smtClean="0">
                            <a:latin typeface="Cambria Math" charset="0"/>
                          </a:rPr>
                          <m:t>+</m:t>
                        </m:r>
                        <m:r>
                          <a:rPr lang="en-US" sz="2400" b="1" i="1" smtClean="0">
                            <a:latin typeface="Cambria Math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 charset="0"/>
                      </a:rPr>
                      <m:t>, …</m:t>
                    </m:r>
                  </m:oMath>
                </a14:m>
                <a:r>
                  <a:rPr lang="en-US" sz="2400" b="1" dirty="0" smtClean="0"/>
                  <a:t> </a:t>
                </a:r>
                <a:r>
                  <a:rPr lang="en-US" sz="2400" dirty="0" smtClean="0"/>
                  <a:t>and</a:t>
                </a:r>
                <a:r>
                  <a:rPr lang="en-US" sz="2400" b="1" dirty="0" smtClean="0"/>
                  <a:t> </a:t>
                </a:r>
                <a:r>
                  <a:rPr lang="en-US" sz="2400" dirty="0" smtClean="0"/>
                  <a:t>all subsequent bits of key stream.</a:t>
                </a:r>
                <a:r>
                  <a:rPr lang="en-US" sz="2400" b="1" dirty="0" smtClean="0"/>
                  <a:t> 	</a:t>
                </a:r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		</a:t>
                </a:r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	</a:t>
                </a:r>
                <a:endParaRPr lang="en-US" sz="2300" i="1" dirty="0" smtClean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81912" y="2358644"/>
                <a:ext cx="4310888" cy="3101982"/>
              </a:xfrm>
              <a:blipFill rotWithShape="0">
                <a:blip r:embed="rId2"/>
                <a:stretch>
                  <a:fillRect l="-1980" t="-1572" r="-1273" b="-10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384" y="2460625"/>
            <a:ext cx="4073382" cy="3101975"/>
          </a:xfrm>
        </p:spPr>
      </p:pic>
    </p:spTree>
    <p:extLst>
      <p:ext uri="{BB962C8B-B14F-4D97-AF65-F5344CB8AC3E}">
        <p14:creationId xmlns:p14="http://schemas.microsoft.com/office/powerpoint/2010/main" val="5090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on </a:t>
            </a:r>
            <a:r>
              <a:rPr lang="en-US" dirty="0" smtClean="0"/>
              <a:t>single </a:t>
            </a:r>
            <a:r>
              <a:rPr lang="en-US" dirty="0" err="1" smtClean="0"/>
              <a:t>lfsr</a:t>
            </a:r>
            <a:r>
              <a:rPr lang="en-US" dirty="0" smtClean="0"/>
              <a:t> </a:t>
            </a:r>
            <a:r>
              <a:rPr lang="en-US" dirty="0" smtClean="0"/>
              <a:t>– cont.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81912" y="2409444"/>
                <a:ext cx="4310888" cy="3101982"/>
              </a:xfrm>
            </p:spPr>
            <p:txBody>
              <a:bodyPr>
                <a:noAutofit/>
              </a:bodyPr>
              <a:lstStyle/>
              <a:p>
                <a:r>
                  <a:rPr lang="en-US" sz="2400" b="1" dirty="0" smtClean="0"/>
                  <a:t>Note: If Oscar can </a:t>
                </a:r>
                <a:r>
                  <a:rPr lang="en-US" sz="2400" b="1" dirty="0" smtClean="0"/>
                  <a:t>obtain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charset="0"/>
                          </a:rPr>
                          <m:t>𝒑</m:t>
                        </m:r>
                      </m:e>
                      <m:sub>
                        <m:r>
                          <a:rPr lang="en-US" sz="2400" b="1" i="1">
                            <a:latin typeface="Cambria Math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dirty="0"/>
                  <a:t>-</a:t>
                </a:r>
                <a:r>
                  <a:rPr lang="en-US" sz="2400" dirty="0" smtClean="0"/>
                  <a:t>s, he knows the entire LFSR configuration.</a:t>
                </a:r>
                <a:endParaRPr lang="en-US" sz="2400" b="1" dirty="0" smtClean="0"/>
              </a:p>
              <a:p>
                <a:r>
                  <a:rPr lang="en-US" sz="2400" b="1" dirty="0" smtClean="0"/>
                  <a:t>Question: How to find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charset="0"/>
                          </a:rPr>
                          <m:t>𝒑</m:t>
                        </m:r>
                      </m:e>
                      <m:sub>
                        <m:r>
                          <a:rPr lang="en-US" sz="2400" b="1" i="1" smtClean="0">
                            <a:latin typeface="Cambria Math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dirty="0" smtClean="0"/>
                  <a:t>-s? </a:t>
                </a:r>
              </a:p>
              <a:p>
                <a:r>
                  <a:rPr lang="en-US" sz="2400" b="1" dirty="0" smtClean="0"/>
                  <a:t>Recall: </a:t>
                </a:r>
                <a:r>
                  <a:rPr lang="en-US" sz="2400" dirty="0" smtClean="0"/>
                  <a:t>The general form of LFSR</a:t>
                </a:r>
                <a:r>
                  <a:rPr lang="en-US" sz="2400" b="1" dirty="0" smtClean="0"/>
                  <a:t>	(Slide -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charset="0"/>
                      </a:rPr>
                      <m:t>𝟏𝟏</m:t>
                    </m:r>
                  </m:oMath>
                </a14:m>
                <a:r>
                  <a:rPr lang="en-US" sz="2400" b="1" dirty="0" smtClean="0"/>
                  <a:t>)</a:t>
                </a:r>
                <a:r>
                  <a:rPr lang="en-US" sz="2400" dirty="0" smtClean="0"/>
                  <a:t>.</a:t>
                </a:r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		</a:t>
                </a:r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	</a:t>
                </a:r>
                <a:endParaRPr lang="en-US" sz="2300" i="1" dirty="0" smtClean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81912" y="2409444"/>
                <a:ext cx="4310888" cy="3101982"/>
              </a:xfrm>
              <a:blipFill rotWithShape="0">
                <a:blip r:embed="rId2"/>
                <a:stretch>
                  <a:fillRect l="-1980" t="-1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384" y="2511425"/>
            <a:ext cx="4073382" cy="3101975"/>
          </a:xfrm>
        </p:spPr>
      </p:pic>
    </p:spTree>
    <p:extLst>
      <p:ext uri="{BB962C8B-B14F-4D97-AF65-F5344CB8AC3E}">
        <p14:creationId xmlns:p14="http://schemas.microsoft.com/office/powerpoint/2010/main" val="44271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583692"/>
            <a:ext cx="7729728" cy="1188720"/>
          </a:xfrm>
        </p:spPr>
        <p:txBody>
          <a:bodyPr/>
          <a:lstStyle/>
          <a:p>
            <a:r>
              <a:rPr lang="en-US" dirty="0"/>
              <a:t>Attack on </a:t>
            </a:r>
            <a:r>
              <a:rPr lang="en-US" dirty="0" err="1"/>
              <a:t>lfsr</a:t>
            </a:r>
            <a:r>
              <a:rPr lang="en-US" dirty="0"/>
              <a:t> – cont.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1460288"/>
                <a:ext cx="7729728" cy="3101983"/>
              </a:xfrm>
            </p:spPr>
            <p:txBody>
              <a:bodyPr>
                <a:noAutofit/>
              </a:bodyPr>
              <a:lstStyle/>
              <a:p>
                <a:endParaRPr lang="en-US" sz="2400" dirty="0" smtClean="0"/>
              </a:p>
              <a:p>
                <a:r>
                  <a:rPr lang="en-US" sz="2400" dirty="0" smtClean="0"/>
                  <a:t>From the general form of LFSR-s, we get</a:t>
                </a:r>
                <a:r>
                  <a:rPr lang="en-US" sz="2400" dirty="0" smtClean="0"/>
                  <a:t>: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>
                              <a:latin typeface="Cambria Math" charset="0"/>
                            </a:rPr>
                            <m:t>𝒎</m:t>
                          </m:r>
                        </m:sub>
                      </m:sSub>
                      <m:r>
                        <a:rPr lang="en-US" sz="2400" b="1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>
                              <a:latin typeface="Cambria Math" charset="0"/>
                            </a:rPr>
                            <m:t>𝒎</m:t>
                          </m:r>
                          <m:r>
                            <a:rPr lang="en-US" sz="2400" b="1" i="1">
                              <a:latin typeface="Cambria Math" charset="0"/>
                            </a:rPr>
                            <m:t>−</m:t>
                          </m:r>
                          <m:r>
                            <a:rPr lang="en-US" sz="2400" b="1" i="1">
                              <a:latin typeface="Cambria Math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24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charset="0"/>
                            </a:rPr>
                            <m:t>𝒑</m:t>
                          </m:r>
                        </m:e>
                        <m:sub>
                          <m:r>
                            <a:rPr lang="en-US" sz="2400" b="1" i="1">
                              <a:latin typeface="Cambria Math" charset="0"/>
                            </a:rPr>
                            <m:t>𝒎</m:t>
                          </m:r>
                          <m:r>
                            <a:rPr lang="en-US" sz="2400" b="1" i="1">
                              <a:latin typeface="Cambria Math" charset="0"/>
                            </a:rPr>
                            <m:t>−</m:t>
                          </m:r>
                          <m:r>
                            <a:rPr lang="en-US" sz="2400" b="1" i="1">
                              <a:latin typeface="Cambria Math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>
                              <a:latin typeface="Cambria Math" charset="0"/>
                            </a:rPr>
                            <m:t>𝒎</m:t>
                          </m:r>
                          <m:r>
                            <a:rPr lang="en-US" sz="2400" b="1" i="1">
                              <a:latin typeface="Cambria Math" charset="0"/>
                            </a:rPr>
                            <m:t>−</m:t>
                          </m:r>
                          <m:r>
                            <a:rPr lang="en-US" sz="2400" b="1" i="1">
                              <a:latin typeface="Cambria Math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24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charset="0"/>
                            </a:rPr>
                            <m:t>𝒑</m:t>
                          </m:r>
                        </m:e>
                        <m:sub>
                          <m:r>
                            <a:rPr lang="en-US" sz="2400" b="1" i="1">
                              <a:latin typeface="Cambria Math" charset="0"/>
                            </a:rPr>
                            <m:t>𝒎</m:t>
                          </m:r>
                          <m:r>
                            <a:rPr lang="en-US" sz="2400" b="1" i="1">
                              <a:latin typeface="Cambria Math" charset="0"/>
                            </a:rPr>
                            <m:t>−</m:t>
                          </m:r>
                          <m:r>
                            <a:rPr lang="en-US" sz="2400" b="1" i="1">
                              <a:latin typeface="Cambria Math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>
                          <a:latin typeface="Cambria Math" charset="0"/>
                        </a:rPr>
                        <m:t>+…+</m:t>
                      </m:r>
                      <m:sSub>
                        <m:sSubPr>
                          <m:ctrlPr>
                            <a:rPr lang="en-US" sz="24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>
                              <a:latin typeface="Cambria Math" charset="0"/>
                            </a:rPr>
                            <m:t>𝟎</m:t>
                          </m:r>
                        </m:sub>
                      </m:sSub>
                      <m:sSub>
                        <m:sSubPr>
                          <m:ctrlPr>
                            <a:rPr lang="en-US" sz="24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charset="0"/>
                            </a:rPr>
                            <m:t>𝒑</m:t>
                          </m:r>
                        </m:e>
                        <m:sub>
                          <m:r>
                            <a:rPr lang="en-US" sz="2400" b="1" i="1">
                              <a:latin typeface="Cambria Math" charset="0"/>
                            </a:rPr>
                            <m:t>𝟎</m:t>
                          </m:r>
                        </m:sub>
                      </m:sSub>
                      <m:r>
                        <a:rPr lang="en-US" sz="2400" b="1" i="1">
                          <a:latin typeface="Cambria Math" charset="0"/>
                        </a:rPr>
                        <m:t> </m:t>
                      </m:r>
                      <m:r>
                        <a:rPr lang="en-US" sz="2400" b="1" i="1">
                          <a:latin typeface="Cambria Math" charset="0"/>
                        </a:rPr>
                        <m:t>𝒎𝒐𝒅</m:t>
                      </m:r>
                      <m:r>
                        <a:rPr lang="en-US" sz="2400" b="1" i="1">
                          <a:latin typeface="Cambria Math" charset="0"/>
                        </a:rPr>
                        <m:t> </m:t>
                      </m:r>
                      <m:r>
                        <a:rPr lang="en-US" sz="2400" b="1" i="1">
                          <a:latin typeface="Cambria Math" charset="0"/>
                        </a:rPr>
                        <m:t>𝟐</m:t>
                      </m:r>
                    </m:oMath>
                  </m:oMathPara>
                </a14:m>
                <a:endParaRPr lang="en-US" sz="2400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>
                              <a:latin typeface="Cambria Math" charset="0"/>
                            </a:rPr>
                            <m:t>𝒎</m:t>
                          </m:r>
                          <m:r>
                            <a:rPr lang="en-US" sz="2400" b="1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400" b="1" i="1" smtClean="0">
                              <a:latin typeface="Cambria Math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>
                              <a:latin typeface="Cambria Math" charset="0"/>
                            </a:rPr>
                            <m:t>𝒎</m:t>
                          </m:r>
                        </m:sub>
                      </m:sSub>
                      <m:sSub>
                        <m:sSubPr>
                          <m:ctrlPr>
                            <a:rPr lang="en-US" sz="24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charset="0"/>
                            </a:rPr>
                            <m:t>𝒑</m:t>
                          </m:r>
                        </m:e>
                        <m:sub>
                          <m:r>
                            <a:rPr lang="en-US" sz="2400" b="1" i="1">
                              <a:latin typeface="Cambria Math" charset="0"/>
                            </a:rPr>
                            <m:t>𝒎</m:t>
                          </m:r>
                          <m:r>
                            <a:rPr lang="en-US" sz="2400" b="1" i="1">
                              <a:latin typeface="Cambria Math" charset="0"/>
                            </a:rPr>
                            <m:t>−</m:t>
                          </m:r>
                          <m:r>
                            <a:rPr lang="en-US" sz="2400" b="1" i="1">
                              <a:latin typeface="Cambria Math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>
                              <a:latin typeface="Cambria Math" charset="0"/>
                            </a:rPr>
                            <m:t>𝒎</m:t>
                          </m:r>
                          <m:r>
                            <a:rPr lang="en-US" sz="2400" b="1" i="1">
                              <a:latin typeface="Cambria Math" charset="0"/>
                            </a:rPr>
                            <m:t>−</m:t>
                          </m:r>
                          <m:r>
                            <a:rPr lang="en-US" sz="2400" b="1" i="1" smtClean="0">
                              <a:latin typeface="Cambria Math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24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charset="0"/>
                            </a:rPr>
                            <m:t>𝒑</m:t>
                          </m:r>
                        </m:e>
                        <m:sub>
                          <m:r>
                            <a:rPr lang="en-US" sz="2400" b="1" i="1">
                              <a:latin typeface="Cambria Math" charset="0"/>
                            </a:rPr>
                            <m:t>𝒎</m:t>
                          </m:r>
                          <m:r>
                            <a:rPr lang="en-US" sz="2400" b="1" i="1">
                              <a:latin typeface="Cambria Math" charset="0"/>
                            </a:rPr>
                            <m:t>−</m:t>
                          </m:r>
                          <m:r>
                            <a:rPr lang="en-US" sz="2400" b="1" i="1">
                              <a:latin typeface="Cambria Math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smtClean="0">
                          <a:latin typeface="Cambria Math" charset="0"/>
                        </a:rPr>
                        <m:t>+</m:t>
                      </m:r>
                      <m:r>
                        <a:rPr lang="en-US" sz="2400" b="1" i="1">
                          <a:latin typeface="Cambria Math" charset="0"/>
                        </a:rPr>
                        <m:t>…+</m:t>
                      </m:r>
                      <m:sSub>
                        <m:sSubPr>
                          <m:ctrlPr>
                            <a:rPr lang="en-US" sz="24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24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charset="0"/>
                            </a:rPr>
                            <m:t>𝒑</m:t>
                          </m:r>
                        </m:e>
                        <m:sub>
                          <m:r>
                            <a:rPr lang="en-US" sz="2400" b="1" i="1">
                              <a:latin typeface="Cambria Math" charset="0"/>
                            </a:rPr>
                            <m:t>𝟎</m:t>
                          </m:r>
                        </m:sub>
                      </m:sSub>
                      <m:r>
                        <a:rPr lang="en-US" sz="2400" b="1" i="1">
                          <a:latin typeface="Cambria Math" charset="0"/>
                        </a:rPr>
                        <m:t> </m:t>
                      </m:r>
                      <m:r>
                        <a:rPr lang="en-US" sz="2400" b="1" i="1">
                          <a:latin typeface="Cambria Math" charset="0"/>
                        </a:rPr>
                        <m:t>𝒎𝒐𝒅</m:t>
                      </m:r>
                      <m:r>
                        <a:rPr lang="en-US" sz="2400" b="1" i="1">
                          <a:latin typeface="Cambria Math" charset="0"/>
                        </a:rPr>
                        <m:t> </m:t>
                      </m:r>
                      <m:r>
                        <a:rPr lang="en-US" sz="2400" b="1" i="1">
                          <a:latin typeface="Cambria Math" charset="0"/>
                        </a:rPr>
                        <m:t>𝟐</m:t>
                      </m:r>
                    </m:oMath>
                  </m:oMathPara>
                </a14:m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	</a:t>
                </a:r>
                <a:r>
                  <a:rPr lang="is-IS" sz="2400" b="1" dirty="0" smtClean="0"/>
                  <a:t>…..</a:t>
                </a:r>
              </a:p>
              <a:p>
                <a:pPr marL="0" indent="0">
                  <a:buNone/>
                </a:pPr>
                <a:r>
                  <a:rPr lang="is-IS" sz="2400" b="1" dirty="0" smtClean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latin typeface="Cambria Math" charset="0"/>
                          </a:rPr>
                          <m:t>𝟐</m:t>
                        </m:r>
                        <m:r>
                          <a:rPr lang="en-US" sz="2400" b="1" i="1">
                            <a:latin typeface="Cambria Math" charset="0"/>
                          </a:rPr>
                          <m:t>𝒎</m:t>
                        </m:r>
                        <m:r>
                          <a:rPr lang="en-US" sz="2400" b="1" i="1" smtClean="0">
                            <a:latin typeface="Cambria Math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charset="0"/>
                          </a:rPr>
                          <m:t>𝟏</m:t>
                        </m:r>
                      </m:sub>
                    </m:sSub>
                    <m:r>
                      <a:rPr lang="en-US" sz="2400" b="1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latin typeface="Cambria Math" charset="0"/>
                          </a:rPr>
                          <m:t>𝟐</m:t>
                        </m:r>
                        <m:r>
                          <a:rPr lang="en-US" sz="2400" b="1" i="1">
                            <a:latin typeface="Cambria Math" charset="0"/>
                          </a:rPr>
                          <m:t>𝒎</m:t>
                        </m:r>
                        <m:r>
                          <a:rPr lang="en-US" sz="2400" b="1" i="1" smtClean="0">
                            <a:latin typeface="Cambria Math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sz="2400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charset="0"/>
                          </a:rPr>
                          <m:t>𝒑</m:t>
                        </m:r>
                      </m:e>
                      <m:sub>
                        <m:r>
                          <a:rPr lang="en-US" sz="2400" b="1" i="1">
                            <a:latin typeface="Cambria Math" charset="0"/>
                          </a:rPr>
                          <m:t>𝒎</m:t>
                        </m:r>
                        <m:r>
                          <a:rPr lang="en-US" sz="2400" b="1" i="1">
                            <a:latin typeface="Cambria Math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charset="0"/>
                          </a:rPr>
                          <m:t>𝟏</m:t>
                        </m:r>
                      </m:sub>
                    </m:sSub>
                    <m:r>
                      <a:rPr lang="en-US" sz="2400" b="1" i="1">
                        <a:latin typeface="Cambria Math" charset="0"/>
                      </a:rPr>
                      <m:t>+</m:t>
                    </m:r>
                    <m:r>
                      <a:rPr lang="en-US" sz="2400" b="1" i="1" smtClean="0">
                        <a:latin typeface="Cambria Math" charset="0"/>
                      </a:rPr>
                      <m:t>…</m:t>
                    </m:r>
                    <m:r>
                      <a:rPr lang="en-US" sz="2400" b="1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latin typeface="Cambria Math" charset="0"/>
                          </a:rPr>
                          <m:t>𝒎</m:t>
                        </m:r>
                        <m:r>
                          <a:rPr lang="en-US" sz="2400" b="1" i="1" smtClean="0">
                            <a:latin typeface="Cambria Math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sz="2400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charset="0"/>
                          </a:rPr>
                          <m:t>𝒑</m:t>
                        </m:r>
                      </m:e>
                      <m:sub>
                        <m:r>
                          <a:rPr lang="en-US" sz="2400" b="1" i="1">
                            <a:latin typeface="Cambria Math" charset="0"/>
                          </a:rPr>
                          <m:t>𝟎</m:t>
                        </m:r>
                      </m:sub>
                    </m:sSub>
                    <m:r>
                      <a:rPr lang="en-US" sz="2400" b="1" i="1">
                        <a:latin typeface="Cambria Math" charset="0"/>
                      </a:rPr>
                      <m:t> </m:t>
                    </m:r>
                    <m:r>
                      <a:rPr lang="en-US" sz="2400" b="1" i="1">
                        <a:latin typeface="Cambria Math" charset="0"/>
                      </a:rPr>
                      <m:t>𝒎𝒐𝒅</m:t>
                    </m:r>
                    <m:r>
                      <a:rPr lang="en-US" sz="2400" b="1" i="1">
                        <a:latin typeface="Cambria Math" charset="0"/>
                      </a:rPr>
                      <m:t> </m:t>
                    </m:r>
                    <m:r>
                      <a:rPr lang="en-US" sz="2400" b="1" i="1">
                        <a:latin typeface="Cambria Math" charset="0"/>
                      </a:rPr>
                      <m:t>𝟐</m:t>
                    </m:r>
                  </m:oMath>
                </a14:m>
                <a:endParaRPr lang="en-US" sz="2400" b="1" dirty="0" smtClean="0"/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The above is a system of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𝒎</m:t>
                    </m:r>
                  </m:oMath>
                </a14:m>
                <a:r>
                  <a:rPr lang="en-US" sz="2400" dirty="0" smtClean="0"/>
                  <a:t> linear equations with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𝒎</m:t>
                    </m:r>
                  </m:oMath>
                </a14:m>
                <a:r>
                  <a:rPr lang="en-US" sz="2400" dirty="0" smtClean="0"/>
                  <a:t> unknowns and can be easily solved with Gaussian elimination.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is-IS" sz="2400" b="1" dirty="0" smtClean="0"/>
                  <a:t> </a:t>
                </a:r>
                <a:r>
                  <a:rPr lang="is-IS" sz="2400" b="1" dirty="0"/>
                  <a:t>	</a:t>
                </a:r>
                <a:r>
                  <a:rPr lang="en-US" sz="2400" b="1" dirty="0"/>
                  <a:t>	</a:t>
                </a:r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	</a:t>
                </a:r>
                <a:endParaRPr lang="en-US" sz="2300" i="1" dirty="0" smtClean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1460288"/>
                <a:ext cx="7729728" cy="3101983"/>
              </a:xfrm>
              <a:blipFill rotWithShape="0">
                <a:blip r:embed="rId2"/>
                <a:stretch>
                  <a:fillRect l="-1025" b="-62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472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04292"/>
            <a:ext cx="7729728" cy="1188720"/>
          </a:xfrm>
        </p:spPr>
        <p:txBody>
          <a:bodyPr/>
          <a:lstStyle/>
          <a:p>
            <a:r>
              <a:rPr lang="en-US" dirty="0"/>
              <a:t>Attack on </a:t>
            </a:r>
            <a:r>
              <a:rPr lang="en-US" dirty="0" err="1"/>
              <a:t>lfsr</a:t>
            </a:r>
            <a:r>
              <a:rPr lang="en-US" dirty="0"/>
              <a:t> – cont.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1231688"/>
                <a:ext cx="7729728" cy="3101983"/>
              </a:xfrm>
            </p:spPr>
            <p:txBody>
              <a:bodyPr>
                <a:noAutofit/>
              </a:bodyPr>
              <a:lstStyle/>
              <a:p>
                <a:endParaRPr lang="en-US" sz="2400" dirty="0" smtClean="0"/>
              </a:p>
              <a:p>
                <a:r>
                  <a:rPr lang="en-US" sz="2400" dirty="0" smtClean="0"/>
                  <a:t>So, once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charset="0"/>
                          </a:rPr>
                          <m:t>𝒑</m:t>
                        </m:r>
                      </m:e>
                      <m:sub>
                        <m:r>
                          <a:rPr lang="en-US" sz="2400" b="1" i="1" smtClean="0">
                            <a:latin typeface="Cambria Math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dirty="0" smtClean="0"/>
                  <a:t>-s are known, Oscar can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latin typeface="Cambria Math" charset="0"/>
                          </a:rPr>
                          <m:t>𝟐</m:t>
                        </m:r>
                        <m:r>
                          <a:rPr lang="en-US" sz="2400" b="1" i="1">
                            <a:latin typeface="Cambria Math" charset="0"/>
                          </a:rPr>
                          <m:t>𝒎</m:t>
                        </m:r>
                      </m:sub>
                    </m:sSub>
                    <m:r>
                      <a:rPr lang="en-US" sz="2400" b="1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2400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latin typeface="Cambria Math" charset="0"/>
                          </a:rPr>
                          <m:t>𝟐</m:t>
                        </m:r>
                        <m:r>
                          <a:rPr lang="en-US" sz="2400" b="1" i="1">
                            <a:latin typeface="Cambria Math" charset="0"/>
                          </a:rPr>
                          <m:t>𝒎</m:t>
                        </m:r>
                        <m:r>
                          <a:rPr lang="en-US" sz="2400" b="1" i="1">
                            <a:latin typeface="Cambria Math" charset="0"/>
                          </a:rPr>
                          <m:t>+</m:t>
                        </m:r>
                        <m:r>
                          <a:rPr lang="en-US" sz="2400" b="1" i="1">
                            <a:latin typeface="Cambria Math" charset="0"/>
                          </a:rPr>
                          <m:t>𝟏</m:t>
                        </m:r>
                      </m:sub>
                    </m:sSub>
                    <m:r>
                      <a:rPr lang="en-US" sz="2400" b="1" i="1">
                        <a:latin typeface="Cambria Math" charset="0"/>
                      </a:rPr>
                      <m:t>, …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and</a:t>
                </a:r>
                <a:r>
                  <a:rPr lang="en-US" sz="2400" b="1" dirty="0"/>
                  <a:t> </a:t>
                </a:r>
                <a:r>
                  <a:rPr lang="en-US" sz="2400" dirty="0"/>
                  <a:t>all subsequent bits of </a:t>
                </a:r>
                <a:r>
                  <a:rPr lang="en-US" sz="2400" dirty="0" smtClean="0"/>
                  <a:t>the key </a:t>
                </a:r>
                <a:r>
                  <a:rPr lang="en-US" sz="2400" dirty="0"/>
                  <a:t>stream</a:t>
                </a:r>
                <a:r>
                  <a:rPr lang="en-US" sz="2400" dirty="0" smtClean="0"/>
                  <a:t>.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r>
                  <a:rPr lang="en-US" sz="2400" dirty="0" smtClean="0"/>
                  <a:t>He can now decipher the entire </a:t>
                </a:r>
                <a:r>
                  <a:rPr lang="en-US" sz="2400" dirty="0" err="1" smtClean="0"/>
                  <a:t>ciphertext</a:t>
                </a:r>
                <a:r>
                  <a:rPr lang="en-US" sz="2400" dirty="0" smtClean="0"/>
                  <a:t>:</a:t>
                </a:r>
                <a:r>
                  <a:rPr lang="is-IS" sz="2400" b="1" dirty="0"/>
                  <a:t>	</a:t>
                </a:r>
                <a:r>
                  <a:rPr lang="en-US" sz="2400" b="1" dirty="0"/>
                  <a:t>	</a:t>
                </a:r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charset="0"/>
                          </a:rPr>
                          <m:t>𝒊</m:t>
                        </m:r>
                      </m:sub>
                    </m:sSub>
                    <m:r>
                      <a:rPr lang="en-US" sz="2400" b="1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charset="0"/>
                          </a:rPr>
                          <m:t>𝒚</m:t>
                        </m:r>
                      </m:e>
                      <m:sub>
                        <m:r>
                          <a:rPr lang="en-US" sz="2400" b="1" i="1" smtClean="0">
                            <a:latin typeface="Cambria Math" charset="0"/>
                          </a:rPr>
                          <m:t>𝒊</m:t>
                        </m:r>
                      </m:sub>
                    </m:sSub>
                    <m:r>
                      <a:rPr lang="en-US" sz="2400" b="1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latin typeface="Cambria Math" charset="0"/>
                          </a:rPr>
                          <m:t>𝒊</m:t>
                        </m:r>
                      </m:sub>
                    </m:sSub>
                    <m:r>
                      <a:rPr lang="en-US" sz="2400" b="1" i="1" smtClean="0">
                        <a:latin typeface="Cambria Math" charset="0"/>
                      </a:rPr>
                      <m:t> </m:t>
                    </m:r>
                    <m:r>
                      <a:rPr lang="en-US" sz="2400" b="1" i="1" smtClean="0">
                        <a:latin typeface="Cambria Math" charset="0"/>
                      </a:rPr>
                      <m:t>𝒎𝒐𝒅</m:t>
                    </m:r>
                    <m:r>
                      <a:rPr lang="en-US" sz="2400" b="1" i="1" smtClean="0">
                        <a:latin typeface="Cambria Math" charset="0"/>
                      </a:rPr>
                      <m:t> </m:t>
                    </m:r>
                    <m:r>
                      <a:rPr lang="en-US" sz="2400" b="1" i="1" smtClean="0">
                        <a:latin typeface="Cambria Math" charset="0"/>
                      </a:rPr>
                      <m:t>𝟐</m:t>
                    </m:r>
                  </m:oMath>
                </a14:m>
                <a:endParaRPr lang="en-US" sz="2300" i="1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r>
                  <a:rPr lang="en-US" sz="2400" dirty="0" smtClean="0"/>
                  <a:t>So, if an attacker knows the first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charset="0"/>
                      </a:rPr>
                      <m:t>𝟐</m:t>
                    </m:r>
                    <m:r>
                      <a:rPr lang="en-US" sz="2400" b="1" i="1" smtClean="0">
                        <a:latin typeface="Cambria Math" charset="0"/>
                      </a:rPr>
                      <m:t>𝒎</m:t>
                    </m:r>
                  </m:oMath>
                </a14:m>
                <a:r>
                  <a:rPr lang="en-US" sz="2400" dirty="0" smtClean="0"/>
                  <a:t> bits of the </a:t>
                </a:r>
                <a:r>
                  <a:rPr lang="en-US" sz="2400" dirty="0" smtClean="0"/>
                  <a:t>LFSR output, </a:t>
                </a:r>
                <a:r>
                  <a:rPr lang="en-US" sz="2400" dirty="0" smtClean="0"/>
                  <a:t>he can recover the entire LFSR configuration.</a:t>
                </a:r>
              </a:p>
              <a:p>
                <a:r>
                  <a:rPr lang="en-US" sz="2400" dirty="0" smtClean="0"/>
                  <a:t>But we can combine several LFSR-s to build something very secure (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charset="0"/>
                      </a:rPr>
                      <m:t>𝑨</m:t>
                    </m:r>
                    <m:r>
                      <a:rPr lang="en-US" sz="2400" b="1" i="1" smtClean="0">
                        <a:latin typeface="Cambria Math" charset="0"/>
                      </a:rPr>
                      <m:t> </m:t>
                    </m:r>
                    <m:r>
                      <a:rPr lang="en-US" sz="2400" b="1" i="1" smtClean="0">
                        <a:latin typeface="Cambria Math" charset="0"/>
                      </a:rPr>
                      <m:t>𝟓</m:t>
                    </m:r>
                    <m:r>
                      <a:rPr lang="en-US" sz="2400" b="1" i="1" smtClean="0">
                        <a:latin typeface="Cambria Math" charset="0"/>
                      </a:rPr>
                      <m:t>/</m:t>
                    </m:r>
                    <m:r>
                      <a:rPr lang="en-US" sz="2400" b="1" i="1" smtClean="0">
                        <a:latin typeface="Cambria Math" charset="0"/>
                      </a:rPr>
                      <m:t>𝟏</m:t>
                    </m:r>
                  </m:oMath>
                </a14:m>
                <a:r>
                  <a:rPr lang="en-US" sz="2400" dirty="0" smtClean="0"/>
                  <a:t> cipher for instance).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1231688"/>
                <a:ext cx="7729728" cy="3101983"/>
              </a:xfrm>
              <a:blipFill rotWithShape="0">
                <a:blip r:embed="rId2"/>
                <a:stretch>
                  <a:fillRect l="-1025" b="-81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32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461582"/>
            <a:ext cx="7729728" cy="3101983"/>
          </a:xfrm>
        </p:spPr>
        <p:txBody>
          <a:bodyPr>
            <a:noAutofit/>
          </a:bodyPr>
          <a:lstStyle/>
          <a:p>
            <a:r>
              <a:rPr lang="en-US" sz="2400" dirty="0" smtClean="0"/>
              <a:t>Introduction to LFSR</a:t>
            </a:r>
          </a:p>
          <a:p>
            <a:r>
              <a:rPr lang="en-US" sz="2400" dirty="0" smtClean="0"/>
              <a:t>General LFSR and its properties</a:t>
            </a:r>
          </a:p>
          <a:p>
            <a:r>
              <a:rPr lang="en-US" sz="2400" dirty="0" smtClean="0"/>
              <a:t>Attack on single LFSR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2647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461582"/>
            <a:ext cx="7729728" cy="3101983"/>
          </a:xfrm>
        </p:spPr>
        <p:txBody>
          <a:bodyPr>
            <a:noAutofit/>
          </a:bodyPr>
          <a:lstStyle/>
          <a:p>
            <a:r>
              <a:rPr lang="en-US" sz="2400" dirty="0" smtClean="0"/>
              <a:t>We have discussed:</a:t>
            </a:r>
          </a:p>
          <a:p>
            <a:pPr marL="0" indent="0">
              <a:buNone/>
            </a:pPr>
            <a:r>
              <a:rPr lang="en-US" sz="2400" dirty="0" smtClean="0"/>
              <a:t>	-	Introduction to LFSR</a:t>
            </a:r>
          </a:p>
          <a:p>
            <a:pPr marL="0" indent="0">
              <a:buNone/>
            </a:pPr>
            <a:r>
              <a:rPr lang="en-US" sz="2400" dirty="0" smtClean="0"/>
              <a:t>	-	General LFSR and its properties</a:t>
            </a:r>
          </a:p>
          <a:p>
            <a:pPr marL="0" indent="0">
              <a:buNone/>
            </a:pPr>
            <a:r>
              <a:rPr lang="en-US" sz="2400" smtClean="0"/>
              <a:t>	-	Attack on LFSR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9915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lfsr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349288"/>
            <a:ext cx="7729728" cy="3101983"/>
          </a:xfrm>
        </p:spPr>
        <p:txBody>
          <a:bodyPr>
            <a:noAutofit/>
          </a:bodyPr>
          <a:lstStyle/>
          <a:p>
            <a:r>
              <a:rPr lang="en-US" sz="2000" dirty="0" smtClean="0"/>
              <a:t>An elegant way to </a:t>
            </a:r>
            <a:r>
              <a:rPr lang="en-US" sz="2000" dirty="0" smtClean="0"/>
              <a:t>build </a:t>
            </a:r>
            <a:r>
              <a:rPr lang="en-US" sz="2000" dirty="0" smtClean="0"/>
              <a:t>long pseudo-random sequences is to use Linear Feedback Shift Registers (LFSR).</a:t>
            </a:r>
          </a:p>
          <a:p>
            <a:endParaRPr lang="en-US" sz="2000" dirty="0" smtClean="0"/>
          </a:p>
          <a:p>
            <a:r>
              <a:rPr lang="en-US" sz="2000" b="1" dirty="0" smtClean="0"/>
              <a:t>Goal: </a:t>
            </a:r>
            <a:r>
              <a:rPr lang="en-US" sz="2000" dirty="0" smtClean="0"/>
              <a:t>To build a stream cipher that is low power in hardware.</a:t>
            </a:r>
          </a:p>
          <a:p>
            <a:endParaRPr lang="en-US" sz="2000" dirty="0" smtClean="0"/>
          </a:p>
          <a:p>
            <a:r>
              <a:rPr lang="en-US" sz="2000" b="1" dirty="0" smtClean="0"/>
              <a:t>Example:   </a:t>
            </a:r>
            <a:r>
              <a:rPr lang="en-US" sz="2000" dirty="0" smtClean="0"/>
              <a:t>A5/1 cipher</a:t>
            </a:r>
            <a:r>
              <a:rPr lang="en-US" sz="2000" b="1" dirty="0"/>
              <a:t> </a:t>
            </a:r>
            <a:r>
              <a:rPr lang="en-US" sz="2000" dirty="0" smtClean="0"/>
              <a:t>which is standardized for voice encryption in GSM.</a:t>
            </a:r>
          </a:p>
          <a:p>
            <a:endParaRPr lang="en-US" sz="2000" dirty="0" smtClean="0"/>
          </a:p>
          <a:p>
            <a:r>
              <a:rPr lang="en-US" sz="2000" dirty="0" smtClean="0"/>
              <a:t>The A5/1 cipher consists of 3 LFSR-s.</a:t>
            </a:r>
          </a:p>
        </p:txBody>
      </p:sp>
    </p:spTree>
    <p:extLst>
      <p:ext uri="{BB962C8B-B14F-4D97-AF65-F5344CB8AC3E}">
        <p14:creationId xmlns:p14="http://schemas.microsoft.com/office/powerpoint/2010/main" val="172021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 element of an </a:t>
            </a:r>
            <a:r>
              <a:rPr lang="en-US" dirty="0" err="1" smtClean="0"/>
              <a:t>lfsr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b="1" dirty="0" smtClean="0"/>
                  <a:t>Flip-Flop: </a:t>
                </a:r>
                <a:r>
                  <a:rPr lang="en-US" sz="2400" dirty="0" smtClean="0"/>
                  <a:t>Stores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1</m:t>
                    </m:r>
                  </m:oMath>
                </a14:m>
                <a:r>
                  <a:rPr lang="en-US" sz="2400" dirty="0" smtClean="0"/>
                  <a:t> bit.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Whenever the clock pulse is triggered, it causes the flip-flop to store the input bit.</a:t>
                </a:r>
              </a:p>
              <a:p>
                <a:endParaRPr lang="en-US" sz="2400" dirty="0" smtClean="0"/>
              </a:p>
              <a:p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2000" t="-1572" r="-2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888" y="2638044"/>
            <a:ext cx="4270375" cy="2678386"/>
          </a:xfrm>
        </p:spPr>
      </p:pic>
    </p:spTree>
    <p:extLst>
      <p:ext uri="{BB962C8B-B14F-4D97-AF65-F5344CB8AC3E}">
        <p14:creationId xmlns:p14="http://schemas.microsoft.com/office/powerpoint/2010/main" val="165864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Flip-flop stores a bit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31136" y="1723644"/>
            <a:ext cx="7729728" cy="3711956"/>
          </a:xfrm>
        </p:spPr>
        <p:txBody>
          <a:bodyPr>
            <a:noAutofit/>
          </a:bodyPr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400" dirty="0" smtClean="0"/>
          </a:p>
          <a:p>
            <a:r>
              <a:rPr lang="en-US" sz="2400" dirty="0" smtClean="0"/>
              <a:t>Whenever the clock pulse is triggered, it causes the flip-flop to store the input bit.</a:t>
            </a:r>
            <a:endParaRPr lang="en-US" sz="24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862" y="2396934"/>
            <a:ext cx="829627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52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PRNG WITH AN LFSR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146088"/>
            <a:ext cx="7729728" cy="3101983"/>
          </a:xfrm>
        </p:spPr>
        <p:txBody>
          <a:bodyPr>
            <a:noAutofit/>
          </a:bodyPr>
          <a:lstStyle/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We compute a fresh input for the left-most flip-flop in every clock cycle.</a:t>
            </a:r>
          </a:p>
          <a:p>
            <a:pPr marL="0" indent="0">
              <a:buNone/>
            </a:pPr>
            <a:endParaRPr lang="en-US" sz="2300" i="1" dirty="0" smtClean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311399"/>
            <a:ext cx="8382000" cy="262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70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863092"/>
            <a:ext cx="7729728" cy="1188720"/>
          </a:xfrm>
        </p:spPr>
        <p:txBody>
          <a:bodyPr/>
          <a:lstStyle/>
          <a:p>
            <a:r>
              <a:rPr lang="en-US" dirty="0" smtClean="0"/>
              <a:t>PRNG WITH AN LFSR –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After the 7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clock pulse, we run into a cycle.</a:t>
            </a:r>
          </a:p>
          <a:p>
            <a:pPr marL="0" indent="0">
              <a:buNone/>
            </a:pPr>
            <a:endParaRPr lang="en-US" sz="2300" i="1" dirty="0" smtClean="0"/>
          </a:p>
          <a:p>
            <a:pPr marL="0" indent="0">
              <a:buNone/>
            </a:pP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467255183"/>
                  </p:ext>
                </p:extLst>
              </p:nvPr>
            </p:nvGraphicFramePr>
            <p:xfrm>
              <a:off x="7075488" y="2333625"/>
              <a:ext cx="4270376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67594"/>
                    <a:gridCol w="1067594"/>
                    <a:gridCol w="1067594"/>
                    <a:gridCol w="1067594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charset="0"/>
                                  </a:rPr>
                                  <m:t>𝑪𝑳𝑲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charset="0"/>
                                      </a:rPr>
                                      <m:t>𝑭𝑭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charset="0"/>
                                      </a:rPr>
                                      <m:t>𝑭𝑭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charset="0"/>
                                      </a:rPr>
                                      <m:t>𝑭𝑭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432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432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432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432FF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467255183"/>
                  </p:ext>
                </p:extLst>
              </p:nvPr>
            </p:nvGraphicFramePr>
            <p:xfrm>
              <a:off x="7075488" y="2333625"/>
              <a:ext cx="4270376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67594"/>
                    <a:gridCol w="1067594"/>
                    <a:gridCol w="1067594"/>
                    <a:gridCol w="1067594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68" t="-1639" r="-301136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1143" t="-1639" r="-202857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1639" r="-101705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1714" t="-1639" r="-2286" b="-8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68" t="-101639" r="-301136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1143" t="-101639" r="-202857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101639" r="-101705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1714" t="-101639" r="-2286" b="-7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68" t="-201639" r="-301136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1143" t="-201639" r="-202857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201639" r="-101705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1714" t="-201639" r="-2286" b="-6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68" t="-301639" r="-301136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1143" t="-301639" r="-202857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301639" r="-101705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1714" t="-301639" r="-2286" b="-5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68" t="-401639" r="-301136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1143" t="-401639" r="-202857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401639" r="-101705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1714" t="-401639" r="-2286" b="-4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68" t="-501639" r="-301136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1143" t="-501639" r="-202857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501639" r="-101705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1714" t="-501639" r="-2286" b="-3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68" t="-601639" r="-301136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1143" t="-601639" r="-202857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601639" r="-101705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1714" t="-601639" r="-2286" b="-2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68" t="-701639" r="-301136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1143" t="-701639" r="-20285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701639" r="-101705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1714" t="-701639" r="-2286" b="-1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68" t="-801639" r="-30113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1143" t="-801639" r="-20285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801639" r="-10170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1714" t="-801639" r="-2286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2336800"/>
            <a:ext cx="6482127" cy="2032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38800" y="30099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56692"/>
            <a:ext cx="7729728" cy="1188720"/>
          </a:xfrm>
        </p:spPr>
        <p:txBody>
          <a:bodyPr/>
          <a:lstStyle/>
          <a:p>
            <a:r>
              <a:rPr lang="en-US" dirty="0" smtClean="0"/>
              <a:t>Mathematical formulation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1434888"/>
                <a:ext cx="7729728" cy="310198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endParaRPr lang="en-US" sz="2400" b="1" dirty="0" smtClean="0"/>
              </a:p>
              <a:p>
                <a:r>
                  <a:rPr lang="en-US" sz="2400" dirty="0" smtClean="0"/>
                  <a:t>If we look at the sequence of bits in the stream, we observe: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smtClean="0">
                            <a:latin typeface="Cambria Math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≡</m:t>
                    </m:r>
                    <m:sSub>
                      <m:sSubPr>
                        <m:ctrlPr>
                          <a:rPr lang="en-US" sz="2400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smtClean="0">
                            <a:latin typeface="Cambria Math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smtClean="0">
                            <a:latin typeface="Cambria Math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latin typeface="Cambria Math" charset="0"/>
                      </a:rPr>
                      <m:t> </m:t>
                    </m:r>
                    <m:r>
                      <a:rPr lang="en-US" sz="2400" b="1" i="1" smtClean="0">
                        <a:latin typeface="Cambria Math" charset="0"/>
                      </a:rPr>
                      <m:t>𝒎𝒐𝒅</m:t>
                    </m:r>
                    <m:r>
                      <a:rPr lang="en-US" sz="2400" b="1" i="1" smtClean="0">
                        <a:latin typeface="Cambria Math" charset="0"/>
                      </a:rPr>
                      <m:t> </m:t>
                    </m:r>
                    <m:r>
                      <a:rPr lang="en-US" sz="2400" b="1" i="1" smtClean="0">
                        <a:latin typeface="Cambria Math" charset="0"/>
                      </a:rPr>
                      <m:t>𝟐</m:t>
                    </m:r>
                    <m:r>
                      <a:rPr lang="en-US" sz="2400" b="0" i="1" smtClean="0">
                        <a:latin typeface="Cambria Math" charset="0"/>
                      </a:rPr>
                      <m:t> </m:t>
                    </m:r>
                  </m:oMath>
                </a14:m>
                <a:endParaRPr lang="en-US" sz="2400" b="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smtClean="0">
                            <a:latin typeface="Cambria Math" charset="0"/>
                          </a:rPr>
                          <m:t>𝟒</m:t>
                        </m:r>
                      </m:sub>
                    </m:sSub>
                    <m:r>
                      <a:rPr lang="en-US" sz="24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≡</m:t>
                    </m:r>
                    <m:sSub>
                      <m:sSubPr>
                        <m:ctrlPr>
                          <a:rPr lang="en-US" sz="2400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smtClean="0">
                            <a:latin typeface="Cambria Math" charset="0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smtClean="0">
                            <a:latin typeface="Cambria Math" charset="0"/>
                          </a:rPr>
                          <m:t>𝟏</m:t>
                        </m:r>
                      </m:sub>
                    </m:sSub>
                    <m:r>
                      <a:rPr lang="en-US" sz="2400" b="1" i="1">
                        <a:latin typeface="Cambria Math" charset="0"/>
                      </a:rPr>
                      <m:t> </m:t>
                    </m:r>
                    <m:r>
                      <a:rPr lang="en-US" sz="2400" b="1" i="1">
                        <a:latin typeface="Cambria Math" charset="0"/>
                      </a:rPr>
                      <m:t>𝒎𝒐𝒅</m:t>
                    </m:r>
                    <m:r>
                      <a:rPr lang="en-US" sz="2400" b="1" i="1">
                        <a:latin typeface="Cambria Math" charset="0"/>
                      </a:rPr>
                      <m:t> </m:t>
                    </m:r>
                    <m:r>
                      <a:rPr lang="en-US" sz="2400" b="1" i="1">
                        <a:latin typeface="Cambria Math" charset="0"/>
                      </a:rPr>
                      <m:t>𝟐</m:t>
                    </m:r>
                  </m:oMath>
                </a14:m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smtClean="0">
                            <a:latin typeface="Cambria Math" charset="0"/>
                          </a:rPr>
                          <m:t>𝟓</m:t>
                        </m:r>
                      </m:sub>
                    </m:sSub>
                    <m:r>
                      <a:rPr lang="en-US" sz="24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≡</m:t>
                    </m:r>
                    <m:sSub>
                      <m:sSubPr>
                        <m:ctrlPr>
                          <a:rPr lang="en-US" sz="2400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smtClean="0">
                            <a:latin typeface="Cambria Math" charset="0"/>
                          </a:rPr>
                          <m:t>𝟑</m:t>
                        </m:r>
                      </m:sub>
                    </m:sSub>
                    <m:r>
                      <a:rPr lang="en-US" sz="2400" b="1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smtClean="0">
                            <a:latin typeface="Cambria Math" charset="0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latin typeface="Cambria Math" charset="0"/>
                      </a:rPr>
                      <m:t> </m:t>
                    </m:r>
                    <m:r>
                      <a:rPr lang="en-US" sz="2400" b="1" i="1">
                        <a:latin typeface="Cambria Math" charset="0"/>
                      </a:rPr>
                      <m:t>𝒎𝒐𝒅</m:t>
                    </m:r>
                    <m:r>
                      <a:rPr lang="en-US" sz="2400" b="1" i="1">
                        <a:latin typeface="Cambria Math" charset="0"/>
                      </a:rPr>
                      <m:t> </m:t>
                    </m:r>
                    <m:r>
                      <a:rPr lang="en-US" sz="2400" b="1" i="1">
                        <a:latin typeface="Cambria Math" charset="0"/>
                      </a:rPr>
                      <m:t>𝟐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	</a:t>
                </a:r>
                <a:r>
                  <a:rPr lang="is-IS" sz="2400" dirty="0" smtClean="0"/>
                  <a:t>…........</a:t>
                </a:r>
                <a:endParaRPr lang="en-US" sz="2400" dirty="0"/>
              </a:p>
              <a:p>
                <a:r>
                  <a:rPr lang="en-US" sz="2400" dirty="0" smtClean="0"/>
                  <a:t>In general, we have: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smtClean="0">
                            <a:latin typeface="Cambria Math" charset="0"/>
                          </a:rPr>
                          <m:t>𝒊</m:t>
                        </m:r>
                        <m:r>
                          <a:rPr lang="en-US" sz="2400" b="1" i="1" smtClean="0">
                            <a:latin typeface="Cambria Math" charset="0"/>
                          </a:rPr>
                          <m:t> + </m:t>
                        </m:r>
                        <m:r>
                          <a:rPr lang="en-US" sz="2400" b="1" i="1">
                            <a:latin typeface="Cambria Math" charset="0"/>
                          </a:rPr>
                          <m:t>𝟑</m:t>
                        </m:r>
                      </m:sub>
                    </m:sSub>
                    <m:r>
                      <a:rPr lang="en-US" sz="24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≡</m:t>
                    </m:r>
                    <m:sSub>
                      <m:sSubPr>
                        <m:ctrlPr>
                          <a:rPr lang="en-US" sz="2400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smtClean="0">
                            <a:latin typeface="Cambria Math" charset="0"/>
                          </a:rPr>
                          <m:t>𝒊</m:t>
                        </m:r>
                        <m:r>
                          <a:rPr lang="en-US" sz="2400" b="1" i="1" smtClean="0">
                            <a:latin typeface="Cambria Math" charset="0"/>
                          </a:rPr>
                          <m:t>+</m:t>
                        </m:r>
                        <m:r>
                          <a:rPr lang="en-US" sz="2400" b="1" i="1">
                            <a:latin typeface="Cambria Math" charset="0"/>
                          </a:rPr>
                          <m:t>𝟏</m:t>
                        </m:r>
                      </m:sub>
                    </m:sSub>
                    <m:r>
                      <a:rPr lang="en-US" sz="2400" b="1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smtClean="0">
                            <a:latin typeface="Cambria Math" charset="0"/>
                          </a:rPr>
                          <m:t>𝒊</m:t>
                        </m:r>
                      </m:sub>
                    </m:sSub>
                    <m:r>
                      <a:rPr lang="en-US" sz="2400" b="1" i="1">
                        <a:latin typeface="Cambria Math" charset="0"/>
                      </a:rPr>
                      <m:t> </m:t>
                    </m:r>
                    <m:r>
                      <a:rPr lang="en-US" sz="2400" b="1" i="1">
                        <a:latin typeface="Cambria Math" charset="0"/>
                      </a:rPr>
                      <m:t>𝒎𝒐𝒅</m:t>
                    </m:r>
                    <m:r>
                      <a:rPr lang="en-US" sz="2400" b="1" i="1">
                        <a:latin typeface="Cambria Math" charset="0"/>
                      </a:rPr>
                      <m:t> </m:t>
                    </m:r>
                    <m:r>
                      <a:rPr lang="en-US" sz="2400" b="1" i="1">
                        <a:latin typeface="Cambria Math" charset="0"/>
                      </a:rPr>
                      <m:t>𝟐</m:t>
                    </m:r>
                  </m:oMath>
                </a14:m>
                <a:r>
                  <a:rPr lang="en-US" sz="2400" dirty="0" smtClean="0"/>
                  <a:t>.</a:t>
                </a:r>
              </a:p>
              <a:p>
                <a:r>
                  <a:rPr lang="en-US" sz="2400" dirty="0" smtClean="0"/>
                  <a:t>However, this was a simple example with a period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charset="0"/>
                      </a:rPr>
                      <m:t>𝟕</m:t>
                    </m:r>
                  </m:oMath>
                </a14:m>
                <a:r>
                  <a:rPr lang="en-US" sz="2400" dirty="0" smtClean="0"/>
                  <a:t>. For GSM applications, we need a much longer period (typically of the order of billions).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	</a:t>
                </a:r>
                <a:endParaRPr lang="en-US" sz="2300" i="1" dirty="0" smtClean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1434888"/>
                <a:ext cx="7729728" cy="3101983"/>
              </a:xfrm>
              <a:blipFill rotWithShape="0">
                <a:blip r:embed="rId2"/>
                <a:stretch>
                  <a:fillRect l="-1025" r="-1893" b="-65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151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05892"/>
            <a:ext cx="7729728" cy="1188720"/>
          </a:xfrm>
        </p:spPr>
        <p:txBody>
          <a:bodyPr/>
          <a:lstStyle/>
          <a:p>
            <a:r>
              <a:rPr lang="en-US" dirty="0" err="1" smtClean="0"/>
              <a:t>Lfsr</a:t>
            </a:r>
            <a:r>
              <a:rPr lang="en-US" dirty="0" smtClean="0"/>
              <a:t>: General form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282444"/>
                <a:ext cx="7729728" cy="3101983"/>
              </a:xfrm>
            </p:spPr>
            <p:txBody>
              <a:bodyPr>
                <a:noAutofit/>
              </a:bodyPr>
              <a:lstStyle/>
              <a:p>
                <a:endParaRPr lang="en-US" sz="2400" dirty="0" smtClean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r>
                  <a:rPr lang="en-US" sz="2400" dirty="0" smtClean="0"/>
                  <a:t>Here we show the general form of an LFSR with degree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charset="0"/>
                      </a:rPr>
                      <m:t> </m:t>
                    </m:r>
                    <m:r>
                      <a:rPr lang="en-US" sz="2400" b="0" i="1" smtClean="0">
                        <a:latin typeface="Cambria Math" charset="0"/>
                      </a:rPr>
                      <m:t>𝑚</m:t>
                    </m:r>
                  </m:oMath>
                </a14:m>
                <a:r>
                  <a:rPr lang="en-US" sz="2400" dirty="0" smtClean="0"/>
                  <a:t>.</a:t>
                </a:r>
              </a:p>
              <a:p>
                <a:r>
                  <a:rPr lang="en-US" sz="2400" dirty="0" smtClean="0"/>
                  <a:t>It has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𝑚</m:t>
                    </m:r>
                  </m:oMath>
                </a14:m>
                <a:r>
                  <a:rPr lang="en-US" sz="2400" dirty="0" smtClean="0"/>
                  <a:t> flip-flops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𝑚</m:t>
                    </m:r>
                  </m:oMath>
                </a14:m>
                <a:r>
                  <a:rPr lang="en-US" sz="2400" dirty="0" smtClean="0"/>
                  <a:t> possible feedback locations.</a:t>
                </a:r>
              </a:p>
              <a:p>
                <a:r>
                  <a:rPr lang="en-US" sz="2400" dirty="0" smtClean="0"/>
                  <a:t>Whether a feedback path is active or not is defined by the feedback coefficients.</a:t>
                </a:r>
                <a:endParaRPr lang="en-US" sz="2400" dirty="0"/>
              </a:p>
              <a:p>
                <a:endParaRPr lang="en-US" sz="2400" b="1" dirty="0"/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	</a:t>
                </a:r>
                <a:endParaRPr lang="en-US" sz="2300" i="1" dirty="0" smtClean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282444"/>
                <a:ext cx="7729728" cy="3101983"/>
              </a:xfrm>
              <a:blipFill rotWithShape="0">
                <a:blip r:embed="rId2"/>
                <a:stretch>
                  <a:fillRect l="-1025" r="-789" b="-42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801" y="1750204"/>
            <a:ext cx="7340599" cy="283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53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11354</TotalTime>
  <Words>404</Words>
  <Application>Microsoft Macintosh PowerPoint</Application>
  <PresentationFormat>Widescreen</PresentationFormat>
  <Paragraphs>207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Cambria Math</vt:lpstr>
      <vt:lpstr>Gill Sans MT</vt:lpstr>
      <vt:lpstr>Arial</vt:lpstr>
      <vt:lpstr>Parcel</vt:lpstr>
      <vt:lpstr>CSCI – 4481 (Cryptography and data security)</vt:lpstr>
      <vt:lpstr>today</vt:lpstr>
      <vt:lpstr>Introduction to lfsr</vt:lpstr>
      <vt:lpstr>Atomic element of an lfsr</vt:lpstr>
      <vt:lpstr>HOW Flip-flop stores a bit</vt:lpstr>
      <vt:lpstr>PRNG WITH AN LFSR</vt:lpstr>
      <vt:lpstr>PRNG WITH AN LFSR – cont.</vt:lpstr>
      <vt:lpstr>Mathematical formulation</vt:lpstr>
      <vt:lpstr>Lfsr: General form</vt:lpstr>
      <vt:lpstr>Lfsr: General form – cont.</vt:lpstr>
      <vt:lpstr>Lfsr: General form – cont.</vt:lpstr>
      <vt:lpstr>Lfsr: General form – cont.</vt:lpstr>
      <vt:lpstr>Theorem</vt:lpstr>
      <vt:lpstr>LFSR: polynomial representation</vt:lpstr>
      <vt:lpstr>Attack on single lfsr</vt:lpstr>
      <vt:lpstr>Attack on single lfsr – cont.</vt:lpstr>
      <vt:lpstr>Attack on single lfsr – cont.</vt:lpstr>
      <vt:lpstr>Attack on lfsr – cont.</vt:lpstr>
      <vt:lpstr>Attack on lfsr – cont.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– 4481 (Cryptography and data security)</dc:title>
  <dc:creator>Sujoy Chakraborty</dc:creator>
  <cp:lastModifiedBy>Sujoy Chakraborty</cp:lastModifiedBy>
  <cp:revision>392</cp:revision>
  <dcterms:created xsi:type="dcterms:W3CDTF">2020-08-14T18:09:35Z</dcterms:created>
  <dcterms:modified xsi:type="dcterms:W3CDTF">2020-10-03T14:06:17Z</dcterms:modified>
</cp:coreProperties>
</file>