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78" r:id="rId2"/>
    <p:sldId id="316" r:id="rId3"/>
    <p:sldId id="341" r:id="rId4"/>
    <p:sldId id="342" r:id="rId5"/>
    <p:sldId id="343" r:id="rId6"/>
    <p:sldId id="375" r:id="rId7"/>
    <p:sldId id="376" r:id="rId8"/>
    <p:sldId id="378" r:id="rId9"/>
    <p:sldId id="379" r:id="rId10"/>
    <p:sldId id="380" r:id="rId11"/>
    <p:sldId id="381" r:id="rId12"/>
    <p:sldId id="382" r:id="rId13"/>
    <p:sldId id="383" r:id="rId14"/>
    <p:sldId id="384" r:id="rId15"/>
    <p:sldId id="385" r:id="rId16"/>
    <p:sldId id="386" r:id="rId17"/>
    <p:sldId id="387" r:id="rId18"/>
    <p:sldId id="388"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402" r:id="rId33"/>
    <p:sldId id="403" r:id="rId34"/>
    <p:sldId id="404" r:id="rId35"/>
    <p:sldId id="405" r:id="rId36"/>
    <p:sldId id="406" r:id="rId37"/>
    <p:sldId id="407" r:id="rId38"/>
    <p:sldId id="374" r:id="rId39"/>
    <p:sldId id="277" r:id="rId40"/>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46" autoAdjust="0"/>
    <p:restoredTop sz="94694"/>
  </p:normalViewPr>
  <p:slideViewPr>
    <p:cSldViewPr>
      <p:cViewPr varScale="1">
        <p:scale>
          <a:sx n="240" d="100"/>
          <a:sy n="240" d="100"/>
        </p:scale>
        <p:origin x="1848"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3071CA36-EF40-DB40-A437-6C76EC5EEBA7}" type="datetimeFigureOut">
              <a:rPr lang="en-US" smtClean="0"/>
              <a:t>9/12/21</a:t>
            </a:fld>
            <a:endParaRPr lang="en-US"/>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982CB7AA-3613-0849-BE00-26438E4261EC}" type="slidenum">
              <a:rPr lang="en-US" smtClean="0"/>
              <a:t>‹#›</a:t>
            </a:fld>
            <a:endParaRPr lang="en-US"/>
          </a:p>
        </p:txBody>
      </p:sp>
    </p:spTree>
    <p:extLst>
      <p:ext uri="{BB962C8B-B14F-4D97-AF65-F5344CB8AC3E}">
        <p14:creationId xmlns:p14="http://schemas.microsoft.com/office/powerpoint/2010/main" val="1572683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9567" y="615947"/>
            <a:ext cx="4410964" cy="471805"/>
          </a:xfrm>
          <a:prstGeom prst="rect">
            <a:avLst/>
          </a:prstGeom>
        </p:spPr>
        <p:txBody>
          <a:bodyPr wrap="square" lIns="0" tIns="0" rIns="0" bIns="0">
            <a:spAutoFit/>
          </a:bodyPr>
          <a:lstStyle>
            <a:lvl1pPr>
              <a:defRPr sz="1400" b="0" i="0">
                <a:solidFill>
                  <a:schemeClr val="bg1"/>
                </a:solidFill>
                <a:latin typeface="Microsoft Sans Serif"/>
                <a:cs typeface="Microsoft Sans Serif"/>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9/12/21</a:t>
            </a:fld>
            <a:endParaRPr lang="en-US"/>
          </a:p>
        </p:txBody>
      </p:sp>
      <p:sp>
        <p:nvSpPr>
          <p:cNvPr id="6" name="Holder 6"/>
          <p:cNvSpPr>
            <a:spLocks noGrp="1"/>
          </p:cNvSpPr>
          <p:nvPr>
            <p:ph type="sldNum" sz="quarter" idx="7"/>
          </p:nvPr>
        </p:nvSpPr>
        <p:spPr/>
        <p:txBody>
          <a:bodyPr lIns="0" tIns="0" rIns="0" bIns="0"/>
          <a:lstStyle>
            <a:lvl1pPr>
              <a:defRPr sz="600" b="0" i="0">
                <a:solidFill>
                  <a:srgbClr val="007435"/>
                </a:solidFill>
                <a:latin typeface="Palatino Linotype"/>
                <a:cs typeface="Palatino Linotype"/>
              </a:defRPr>
            </a:lvl1pPr>
          </a:lstStyle>
          <a:p>
            <a:pPr marL="38100">
              <a:lnSpc>
                <a:spcPct val="100000"/>
              </a:lnSpc>
              <a:spcBef>
                <a:spcPts val="65"/>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rgbClr val="007435"/>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Palatino Linotype"/>
                <a:cs typeface="Palatino Linotyp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9/12/21</a:t>
            </a:fld>
            <a:endParaRPr lang="en-US"/>
          </a:p>
        </p:txBody>
      </p:sp>
      <p:sp>
        <p:nvSpPr>
          <p:cNvPr id="6" name="Holder 6"/>
          <p:cNvSpPr>
            <a:spLocks noGrp="1"/>
          </p:cNvSpPr>
          <p:nvPr>
            <p:ph type="sldNum" sz="quarter" idx="7"/>
          </p:nvPr>
        </p:nvSpPr>
        <p:spPr/>
        <p:txBody>
          <a:bodyPr lIns="0" tIns="0" rIns="0" bIns="0"/>
          <a:lstStyle>
            <a:lvl1pPr>
              <a:defRPr sz="600" b="0" i="0">
                <a:solidFill>
                  <a:srgbClr val="007435"/>
                </a:solidFill>
                <a:latin typeface="Palatino Linotype"/>
                <a:cs typeface="Palatino Linotype"/>
              </a:defRPr>
            </a:lvl1pPr>
          </a:lstStyle>
          <a:p>
            <a:pPr marL="38100">
              <a:lnSpc>
                <a:spcPct val="100000"/>
              </a:lnSpc>
              <a:spcBef>
                <a:spcPts val="65"/>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rgbClr val="007435"/>
                </a:solidFill>
                <a:latin typeface="Arial"/>
                <a:cs typeface="Arial"/>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9/12/21</a:t>
            </a:fld>
            <a:endParaRPr lang="en-US"/>
          </a:p>
        </p:txBody>
      </p:sp>
      <p:sp>
        <p:nvSpPr>
          <p:cNvPr id="7" name="Holder 7"/>
          <p:cNvSpPr>
            <a:spLocks noGrp="1"/>
          </p:cNvSpPr>
          <p:nvPr>
            <p:ph type="sldNum" sz="quarter" idx="7"/>
          </p:nvPr>
        </p:nvSpPr>
        <p:spPr/>
        <p:txBody>
          <a:bodyPr lIns="0" tIns="0" rIns="0" bIns="0"/>
          <a:lstStyle>
            <a:lvl1pPr>
              <a:defRPr sz="600" b="0" i="0">
                <a:solidFill>
                  <a:srgbClr val="007435"/>
                </a:solidFill>
                <a:latin typeface="Palatino Linotype"/>
                <a:cs typeface="Palatino Linotype"/>
              </a:defRPr>
            </a:lvl1pPr>
          </a:lstStyle>
          <a:p>
            <a:pPr marL="38100">
              <a:lnSpc>
                <a:spcPct val="100000"/>
              </a:lnSpc>
              <a:spcBef>
                <a:spcPts val="65"/>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rgbClr val="00743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9/12/21</a:t>
            </a:fld>
            <a:endParaRPr lang="en-US"/>
          </a:p>
        </p:txBody>
      </p:sp>
      <p:sp>
        <p:nvSpPr>
          <p:cNvPr id="5" name="Holder 5"/>
          <p:cNvSpPr>
            <a:spLocks noGrp="1"/>
          </p:cNvSpPr>
          <p:nvPr>
            <p:ph type="sldNum" sz="quarter" idx="7"/>
          </p:nvPr>
        </p:nvSpPr>
        <p:spPr/>
        <p:txBody>
          <a:bodyPr lIns="0" tIns="0" rIns="0" bIns="0"/>
          <a:lstStyle>
            <a:lvl1pPr>
              <a:defRPr sz="600" b="0" i="0">
                <a:solidFill>
                  <a:srgbClr val="007435"/>
                </a:solidFill>
                <a:latin typeface="Palatino Linotype"/>
                <a:cs typeface="Palatino Linotype"/>
              </a:defRPr>
            </a:lvl1pPr>
          </a:lstStyle>
          <a:p>
            <a:pPr marL="38100">
              <a:lnSpc>
                <a:spcPct val="100000"/>
              </a:lnSpc>
              <a:spcBef>
                <a:spcPts val="65"/>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9/12/21</a:t>
            </a:fld>
            <a:endParaRPr lang="en-US"/>
          </a:p>
        </p:txBody>
      </p:sp>
      <p:sp>
        <p:nvSpPr>
          <p:cNvPr id="4" name="Holder 4"/>
          <p:cNvSpPr>
            <a:spLocks noGrp="1"/>
          </p:cNvSpPr>
          <p:nvPr>
            <p:ph type="sldNum" sz="quarter" idx="7"/>
          </p:nvPr>
        </p:nvSpPr>
        <p:spPr/>
        <p:txBody>
          <a:bodyPr lIns="0" tIns="0" rIns="0" bIns="0"/>
          <a:lstStyle>
            <a:lvl1pPr>
              <a:defRPr sz="600" b="0" i="0">
                <a:solidFill>
                  <a:srgbClr val="007435"/>
                </a:solidFill>
                <a:latin typeface="Palatino Linotype"/>
                <a:cs typeface="Palatino Linotype"/>
              </a:defRPr>
            </a:lvl1pPr>
          </a:lstStyle>
          <a:p>
            <a:pPr marL="38100">
              <a:lnSpc>
                <a:spcPct val="100000"/>
              </a:lnSpc>
              <a:spcBef>
                <a:spcPts val="65"/>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7192" y="135100"/>
            <a:ext cx="4315714" cy="244475"/>
          </a:xfrm>
          <a:prstGeom prst="rect">
            <a:avLst/>
          </a:prstGeom>
        </p:spPr>
        <p:txBody>
          <a:bodyPr wrap="square" lIns="0" tIns="0" rIns="0" bIns="0">
            <a:spAutoFit/>
          </a:bodyPr>
          <a:lstStyle>
            <a:lvl1pPr>
              <a:defRPr sz="1400" b="1" i="0">
                <a:solidFill>
                  <a:srgbClr val="007435"/>
                </a:solidFill>
                <a:latin typeface="Arial"/>
                <a:cs typeface="Arial"/>
              </a:defRPr>
            </a:lvl1pPr>
          </a:lstStyle>
          <a:p>
            <a:endParaRPr/>
          </a:p>
        </p:txBody>
      </p:sp>
      <p:sp>
        <p:nvSpPr>
          <p:cNvPr id="3" name="Holder 3"/>
          <p:cNvSpPr>
            <a:spLocks noGrp="1"/>
          </p:cNvSpPr>
          <p:nvPr>
            <p:ph type="body" idx="1"/>
          </p:nvPr>
        </p:nvSpPr>
        <p:spPr>
          <a:xfrm>
            <a:off x="137236" y="812087"/>
            <a:ext cx="4319905" cy="1310639"/>
          </a:xfrm>
          <a:prstGeom prst="rect">
            <a:avLst/>
          </a:prstGeom>
        </p:spPr>
        <p:txBody>
          <a:bodyPr wrap="square" lIns="0" tIns="0" rIns="0" bIns="0">
            <a:spAutoFit/>
          </a:bodyPr>
          <a:lstStyle>
            <a:lvl1pPr>
              <a:defRPr sz="1100" b="0" i="0">
                <a:solidFill>
                  <a:schemeClr val="tx1"/>
                </a:solidFill>
                <a:latin typeface="Palatino Linotype"/>
                <a:cs typeface="Palatino Linotype"/>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9/12/21</a:t>
            </a:fld>
            <a:endParaRPr lang="en-US"/>
          </a:p>
        </p:txBody>
      </p:sp>
      <p:sp>
        <p:nvSpPr>
          <p:cNvPr id="6" name="Holder 6"/>
          <p:cNvSpPr>
            <a:spLocks noGrp="1"/>
          </p:cNvSpPr>
          <p:nvPr>
            <p:ph type="sldNum" sz="quarter" idx="7"/>
          </p:nvPr>
        </p:nvSpPr>
        <p:spPr>
          <a:xfrm>
            <a:off x="4313986" y="3283967"/>
            <a:ext cx="152400" cy="120014"/>
          </a:xfrm>
          <a:prstGeom prst="rect">
            <a:avLst/>
          </a:prstGeom>
        </p:spPr>
        <p:txBody>
          <a:bodyPr wrap="square" lIns="0" tIns="0" rIns="0" bIns="0">
            <a:spAutoFit/>
          </a:bodyPr>
          <a:lstStyle>
            <a:lvl1pPr>
              <a:defRPr sz="600" b="0" i="0">
                <a:solidFill>
                  <a:srgbClr val="007435"/>
                </a:solidFill>
                <a:latin typeface="Palatino Linotype"/>
                <a:cs typeface="Palatino Linotype"/>
              </a:defRPr>
            </a:lvl1pPr>
          </a:lstStyle>
          <a:p>
            <a:pPr marL="38100">
              <a:lnSpc>
                <a:spcPct val="100000"/>
              </a:lnSpc>
              <a:spcBef>
                <a:spcPts val="65"/>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tockton.edu/academic-affairs/agreements/grading-system.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tockton.edu/policy-procedure/documents/procedures/2005.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587375"/>
            <a:ext cx="4608195" cy="408305"/>
          </a:xfrm>
          <a:custGeom>
            <a:avLst/>
            <a:gdLst/>
            <a:ahLst/>
            <a:cxnLst/>
            <a:rect l="l" t="t" r="r" b="b"/>
            <a:pathLst>
              <a:path w="4608195" h="408305">
                <a:moveTo>
                  <a:pt x="4608004" y="0"/>
                </a:moveTo>
                <a:lnTo>
                  <a:pt x="0" y="0"/>
                </a:lnTo>
                <a:lnTo>
                  <a:pt x="0" y="407746"/>
                </a:lnTo>
                <a:lnTo>
                  <a:pt x="4608004" y="407746"/>
                </a:lnTo>
                <a:lnTo>
                  <a:pt x="4608004" y="0"/>
                </a:lnTo>
                <a:close/>
              </a:path>
            </a:pathLst>
          </a:custGeom>
          <a:solidFill>
            <a:srgbClr val="007435"/>
          </a:solidFill>
        </p:spPr>
        <p:txBody>
          <a:bodyPr wrap="square" lIns="0" tIns="0" rIns="0" bIns="0" rtlCol="0"/>
          <a:lstStyle/>
          <a:p>
            <a:endParaRPr/>
          </a:p>
        </p:txBody>
      </p:sp>
      <p:sp>
        <p:nvSpPr>
          <p:cNvPr id="4" name="object 4"/>
          <p:cNvSpPr txBox="1"/>
          <p:nvPr/>
        </p:nvSpPr>
        <p:spPr>
          <a:xfrm>
            <a:off x="-57150" y="663575"/>
            <a:ext cx="4263200" cy="201978"/>
          </a:xfrm>
          <a:prstGeom prst="rect">
            <a:avLst/>
          </a:prstGeom>
        </p:spPr>
        <p:txBody>
          <a:bodyPr vert="horz" wrap="square" lIns="0" tIns="17145" rIns="0" bIns="0" rtlCol="0">
            <a:spAutoFit/>
          </a:bodyPr>
          <a:lstStyle/>
          <a:p>
            <a:pPr marL="469900" lvl="1" algn="ctr">
              <a:spcBef>
                <a:spcPts val="135"/>
              </a:spcBef>
            </a:pPr>
            <a:r>
              <a:rPr lang="en-US" sz="1200" b="1" spc="20" dirty="0">
                <a:solidFill>
                  <a:srgbClr val="FFFFFF"/>
                </a:solidFill>
                <a:latin typeface="Microsoft Sans Serif"/>
                <a:cs typeface="Microsoft Sans Serif"/>
              </a:rPr>
              <a:t> Course Introduction, An overview of Cryptography</a:t>
            </a:r>
            <a:endParaRPr sz="1200" b="1" dirty="0">
              <a:latin typeface="Microsoft Sans Serif"/>
              <a:cs typeface="Microsoft Sans Serif"/>
            </a:endParaRPr>
          </a:p>
        </p:txBody>
      </p:sp>
      <p:sp>
        <p:nvSpPr>
          <p:cNvPr id="5" name="object 5"/>
          <p:cNvSpPr txBox="1"/>
          <p:nvPr/>
        </p:nvSpPr>
        <p:spPr>
          <a:xfrm>
            <a:off x="1285303" y="1416328"/>
            <a:ext cx="2132965" cy="1080039"/>
          </a:xfrm>
          <a:prstGeom prst="rect">
            <a:avLst/>
          </a:prstGeom>
        </p:spPr>
        <p:txBody>
          <a:bodyPr vert="horz" wrap="square" lIns="0" tIns="11430" rIns="0" bIns="0" rtlCol="0">
            <a:spAutoFit/>
          </a:bodyPr>
          <a:lstStyle/>
          <a:p>
            <a:pPr algn="ctr">
              <a:lnSpc>
                <a:spcPct val="100000"/>
              </a:lnSpc>
              <a:spcBef>
                <a:spcPts val="90"/>
              </a:spcBef>
            </a:pPr>
            <a:r>
              <a:rPr lang="en-US" sz="1100" b="1" spc="-5" dirty="0">
                <a:solidFill>
                  <a:srgbClr val="7F7F7F"/>
                </a:solidFill>
                <a:latin typeface="Palatino Linotype"/>
                <a:cs typeface="Palatino Linotype"/>
              </a:rPr>
              <a:t>CSCI – 4481 (Fall 2021)</a:t>
            </a:r>
          </a:p>
          <a:p>
            <a:pPr algn="ctr">
              <a:lnSpc>
                <a:spcPct val="100000"/>
              </a:lnSpc>
              <a:spcBef>
                <a:spcPts val="90"/>
              </a:spcBef>
            </a:pPr>
            <a:endParaRPr lang="en-US" sz="1100" b="1" spc="-5" dirty="0">
              <a:solidFill>
                <a:srgbClr val="7F7F7F"/>
              </a:solidFill>
              <a:latin typeface="Palatino Linotype"/>
              <a:cs typeface="Palatino Linotype"/>
            </a:endParaRPr>
          </a:p>
          <a:p>
            <a:pPr algn="ctr">
              <a:lnSpc>
                <a:spcPct val="100000"/>
              </a:lnSpc>
              <a:spcBef>
                <a:spcPts val="90"/>
              </a:spcBef>
            </a:pPr>
            <a:r>
              <a:rPr sz="1100" b="1" spc="-5" dirty="0">
                <a:solidFill>
                  <a:srgbClr val="7F7F7F"/>
                </a:solidFill>
                <a:latin typeface="Palatino Linotype"/>
                <a:cs typeface="Palatino Linotype"/>
              </a:rPr>
              <a:t>Sujoy</a:t>
            </a:r>
            <a:r>
              <a:rPr sz="1100" b="1" spc="-25" dirty="0">
                <a:solidFill>
                  <a:srgbClr val="7F7F7F"/>
                </a:solidFill>
                <a:latin typeface="Palatino Linotype"/>
                <a:cs typeface="Palatino Linotype"/>
              </a:rPr>
              <a:t> </a:t>
            </a:r>
            <a:r>
              <a:rPr sz="1100" b="1" spc="-5" dirty="0">
                <a:solidFill>
                  <a:srgbClr val="7F7F7F"/>
                </a:solidFill>
                <a:latin typeface="Palatino Linotype"/>
                <a:cs typeface="Palatino Linotype"/>
              </a:rPr>
              <a:t>Chakraborty</a:t>
            </a:r>
            <a:endParaRPr sz="1100" dirty="0">
              <a:latin typeface="Palatino Linotype"/>
              <a:cs typeface="Palatino Linotype"/>
            </a:endParaRPr>
          </a:p>
          <a:p>
            <a:pPr>
              <a:lnSpc>
                <a:spcPct val="100000"/>
              </a:lnSpc>
              <a:spcBef>
                <a:spcPts val="5"/>
              </a:spcBef>
            </a:pPr>
            <a:endParaRPr sz="1250" dirty="0">
              <a:latin typeface="Palatino Linotype"/>
              <a:cs typeface="Palatino Linotype"/>
            </a:endParaRPr>
          </a:p>
          <a:p>
            <a:pPr marL="40640" marR="38735" algn="ctr">
              <a:lnSpc>
                <a:spcPct val="102600"/>
              </a:lnSpc>
            </a:pPr>
            <a:r>
              <a:rPr sz="1100" spc="-5" dirty="0">
                <a:solidFill>
                  <a:srgbClr val="7F7F7F"/>
                </a:solidFill>
                <a:latin typeface="Palatino Linotype"/>
                <a:cs typeface="Palatino Linotype"/>
              </a:rPr>
              <a:t>Department</a:t>
            </a:r>
            <a:r>
              <a:rPr sz="1100" spc="-25" dirty="0">
                <a:solidFill>
                  <a:srgbClr val="7F7F7F"/>
                </a:solidFill>
                <a:latin typeface="Palatino Linotype"/>
                <a:cs typeface="Palatino Linotype"/>
              </a:rPr>
              <a:t> </a:t>
            </a:r>
            <a:r>
              <a:rPr sz="1100" spc="-5" dirty="0">
                <a:solidFill>
                  <a:srgbClr val="7F7F7F"/>
                </a:solidFill>
                <a:latin typeface="Palatino Linotype"/>
                <a:cs typeface="Palatino Linotype"/>
              </a:rPr>
              <a:t>of</a:t>
            </a:r>
            <a:r>
              <a:rPr sz="1100" spc="-20" dirty="0">
                <a:solidFill>
                  <a:srgbClr val="7F7F7F"/>
                </a:solidFill>
                <a:latin typeface="Palatino Linotype"/>
                <a:cs typeface="Palatino Linotype"/>
              </a:rPr>
              <a:t> </a:t>
            </a:r>
            <a:r>
              <a:rPr sz="1100" spc="-10" dirty="0">
                <a:solidFill>
                  <a:srgbClr val="7F7F7F"/>
                </a:solidFill>
                <a:latin typeface="Palatino Linotype"/>
                <a:cs typeface="Palatino Linotype"/>
              </a:rPr>
              <a:t>Computer</a:t>
            </a:r>
            <a:r>
              <a:rPr sz="1100" spc="-25" dirty="0">
                <a:solidFill>
                  <a:srgbClr val="7F7F7F"/>
                </a:solidFill>
                <a:latin typeface="Palatino Linotype"/>
                <a:cs typeface="Palatino Linotype"/>
              </a:rPr>
              <a:t> </a:t>
            </a:r>
            <a:r>
              <a:rPr sz="1100" spc="-5" dirty="0">
                <a:solidFill>
                  <a:srgbClr val="7F7F7F"/>
                </a:solidFill>
                <a:latin typeface="Palatino Linotype"/>
                <a:cs typeface="Palatino Linotype"/>
              </a:rPr>
              <a:t>Science </a:t>
            </a:r>
            <a:r>
              <a:rPr sz="1100" spc="-260" dirty="0">
                <a:solidFill>
                  <a:srgbClr val="7F7F7F"/>
                </a:solidFill>
                <a:latin typeface="Palatino Linotype"/>
                <a:cs typeface="Palatino Linotype"/>
              </a:rPr>
              <a:t> </a:t>
            </a:r>
            <a:r>
              <a:rPr sz="1100" spc="-5" dirty="0">
                <a:solidFill>
                  <a:srgbClr val="7F7F7F"/>
                </a:solidFill>
                <a:latin typeface="Palatino Linotype"/>
                <a:cs typeface="Palatino Linotype"/>
              </a:rPr>
              <a:t>Stockton</a:t>
            </a:r>
            <a:r>
              <a:rPr sz="1100" spc="-10" dirty="0">
                <a:solidFill>
                  <a:srgbClr val="7F7F7F"/>
                </a:solidFill>
                <a:latin typeface="Palatino Linotype"/>
                <a:cs typeface="Palatino Linotype"/>
              </a:rPr>
              <a:t> </a:t>
            </a:r>
            <a:r>
              <a:rPr sz="1100" spc="-20" dirty="0">
                <a:solidFill>
                  <a:srgbClr val="7F7F7F"/>
                </a:solidFill>
                <a:latin typeface="Palatino Linotype"/>
                <a:cs typeface="Palatino Linotype"/>
              </a:rPr>
              <a:t>University,</a:t>
            </a:r>
            <a:r>
              <a:rPr sz="1100" spc="-10" dirty="0">
                <a:solidFill>
                  <a:srgbClr val="7F7F7F"/>
                </a:solidFill>
                <a:latin typeface="Palatino Linotype"/>
                <a:cs typeface="Palatino Linotype"/>
              </a:rPr>
              <a:t> </a:t>
            </a:r>
            <a:r>
              <a:rPr sz="1100" spc="-5" dirty="0">
                <a:solidFill>
                  <a:srgbClr val="7F7F7F"/>
                </a:solidFill>
                <a:latin typeface="Palatino Linotype"/>
                <a:cs typeface="Palatino Linotype"/>
              </a:rPr>
              <a:t>NJ, </a:t>
            </a:r>
            <a:r>
              <a:rPr sz="1100" spc="-10" dirty="0">
                <a:solidFill>
                  <a:srgbClr val="7F7F7F"/>
                </a:solidFill>
                <a:latin typeface="Palatino Linotype"/>
                <a:cs typeface="Palatino Linotype"/>
              </a:rPr>
              <a:t>USA</a:t>
            </a:r>
            <a:endParaRPr sz="1100" dirty="0">
              <a:latin typeface="Palatino Linotype"/>
              <a:cs typeface="Palatino Linotype"/>
            </a:endParaRPr>
          </a:p>
        </p:txBody>
      </p:sp>
      <p:pic>
        <p:nvPicPr>
          <p:cNvPr id="6" name="Picture 5" descr="A black and white logo&#10;&#10;Description automatically generated with medium confidence">
            <a:extLst>
              <a:ext uri="{FF2B5EF4-FFF2-40B4-BE49-F238E27FC236}">
                <a16:creationId xmlns:a16="http://schemas.microsoft.com/office/drawing/2014/main" id="{7B7766EC-14AD-DF41-930D-8E8BC2E9BA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828" y="107414"/>
            <a:ext cx="2000822" cy="401772"/>
          </a:xfrm>
          <a:prstGeom prst="rect">
            <a:avLst/>
          </a:prstGeom>
        </p:spPr>
      </p:pic>
    </p:spTree>
    <p:extLst>
      <p:ext uri="{BB962C8B-B14F-4D97-AF65-F5344CB8AC3E}">
        <p14:creationId xmlns:p14="http://schemas.microsoft.com/office/powerpoint/2010/main" val="1624436554"/>
      </p:ext>
    </p:extLst>
  </p:cSld>
  <p:clrMapOvr>
    <a:masterClrMapping/>
  </p:clrMapOvr>
  <mc:AlternateContent xmlns:mc="http://schemas.openxmlformats.org/markup-compatibility/2006" xmlns:p14="http://schemas.microsoft.com/office/powerpoint/2010/main">
    <mc:Choice Requires="p14">
      <p:transition spd="slow" p14:dur="10000" advTm="13000">
        <p:cut/>
      </p:transition>
    </mc:Choice>
    <mc:Fallback xmlns="">
      <p:transition spd="slow" advTm="13000">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232756"/>
          </a:xfrm>
          <a:prstGeom prst="rect">
            <a:avLst/>
          </a:prstGeom>
        </p:spPr>
        <p:txBody>
          <a:bodyPr vert="horz" wrap="square" lIns="0" tIns="17145" rIns="0" bIns="0" rtlCol="0">
            <a:spAutoFit/>
          </a:bodyPr>
          <a:lstStyle/>
          <a:p>
            <a:pPr marL="12700">
              <a:lnSpc>
                <a:spcPct val="100000"/>
              </a:lnSpc>
              <a:spcBef>
                <a:spcPts val="135"/>
              </a:spcBef>
            </a:pPr>
            <a:r>
              <a:rPr lang="en-US" dirty="0"/>
              <a:t>Today</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434975"/>
            <a:ext cx="4304030" cy="1602105"/>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Cryptography and its classification</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Overview of Cryptography</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085850" lvl="2" indent="-171450">
              <a:buFont typeface="Arial" panose="020B0604020202020204" pitchFamily="34" charset="0"/>
              <a:buChar char="•"/>
            </a:pPr>
            <a:r>
              <a:rPr lang="en-US" sz="1100" dirty="0">
                <a:latin typeface="Palatino Linotype" panose="02040502050505030304" pitchFamily="18" charset="0"/>
              </a:rPr>
              <a:t>Basics / setups</a:t>
            </a:r>
          </a:p>
          <a:p>
            <a:pPr marL="1085850" lvl="2" indent="-171450">
              <a:buFont typeface="Arial" panose="020B0604020202020204" pitchFamily="34" charset="0"/>
              <a:buChar char="•"/>
            </a:pPr>
            <a:r>
              <a:rPr lang="en-US" sz="1100" dirty="0">
                <a:latin typeface="Palatino Linotype" panose="02040502050505030304" pitchFamily="18" charset="0"/>
              </a:rPr>
              <a:t>Substitution Cipher</a:t>
            </a:r>
          </a:p>
          <a:p>
            <a:pPr marL="1085850" lvl="2" indent="-171450">
              <a:buFont typeface="Arial" panose="020B0604020202020204" pitchFamily="34" charset="0"/>
              <a:buChar char="•"/>
            </a:pPr>
            <a:r>
              <a:rPr lang="en-US" sz="1100" dirty="0">
                <a:latin typeface="Palatino Linotype" panose="02040502050505030304" pitchFamily="18" charset="0"/>
              </a:rPr>
              <a:t>Some attacks on cryptosystems</a:t>
            </a:r>
          </a:p>
          <a:p>
            <a:r>
              <a:rPr lang="en-US" sz="1100" dirty="0">
                <a:latin typeface="Palatino Linotype" panose="02040502050505030304" pitchFamily="18" charset="0"/>
              </a:rPr>
              <a:t>	</a:t>
            </a:r>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10</a:t>
            </a:fld>
            <a:endParaRPr spc="-5" dirty="0"/>
          </a:p>
        </p:txBody>
      </p:sp>
    </p:spTree>
    <p:extLst>
      <p:ext uri="{BB962C8B-B14F-4D97-AF65-F5344CB8AC3E}">
        <p14:creationId xmlns:p14="http://schemas.microsoft.com/office/powerpoint/2010/main" val="2958491938"/>
      </p:ext>
    </p:extLst>
  </p:cSld>
  <p:clrMapOvr>
    <a:masterClrMapping/>
  </p:clrMapOvr>
  <p:transition advTm="6074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448200"/>
          </a:xfrm>
          <a:prstGeom prst="rect">
            <a:avLst/>
          </a:prstGeom>
        </p:spPr>
        <p:txBody>
          <a:bodyPr vert="horz" wrap="square" lIns="0" tIns="17145" rIns="0" bIns="0" rtlCol="0">
            <a:spAutoFit/>
          </a:bodyPr>
          <a:lstStyle/>
          <a:p>
            <a:pPr marL="12700">
              <a:lnSpc>
                <a:spcPct val="100000"/>
              </a:lnSpc>
              <a:spcBef>
                <a:spcPts val="135"/>
              </a:spcBef>
            </a:pPr>
            <a:r>
              <a:rPr lang="en-US" dirty="0"/>
              <a:t>Some applications of cryptography</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585470"/>
            <a:ext cx="4304030" cy="2792111"/>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Modern applications of Cryptography:</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628650" lvl="1" indent="-171450">
              <a:buFont typeface="Arial" panose="020B0604020202020204" pitchFamily="34" charset="0"/>
              <a:buChar char="•"/>
            </a:pPr>
            <a:r>
              <a:rPr lang="en-US" sz="1100" dirty="0">
                <a:latin typeface="Palatino Linotype" panose="02040502050505030304" pitchFamily="18" charset="0"/>
              </a:rPr>
              <a:t>Cell Phone (GSM has voice encryption)</a:t>
            </a:r>
          </a:p>
          <a:p>
            <a:pPr marL="628650" lvl="1" indent="-171450">
              <a:buFont typeface="Arial" panose="020B0604020202020204" pitchFamily="34" charset="0"/>
              <a:buChar char="•"/>
            </a:pPr>
            <a:r>
              <a:rPr lang="en-US" sz="1100" dirty="0">
                <a:latin typeface="Palatino Linotype" panose="02040502050505030304" pitchFamily="18" charset="0"/>
              </a:rPr>
              <a:t>Email communication</a:t>
            </a:r>
          </a:p>
          <a:p>
            <a:pPr marL="628650" lvl="1" indent="-171450">
              <a:buFont typeface="Arial" panose="020B0604020202020204" pitchFamily="34" charset="0"/>
              <a:buChar char="•"/>
            </a:pPr>
            <a:r>
              <a:rPr lang="en-US" sz="1100" dirty="0">
                <a:latin typeface="Palatino Linotype" panose="02040502050505030304" pitchFamily="18" charset="0"/>
              </a:rPr>
              <a:t>Electronic cash</a:t>
            </a:r>
          </a:p>
          <a:p>
            <a:pPr marL="628650" lvl="1" indent="-171450">
              <a:buFont typeface="Arial" panose="020B0604020202020204" pitchFamily="34" charset="0"/>
              <a:buChar char="•"/>
            </a:pPr>
            <a:r>
              <a:rPr lang="en-US" sz="1100" dirty="0">
                <a:latin typeface="Palatino Linotype" panose="02040502050505030304" pitchFamily="18" charset="0"/>
              </a:rPr>
              <a:t>Credit/debit card transactions</a:t>
            </a:r>
          </a:p>
          <a:p>
            <a:pPr marL="628650" lvl="1" indent="-171450">
              <a:buFont typeface="Arial" panose="020B0604020202020204" pitchFamily="34" charset="0"/>
              <a:buChar char="•"/>
            </a:pPr>
            <a:r>
              <a:rPr lang="en-US" sz="1100" dirty="0">
                <a:latin typeface="Palatino Linotype" panose="02040502050505030304" pitchFamily="18" charset="0"/>
              </a:rPr>
              <a:t>Electronic Fund Transfer</a:t>
            </a:r>
          </a:p>
          <a:p>
            <a:pPr marL="628650" lvl="1" indent="-171450">
              <a:buFont typeface="Arial" panose="020B0604020202020204" pitchFamily="34" charset="0"/>
              <a:buChar char="•"/>
            </a:pPr>
            <a:r>
              <a:rPr lang="en-US" sz="1100" dirty="0">
                <a:latin typeface="Palatino Linotype" panose="02040502050505030304" pitchFamily="18" charset="0"/>
              </a:rPr>
              <a:t>VPN-s</a:t>
            </a: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Cryptography is an integral component in each of the above applications.</a:t>
            </a:r>
          </a:p>
          <a:p>
            <a:pPr lvl="1"/>
            <a:endParaRPr lang="en-US" sz="1100" dirty="0">
              <a:latin typeface="Palatino Linotype" panose="02040502050505030304" pitchFamily="18" charset="0"/>
            </a:endParaRPr>
          </a:p>
          <a:p>
            <a:r>
              <a:rPr lang="en-US" sz="1100" dirty="0">
                <a:latin typeface="Palatino Linotype" panose="02040502050505030304" pitchFamily="18" charset="0"/>
              </a:rPr>
              <a:t>	</a:t>
            </a:r>
          </a:p>
          <a:p>
            <a:endParaRPr lang="en-US" sz="1100" dirty="0">
              <a:latin typeface="Palatino Linotype" panose="02040502050505030304" pitchFamily="18" charset="0"/>
            </a:endParaRPr>
          </a:p>
          <a:p>
            <a:r>
              <a:rPr lang="en-US" sz="1100" dirty="0">
                <a:latin typeface="Palatino Linotype" panose="02040502050505030304" pitchFamily="18" charset="0"/>
              </a:rPr>
              <a:t>	</a:t>
            </a:r>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11</a:t>
            </a:fld>
            <a:endParaRPr spc="-5" dirty="0"/>
          </a:p>
        </p:txBody>
      </p:sp>
    </p:spTree>
    <p:extLst>
      <p:ext uri="{BB962C8B-B14F-4D97-AF65-F5344CB8AC3E}">
        <p14:creationId xmlns:p14="http://schemas.microsoft.com/office/powerpoint/2010/main" val="3098139523"/>
      </p:ext>
    </p:extLst>
  </p:cSld>
  <p:clrMapOvr>
    <a:masterClrMapping/>
  </p:clrMapOvr>
  <p:transition advTm="6074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232756"/>
          </a:xfrm>
          <a:prstGeom prst="rect">
            <a:avLst/>
          </a:prstGeom>
        </p:spPr>
        <p:txBody>
          <a:bodyPr vert="horz" wrap="square" lIns="0" tIns="17145" rIns="0" bIns="0" rtlCol="0">
            <a:spAutoFit/>
          </a:bodyPr>
          <a:lstStyle/>
          <a:p>
            <a:pPr marL="12700">
              <a:lnSpc>
                <a:spcPct val="100000"/>
              </a:lnSpc>
              <a:spcBef>
                <a:spcPts val="135"/>
              </a:spcBef>
            </a:pPr>
            <a:r>
              <a:rPr lang="en-US" dirty="0"/>
              <a:t>What is Cryptography</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585470"/>
            <a:ext cx="4304030" cy="2302169"/>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When we talk about different branches or parts of Cryptography, we find that the main notion is what we call </a:t>
            </a:r>
            <a:r>
              <a:rPr lang="en-US" sz="1100" b="1" dirty="0">
                <a:latin typeface="Palatino Linotype" panose="02040502050505030304" pitchFamily="18" charset="0"/>
              </a:rPr>
              <a:t>Cryptology</a:t>
            </a:r>
            <a:r>
              <a:rPr lang="en-US" sz="1100" dirty="0">
                <a:latin typeface="Palatino Linotype" panose="02040502050505030304" pitchFamily="18" charset="0"/>
              </a:rPr>
              <a:t>.</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Cryptology splits into two sub-branches:</a:t>
            </a:r>
          </a:p>
          <a:p>
            <a:pPr marL="1085850" lvl="2" indent="-171450">
              <a:buFont typeface="Arial" panose="020B0604020202020204" pitchFamily="34" charset="0"/>
              <a:buChar char="•"/>
            </a:pPr>
            <a:r>
              <a:rPr lang="en-US" sz="1100" dirty="0">
                <a:latin typeface="Palatino Linotype" panose="02040502050505030304" pitchFamily="18" charset="0"/>
              </a:rPr>
              <a:t>Cryptography</a:t>
            </a:r>
          </a:p>
          <a:p>
            <a:pPr marL="1085850" lvl="2" indent="-171450">
              <a:buFont typeface="Arial" panose="020B0604020202020204" pitchFamily="34" charset="0"/>
              <a:buChar char="•"/>
            </a:pPr>
            <a:r>
              <a:rPr lang="en-US" sz="1100" dirty="0">
                <a:latin typeface="Palatino Linotype" panose="02040502050505030304" pitchFamily="18" charset="0"/>
              </a:rPr>
              <a:t>Cryptanalysis</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In this course, we mainly focus on Cryptography</a:t>
            </a:r>
          </a:p>
          <a:p>
            <a:pPr lvl="1"/>
            <a:endParaRPr lang="en-US" sz="1100" dirty="0">
              <a:latin typeface="Palatino Linotype" panose="02040502050505030304" pitchFamily="18" charset="0"/>
            </a:endParaRPr>
          </a:p>
          <a:p>
            <a:r>
              <a:rPr lang="en-US" sz="1100" dirty="0">
                <a:latin typeface="Palatino Linotype" panose="02040502050505030304" pitchFamily="18" charset="0"/>
              </a:rPr>
              <a:t>	</a:t>
            </a:r>
          </a:p>
          <a:p>
            <a:endParaRPr lang="en-US" sz="1100" dirty="0">
              <a:latin typeface="Palatino Linotype" panose="02040502050505030304" pitchFamily="18" charset="0"/>
            </a:endParaRPr>
          </a:p>
          <a:p>
            <a:r>
              <a:rPr lang="en-US" sz="1100" dirty="0">
                <a:latin typeface="Palatino Linotype" panose="02040502050505030304" pitchFamily="18" charset="0"/>
              </a:rPr>
              <a:t>	</a:t>
            </a:r>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12</a:t>
            </a:fld>
            <a:endParaRPr spc="-5" dirty="0"/>
          </a:p>
        </p:txBody>
      </p:sp>
    </p:spTree>
    <p:extLst>
      <p:ext uri="{BB962C8B-B14F-4D97-AF65-F5344CB8AC3E}">
        <p14:creationId xmlns:p14="http://schemas.microsoft.com/office/powerpoint/2010/main" val="3493541906"/>
      </p:ext>
    </p:extLst>
  </p:cSld>
  <p:clrMapOvr>
    <a:masterClrMapping/>
  </p:clrMapOvr>
  <p:transition advTm="6074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448200"/>
          </a:xfrm>
          <a:prstGeom prst="rect">
            <a:avLst/>
          </a:prstGeom>
        </p:spPr>
        <p:txBody>
          <a:bodyPr vert="horz" wrap="square" lIns="0" tIns="17145" rIns="0" bIns="0" rtlCol="0">
            <a:spAutoFit/>
          </a:bodyPr>
          <a:lstStyle/>
          <a:p>
            <a:pPr marL="12700">
              <a:lnSpc>
                <a:spcPct val="100000"/>
              </a:lnSpc>
              <a:spcBef>
                <a:spcPts val="135"/>
              </a:spcBef>
            </a:pPr>
            <a:r>
              <a:rPr lang="en-US" dirty="0"/>
              <a:t>Cryptography and its Classification</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671373"/>
            <a:ext cx="4304030" cy="2774221"/>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There are three main parts of the field of Cryptography</a:t>
            </a:r>
          </a:p>
          <a:p>
            <a:endParaRPr lang="en-US" sz="1100" dirty="0">
              <a:latin typeface="Palatino Linotype" panose="02040502050505030304" pitchFamily="18" charset="0"/>
            </a:endParaRPr>
          </a:p>
          <a:p>
            <a:pPr marL="1085850" lvl="2" indent="-171450">
              <a:buFont typeface="Arial" panose="020B0604020202020204" pitchFamily="34" charset="0"/>
              <a:buChar char="•"/>
            </a:pPr>
            <a:r>
              <a:rPr lang="en-US" sz="1100" dirty="0">
                <a:latin typeface="Palatino Linotype" panose="02040502050505030304" pitchFamily="18" charset="0"/>
              </a:rPr>
              <a:t>Symmetric Cryptography</a:t>
            </a:r>
          </a:p>
          <a:p>
            <a:pPr marL="1085850" lvl="2" indent="-171450">
              <a:buFont typeface="Arial" panose="020B0604020202020204" pitchFamily="34" charset="0"/>
              <a:buChar char="•"/>
            </a:pPr>
            <a:r>
              <a:rPr lang="en-US" sz="1100" dirty="0">
                <a:latin typeface="Palatino Linotype" panose="02040502050505030304" pitchFamily="18" charset="0"/>
              </a:rPr>
              <a:t>Asymmetric Cryptography (Public Key Cryptography)</a:t>
            </a:r>
          </a:p>
          <a:p>
            <a:pPr marL="1085850" lvl="2" indent="-171450">
              <a:buFont typeface="Arial" panose="020B0604020202020204" pitchFamily="34" charset="0"/>
              <a:buChar char="•"/>
            </a:pPr>
            <a:r>
              <a:rPr lang="en-US" sz="1100" dirty="0">
                <a:latin typeface="Palatino Linotype" panose="02040502050505030304" pitchFamily="18" charset="0"/>
              </a:rPr>
              <a:t>Protocols</a:t>
            </a: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We are going to discuss the above three parts in sequence in this course. </a:t>
            </a:r>
          </a:p>
          <a:p>
            <a:endParaRPr lang="en-US" sz="1100" dirty="0">
              <a:latin typeface="Palatino Linotype" panose="02040502050505030304" pitchFamily="18" charset="0"/>
            </a:endParaRPr>
          </a:p>
          <a:p>
            <a:endParaRPr lang="en-US" sz="1100" dirty="0">
              <a:latin typeface="Palatino Linotype" panose="02040502050505030304" pitchFamily="18" charset="0"/>
            </a:endParaRPr>
          </a:p>
          <a:p>
            <a:pPr lvl="1"/>
            <a:endParaRPr lang="en-US" sz="1100" dirty="0">
              <a:latin typeface="Palatino Linotype" panose="02040502050505030304" pitchFamily="18" charset="0"/>
            </a:endParaRPr>
          </a:p>
          <a:p>
            <a:r>
              <a:rPr lang="en-US" sz="1100" dirty="0">
                <a:latin typeface="Palatino Linotype" panose="02040502050505030304" pitchFamily="18" charset="0"/>
              </a:rPr>
              <a:t>	</a:t>
            </a:r>
          </a:p>
          <a:p>
            <a:endParaRPr lang="en-US" sz="1100" dirty="0">
              <a:latin typeface="Palatino Linotype" panose="02040502050505030304" pitchFamily="18" charset="0"/>
            </a:endParaRPr>
          </a:p>
          <a:p>
            <a:r>
              <a:rPr lang="en-US" sz="1100" dirty="0">
                <a:latin typeface="Palatino Linotype" panose="02040502050505030304" pitchFamily="18" charset="0"/>
              </a:rPr>
              <a:t>	</a:t>
            </a:r>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13</a:t>
            </a:fld>
            <a:endParaRPr spc="-5" dirty="0"/>
          </a:p>
        </p:txBody>
      </p:sp>
    </p:spTree>
    <p:extLst>
      <p:ext uri="{BB962C8B-B14F-4D97-AF65-F5344CB8AC3E}">
        <p14:creationId xmlns:p14="http://schemas.microsoft.com/office/powerpoint/2010/main" val="3975763830"/>
      </p:ext>
    </p:extLst>
  </p:cSld>
  <p:clrMapOvr>
    <a:masterClrMapping/>
  </p:clrMapOvr>
  <p:transition advTm="6074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448200"/>
          </a:xfrm>
          <a:prstGeom prst="rect">
            <a:avLst/>
          </a:prstGeom>
        </p:spPr>
        <p:txBody>
          <a:bodyPr vert="horz" wrap="square" lIns="0" tIns="17145" rIns="0" bIns="0" rtlCol="0">
            <a:spAutoFit/>
          </a:bodyPr>
          <a:lstStyle/>
          <a:p>
            <a:pPr marL="12700">
              <a:lnSpc>
                <a:spcPct val="100000"/>
              </a:lnSpc>
              <a:spcBef>
                <a:spcPts val="135"/>
              </a:spcBef>
            </a:pPr>
            <a:r>
              <a:rPr lang="en-US" dirty="0"/>
              <a:t>How cryptography fits into IT Security</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671373"/>
            <a:ext cx="4304030" cy="3043077"/>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Security is a much broader topic which includes a lot of other things (Secure hardware, software, OS, etc.)</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Cryptography is one component/atomic element to build a security application.</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It is hard to imagine a security application that doesn’t have Cryptography on-board.</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Hence, it is the foundation of modern security applications.</a:t>
            </a: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endParaRPr>
          </a:p>
          <a:p>
            <a:pPr lvl="1"/>
            <a:endParaRPr lang="en-US" sz="1100" dirty="0">
              <a:latin typeface="Palatino Linotype" panose="02040502050505030304" pitchFamily="18" charset="0"/>
            </a:endParaRPr>
          </a:p>
          <a:p>
            <a:r>
              <a:rPr lang="en-US" sz="1100" dirty="0">
                <a:latin typeface="Palatino Linotype" panose="02040502050505030304" pitchFamily="18" charset="0"/>
              </a:rPr>
              <a:t>	</a:t>
            </a:r>
          </a:p>
          <a:p>
            <a:endParaRPr lang="en-US" sz="1100" dirty="0">
              <a:latin typeface="Palatino Linotype" panose="02040502050505030304" pitchFamily="18" charset="0"/>
            </a:endParaRPr>
          </a:p>
          <a:p>
            <a:r>
              <a:rPr lang="en-US" sz="1100" dirty="0">
                <a:latin typeface="Palatino Linotype" panose="02040502050505030304" pitchFamily="18" charset="0"/>
              </a:rPr>
              <a:t>	</a:t>
            </a:r>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14</a:t>
            </a:fld>
            <a:endParaRPr spc="-5" dirty="0"/>
          </a:p>
        </p:txBody>
      </p:sp>
    </p:spTree>
    <p:extLst>
      <p:ext uri="{BB962C8B-B14F-4D97-AF65-F5344CB8AC3E}">
        <p14:creationId xmlns:p14="http://schemas.microsoft.com/office/powerpoint/2010/main" val="2796586002"/>
      </p:ext>
    </p:extLst>
  </p:cSld>
  <p:clrMapOvr>
    <a:masterClrMapping/>
  </p:clrMapOvr>
  <p:transition advTm="6074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448200"/>
          </a:xfrm>
          <a:prstGeom prst="rect">
            <a:avLst/>
          </a:prstGeom>
        </p:spPr>
        <p:txBody>
          <a:bodyPr vert="horz" wrap="square" lIns="0" tIns="17145" rIns="0" bIns="0" rtlCol="0">
            <a:spAutoFit/>
          </a:bodyPr>
          <a:lstStyle/>
          <a:p>
            <a:pPr marL="12700">
              <a:lnSpc>
                <a:spcPct val="100000"/>
              </a:lnSpc>
              <a:spcBef>
                <a:spcPts val="135"/>
              </a:spcBef>
            </a:pPr>
            <a:r>
              <a:rPr lang="en-US"/>
              <a:t>Basic set-up for Symmetric </a:t>
            </a:r>
            <a:r>
              <a:rPr lang="en-US" dirty="0"/>
              <a:t>C</a:t>
            </a:r>
            <a:r>
              <a:rPr lang="en-US"/>
              <a:t>ryptography</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671373"/>
            <a:ext cx="4304030" cy="2668744"/>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We have two parties who want to communicate over an insecure channel.</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The channel is an open medium of transmission (e.g., internet, airwaves etc.).</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The two parties Alice and Bob want to exchange messages over the insecure channel.</a:t>
            </a: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endParaRPr>
          </a:p>
          <a:p>
            <a:pPr lvl="1"/>
            <a:endParaRPr lang="en-US" sz="1100" dirty="0">
              <a:latin typeface="Palatino Linotype" panose="02040502050505030304" pitchFamily="18" charset="0"/>
            </a:endParaRPr>
          </a:p>
          <a:p>
            <a:r>
              <a:rPr lang="en-US" sz="1100" dirty="0">
                <a:latin typeface="Palatino Linotype" panose="02040502050505030304" pitchFamily="18" charset="0"/>
              </a:rPr>
              <a:t>	</a:t>
            </a:r>
          </a:p>
          <a:p>
            <a:endParaRPr lang="en-US" sz="1100" dirty="0">
              <a:latin typeface="Palatino Linotype" panose="02040502050505030304" pitchFamily="18" charset="0"/>
            </a:endParaRPr>
          </a:p>
          <a:p>
            <a:r>
              <a:rPr lang="en-US" sz="1100" dirty="0">
                <a:latin typeface="Palatino Linotype" panose="02040502050505030304" pitchFamily="18" charset="0"/>
              </a:rPr>
              <a:t>	</a:t>
            </a:r>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15</a:t>
            </a:fld>
            <a:endParaRPr spc="-5" dirty="0"/>
          </a:p>
        </p:txBody>
      </p:sp>
    </p:spTree>
    <p:extLst>
      <p:ext uri="{BB962C8B-B14F-4D97-AF65-F5344CB8AC3E}">
        <p14:creationId xmlns:p14="http://schemas.microsoft.com/office/powerpoint/2010/main" val="1048937455"/>
      </p:ext>
    </p:extLst>
  </p:cSld>
  <p:clrMapOvr>
    <a:masterClrMapping/>
  </p:clrMapOvr>
  <p:transition advTm="6074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448200"/>
          </a:xfrm>
          <a:prstGeom prst="rect">
            <a:avLst/>
          </a:prstGeom>
        </p:spPr>
        <p:txBody>
          <a:bodyPr vert="horz" wrap="square" lIns="0" tIns="17145" rIns="0" bIns="0" rtlCol="0">
            <a:spAutoFit/>
          </a:bodyPr>
          <a:lstStyle/>
          <a:p>
            <a:pPr marL="12700">
              <a:lnSpc>
                <a:spcPct val="100000"/>
              </a:lnSpc>
              <a:spcBef>
                <a:spcPts val="135"/>
              </a:spcBef>
            </a:pPr>
            <a:r>
              <a:rPr lang="en-US"/>
              <a:t>Basic set-up for Symmetric </a:t>
            </a:r>
            <a:r>
              <a:rPr lang="en-US" dirty="0"/>
              <a:t>C</a:t>
            </a:r>
            <a:r>
              <a:rPr lang="en-US"/>
              <a:t>ryptography</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2280851"/>
            <a:ext cx="4304030" cy="1202124"/>
          </a:xfrm>
          <a:prstGeom prst="rect">
            <a:avLst/>
          </a:prstGeom>
        </p:spPr>
        <p:txBody>
          <a:bodyPr vert="horz" wrap="square" lIns="0" tIns="6985" rIns="0" bIns="0" rtlCol="0">
            <a:spAutoFit/>
          </a:bodyPr>
          <a:lstStyle/>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However, there is a bad guy Oscar, who is listening to the channel and wants to wiretap their communication.</a:t>
            </a:r>
          </a:p>
          <a:p>
            <a:endParaRPr lang="en-US" sz="1100" dirty="0">
              <a:latin typeface="Palatino Linotype" panose="02040502050505030304" pitchFamily="18" charset="0"/>
            </a:endParaRPr>
          </a:p>
          <a:p>
            <a:pPr lvl="1"/>
            <a:endParaRPr lang="en-US" sz="1100" dirty="0">
              <a:latin typeface="Palatino Linotype" panose="02040502050505030304" pitchFamily="18" charset="0"/>
            </a:endParaRPr>
          </a:p>
          <a:p>
            <a:r>
              <a:rPr lang="en-US" sz="1100" dirty="0">
                <a:latin typeface="Palatino Linotype" panose="02040502050505030304" pitchFamily="18" charset="0"/>
              </a:rPr>
              <a:t>	</a:t>
            </a:r>
          </a:p>
          <a:p>
            <a:endParaRPr lang="en-US" sz="1100" dirty="0">
              <a:latin typeface="Palatino Linotype" panose="02040502050505030304" pitchFamily="18" charset="0"/>
            </a:endParaRPr>
          </a:p>
          <a:p>
            <a:r>
              <a:rPr lang="en-US" sz="1100" dirty="0">
                <a:latin typeface="Palatino Linotype" panose="02040502050505030304" pitchFamily="18" charset="0"/>
              </a:rPr>
              <a:t>	</a:t>
            </a:r>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16</a:t>
            </a:fld>
            <a:endParaRPr spc="-5" dirty="0"/>
          </a:p>
        </p:txBody>
      </p:sp>
      <p:pic>
        <p:nvPicPr>
          <p:cNvPr id="8" name="Picture 7">
            <a:extLst>
              <a:ext uri="{FF2B5EF4-FFF2-40B4-BE49-F238E27FC236}">
                <a16:creationId xmlns:a16="http://schemas.microsoft.com/office/drawing/2014/main" id="{E847A967-A8BC-C04C-9B8D-B8D649117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502" y="932303"/>
            <a:ext cx="3999200" cy="1151489"/>
          </a:xfrm>
          <a:prstGeom prst="rect">
            <a:avLst/>
          </a:prstGeom>
        </p:spPr>
      </p:pic>
    </p:spTree>
    <p:extLst>
      <p:ext uri="{BB962C8B-B14F-4D97-AF65-F5344CB8AC3E}">
        <p14:creationId xmlns:p14="http://schemas.microsoft.com/office/powerpoint/2010/main" val="357066031"/>
      </p:ext>
    </p:extLst>
  </p:cSld>
  <p:clrMapOvr>
    <a:masterClrMapping/>
  </p:clrMapOvr>
  <p:transition advTm="6074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448200"/>
          </a:xfrm>
          <a:prstGeom prst="rect">
            <a:avLst/>
          </a:prstGeom>
        </p:spPr>
        <p:txBody>
          <a:bodyPr vert="horz" wrap="square" lIns="0" tIns="17145" rIns="0" bIns="0" rtlCol="0">
            <a:spAutoFit/>
          </a:bodyPr>
          <a:lstStyle/>
          <a:p>
            <a:pPr marL="12700">
              <a:lnSpc>
                <a:spcPct val="100000"/>
              </a:lnSpc>
              <a:spcBef>
                <a:spcPts val="135"/>
              </a:spcBef>
            </a:pPr>
            <a:r>
              <a:rPr lang="en-US"/>
              <a:t>Basic set-up for Symmetric </a:t>
            </a:r>
            <a:r>
              <a:rPr lang="en-US" dirty="0"/>
              <a:t>C</a:t>
            </a:r>
            <a:r>
              <a:rPr lang="en-US"/>
              <a:t>ryptography</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671373"/>
            <a:ext cx="4304030" cy="2494401"/>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Some example of communication could be an email routed through the internet, an electronic transaction etc.</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So, the question is, how Alice and Bob will communicate over the channel securely?</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Cryptography is the solution to the above problem.</a:t>
            </a: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endParaRPr>
          </a:p>
          <a:p>
            <a:pPr lvl="1"/>
            <a:endParaRPr lang="en-US" sz="1100" dirty="0">
              <a:latin typeface="Palatino Linotype" panose="02040502050505030304" pitchFamily="18" charset="0"/>
            </a:endParaRPr>
          </a:p>
          <a:p>
            <a:r>
              <a:rPr lang="en-US" sz="1100" dirty="0">
                <a:latin typeface="Palatino Linotype" panose="02040502050505030304" pitchFamily="18" charset="0"/>
              </a:rPr>
              <a:t>	</a:t>
            </a:r>
          </a:p>
          <a:p>
            <a:endParaRPr lang="en-US" sz="1100" dirty="0">
              <a:latin typeface="Palatino Linotype" panose="02040502050505030304" pitchFamily="18" charset="0"/>
            </a:endParaRPr>
          </a:p>
          <a:p>
            <a:r>
              <a:rPr lang="en-US" sz="1100" dirty="0">
                <a:latin typeface="Palatino Linotype" panose="02040502050505030304" pitchFamily="18" charset="0"/>
              </a:rPr>
              <a:t>	</a:t>
            </a:r>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17</a:t>
            </a:fld>
            <a:endParaRPr spc="-5" dirty="0"/>
          </a:p>
        </p:txBody>
      </p:sp>
    </p:spTree>
    <p:extLst>
      <p:ext uri="{BB962C8B-B14F-4D97-AF65-F5344CB8AC3E}">
        <p14:creationId xmlns:p14="http://schemas.microsoft.com/office/powerpoint/2010/main" val="2408631870"/>
      </p:ext>
    </p:extLst>
  </p:cSld>
  <p:clrMapOvr>
    <a:masterClrMapping/>
  </p:clrMapOvr>
  <p:transition advTm="60740">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448200"/>
          </a:xfrm>
          <a:prstGeom prst="rect">
            <a:avLst/>
          </a:prstGeom>
        </p:spPr>
        <p:txBody>
          <a:bodyPr vert="horz" wrap="square" lIns="0" tIns="17145" rIns="0" bIns="0" rtlCol="0">
            <a:spAutoFit/>
          </a:bodyPr>
          <a:lstStyle/>
          <a:p>
            <a:pPr marL="12700">
              <a:lnSpc>
                <a:spcPct val="100000"/>
              </a:lnSpc>
              <a:spcBef>
                <a:spcPts val="135"/>
              </a:spcBef>
            </a:pPr>
            <a:r>
              <a:rPr lang="en-US"/>
              <a:t>Basic set-up for Symmetric </a:t>
            </a:r>
            <a:r>
              <a:rPr lang="en-US" dirty="0"/>
              <a:t>C</a:t>
            </a:r>
            <a:r>
              <a:rPr lang="en-US"/>
              <a:t>ryptography</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671373"/>
            <a:ext cx="4304030" cy="2494401"/>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Alice encrypts the message before sending it over the channel.</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The encrypted message doesn’t make any sense to Oscar (looks like a noise/random sequence of characters).</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Bob upon receiving the message decrypts it back to the original message.</a:t>
            </a: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endParaRPr>
          </a:p>
          <a:p>
            <a:pPr lvl="1"/>
            <a:endParaRPr lang="en-US" sz="1100" dirty="0">
              <a:latin typeface="Palatino Linotype" panose="02040502050505030304" pitchFamily="18" charset="0"/>
            </a:endParaRPr>
          </a:p>
          <a:p>
            <a:r>
              <a:rPr lang="en-US" sz="1100" dirty="0">
                <a:latin typeface="Palatino Linotype" panose="02040502050505030304" pitchFamily="18" charset="0"/>
              </a:rPr>
              <a:t>	</a:t>
            </a:r>
          </a:p>
          <a:p>
            <a:endParaRPr lang="en-US" sz="1100" dirty="0">
              <a:latin typeface="Palatino Linotype" panose="02040502050505030304" pitchFamily="18" charset="0"/>
            </a:endParaRPr>
          </a:p>
          <a:p>
            <a:r>
              <a:rPr lang="en-US" sz="1100" dirty="0">
                <a:latin typeface="Palatino Linotype" panose="02040502050505030304" pitchFamily="18" charset="0"/>
              </a:rPr>
              <a:t>	</a:t>
            </a:r>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18</a:t>
            </a:fld>
            <a:endParaRPr spc="-5" dirty="0"/>
          </a:p>
        </p:txBody>
      </p:sp>
    </p:spTree>
    <p:extLst>
      <p:ext uri="{BB962C8B-B14F-4D97-AF65-F5344CB8AC3E}">
        <p14:creationId xmlns:p14="http://schemas.microsoft.com/office/powerpoint/2010/main" val="3057312550"/>
      </p:ext>
    </p:extLst>
  </p:cSld>
  <p:clrMapOvr>
    <a:masterClrMapping/>
  </p:clrMapOvr>
  <p:transition advTm="60740">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448200"/>
          </a:xfrm>
          <a:prstGeom prst="rect">
            <a:avLst/>
          </a:prstGeom>
        </p:spPr>
        <p:txBody>
          <a:bodyPr vert="horz" wrap="square" lIns="0" tIns="17145" rIns="0" bIns="0" rtlCol="0">
            <a:spAutoFit/>
          </a:bodyPr>
          <a:lstStyle/>
          <a:p>
            <a:pPr marL="12700">
              <a:lnSpc>
                <a:spcPct val="100000"/>
              </a:lnSpc>
              <a:spcBef>
                <a:spcPts val="135"/>
              </a:spcBef>
            </a:pPr>
            <a:r>
              <a:rPr lang="en-US"/>
              <a:t>Basic set-up for Symmetric </a:t>
            </a:r>
            <a:r>
              <a:rPr lang="en-US" dirty="0"/>
              <a:t>C</a:t>
            </a:r>
            <a:r>
              <a:rPr lang="en-US"/>
              <a:t>ryptography</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2627084"/>
            <a:ext cx="4304030" cy="1389291"/>
          </a:xfrm>
          <a:prstGeom prst="rect">
            <a:avLst/>
          </a:prstGeom>
        </p:spPr>
        <p:txBody>
          <a:bodyPr vert="horz" wrap="square" lIns="0" tIns="6985" rIns="0" bIns="0" rtlCol="0">
            <a:spAutoFit/>
          </a:bodyPr>
          <a:lstStyle/>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Now the question is, if Bob can decrypt, why Oscar can’t decrypt the message?</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endParaRPr>
          </a:p>
          <a:p>
            <a:pPr lvl="1"/>
            <a:endParaRPr lang="en-US" sz="1100" dirty="0">
              <a:latin typeface="Palatino Linotype" panose="02040502050505030304" pitchFamily="18" charset="0"/>
            </a:endParaRPr>
          </a:p>
          <a:p>
            <a:r>
              <a:rPr lang="en-US" sz="1100" dirty="0">
                <a:latin typeface="Palatino Linotype" panose="02040502050505030304" pitchFamily="18" charset="0"/>
              </a:rPr>
              <a:t>	</a:t>
            </a:r>
          </a:p>
          <a:p>
            <a:endParaRPr lang="en-US" sz="1100" dirty="0">
              <a:latin typeface="Palatino Linotype" panose="02040502050505030304" pitchFamily="18" charset="0"/>
            </a:endParaRPr>
          </a:p>
          <a:p>
            <a:r>
              <a:rPr lang="en-US" sz="1100" dirty="0">
                <a:latin typeface="Palatino Linotype" panose="02040502050505030304" pitchFamily="18" charset="0"/>
              </a:rPr>
              <a:t>	</a:t>
            </a:r>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19</a:t>
            </a:fld>
            <a:endParaRPr spc="-5" dirty="0"/>
          </a:p>
        </p:txBody>
      </p:sp>
      <p:pic>
        <p:nvPicPr>
          <p:cNvPr id="8" name="Picture 7">
            <a:extLst>
              <a:ext uri="{FF2B5EF4-FFF2-40B4-BE49-F238E27FC236}">
                <a16:creationId xmlns:a16="http://schemas.microsoft.com/office/drawing/2014/main" id="{E847A967-A8BC-C04C-9B8D-B8D649117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502" y="932303"/>
            <a:ext cx="3999200" cy="1151489"/>
          </a:xfrm>
          <a:prstGeom prst="rect">
            <a:avLst/>
          </a:prstGeom>
        </p:spPr>
      </p:pic>
    </p:spTree>
    <p:extLst>
      <p:ext uri="{BB962C8B-B14F-4D97-AF65-F5344CB8AC3E}">
        <p14:creationId xmlns:p14="http://schemas.microsoft.com/office/powerpoint/2010/main" val="3948651797"/>
      </p:ext>
    </p:extLst>
  </p:cSld>
  <p:clrMapOvr>
    <a:masterClrMapping/>
  </p:clrMapOvr>
  <p:transition advTm="6074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232756"/>
          </a:xfrm>
          <a:prstGeom prst="rect">
            <a:avLst/>
          </a:prstGeom>
        </p:spPr>
        <p:txBody>
          <a:bodyPr vert="horz" wrap="square" lIns="0" tIns="17145" rIns="0" bIns="0" rtlCol="0">
            <a:spAutoFit/>
          </a:bodyPr>
          <a:lstStyle/>
          <a:p>
            <a:pPr marL="12700">
              <a:lnSpc>
                <a:spcPct val="100000"/>
              </a:lnSpc>
              <a:spcBef>
                <a:spcPts val="135"/>
              </a:spcBef>
            </a:pPr>
            <a:r>
              <a:rPr lang="en-US" b="1" dirty="0"/>
              <a:t>Introduction</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282575"/>
            <a:ext cx="4304030" cy="2297104"/>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CSCI – 4481: CS elective and a Q2 course</a:t>
            </a: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Mathematics is the foundation of this course.</a:t>
            </a: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 </a:t>
            </a: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You will need to use concepts from:</a:t>
            </a:r>
          </a:p>
          <a:p>
            <a:pPr marL="628650" lvl="1" indent="-171450">
              <a:buFont typeface="Arial" panose="020B0604020202020204" pitchFamily="34" charset="0"/>
              <a:buChar char="•"/>
            </a:pPr>
            <a:r>
              <a:rPr lang="en-US" sz="1100" dirty="0">
                <a:latin typeface="Palatino Linotype" panose="02040502050505030304" pitchFamily="18" charset="0"/>
              </a:rPr>
              <a:t>Discrete Math</a:t>
            </a:r>
          </a:p>
          <a:p>
            <a:pPr marL="628650" lvl="1" indent="-171450">
              <a:buFont typeface="Arial" panose="020B0604020202020204" pitchFamily="34" charset="0"/>
              <a:buChar char="•"/>
            </a:pPr>
            <a:r>
              <a:rPr lang="en-US" sz="1100" dirty="0">
                <a:latin typeface="Palatino Linotype" panose="02040502050505030304" pitchFamily="18" charset="0"/>
              </a:rPr>
              <a:t>Calculus (Calc – II level)</a:t>
            </a:r>
          </a:p>
          <a:p>
            <a:pPr marL="628650" lvl="1" indent="-171450">
              <a:buFont typeface="Arial" panose="020B0604020202020204" pitchFamily="34" charset="0"/>
              <a:buChar char="•"/>
            </a:pPr>
            <a:r>
              <a:rPr lang="en-US" sz="1100" dirty="0">
                <a:latin typeface="Palatino Linotype" panose="02040502050505030304" pitchFamily="18" charset="0"/>
              </a:rPr>
              <a:t>Abstract algebra</a:t>
            </a:r>
          </a:p>
          <a:p>
            <a:pPr marL="628650" lvl="1" indent="-171450">
              <a:buFont typeface="Arial" panose="020B0604020202020204" pitchFamily="34" charset="0"/>
              <a:buChar char="•"/>
            </a:pPr>
            <a:r>
              <a:rPr lang="en-US" sz="1100" dirty="0">
                <a:latin typeface="Palatino Linotype" panose="02040502050505030304" pitchFamily="18" charset="0"/>
              </a:rPr>
              <a:t>Probability</a:t>
            </a:r>
          </a:p>
          <a:p>
            <a:pPr marL="628650" lvl="1" indent="-171450">
              <a:buFont typeface="Arial" panose="020B0604020202020204" pitchFamily="34" charset="0"/>
              <a:buChar char="•"/>
            </a:pPr>
            <a:r>
              <a:rPr lang="en-US" sz="1100" dirty="0">
                <a:latin typeface="Palatino Linotype" panose="02040502050505030304" pitchFamily="18" charset="0"/>
              </a:rPr>
              <a:t>Linear algebra</a:t>
            </a:r>
          </a:p>
          <a:p>
            <a:pPr lvl="1"/>
            <a:r>
              <a:rPr lang="en-US" sz="1100" dirty="0">
                <a:latin typeface="Palatino Linotype" panose="02040502050505030304" pitchFamily="18" charset="0"/>
              </a:rPr>
              <a:t>	</a:t>
            </a:r>
          </a:p>
          <a:p>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2</a:t>
            </a:fld>
            <a:endParaRPr spc="-5" dirty="0"/>
          </a:p>
        </p:txBody>
      </p:sp>
    </p:spTree>
    <p:extLst>
      <p:ext uri="{BB962C8B-B14F-4D97-AF65-F5344CB8AC3E}">
        <p14:creationId xmlns:p14="http://schemas.microsoft.com/office/powerpoint/2010/main" val="1041405298"/>
      </p:ext>
    </p:extLst>
  </p:cSld>
  <p:clrMapOvr>
    <a:masterClrMapping/>
  </p:clrMapOvr>
  <p:transition advTm="60740">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448200"/>
          </a:xfrm>
          <a:prstGeom prst="rect">
            <a:avLst/>
          </a:prstGeom>
        </p:spPr>
        <p:txBody>
          <a:bodyPr vert="horz" wrap="square" lIns="0" tIns="17145" rIns="0" bIns="0" rtlCol="0">
            <a:spAutoFit/>
          </a:bodyPr>
          <a:lstStyle/>
          <a:p>
            <a:pPr marL="12700">
              <a:lnSpc>
                <a:spcPct val="100000"/>
              </a:lnSpc>
              <a:spcBef>
                <a:spcPts val="135"/>
              </a:spcBef>
            </a:pPr>
            <a:r>
              <a:rPr lang="en-US"/>
              <a:t>Basic set-up for Symmetric </a:t>
            </a:r>
            <a:r>
              <a:rPr lang="en-US" dirty="0"/>
              <a:t>C</a:t>
            </a:r>
            <a:r>
              <a:rPr lang="en-US"/>
              <a:t>ryptography</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2416175"/>
            <a:ext cx="4304030" cy="1950790"/>
          </a:xfrm>
          <a:prstGeom prst="rect">
            <a:avLst/>
          </a:prstGeom>
        </p:spPr>
        <p:txBody>
          <a:bodyPr vert="horz" wrap="square" lIns="0" tIns="6985" rIns="0" bIns="0" rtlCol="0">
            <a:spAutoFit/>
          </a:bodyPr>
          <a:lstStyle/>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Because Alice and Bob share a secret key which is used in encryption and decryption.</a:t>
            </a: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Oscar doesn’t have the secret key.</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endParaRPr>
          </a:p>
          <a:p>
            <a:pPr lvl="1"/>
            <a:endParaRPr lang="en-US" sz="1100" dirty="0">
              <a:latin typeface="Palatino Linotype" panose="02040502050505030304" pitchFamily="18" charset="0"/>
            </a:endParaRPr>
          </a:p>
          <a:p>
            <a:r>
              <a:rPr lang="en-US" sz="1100" dirty="0">
                <a:latin typeface="Palatino Linotype" panose="02040502050505030304" pitchFamily="18" charset="0"/>
              </a:rPr>
              <a:t>	</a:t>
            </a:r>
          </a:p>
          <a:p>
            <a:endParaRPr lang="en-US" sz="1100" dirty="0">
              <a:latin typeface="Palatino Linotype" panose="02040502050505030304" pitchFamily="18" charset="0"/>
            </a:endParaRPr>
          </a:p>
          <a:p>
            <a:r>
              <a:rPr lang="en-US" sz="1100" dirty="0">
                <a:latin typeface="Palatino Linotype" panose="02040502050505030304" pitchFamily="18" charset="0"/>
              </a:rPr>
              <a:t>	</a:t>
            </a:r>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20</a:t>
            </a:fld>
            <a:endParaRPr spc="-5" dirty="0"/>
          </a:p>
        </p:txBody>
      </p:sp>
      <p:pic>
        <p:nvPicPr>
          <p:cNvPr id="9" name="Picture 8">
            <a:extLst>
              <a:ext uri="{FF2B5EF4-FFF2-40B4-BE49-F238E27FC236}">
                <a16:creationId xmlns:a16="http://schemas.microsoft.com/office/drawing/2014/main" id="{B822B378-3766-8A4B-9ECA-B73EFED0C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10" y="973995"/>
            <a:ext cx="4179382" cy="1231075"/>
          </a:xfrm>
          <a:prstGeom prst="rect">
            <a:avLst/>
          </a:prstGeom>
        </p:spPr>
      </p:pic>
    </p:spTree>
    <p:extLst>
      <p:ext uri="{BB962C8B-B14F-4D97-AF65-F5344CB8AC3E}">
        <p14:creationId xmlns:p14="http://schemas.microsoft.com/office/powerpoint/2010/main" val="3631140518"/>
      </p:ext>
    </p:extLst>
  </p:cSld>
  <p:clrMapOvr>
    <a:masterClrMapping/>
  </p:clrMapOvr>
  <p:transition advTm="60740">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448200"/>
          </a:xfrm>
          <a:prstGeom prst="rect">
            <a:avLst/>
          </a:prstGeom>
        </p:spPr>
        <p:txBody>
          <a:bodyPr vert="horz" wrap="square" lIns="0" tIns="17145" rIns="0" bIns="0" rtlCol="0">
            <a:spAutoFit/>
          </a:bodyPr>
          <a:lstStyle/>
          <a:p>
            <a:pPr marL="12700">
              <a:lnSpc>
                <a:spcPct val="100000"/>
              </a:lnSpc>
              <a:spcBef>
                <a:spcPts val="135"/>
              </a:spcBef>
            </a:pPr>
            <a:r>
              <a:rPr lang="en-US"/>
              <a:t>Basic set-up for Symmetric </a:t>
            </a:r>
            <a:r>
              <a:rPr lang="en-US" dirty="0"/>
              <a:t>C</a:t>
            </a:r>
            <a:r>
              <a:rPr lang="en-US"/>
              <a:t>ryptography</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671373"/>
            <a:ext cx="4304030" cy="3017429"/>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So, now the question is, how would Alice and Bob exchange the key?</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Obviously, they cannot exchange it over the insecure channel.</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Solution:  They exchange the key over a secure channel. This can be a secure medium (such as a courier or secure mailing service) or can be a person whom they trust, or through some key-exchange protocol based on public key cryptography (Diffie-Hellman key exchange).</a:t>
            </a: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endParaRPr>
          </a:p>
          <a:p>
            <a:pPr lvl="1"/>
            <a:endParaRPr lang="en-US" sz="1100" dirty="0">
              <a:latin typeface="Palatino Linotype" panose="02040502050505030304" pitchFamily="18" charset="0"/>
            </a:endParaRPr>
          </a:p>
          <a:p>
            <a:r>
              <a:rPr lang="en-US" sz="1100" dirty="0">
                <a:latin typeface="Palatino Linotype" panose="02040502050505030304" pitchFamily="18" charset="0"/>
              </a:rPr>
              <a:t>	</a:t>
            </a:r>
          </a:p>
          <a:p>
            <a:endParaRPr lang="en-US" sz="1100" dirty="0">
              <a:latin typeface="Palatino Linotype" panose="02040502050505030304" pitchFamily="18" charset="0"/>
            </a:endParaRPr>
          </a:p>
          <a:p>
            <a:r>
              <a:rPr lang="en-US" sz="1100" dirty="0">
                <a:latin typeface="Palatino Linotype" panose="02040502050505030304" pitchFamily="18" charset="0"/>
              </a:rPr>
              <a:t>	</a:t>
            </a:r>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21</a:t>
            </a:fld>
            <a:endParaRPr spc="-5" dirty="0"/>
          </a:p>
        </p:txBody>
      </p:sp>
    </p:spTree>
    <p:extLst>
      <p:ext uri="{BB962C8B-B14F-4D97-AF65-F5344CB8AC3E}">
        <p14:creationId xmlns:p14="http://schemas.microsoft.com/office/powerpoint/2010/main" val="3414613322"/>
      </p:ext>
    </p:extLst>
  </p:cSld>
  <p:clrMapOvr>
    <a:masterClrMapping/>
  </p:clrMapOvr>
  <p:transition advTm="60740">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448200"/>
          </a:xfrm>
          <a:prstGeom prst="rect">
            <a:avLst/>
          </a:prstGeom>
        </p:spPr>
        <p:txBody>
          <a:bodyPr vert="horz" wrap="square" lIns="0" tIns="17145" rIns="0" bIns="0" rtlCol="0">
            <a:spAutoFit/>
          </a:bodyPr>
          <a:lstStyle/>
          <a:p>
            <a:pPr marL="12700">
              <a:lnSpc>
                <a:spcPct val="100000"/>
              </a:lnSpc>
              <a:spcBef>
                <a:spcPts val="135"/>
              </a:spcBef>
            </a:pPr>
            <a:r>
              <a:rPr lang="en-US"/>
              <a:t>Basic set-up for Symmetric </a:t>
            </a:r>
            <a:r>
              <a:rPr lang="en-US" dirty="0"/>
              <a:t>C</a:t>
            </a:r>
            <a:r>
              <a:rPr lang="en-US"/>
              <a:t>ryptography</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2416175"/>
            <a:ext cx="4304030" cy="1950790"/>
          </a:xfrm>
          <a:prstGeom prst="rect">
            <a:avLst/>
          </a:prstGeom>
        </p:spPr>
        <p:txBody>
          <a:bodyPr vert="horz" wrap="square" lIns="0" tIns="6985" rIns="0" bIns="0" rtlCol="0">
            <a:spAutoFit/>
          </a:bodyPr>
          <a:lstStyle/>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The key exchange is crucial in this setup.</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We call this scheme “Symmetric Cryptography” because Alice and Bob share the same key.</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endParaRPr>
          </a:p>
          <a:p>
            <a:pPr lvl="1"/>
            <a:endParaRPr lang="en-US" sz="1100" dirty="0">
              <a:latin typeface="Palatino Linotype" panose="02040502050505030304" pitchFamily="18" charset="0"/>
            </a:endParaRPr>
          </a:p>
          <a:p>
            <a:r>
              <a:rPr lang="en-US" sz="1100" dirty="0">
                <a:latin typeface="Palatino Linotype" panose="02040502050505030304" pitchFamily="18" charset="0"/>
              </a:rPr>
              <a:t>	</a:t>
            </a:r>
          </a:p>
          <a:p>
            <a:endParaRPr lang="en-US" sz="1100" dirty="0">
              <a:latin typeface="Palatino Linotype" panose="02040502050505030304" pitchFamily="18" charset="0"/>
            </a:endParaRPr>
          </a:p>
          <a:p>
            <a:r>
              <a:rPr lang="en-US" sz="1100" dirty="0">
                <a:latin typeface="Palatino Linotype" panose="02040502050505030304" pitchFamily="18" charset="0"/>
              </a:rPr>
              <a:t>	</a:t>
            </a:r>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22</a:t>
            </a:fld>
            <a:endParaRPr spc="-5" dirty="0"/>
          </a:p>
        </p:txBody>
      </p:sp>
      <p:pic>
        <p:nvPicPr>
          <p:cNvPr id="10" name="Picture 9">
            <a:extLst>
              <a:ext uri="{FF2B5EF4-FFF2-40B4-BE49-F238E27FC236}">
                <a16:creationId xmlns:a16="http://schemas.microsoft.com/office/drawing/2014/main" id="{6D627179-FE9E-5248-9F7C-3FACA90D8E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815975"/>
            <a:ext cx="4205410" cy="1518692"/>
          </a:xfrm>
          <a:prstGeom prst="rect">
            <a:avLst/>
          </a:prstGeom>
        </p:spPr>
      </p:pic>
    </p:spTree>
    <p:extLst>
      <p:ext uri="{BB962C8B-B14F-4D97-AF65-F5344CB8AC3E}">
        <p14:creationId xmlns:p14="http://schemas.microsoft.com/office/powerpoint/2010/main" val="2298355749"/>
      </p:ext>
    </p:extLst>
  </p:cSld>
  <p:clrMapOvr>
    <a:masterClrMapping/>
  </p:clrMapOvr>
  <p:transition advTm="60740">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448200"/>
          </a:xfrm>
          <a:prstGeom prst="rect">
            <a:avLst/>
          </a:prstGeom>
        </p:spPr>
        <p:txBody>
          <a:bodyPr vert="horz" wrap="square" lIns="0" tIns="17145" rIns="0" bIns="0" rtlCol="0">
            <a:spAutoFit/>
          </a:bodyPr>
          <a:lstStyle/>
          <a:p>
            <a:pPr marL="12700">
              <a:lnSpc>
                <a:spcPct val="100000"/>
              </a:lnSpc>
              <a:spcBef>
                <a:spcPts val="135"/>
              </a:spcBef>
            </a:pPr>
            <a:r>
              <a:rPr lang="en-US"/>
              <a:t>Basic set-up for Symmetric </a:t>
            </a:r>
            <a:r>
              <a:rPr lang="en-US" dirty="0"/>
              <a:t>C</a:t>
            </a:r>
            <a:r>
              <a:rPr lang="en-US"/>
              <a:t>ryptography</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671373"/>
            <a:ext cx="4304030" cy="3482043"/>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Notations:</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085850" lvl="2" indent="-171450">
              <a:buFont typeface="Arial" panose="020B0604020202020204" pitchFamily="34" charset="0"/>
              <a:buChar char="•"/>
            </a:pPr>
            <a:r>
              <a:rPr lang="en-US" sz="1100" dirty="0">
                <a:latin typeface="Palatino Linotype" panose="02040502050505030304" pitchFamily="18" charset="0"/>
              </a:rPr>
              <a:t>X:	Plaintext / Cleartext</a:t>
            </a:r>
          </a:p>
          <a:p>
            <a:pPr marL="1085850" lvl="2" indent="-171450">
              <a:buFont typeface="Arial" panose="020B0604020202020204" pitchFamily="34" charset="0"/>
              <a:buChar char="•"/>
            </a:pPr>
            <a:r>
              <a:rPr lang="en-US" sz="1100" dirty="0">
                <a:latin typeface="Palatino Linotype" panose="02040502050505030304" pitchFamily="18" charset="0"/>
              </a:rPr>
              <a:t>Y:	Ciphertext</a:t>
            </a:r>
          </a:p>
          <a:p>
            <a:pPr marL="1085850" lvl="2" indent="-171450">
              <a:buFont typeface="Arial" panose="020B0604020202020204" pitchFamily="34" charset="0"/>
              <a:buChar char="•"/>
            </a:pPr>
            <a:r>
              <a:rPr lang="en-US" sz="1100" dirty="0">
                <a:latin typeface="Palatino Linotype" panose="02040502050505030304" pitchFamily="18" charset="0"/>
              </a:rPr>
              <a:t>e:	Encryption function</a:t>
            </a:r>
          </a:p>
          <a:p>
            <a:pPr marL="1085850" lvl="2" indent="-171450">
              <a:buFont typeface="Arial" panose="020B0604020202020204" pitchFamily="34" charset="0"/>
              <a:buChar char="•"/>
            </a:pPr>
            <a:r>
              <a:rPr lang="en-US" sz="1100" dirty="0">
                <a:latin typeface="Palatino Linotype" panose="02040502050505030304" pitchFamily="18" charset="0"/>
              </a:rPr>
              <a:t>d:	Decryption function</a:t>
            </a:r>
          </a:p>
          <a:p>
            <a:pPr marL="1085850" lvl="2" indent="-171450">
              <a:buFont typeface="Arial" panose="020B0604020202020204" pitchFamily="34" charset="0"/>
              <a:buChar char="•"/>
            </a:pPr>
            <a:r>
              <a:rPr lang="en-US" sz="1100" dirty="0">
                <a:latin typeface="Palatino Linotype" panose="02040502050505030304" pitchFamily="18" charset="0"/>
              </a:rPr>
              <a:t>k:	Key</a:t>
            </a:r>
          </a:p>
          <a:p>
            <a:r>
              <a:rPr lang="en-US" sz="1100" dirty="0"/>
              <a:t>	</a:t>
            </a:r>
          </a:p>
          <a:p>
            <a:r>
              <a:rPr lang="en-US" sz="1100" dirty="0"/>
              <a:t>	</a:t>
            </a:r>
          </a:p>
          <a:p>
            <a:r>
              <a:rPr lang="en-US" sz="1100" dirty="0"/>
              <a:t>	</a:t>
            </a:r>
          </a:p>
          <a:p>
            <a:r>
              <a:rPr lang="en-US" sz="1100" dirty="0"/>
              <a:t>	</a:t>
            </a: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endParaRPr>
          </a:p>
          <a:p>
            <a:pPr lvl="1"/>
            <a:endParaRPr lang="en-US" sz="1100" dirty="0">
              <a:latin typeface="Palatino Linotype" panose="02040502050505030304" pitchFamily="18" charset="0"/>
            </a:endParaRPr>
          </a:p>
          <a:p>
            <a:r>
              <a:rPr lang="en-US" sz="1100" dirty="0">
                <a:latin typeface="Palatino Linotype" panose="02040502050505030304" pitchFamily="18" charset="0"/>
              </a:rPr>
              <a:t>	</a:t>
            </a:r>
          </a:p>
          <a:p>
            <a:endParaRPr lang="en-US" sz="1100" dirty="0">
              <a:latin typeface="Palatino Linotype" panose="02040502050505030304" pitchFamily="18" charset="0"/>
            </a:endParaRPr>
          </a:p>
          <a:p>
            <a:r>
              <a:rPr lang="en-US" sz="1100" dirty="0">
                <a:latin typeface="Palatino Linotype" panose="02040502050505030304" pitchFamily="18" charset="0"/>
              </a:rPr>
              <a:t>	</a:t>
            </a:r>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23</a:t>
            </a:fld>
            <a:endParaRPr spc="-5" dirty="0"/>
          </a:p>
        </p:txBody>
      </p:sp>
    </p:spTree>
    <p:extLst>
      <p:ext uri="{BB962C8B-B14F-4D97-AF65-F5344CB8AC3E}">
        <p14:creationId xmlns:p14="http://schemas.microsoft.com/office/powerpoint/2010/main" val="2174261662"/>
      </p:ext>
    </p:extLst>
  </p:cSld>
  <p:clrMapOvr>
    <a:masterClrMapping/>
  </p:clrMapOvr>
  <p:transition advTm="60740">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448200"/>
          </a:xfrm>
          <a:prstGeom prst="rect">
            <a:avLst/>
          </a:prstGeom>
        </p:spPr>
        <p:txBody>
          <a:bodyPr vert="horz" wrap="square" lIns="0" tIns="17145" rIns="0" bIns="0" rtlCol="0">
            <a:spAutoFit/>
          </a:bodyPr>
          <a:lstStyle/>
          <a:p>
            <a:pPr marL="12700">
              <a:lnSpc>
                <a:spcPct val="100000"/>
              </a:lnSpc>
              <a:spcBef>
                <a:spcPts val="135"/>
              </a:spcBef>
            </a:pPr>
            <a:r>
              <a:rPr lang="en-US"/>
              <a:t>Basic set-up for Symmetric </a:t>
            </a:r>
            <a:r>
              <a:rPr lang="en-US" dirty="0"/>
              <a:t>C</a:t>
            </a:r>
            <a:r>
              <a:rPr lang="en-US"/>
              <a:t>ryptography</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671373"/>
            <a:ext cx="4304030" cy="3920176"/>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So, a question is: should we make the functions e( ) and d( ) public or private?   </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Since ancient Egyptian times until 1970-s, people believed that it is better to keep e( ) and d( ) secret.</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It is very tempting to keep the functions e( ) and d( ) private.</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But it is not a good idea to do so.</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endParaRPr>
          </a:p>
          <a:p>
            <a:pPr lvl="1"/>
            <a:endParaRPr lang="en-US" sz="1100" dirty="0">
              <a:latin typeface="Palatino Linotype" panose="02040502050505030304" pitchFamily="18" charset="0"/>
            </a:endParaRPr>
          </a:p>
          <a:p>
            <a:r>
              <a:rPr lang="en-US" sz="1100" dirty="0">
                <a:latin typeface="Palatino Linotype" panose="02040502050505030304" pitchFamily="18" charset="0"/>
              </a:rPr>
              <a:t>	</a:t>
            </a:r>
          </a:p>
          <a:p>
            <a:endParaRPr lang="en-US" sz="1100" dirty="0">
              <a:latin typeface="Palatino Linotype" panose="02040502050505030304" pitchFamily="18" charset="0"/>
            </a:endParaRPr>
          </a:p>
          <a:p>
            <a:r>
              <a:rPr lang="en-US" sz="1100" dirty="0">
                <a:latin typeface="Palatino Linotype" panose="02040502050505030304" pitchFamily="18" charset="0"/>
              </a:rPr>
              <a:t>	</a:t>
            </a:r>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24</a:t>
            </a:fld>
            <a:endParaRPr spc="-5" dirty="0"/>
          </a:p>
        </p:txBody>
      </p:sp>
    </p:spTree>
    <p:extLst>
      <p:ext uri="{BB962C8B-B14F-4D97-AF65-F5344CB8AC3E}">
        <p14:creationId xmlns:p14="http://schemas.microsoft.com/office/powerpoint/2010/main" val="1522366650"/>
      </p:ext>
    </p:extLst>
  </p:cSld>
  <p:clrMapOvr>
    <a:masterClrMapping/>
  </p:clrMapOvr>
  <p:transition advTm="60740">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448200"/>
          </a:xfrm>
          <a:prstGeom prst="rect">
            <a:avLst/>
          </a:prstGeom>
        </p:spPr>
        <p:txBody>
          <a:bodyPr vert="horz" wrap="square" lIns="0" tIns="17145" rIns="0" bIns="0" rtlCol="0">
            <a:spAutoFit/>
          </a:bodyPr>
          <a:lstStyle/>
          <a:p>
            <a:pPr marL="12700">
              <a:lnSpc>
                <a:spcPct val="100000"/>
              </a:lnSpc>
              <a:spcBef>
                <a:spcPts val="135"/>
              </a:spcBef>
            </a:pPr>
            <a:r>
              <a:rPr lang="en-US"/>
              <a:t>Basic set-up for Symmetric </a:t>
            </a:r>
            <a:r>
              <a:rPr lang="en-US" dirty="0"/>
              <a:t>C</a:t>
            </a:r>
            <a:r>
              <a:rPr lang="en-US"/>
              <a:t>ryptography</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671373"/>
            <a:ext cx="4304030" cy="4268861"/>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How do you guarantee that your encryption and decryption functions are secure enough that no one can break them?</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Most often, there is no mathematical proof that a Crypto algorithm is secure.</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It is very easy to believe that your new Crypto algorithm is unbreakable, when actually it is not so.</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The only way to ensure the security of a Crypto algorithm is to make them public and allow people to crack it.</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endParaRPr>
          </a:p>
          <a:p>
            <a:pPr lvl="1"/>
            <a:endParaRPr lang="en-US" sz="1100" dirty="0">
              <a:latin typeface="Palatino Linotype" panose="02040502050505030304" pitchFamily="18" charset="0"/>
            </a:endParaRPr>
          </a:p>
          <a:p>
            <a:r>
              <a:rPr lang="en-US" sz="1100" dirty="0">
                <a:latin typeface="Palatino Linotype" panose="02040502050505030304" pitchFamily="18" charset="0"/>
              </a:rPr>
              <a:t>	</a:t>
            </a:r>
          </a:p>
          <a:p>
            <a:endParaRPr lang="en-US" sz="1100" dirty="0">
              <a:latin typeface="Palatino Linotype" panose="02040502050505030304" pitchFamily="18" charset="0"/>
            </a:endParaRPr>
          </a:p>
          <a:p>
            <a:r>
              <a:rPr lang="en-US" sz="1100" dirty="0">
                <a:latin typeface="Palatino Linotype" panose="02040502050505030304" pitchFamily="18" charset="0"/>
              </a:rPr>
              <a:t>	</a:t>
            </a:r>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25</a:t>
            </a:fld>
            <a:endParaRPr spc="-5" dirty="0"/>
          </a:p>
        </p:txBody>
      </p:sp>
    </p:spTree>
    <p:extLst>
      <p:ext uri="{BB962C8B-B14F-4D97-AF65-F5344CB8AC3E}">
        <p14:creationId xmlns:p14="http://schemas.microsoft.com/office/powerpoint/2010/main" val="4051460208"/>
      </p:ext>
    </p:extLst>
  </p:cSld>
  <p:clrMapOvr>
    <a:masterClrMapping/>
  </p:clrMapOvr>
  <p:transition advTm="60740">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448200"/>
          </a:xfrm>
          <a:prstGeom prst="rect">
            <a:avLst/>
          </a:prstGeom>
        </p:spPr>
        <p:txBody>
          <a:bodyPr vert="horz" wrap="square" lIns="0" tIns="17145" rIns="0" bIns="0" rtlCol="0">
            <a:spAutoFit/>
          </a:bodyPr>
          <a:lstStyle/>
          <a:p>
            <a:pPr marL="12700">
              <a:lnSpc>
                <a:spcPct val="100000"/>
              </a:lnSpc>
              <a:spcBef>
                <a:spcPts val="135"/>
              </a:spcBef>
            </a:pPr>
            <a:r>
              <a:rPr lang="en-US"/>
              <a:t>Basic set-up for Symmetric </a:t>
            </a:r>
            <a:r>
              <a:rPr lang="en-US" dirty="0"/>
              <a:t>C</a:t>
            </a:r>
            <a:r>
              <a:rPr lang="en-US"/>
              <a:t>ryptography</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671373"/>
            <a:ext cx="4304030" cy="2997167"/>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So, long story made short, never use an untested Crypto algorithm.</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Make sure to use proven and standardized algorithm that suits your application.</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endParaRPr>
          </a:p>
          <a:p>
            <a:pPr lvl="1"/>
            <a:endParaRPr lang="en-US" sz="1100" dirty="0">
              <a:latin typeface="Palatino Linotype" panose="02040502050505030304" pitchFamily="18" charset="0"/>
            </a:endParaRPr>
          </a:p>
          <a:p>
            <a:r>
              <a:rPr lang="en-US" sz="1100" dirty="0">
                <a:latin typeface="Palatino Linotype" panose="02040502050505030304" pitchFamily="18" charset="0"/>
              </a:rPr>
              <a:t>	</a:t>
            </a:r>
          </a:p>
          <a:p>
            <a:endParaRPr lang="en-US" sz="1100" dirty="0">
              <a:latin typeface="Palatino Linotype" panose="02040502050505030304" pitchFamily="18" charset="0"/>
            </a:endParaRPr>
          </a:p>
          <a:p>
            <a:r>
              <a:rPr lang="en-US" sz="1100" dirty="0">
                <a:latin typeface="Palatino Linotype" panose="02040502050505030304" pitchFamily="18" charset="0"/>
              </a:rPr>
              <a:t>	</a:t>
            </a:r>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26</a:t>
            </a:fld>
            <a:endParaRPr spc="-5" dirty="0"/>
          </a:p>
        </p:txBody>
      </p:sp>
    </p:spTree>
    <p:extLst>
      <p:ext uri="{BB962C8B-B14F-4D97-AF65-F5344CB8AC3E}">
        <p14:creationId xmlns:p14="http://schemas.microsoft.com/office/powerpoint/2010/main" val="583596462"/>
      </p:ext>
    </p:extLst>
  </p:cSld>
  <p:clrMapOvr>
    <a:masterClrMapping/>
  </p:clrMapOvr>
  <p:transition advTm="60740">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448200"/>
          </a:xfrm>
          <a:prstGeom prst="rect">
            <a:avLst/>
          </a:prstGeom>
        </p:spPr>
        <p:txBody>
          <a:bodyPr vert="horz" wrap="square" lIns="0" tIns="17145" rIns="0" bIns="0" rtlCol="0">
            <a:spAutoFit/>
          </a:bodyPr>
          <a:lstStyle/>
          <a:p>
            <a:pPr marL="12700">
              <a:lnSpc>
                <a:spcPct val="100000"/>
              </a:lnSpc>
              <a:spcBef>
                <a:spcPts val="135"/>
              </a:spcBef>
            </a:pPr>
            <a:r>
              <a:rPr lang="en-US"/>
              <a:t>Basic set-up for Symmetric </a:t>
            </a:r>
            <a:r>
              <a:rPr lang="en-US" dirty="0"/>
              <a:t>C</a:t>
            </a:r>
            <a:r>
              <a:rPr lang="en-US"/>
              <a:t>ryptography</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mc:AlternateContent xmlns:mc="http://schemas.openxmlformats.org/markup-compatibility/2006">
        <mc:Choice xmlns:a14="http://schemas.microsoft.com/office/drawing/2010/main" Requires="a14">
          <p:sp>
            <p:nvSpPr>
              <p:cNvPr id="5" name="object 5"/>
              <p:cNvSpPr txBox="1"/>
              <p:nvPr/>
            </p:nvSpPr>
            <p:spPr>
              <a:xfrm>
                <a:off x="143714" y="671373"/>
                <a:ext cx="4304030" cy="4443204"/>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Now, a question to ask is: how can we possibly break such a cryptosystem?</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b="1" dirty="0">
                    <a:latin typeface="Palatino Linotype" panose="02040502050505030304" pitchFamily="18" charset="0"/>
                  </a:rPr>
                  <a:t>Brute-Force attack (Exhaustive key search): </a:t>
                </a:r>
                <a:r>
                  <a:rPr lang="en-US" sz="1100" dirty="0">
                    <a:latin typeface="Palatino Linotype" panose="02040502050505030304" pitchFamily="18" charset="0"/>
                  </a:rPr>
                  <a:t>One possible way we can think of is to try out all possible keys in the key space and wait until we succeed at some point.</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b="1" dirty="0">
                    <a:latin typeface="Palatino Linotype" panose="02040502050505030304" pitchFamily="18" charset="0"/>
                  </a:rPr>
                  <a:t>Key space: </a:t>
                </a:r>
                <a:r>
                  <a:rPr lang="en-US" sz="1100" dirty="0">
                    <a:latin typeface="Palatino Linotype" panose="02040502050505030304" pitchFamily="18" charset="0"/>
                  </a:rPr>
                  <a:t>The key space </a:t>
                </a:r>
                <a14:m>
                  <m:oMath xmlns:m="http://schemas.openxmlformats.org/officeDocument/2006/math">
                    <m:r>
                      <a:rPr lang="en-US" sz="1100" i="1">
                        <a:latin typeface="Cambria Math" charset="0"/>
                        <a:ea typeface="Cambria Math" charset="0"/>
                        <a:cs typeface="Cambria Math" charset="0"/>
                      </a:rPr>
                      <m:t>𝜅</m:t>
                    </m:r>
                    <m:r>
                      <a:rPr lang="en-US" sz="1100" i="1">
                        <a:latin typeface="Cambria Math" charset="0"/>
                        <a:ea typeface="Cambria Math" charset="0"/>
                        <a:cs typeface="Cambria Math" charset="0"/>
                      </a:rPr>
                      <m:t> </m:t>
                    </m:r>
                  </m:oMath>
                </a14:m>
                <a:r>
                  <a:rPr lang="en-US" sz="1100" dirty="0">
                    <a:latin typeface="Palatino Linotype" panose="02040502050505030304" pitchFamily="18" charset="0"/>
                  </a:rPr>
                  <a:t>of a Crypto algorithm is the set of all possible keys. </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The number of keys is the cardinality of the set </a:t>
                </a:r>
                <a14:m>
                  <m:oMath xmlns:m="http://schemas.openxmlformats.org/officeDocument/2006/math">
                    <m:r>
                      <a:rPr lang="en-US" sz="1100" i="1">
                        <a:latin typeface="Cambria Math" charset="0"/>
                        <a:ea typeface="Cambria Math" charset="0"/>
                        <a:cs typeface="Cambria Math" charset="0"/>
                      </a:rPr>
                      <m:t>𝜅</m:t>
                    </m:r>
                  </m:oMath>
                </a14:m>
                <a:r>
                  <a:rPr lang="en-US" sz="1100" dirty="0">
                    <a:latin typeface="Palatino Linotype" panose="02040502050505030304" pitchFamily="18" charset="0"/>
                  </a:rPr>
                  <a:t> and is denoted by </a:t>
                </a:r>
                <a14:m>
                  <m:oMath xmlns:m="http://schemas.openxmlformats.org/officeDocument/2006/math">
                    <m:r>
                      <a:rPr lang="en-US" sz="1100">
                        <a:latin typeface="Cambria Math" charset="0"/>
                        <a:ea typeface="Cambria Math" charset="0"/>
                        <a:cs typeface="Cambria Math" charset="0"/>
                      </a:rPr>
                      <m:t>|</m:t>
                    </m:r>
                    <m:r>
                      <a:rPr lang="en-US" sz="1100" i="1">
                        <a:latin typeface="Cambria Math" charset="0"/>
                        <a:ea typeface="Cambria Math" charset="0"/>
                        <a:cs typeface="Cambria Math" charset="0"/>
                      </a:rPr>
                      <m:t>𝜅</m:t>
                    </m:r>
                    <m:r>
                      <a:rPr lang="en-US" sz="1100" i="1">
                        <a:latin typeface="Cambria Math" charset="0"/>
                        <a:ea typeface="Cambria Math" charset="0"/>
                        <a:cs typeface="Cambria Math" charset="0"/>
                      </a:rPr>
                      <m:t>|</m:t>
                    </m:r>
                  </m:oMath>
                </a14:m>
                <a:r>
                  <a:rPr lang="en-US" sz="1100" dirty="0">
                    <a:latin typeface="Palatino Linotype" panose="02040502050505030304" pitchFamily="18" charset="0"/>
                  </a:rPr>
                  <a:t>.</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endParaRPr>
              </a:p>
              <a:p>
                <a:pPr lvl="1"/>
                <a:endParaRPr lang="en-US" sz="1100" dirty="0">
                  <a:latin typeface="Palatino Linotype" panose="02040502050505030304" pitchFamily="18" charset="0"/>
                </a:endParaRPr>
              </a:p>
              <a:p>
                <a:r>
                  <a:rPr lang="en-US" sz="1100" dirty="0">
                    <a:latin typeface="Palatino Linotype" panose="02040502050505030304" pitchFamily="18" charset="0"/>
                  </a:rPr>
                  <a:t>	</a:t>
                </a:r>
              </a:p>
              <a:p>
                <a:endParaRPr lang="en-US" sz="1100" dirty="0">
                  <a:latin typeface="Palatino Linotype" panose="02040502050505030304" pitchFamily="18" charset="0"/>
                </a:endParaRPr>
              </a:p>
              <a:p>
                <a:r>
                  <a:rPr lang="en-US" sz="1100" dirty="0">
                    <a:latin typeface="Palatino Linotype" panose="02040502050505030304" pitchFamily="18" charset="0"/>
                  </a:rPr>
                  <a:t>	</a:t>
                </a:r>
                <a:endParaRPr lang="en-US" sz="1100" dirty="0">
                  <a:latin typeface="Palatino Linotype" panose="02040502050505030304" pitchFamily="18" charset="0"/>
                  <a:cs typeface="Palatino Linotype"/>
                </a:endParaRPr>
              </a:p>
            </p:txBody>
          </p:sp>
        </mc:Choice>
        <mc:Fallback>
          <p:sp>
            <p:nvSpPr>
              <p:cNvPr id="5" name="object 5"/>
              <p:cNvSpPr txBox="1">
                <a:spLocks noRot="1" noChangeAspect="1" noMove="1" noResize="1" noEditPoints="1" noAdjustHandles="1" noChangeArrowheads="1" noChangeShapeType="1" noTextEdit="1"/>
              </p:cNvSpPr>
              <p:nvPr/>
            </p:nvSpPr>
            <p:spPr>
              <a:xfrm>
                <a:off x="143714" y="671373"/>
                <a:ext cx="4304030" cy="4443204"/>
              </a:xfrm>
              <a:prstGeom prst="rect">
                <a:avLst/>
              </a:prstGeom>
              <a:blipFill>
                <a:blip r:embed="rId2"/>
                <a:stretch>
                  <a:fillRect l="-882" r="-2059"/>
                </a:stretch>
              </a:blipFill>
            </p:spPr>
            <p:txBody>
              <a:bodyPr/>
              <a:lstStyle/>
              <a:p>
                <a:r>
                  <a:rPr lang="en-US">
                    <a:noFill/>
                  </a:rPr>
                  <a:t> </a:t>
                </a:r>
              </a:p>
            </p:txBody>
          </p:sp>
        </mc:Fallback>
      </mc:AlternateContent>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27</a:t>
            </a:fld>
            <a:endParaRPr spc="-5" dirty="0"/>
          </a:p>
        </p:txBody>
      </p:sp>
    </p:spTree>
    <p:extLst>
      <p:ext uri="{BB962C8B-B14F-4D97-AF65-F5344CB8AC3E}">
        <p14:creationId xmlns:p14="http://schemas.microsoft.com/office/powerpoint/2010/main" val="2799246394"/>
      </p:ext>
    </p:extLst>
  </p:cSld>
  <p:clrMapOvr>
    <a:masterClrMapping/>
  </p:clrMapOvr>
  <p:transition advTm="60740">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232756"/>
          </a:xfrm>
          <a:prstGeom prst="rect">
            <a:avLst/>
          </a:prstGeom>
        </p:spPr>
        <p:txBody>
          <a:bodyPr vert="horz" wrap="square" lIns="0" tIns="17145" rIns="0" bIns="0" rtlCol="0">
            <a:spAutoFit/>
          </a:bodyPr>
          <a:lstStyle/>
          <a:p>
            <a:pPr marL="12700">
              <a:lnSpc>
                <a:spcPct val="100000"/>
              </a:lnSpc>
              <a:spcBef>
                <a:spcPts val="135"/>
              </a:spcBef>
            </a:pPr>
            <a:r>
              <a:rPr lang="en-US" dirty="0" err="1"/>
              <a:t>Kerckhoffs</a:t>
            </a:r>
            <a:r>
              <a:rPr lang="en-US" dirty="0"/>
              <a:t>’ principle</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671373"/>
            <a:ext cx="4304030" cy="3345852"/>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“A cryptosystem should be secure even if the attacker (Oscar) knows all details about the system, with the exception of the secret key. In particular, the system should be secure when the attacker knows the encryption and decryption algorithms”.</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err="1">
                <a:latin typeface="Palatino Linotype" panose="02040502050505030304" pitchFamily="18" charset="0"/>
              </a:rPr>
              <a:t>Kerckhoffs</a:t>
            </a:r>
            <a:r>
              <a:rPr lang="en-US" sz="1100" dirty="0">
                <a:latin typeface="Palatino Linotype" panose="02040502050505030304" pitchFamily="18" charset="0"/>
              </a:rPr>
              <a:t>’ principle is counterintuitive.</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endParaRPr>
          </a:p>
          <a:p>
            <a:pPr lvl="1"/>
            <a:endParaRPr lang="en-US" sz="1100" dirty="0">
              <a:latin typeface="Palatino Linotype" panose="02040502050505030304" pitchFamily="18" charset="0"/>
            </a:endParaRPr>
          </a:p>
          <a:p>
            <a:r>
              <a:rPr lang="en-US" sz="1100" dirty="0">
                <a:latin typeface="Palatino Linotype" panose="02040502050505030304" pitchFamily="18" charset="0"/>
              </a:rPr>
              <a:t>	</a:t>
            </a:r>
          </a:p>
          <a:p>
            <a:endParaRPr lang="en-US" sz="1100" dirty="0">
              <a:latin typeface="Palatino Linotype" panose="02040502050505030304" pitchFamily="18" charset="0"/>
            </a:endParaRPr>
          </a:p>
          <a:p>
            <a:r>
              <a:rPr lang="en-US" sz="1100" dirty="0">
                <a:latin typeface="Palatino Linotype" panose="02040502050505030304" pitchFamily="18" charset="0"/>
              </a:rPr>
              <a:t>	</a:t>
            </a:r>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28</a:t>
            </a:fld>
            <a:endParaRPr spc="-5" dirty="0"/>
          </a:p>
        </p:txBody>
      </p:sp>
    </p:spTree>
    <p:extLst>
      <p:ext uri="{BB962C8B-B14F-4D97-AF65-F5344CB8AC3E}">
        <p14:creationId xmlns:p14="http://schemas.microsoft.com/office/powerpoint/2010/main" val="33032418"/>
      </p:ext>
    </p:extLst>
  </p:cSld>
  <p:clrMapOvr>
    <a:masterClrMapping/>
  </p:clrMapOvr>
  <p:transition advTm="60740">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232756"/>
          </a:xfrm>
          <a:prstGeom prst="rect">
            <a:avLst/>
          </a:prstGeom>
        </p:spPr>
        <p:txBody>
          <a:bodyPr vert="horz" wrap="square" lIns="0" tIns="17145" rIns="0" bIns="0" rtlCol="0">
            <a:spAutoFit/>
          </a:bodyPr>
          <a:lstStyle/>
          <a:p>
            <a:pPr marL="12700">
              <a:lnSpc>
                <a:spcPct val="100000"/>
              </a:lnSpc>
              <a:spcBef>
                <a:spcPts val="135"/>
              </a:spcBef>
            </a:pPr>
            <a:r>
              <a:rPr lang="en-US" dirty="0"/>
              <a:t>Substitution cipher</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358775"/>
            <a:ext cx="4304030" cy="4458721"/>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Until 1970-s, people built ciphers which operated only on letters (text encryption).</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Modern ciphers encrypt bit-wise or byte-wise.</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Idea: Replace every plaintext letter by a fixed ciphertext letter.</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We build a substitution table for each letter in the alphabet.</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Example: A &lt;-&gt; L; B &lt;-&gt; D, C &lt;-&gt; W </a:t>
            </a:r>
            <a:r>
              <a:rPr lang="is-IS" sz="1100" dirty="0">
                <a:latin typeface="Palatino Linotype" panose="02040502050505030304" pitchFamily="18" charset="0"/>
              </a:rPr>
              <a:t>…, T &lt;-&gt; U, U &lt;-&gt; R, ..., Z &lt;-&gt; P</a:t>
            </a:r>
          </a:p>
          <a:p>
            <a:endParaRPr lang="is-IS" sz="1100" dirty="0">
              <a:latin typeface="Palatino Linotype" panose="02040502050505030304" pitchFamily="18" charset="0"/>
            </a:endParaRPr>
          </a:p>
          <a:p>
            <a:r>
              <a:rPr lang="is-IS" sz="1100" dirty="0">
                <a:latin typeface="Palatino Linotype" panose="02040502050505030304" pitchFamily="18" charset="0"/>
              </a:rPr>
              <a:t>	e(‘CAT’) = ‘WLU’</a:t>
            </a:r>
          </a:p>
          <a:p>
            <a:r>
              <a:rPr lang="en-US" sz="1100" dirty="0">
                <a:latin typeface="Palatino Linotype" panose="02040502050505030304" pitchFamily="18" charset="0"/>
              </a:rPr>
              <a:t>	</a:t>
            </a:r>
            <a:r>
              <a:rPr lang="is-IS" sz="1100" dirty="0">
                <a:latin typeface="Palatino Linotype" panose="02040502050505030304" pitchFamily="18" charset="0"/>
              </a:rPr>
              <a:t>d(‘WLU’) = ‘CAT’</a:t>
            </a:r>
            <a:endParaRPr lang="en-US" sz="1100" dirty="0">
              <a:latin typeface="Palatino Linotype" panose="02040502050505030304" pitchFamily="18" charset="0"/>
            </a:endParaRPr>
          </a:p>
          <a:p>
            <a:r>
              <a:rPr lang="en-US" sz="1100" dirty="0">
                <a:latin typeface="Palatino Linotype" panose="02040502050505030304" pitchFamily="18" charset="0"/>
              </a:rPr>
              <a:t>	</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endParaRPr>
          </a:p>
          <a:p>
            <a:pPr lvl="1"/>
            <a:endParaRPr lang="en-US" sz="1100" dirty="0">
              <a:latin typeface="Palatino Linotype" panose="02040502050505030304" pitchFamily="18" charset="0"/>
            </a:endParaRPr>
          </a:p>
          <a:p>
            <a:r>
              <a:rPr lang="en-US" sz="1100" dirty="0">
                <a:latin typeface="Palatino Linotype" panose="02040502050505030304" pitchFamily="18" charset="0"/>
              </a:rPr>
              <a:t>	</a:t>
            </a:r>
          </a:p>
          <a:p>
            <a:endParaRPr lang="en-US" sz="1100" dirty="0">
              <a:latin typeface="Palatino Linotype" panose="02040502050505030304" pitchFamily="18" charset="0"/>
            </a:endParaRPr>
          </a:p>
          <a:p>
            <a:r>
              <a:rPr lang="en-US" sz="1100" dirty="0">
                <a:latin typeface="Palatino Linotype" panose="02040502050505030304" pitchFamily="18" charset="0"/>
              </a:rPr>
              <a:t>	</a:t>
            </a:r>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29</a:t>
            </a:fld>
            <a:endParaRPr spc="-5" dirty="0"/>
          </a:p>
        </p:txBody>
      </p:sp>
    </p:spTree>
    <p:extLst>
      <p:ext uri="{BB962C8B-B14F-4D97-AF65-F5344CB8AC3E}">
        <p14:creationId xmlns:p14="http://schemas.microsoft.com/office/powerpoint/2010/main" val="1218937839"/>
      </p:ext>
    </p:extLst>
  </p:cSld>
  <p:clrMapOvr>
    <a:masterClrMapping/>
  </p:clrMapOvr>
  <p:transition advTm="6074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809748" cy="448200"/>
          </a:xfrm>
          <a:prstGeom prst="rect">
            <a:avLst/>
          </a:prstGeom>
        </p:spPr>
        <p:txBody>
          <a:bodyPr vert="horz" wrap="square" lIns="0" tIns="17145" rIns="0" bIns="0" rtlCol="0">
            <a:spAutoFit/>
          </a:bodyPr>
          <a:lstStyle/>
          <a:p>
            <a:pPr marL="12700">
              <a:lnSpc>
                <a:spcPct val="100000"/>
              </a:lnSpc>
              <a:spcBef>
                <a:spcPts val="135"/>
              </a:spcBef>
            </a:pPr>
            <a:r>
              <a:rPr lang="en-US" b="1" dirty="0"/>
              <a:t>Syllabus (for details, refer to Blackboard</a:t>
            </a:r>
            <a:endParaRPr spc="10" dirty="0"/>
          </a:p>
        </p:txBody>
      </p:sp>
      <p:sp>
        <p:nvSpPr>
          <p:cNvPr id="3" name="object 3"/>
          <p:cNvSpPr/>
          <p:nvPr/>
        </p:nvSpPr>
        <p:spPr>
          <a:xfrm>
            <a:off x="3192332" y="237262"/>
            <a:ext cx="1390609" cy="77587"/>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561664"/>
            <a:ext cx="4304030" cy="2599879"/>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b="1" dirty="0">
                <a:latin typeface="Palatino Linotype" panose="02040502050505030304" pitchFamily="18" charset="0"/>
              </a:rPr>
              <a:t>TOPICS TO BE COVERED:</a:t>
            </a:r>
          </a:p>
          <a:p>
            <a:pPr marL="12065" marR="5080">
              <a:lnSpc>
                <a:spcPct val="102600"/>
              </a:lnSpc>
              <a:spcBef>
                <a:spcPts val="65"/>
              </a:spcBef>
              <a:buClr>
                <a:srgbClr val="007435"/>
              </a:buClr>
              <a:buSzPct val="54545"/>
              <a:tabLst>
                <a:tab pos="133350" algn="l"/>
              </a:tabLst>
            </a:pPr>
            <a:endParaRPr lang="en-US" sz="1100" b="1" dirty="0">
              <a:latin typeface="Palatino Linotype" panose="02040502050505030304" pitchFamily="18" charset="0"/>
            </a:endParaRPr>
          </a:p>
          <a:p>
            <a:pPr marL="628650" lvl="1" indent="-171450">
              <a:buFont typeface="Arial" panose="020B0604020202020204" pitchFamily="34" charset="0"/>
              <a:buChar char="•"/>
            </a:pPr>
            <a:r>
              <a:rPr lang="en-US" sz="1100" dirty="0">
                <a:latin typeface="Palatino Linotype" panose="02040502050505030304" pitchFamily="18" charset="0"/>
              </a:rPr>
              <a:t>Course Introduction</a:t>
            </a:r>
          </a:p>
          <a:p>
            <a:pPr marL="628650" lvl="1" indent="-171450">
              <a:buFont typeface="Arial" panose="020B0604020202020204" pitchFamily="34" charset="0"/>
              <a:buChar char="•"/>
            </a:pPr>
            <a:r>
              <a:rPr lang="en-US" sz="1100" dirty="0">
                <a:latin typeface="Palatino Linotype" panose="02040502050505030304" pitchFamily="18" charset="0"/>
              </a:rPr>
              <a:t>Classical Cryptosystems</a:t>
            </a:r>
          </a:p>
          <a:p>
            <a:pPr marL="628650" lvl="1" indent="-171450">
              <a:buFont typeface="Arial" panose="020B0604020202020204" pitchFamily="34" charset="0"/>
              <a:buChar char="•"/>
            </a:pPr>
            <a:r>
              <a:rPr lang="en-US" sz="1100" dirty="0">
                <a:latin typeface="Palatino Linotype" panose="02040502050505030304" pitchFamily="18" charset="0"/>
              </a:rPr>
              <a:t>Number Theory and Modular Arithmetic</a:t>
            </a:r>
          </a:p>
          <a:p>
            <a:pPr marL="628650" lvl="1" indent="-171450">
              <a:buFont typeface="Arial" panose="020B0604020202020204" pitchFamily="34" charset="0"/>
              <a:buChar char="•"/>
            </a:pPr>
            <a:r>
              <a:rPr lang="en-US" sz="1100" dirty="0">
                <a:latin typeface="Palatino Linotype" panose="02040502050505030304" pitchFamily="18" charset="0"/>
              </a:rPr>
              <a:t>Stream Ciphers</a:t>
            </a:r>
          </a:p>
          <a:p>
            <a:pPr marL="628650" lvl="1" indent="-171450">
              <a:buFont typeface="Arial" panose="020B0604020202020204" pitchFamily="34" charset="0"/>
              <a:buChar char="•"/>
            </a:pPr>
            <a:r>
              <a:rPr lang="en-US" sz="1100" dirty="0">
                <a:latin typeface="Palatino Linotype" panose="02040502050505030304" pitchFamily="18" charset="0"/>
              </a:rPr>
              <a:t>Block Ciphers</a:t>
            </a:r>
          </a:p>
          <a:p>
            <a:pPr marL="628650" lvl="1" indent="-171450">
              <a:buFont typeface="Arial" panose="020B0604020202020204" pitchFamily="34" charset="0"/>
              <a:buChar char="•"/>
            </a:pPr>
            <a:r>
              <a:rPr lang="en-US" sz="1100" dirty="0">
                <a:latin typeface="Palatino Linotype" panose="02040502050505030304" pitchFamily="18" charset="0"/>
              </a:rPr>
              <a:t>Public Key Cryptography</a:t>
            </a:r>
          </a:p>
          <a:p>
            <a:pPr marL="628650" lvl="1" indent="-171450">
              <a:buFont typeface="Arial" panose="020B0604020202020204" pitchFamily="34" charset="0"/>
              <a:buChar char="•"/>
            </a:pPr>
            <a:r>
              <a:rPr lang="en-US" sz="1100" dirty="0">
                <a:latin typeface="Palatino Linotype" panose="02040502050505030304" pitchFamily="18" charset="0"/>
              </a:rPr>
              <a:t>Digital Signatures</a:t>
            </a:r>
          </a:p>
          <a:p>
            <a:pPr marL="628650" lvl="1" indent="-171450">
              <a:buFont typeface="Arial" panose="020B0604020202020204" pitchFamily="34" charset="0"/>
              <a:buChar char="•"/>
            </a:pPr>
            <a:r>
              <a:rPr lang="en-US" sz="1100" dirty="0">
                <a:latin typeface="Palatino Linotype" panose="02040502050505030304" pitchFamily="18" charset="0"/>
              </a:rPr>
              <a:t>Hash Functions</a:t>
            </a:r>
          </a:p>
          <a:p>
            <a:pPr marL="628650" lvl="1" indent="-171450">
              <a:buFont typeface="Arial" panose="020B0604020202020204" pitchFamily="34" charset="0"/>
              <a:buChar char="•"/>
            </a:pPr>
            <a:r>
              <a:rPr lang="en-US" sz="1100" dirty="0">
                <a:latin typeface="Palatino Linotype" panose="02040502050505030304" pitchFamily="18" charset="0"/>
              </a:rPr>
              <a:t>Message Authentication Codes (MAC)</a:t>
            </a:r>
          </a:p>
          <a:p>
            <a:r>
              <a:rPr lang="en-US" sz="1100" dirty="0">
                <a:latin typeface="Palatino Linotype" panose="02040502050505030304" pitchFamily="18" charset="0"/>
              </a:rPr>
              <a:t>	</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3</a:t>
            </a:fld>
            <a:endParaRPr spc="-5" dirty="0"/>
          </a:p>
        </p:txBody>
      </p:sp>
    </p:spTree>
    <p:extLst>
      <p:ext uri="{BB962C8B-B14F-4D97-AF65-F5344CB8AC3E}">
        <p14:creationId xmlns:p14="http://schemas.microsoft.com/office/powerpoint/2010/main" val="2873678464"/>
      </p:ext>
    </p:extLst>
  </p:cSld>
  <p:clrMapOvr>
    <a:masterClrMapping/>
  </p:clrMapOvr>
  <p:transition advTm="60740">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232756"/>
          </a:xfrm>
          <a:prstGeom prst="rect">
            <a:avLst/>
          </a:prstGeom>
        </p:spPr>
        <p:txBody>
          <a:bodyPr vert="horz" wrap="square" lIns="0" tIns="17145" rIns="0" bIns="0" rtlCol="0">
            <a:spAutoFit/>
          </a:bodyPr>
          <a:lstStyle/>
          <a:p>
            <a:pPr marL="12700">
              <a:lnSpc>
                <a:spcPct val="100000"/>
              </a:lnSpc>
              <a:spcBef>
                <a:spcPts val="135"/>
              </a:spcBef>
            </a:pPr>
            <a:r>
              <a:rPr lang="en-US" dirty="0"/>
              <a:t>Substitution cipher</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mc:AlternateContent xmlns:mc="http://schemas.openxmlformats.org/markup-compatibility/2006">
        <mc:Choice xmlns:a14="http://schemas.microsoft.com/office/drawing/2010/main" Requires="a14">
          <p:sp>
            <p:nvSpPr>
              <p:cNvPr id="5" name="object 5"/>
              <p:cNvSpPr txBox="1"/>
              <p:nvPr/>
            </p:nvSpPr>
            <p:spPr>
              <a:xfrm>
                <a:off x="143714" y="671373"/>
                <a:ext cx="4304030" cy="3371500"/>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How can we break this?</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Key space: For the substitution cipher, </a:t>
                </a:r>
                <a14:m>
                  <m:oMath xmlns:m="http://schemas.openxmlformats.org/officeDocument/2006/math">
                    <m:r>
                      <a:rPr lang="en-US" sz="1100">
                        <a:latin typeface="Cambria Math" charset="0"/>
                        <a:ea typeface="Cambria Math" charset="0"/>
                        <a:cs typeface="Cambria Math" charset="0"/>
                      </a:rPr>
                      <m:t>|</m:t>
                    </m:r>
                    <m:r>
                      <a:rPr lang="en-US" sz="1100" i="1">
                        <a:latin typeface="Cambria Math" charset="0"/>
                        <a:ea typeface="Cambria Math" charset="0"/>
                        <a:cs typeface="Cambria Math" charset="0"/>
                      </a:rPr>
                      <m:t>𝜅</m:t>
                    </m:r>
                    <m:r>
                      <a:rPr lang="en-US" sz="1100" i="1">
                        <a:latin typeface="Cambria Math" charset="0"/>
                        <a:ea typeface="Cambria Math" charset="0"/>
                        <a:cs typeface="Cambria Math" charset="0"/>
                      </a:rPr>
                      <m:t>|</m:t>
                    </m:r>
                  </m:oMath>
                </a14:m>
                <a:r>
                  <a:rPr lang="en-US" sz="1100" dirty="0">
                    <a:latin typeface="Palatino Linotype" panose="02040502050505030304" pitchFamily="18" charset="0"/>
                  </a:rPr>
                  <a:t>=26!</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So, the key space is huge (</a:t>
                </a:r>
                <a14:m>
                  <m:oMath xmlns:m="http://schemas.openxmlformats.org/officeDocument/2006/math">
                    <m:r>
                      <a:rPr lang="en-US" sz="1100" i="1">
                        <a:latin typeface="Cambria Math" charset="0"/>
                        <a:ea typeface="Cambria Math" charset="0"/>
                        <a:cs typeface="Cambria Math" charset="0"/>
                      </a:rPr>
                      <m:t>≈</m:t>
                    </m:r>
                    <m:sSup>
                      <m:sSupPr>
                        <m:ctrlPr>
                          <a:rPr lang="en-US" sz="1100" i="1">
                            <a:latin typeface="Cambria Math" panose="02040503050406030204" pitchFamily="18" charset="0"/>
                            <a:ea typeface="Cambria Math" charset="0"/>
                            <a:cs typeface="Cambria Math" charset="0"/>
                          </a:rPr>
                        </m:ctrlPr>
                      </m:sSupPr>
                      <m:e>
                        <m:r>
                          <a:rPr lang="en-US" sz="1100" i="1">
                            <a:latin typeface="Cambria Math" charset="0"/>
                            <a:ea typeface="Cambria Math" charset="0"/>
                            <a:cs typeface="Cambria Math" charset="0"/>
                          </a:rPr>
                          <m:t>2</m:t>
                        </m:r>
                      </m:e>
                      <m:sup>
                        <m:r>
                          <a:rPr lang="en-US" sz="1100" i="1">
                            <a:latin typeface="Cambria Math" charset="0"/>
                            <a:ea typeface="Cambria Math" charset="0"/>
                            <a:cs typeface="Cambria Math" charset="0"/>
                          </a:rPr>
                          <m:t>88</m:t>
                        </m:r>
                      </m:sup>
                    </m:sSup>
                    <m:r>
                      <a:rPr lang="en-US" sz="1100" i="1">
                        <a:latin typeface="Cambria Math" charset="0"/>
                        <a:ea typeface="Cambria Math" charset="0"/>
                        <a:cs typeface="Cambria Math" charset="0"/>
                      </a:rPr>
                      <m:t>)</m:t>
                    </m:r>
                  </m:oMath>
                </a14:m>
                <a:r>
                  <a:rPr lang="en-US" sz="1100" dirty="0">
                    <a:latin typeface="Palatino Linotype" panose="02040502050505030304" pitchFamily="18" charset="0"/>
                  </a:rPr>
                  <a:t> and hence brute force attack is not feasible.</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endParaRPr>
              </a:p>
              <a:p>
                <a:pPr lvl="1"/>
                <a:endParaRPr lang="en-US" sz="1100" dirty="0">
                  <a:latin typeface="Palatino Linotype" panose="02040502050505030304" pitchFamily="18" charset="0"/>
                </a:endParaRPr>
              </a:p>
              <a:p>
                <a:r>
                  <a:rPr lang="en-US" sz="1100" dirty="0">
                    <a:latin typeface="Palatino Linotype" panose="02040502050505030304" pitchFamily="18" charset="0"/>
                  </a:rPr>
                  <a:t>	</a:t>
                </a:r>
              </a:p>
              <a:p>
                <a:endParaRPr lang="en-US" sz="1100" dirty="0">
                  <a:latin typeface="Palatino Linotype" panose="02040502050505030304" pitchFamily="18" charset="0"/>
                </a:endParaRPr>
              </a:p>
              <a:p>
                <a:r>
                  <a:rPr lang="en-US" sz="1100" dirty="0">
                    <a:latin typeface="Palatino Linotype" panose="02040502050505030304" pitchFamily="18" charset="0"/>
                  </a:rPr>
                  <a:t>	</a:t>
                </a:r>
                <a:endParaRPr lang="en-US" sz="1100" dirty="0">
                  <a:latin typeface="Palatino Linotype" panose="02040502050505030304" pitchFamily="18" charset="0"/>
                  <a:cs typeface="Palatino Linotype"/>
                </a:endParaRPr>
              </a:p>
            </p:txBody>
          </p:sp>
        </mc:Choice>
        <mc:Fallback>
          <p:sp>
            <p:nvSpPr>
              <p:cNvPr id="5" name="object 5"/>
              <p:cNvSpPr txBox="1">
                <a:spLocks noRot="1" noChangeAspect="1" noMove="1" noResize="1" noEditPoints="1" noAdjustHandles="1" noChangeArrowheads="1" noChangeShapeType="1" noTextEdit="1"/>
              </p:cNvSpPr>
              <p:nvPr/>
            </p:nvSpPr>
            <p:spPr>
              <a:xfrm>
                <a:off x="143714" y="671373"/>
                <a:ext cx="4304030" cy="3371500"/>
              </a:xfrm>
              <a:prstGeom prst="rect">
                <a:avLst/>
              </a:prstGeom>
              <a:blipFill>
                <a:blip r:embed="rId2"/>
                <a:stretch>
                  <a:fillRect l="-882" r="-2353"/>
                </a:stretch>
              </a:blipFill>
            </p:spPr>
            <p:txBody>
              <a:bodyPr/>
              <a:lstStyle/>
              <a:p>
                <a:r>
                  <a:rPr lang="en-US">
                    <a:noFill/>
                  </a:rPr>
                  <a:t> </a:t>
                </a:r>
              </a:p>
            </p:txBody>
          </p:sp>
        </mc:Fallback>
      </mc:AlternateContent>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30</a:t>
            </a:fld>
            <a:endParaRPr spc="-5" dirty="0"/>
          </a:p>
        </p:txBody>
      </p:sp>
    </p:spTree>
    <p:extLst>
      <p:ext uri="{BB962C8B-B14F-4D97-AF65-F5344CB8AC3E}">
        <p14:creationId xmlns:p14="http://schemas.microsoft.com/office/powerpoint/2010/main" val="2061453618"/>
      </p:ext>
    </p:extLst>
  </p:cSld>
  <p:clrMapOvr>
    <a:masterClrMapping/>
  </p:clrMapOvr>
  <p:transition advTm="60740">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536" y="135100"/>
            <a:ext cx="4315714" cy="244475"/>
          </a:xfrm>
          <a:prstGeom prst="rect">
            <a:avLst/>
          </a:prstGeom>
        </p:spPr>
        <p:txBody>
          <a:bodyPr vert="horz" wrap="square" lIns="0" tIns="17145" rIns="0" bIns="0" rtlCol="0">
            <a:spAutoFit/>
          </a:bodyPr>
          <a:lstStyle/>
          <a:p>
            <a:pPr marL="12700">
              <a:lnSpc>
                <a:spcPct val="100000"/>
              </a:lnSpc>
              <a:spcBef>
                <a:spcPts val="135"/>
              </a:spcBef>
            </a:pPr>
            <a:r>
              <a:rPr lang="en-US" dirty="0"/>
              <a:t>Substitution cipher</a:t>
            </a:r>
            <a:endParaRPr spc="10" dirty="0"/>
          </a:p>
        </p:txBody>
      </p:sp>
      <p:sp>
        <p:nvSpPr>
          <p:cNvPr id="8" name="Content Placeholder 7">
            <a:extLst>
              <a:ext uri="{FF2B5EF4-FFF2-40B4-BE49-F238E27FC236}">
                <a16:creationId xmlns:a16="http://schemas.microsoft.com/office/drawing/2014/main" id="{CCC125D5-C7DF-114D-9FCB-C977A5DB551A}"/>
              </a:ext>
            </a:extLst>
          </p:cNvPr>
          <p:cNvSpPr>
            <a:spLocks noGrp="1"/>
          </p:cNvSpPr>
          <p:nvPr>
            <p:ph sz="half" idx="2"/>
          </p:nvPr>
        </p:nvSpPr>
        <p:spPr>
          <a:xfrm>
            <a:off x="230505" y="646009"/>
            <a:ext cx="2005393" cy="2151166"/>
          </a:xfrm>
        </p:spPr>
        <p:txBody>
          <a:bodyPr/>
          <a:lstStyle/>
          <a:p>
            <a:pPr marL="132715" marR="5080" indent="-120650">
              <a:lnSpc>
                <a:spcPct val="102600"/>
              </a:lnSpc>
              <a:spcBef>
                <a:spcPts val="65"/>
              </a:spcBef>
              <a:buClr>
                <a:srgbClr val="007435"/>
              </a:buClr>
              <a:buSzPct val="54545"/>
              <a:buFont typeface="Trebuchet MS"/>
              <a:buChar char="□"/>
              <a:tabLst>
                <a:tab pos="133350" algn="l"/>
              </a:tabLst>
            </a:pPr>
            <a:endParaRPr lang="en-US"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b="1" dirty="0"/>
              <a:t>Frequency analysis attack: </a:t>
            </a:r>
            <a:r>
              <a:rPr lang="en-US" dirty="0"/>
              <a:t>Each letter in English language has certain probability of occurrence. </a:t>
            </a:r>
          </a:p>
          <a:p>
            <a:pPr marL="132715" marR="5080" indent="-120650">
              <a:lnSpc>
                <a:spcPct val="102600"/>
              </a:lnSpc>
              <a:spcBef>
                <a:spcPts val="65"/>
              </a:spcBef>
              <a:buClr>
                <a:srgbClr val="007435"/>
              </a:buClr>
              <a:buSzPct val="54545"/>
              <a:buFont typeface="Trebuchet MS"/>
              <a:buChar char="□"/>
              <a:tabLst>
                <a:tab pos="133350" algn="l"/>
              </a:tabLst>
            </a:pPr>
            <a:endParaRPr lang="en-US" dirty="0"/>
          </a:p>
          <a:p>
            <a:pPr marL="132715" marR="5080" indent="-120650">
              <a:lnSpc>
                <a:spcPct val="102600"/>
              </a:lnSpc>
              <a:spcBef>
                <a:spcPts val="65"/>
              </a:spcBef>
              <a:buClr>
                <a:srgbClr val="007435"/>
              </a:buClr>
              <a:buSzPct val="54545"/>
              <a:buFont typeface="Trebuchet MS"/>
              <a:buChar char="□"/>
              <a:tabLst>
                <a:tab pos="133350" algn="l"/>
              </a:tabLst>
            </a:pPr>
            <a:r>
              <a:rPr lang="en-US" dirty="0"/>
              <a:t>They are not equally likely to occur.</a:t>
            </a:r>
          </a:p>
          <a:p>
            <a:pPr marL="132715" marR="5080" indent="-120650">
              <a:lnSpc>
                <a:spcPct val="102600"/>
              </a:lnSpc>
              <a:spcBef>
                <a:spcPts val="65"/>
              </a:spcBef>
              <a:buClr>
                <a:srgbClr val="007435"/>
              </a:buClr>
              <a:buSzPct val="54545"/>
              <a:buFont typeface="Trebuchet MS"/>
              <a:buChar char="□"/>
              <a:tabLst>
                <a:tab pos="133350" algn="l"/>
              </a:tabLst>
            </a:pPr>
            <a:endParaRPr lang="en-US" dirty="0"/>
          </a:p>
          <a:p>
            <a:pPr marL="132715" marR="5080" indent="-120650">
              <a:lnSpc>
                <a:spcPct val="102600"/>
              </a:lnSpc>
              <a:spcBef>
                <a:spcPts val="65"/>
              </a:spcBef>
              <a:buClr>
                <a:srgbClr val="007435"/>
              </a:buClr>
              <a:buSzPct val="54545"/>
              <a:buFont typeface="Trebuchet MS"/>
              <a:buChar char="□"/>
              <a:tabLst>
                <a:tab pos="133350" algn="l"/>
              </a:tabLst>
            </a:pPr>
            <a:r>
              <a:rPr lang="en-US" dirty="0"/>
              <a:t>‘E’ is the most frequent and ‘Z’ is the least frequent letter.</a:t>
            </a:r>
          </a:p>
          <a:p>
            <a:endParaRPr lang="en-US" dirty="0"/>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31</a:t>
            </a:fld>
            <a:endParaRPr spc="-5"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pic>
        <p:nvPicPr>
          <p:cNvPr id="10" name="Picture 2" descr="http://pi.math.cornell.edu/~mec/2003-2004/cryptography/subs/frequency.jpg">
            <a:extLst>
              <a:ext uri="{FF2B5EF4-FFF2-40B4-BE49-F238E27FC236}">
                <a16:creationId xmlns:a16="http://schemas.microsoft.com/office/drawing/2014/main" id="{4254E867-1477-5546-8A2F-6E4AA9EC82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500" y="828699"/>
            <a:ext cx="2435550" cy="1739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7299366"/>
      </p:ext>
    </p:extLst>
  </p:cSld>
  <p:clrMapOvr>
    <a:masterClrMapping/>
  </p:clrMapOvr>
  <p:transition advTm="60740">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232756"/>
          </a:xfrm>
          <a:prstGeom prst="rect">
            <a:avLst/>
          </a:prstGeom>
        </p:spPr>
        <p:txBody>
          <a:bodyPr vert="horz" wrap="square" lIns="0" tIns="17145" rIns="0" bIns="0" rtlCol="0">
            <a:spAutoFit/>
          </a:bodyPr>
          <a:lstStyle/>
          <a:p>
            <a:pPr marL="12700">
              <a:lnSpc>
                <a:spcPct val="100000"/>
              </a:lnSpc>
              <a:spcBef>
                <a:spcPts val="135"/>
              </a:spcBef>
            </a:pPr>
            <a:r>
              <a:rPr lang="en-US" dirty="0"/>
              <a:t>Substitution cipher</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671373"/>
            <a:ext cx="4304030" cy="4456028"/>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For substitution cipher, each letter in the alphabet is mapped to a fixed letter in the ciphertext.</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This means that the statistical properties of the plaintext are preserved in the ciphertext.</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This can be exploited to break the cipher.</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For example, if we find that about 12% of the letters in the text is ‘Q’, then we can guess that it is probably the mapping for the letter ‘E’.</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r>
              <a:rPr lang="en-US" sz="1100" dirty="0">
                <a:latin typeface="Palatino Linotype" panose="02040502050505030304" pitchFamily="18" charset="0"/>
              </a:rPr>
              <a:t>	</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endParaRPr>
          </a:p>
          <a:p>
            <a:pPr lvl="1"/>
            <a:endParaRPr lang="en-US" sz="1100" dirty="0">
              <a:latin typeface="Palatino Linotype" panose="02040502050505030304" pitchFamily="18" charset="0"/>
            </a:endParaRPr>
          </a:p>
          <a:p>
            <a:r>
              <a:rPr lang="en-US" sz="1100" dirty="0">
                <a:latin typeface="Palatino Linotype" panose="02040502050505030304" pitchFamily="18" charset="0"/>
              </a:rPr>
              <a:t>	</a:t>
            </a:r>
          </a:p>
          <a:p>
            <a:endParaRPr lang="en-US" sz="1100" dirty="0">
              <a:latin typeface="Palatino Linotype" panose="02040502050505030304" pitchFamily="18" charset="0"/>
            </a:endParaRPr>
          </a:p>
          <a:p>
            <a:r>
              <a:rPr lang="en-US" sz="1100" dirty="0">
                <a:latin typeface="Palatino Linotype" panose="02040502050505030304" pitchFamily="18" charset="0"/>
              </a:rPr>
              <a:t>	</a:t>
            </a:r>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32</a:t>
            </a:fld>
            <a:endParaRPr spc="-5" dirty="0"/>
          </a:p>
        </p:txBody>
      </p:sp>
    </p:spTree>
    <p:extLst>
      <p:ext uri="{BB962C8B-B14F-4D97-AF65-F5344CB8AC3E}">
        <p14:creationId xmlns:p14="http://schemas.microsoft.com/office/powerpoint/2010/main" val="370930192"/>
      </p:ext>
    </p:extLst>
  </p:cSld>
  <p:clrMapOvr>
    <a:masterClrMapping/>
  </p:clrMapOvr>
  <p:transition advTm="60740">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232756"/>
          </a:xfrm>
          <a:prstGeom prst="rect">
            <a:avLst/>
          </a:prstGeom>
        </p:spPr>
        <p:txBody>
          <a:bodyPr vert="horz" wrap="square" lIns="0" tIns="17145" rIns="0" bIns="0" rtlCol="0">
            <a:spAutoFit/>
          </a:bodyPr>
          <a:lstStyle/>
          <a:p>
            <a:pPr marL="12700">
              <a:lnSpc>
                <a:spcPct val="100000"/>
              </a:lnSpc>
              <a:spcBef>
                <a:spcPts val="135"/>
              </a:spcBef>
            </a:pPr>
            <a:r>
              <a:rPr lang="en-US" dirty="0"/>
              <a:t>Substitution cipher</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671373"/>
            <a:ext cx="4304030" cy="3733010"/>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Continuing in this way, the mapping for other letters can be found.</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Once the mapping for some letters are found, they can be replaced in the ciphertext and we will see parts of the plaintext.</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Once the plaintext starts appearing by partial substitutions of the ciphertext letters, the remaining mappings can be easily obtained.</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r>
              <a:rPr lang="en-US" sz="1100" dirty="0">
                <a:latin typeface="Palatino Linotype" panose="02040502050505030304" pitchFamily="18" charset="0"/>
              </a:rPr>
              <a:t>	</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endParaRPr>
          </a:p>
          <a:p>
            <a:pPr lvl="1"/>
            <a:endParaRPr lang="en-US" sz="1100" dirty="0">
              <a:latin typeface="Palatino Linotype" panose="02040502050505030304" pitchFamily="18" charset="0"/>
            </a:endParaRPr>
          </a:p>
          <a:p>
            <a:r>
              <a:rPr lang="en-US" sz="1100" dirty="0">
                <a:latin typeface="Palatino Linotype" panose="02040502050505030304" pitchFamily="18" charset="0"/>
              </a:rPr>
              <a:t>	</a:t>
            </a:r>
          </a:p>
          <a:p>
            <a:endParaRPr lang="en-US" sz="1100" dirty="0">
              <a:latin typeface="Palatino Linotype" panose="02040502050505030304" pitchFamily="18" charset="0"/>
            </a:endParaRPr>
          </a:p>
          <a:p>
            <a:r>
              <a:rPr lang="en-US" sz="1100" dirty="0">
                <a:latin typeface="Palatino Linotype" panose="02040502050505030304" pitchFamily="18" charset="0"/>
              </a:rPr>
              <a:t>	</a:t>
            </a:r>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33</a:t>
            </a:fld>
            <a:endParaRPr spc="-5" dirty="0"/>
          </a:p>
        </p:txBody>
      </p:sp>
    </p:spTree>
    <p:extLst>
      <p:ext uri="{BB962C8B-B14F-4D97-AF65-F5344CB8AC3E}">
        <p14:creationId xmlns:p14="http://schemas.microsoft.com/office/powerpoint/2010/main" val="565371126"/>
      </p:ext>
    </p:extLst>
  </p:cSld>
  <p:clrMapOvr>
    <a:masterClrMapping/>
  </p:clrMapOvr>
  <p:transition advTm="60740">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232756"/>
          </a:xfrm>
          <a:prstGeom prst="rect">
            <a:avLst/>
          </a:prstGeom>
        </p:spPr>
        <p:txBody>
          <a:bodyPr vert="horz" wrap="square" lIns="0" tIns="17145" rIns="0" bIns="0" rtlCol="0">
            <a:spAutoFit/>
          </a:bodyPr>
          <a:lstStyle/>
          <a:p>
            <a:pPr marL="12700">
              <a:lnSpc>
                <a:spcPct val="100000"/>
              </a:lnSpc>
              <a:spcBef>
                <a:spcPts val="135"/>
              </a:spcBef>
            </a:pPr>
            <a:r>
              <a:rPr lang="en-US" dirty="0"/>
              <a:t>Classification of attacks</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671373"/>
            <a:ext cx="4304030" cy="4025654"/>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There are often three types of attack approaches (“attack vectors”).</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Cryptanalysis:</a:t>
            </a:r>
          </a:p>
          <a:p>
            <a:pPr marL="628650" lvl="1" indent="-171450">
              <a:buFont typeface="Arial" panose="020B0604020202020204" pitchFamily="34" charset="0"/>
              <a:buChar char="•"/>
            </a:pPr>
            <a:r>
              <a:rPr lang="en-US" sz="1100" dirty="0">
                <a:latin typeface="Palatino Linotype" panose="02040502050505030304" pitchFamily="18" charset="0"/>
              </a:rPr>
              <a:t>Classical cryptanalysis	</a:t>
            </a:r>
          </a:p>
          <a:p>
            <a:pPr lvl="1"/>
            <a:r>
              <a:rPr lang="en-US" sz="1100" dirty="0">
                <a:latin typeface="Palatino Linotype" panose="02040502050505030304" pitchFamily="18" charset="0"/>
              </a:rPr>
              <a:t>	a.	Brute force </a:t>
            </a:r>
          </a:p>
          <a:p>
            <a:pPr lvl="1"/>
            <a:r>
              <a:rPr lang="en-US" sz="1100" dirty="0">
                <a:latin typeface="Palatino Linotype" panose="02040502050505030304" pitchFamily="18" charset="0"/>
              </a:rPr>
              <a:t>	b.	Analytical attacks				</a:t>
            </a:r>
          </a:p>
          <a:p>
            <a:pPr marL="628650" lvl="1" indent="-171450">
              <a:buFont typeface="Arial" panose="020B0604020202020204" pitchFamily="34" charset="0"/>
              <a:buChar char="•"/>
            </a:pPr>
            <a:r>
              <a:rPr lang="en-US" sz="1100" dirty="0">
                <a:latin typeface="Palatino Linotype" panose="02040502050505030304" pitchFamily="18" charset="0"/>
              </a:rPr>
              <a:t>Social Engineering</a:t>
            </a:r>
          </a:p>
          <a:p>
            <a:pPr marL="628650" lvl="1" indent="-171450">
              <a:buFont typeface="Arial" panose="020B0604020202020204" pitchFamily="34" charset="0"/>
              <a:buChar char="•"/>
            </a:pPr>
            <a:r>
              <a:rPr lang="en-US" sz="1100" dirty="0">
                <a:latin typeface="Palatino Linotype" panose="02040502050505030304" pitchFamily="18" charset="0"/>
              </a:rPr>
              <a:t>Implementation attacks</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r>
              <a:rPr lang="en-US" sz="1100" dirty="0">
                <a:latin typeface="Palatino Linotype" panose="02040502050505030304" pitchFamily="18" charset="0"/>
              </a:rPr>
              <a:t>	</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endParaRPr>
          </a:p>
          <a:p>
            <a:pPr lvl="1"/>
            <a:endParaRPr lang="en-US" sz="1100" dirty="0">
              <a:latin typeface="Palatino Linotype" panose="02040502050505030304" pitchFamily="18" charset="0"/>
            </a:endParaRPr>
          </a:p>
          <a:p>
            <a:r>
              <a:rPr lang="en-US" sz="1100" dirty="0">
                <a:latin typeface="Palatino Linotype" panose="02040502050505030304" pitchFamily="18" charset="0"/>
              </a:rPr>
              <a:t>	</a:t>
            </a:r>
          </a:p>
          <a:p>
            <a:endParaRPr lang="en-US" sz="1100" dirty="0">
              <a:latin typeface="Palatino Linotype" panose="02040502050505030304" pitchFamily="18" charset="0"/>
            </a:endParaRPr>
          </a:p>
          <a:p>
            <a:r>
              <a:rPr lang="en-US" sz="1100" dirty="0">
                <a:latin typeface="Palatino Linotype" panose="02040502050505030304" pitchFamily="18" charset="0"/>
              </a:rPr>
              <a:t>	</a:t>
            </a:r>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34</a:t>
            </a:fld>
            <a:endParaRPr spc="-5" dirty="0"/>
          </a:p>
        </p:txBody>
      </p:sp>
    </p:spTree>
    <p:extLst>
      <p:ext uri="{BB962C8B-B14F-4D97-AF65-F5344CB8AC3E}">
        <p14:creationId xmlns:p14="http://schemas.microsoft.com/office/powerpoint/2010/main" val="187213106"/>
      </p:ext>
    </p:extLst>
  </p:cSld>
  <p:clrMapOvr>
    <a:masterClrMapping/>
  </p:clrMapOvr>
  <p:transition advTm="60740">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232756"/>
          </a:xfrm>
          <a:prstGeom prst="rect">
            <a:avLst/>
          </a:prstGeom>
        </p:spPr>
        <p:txBody>
          <a:bodyPr vert="horz" wrap="square" lIns="0" tIns="17145" rIns="0" bIns="0" rtlCol="0">
            <a:spAutoFit/>
          </a:bodyPr>
          <a:lstStyle/>
          <a:p>
            <a:pPr marL="12700">
              <a:lnSpc>
                <a:spcPct val="100000"/>
              </a:lnSpc>
              <a:spcBef>
                <a:spcPts val="135"/>
              </a:spcBef>
            </a:pPr>
            <a:r>
              <a:rPr lang="en-US" dirty="0"/>
              <a:t>Classical cryptanalysis</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511175"/>
            <a:ext cx="4304030" cy="4668842"/>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Broadly, two types of attacks fall under classical cryptanalysis:</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097915" marR="5080" lvl="2" indent="-171450">
              <a:lnSpc>
                <a:spcPct val="102600"/>
              </a:lnSpc>
              <a:spcBef>
                <a:spcPts val="65"/>
              </a:spcBef>
              <a:buClr>
                <a:srgbClr val="007435"/>
              </a:buClr>
              <a:buSzPct val="54545"/>
              <a:buFont typeface="Arial" panose="020B0604020202020204" pitchFamily="34" charset="0"/>
              <a:buChar char="•"/>
              <a:tabLst>
                <a:tab pos="133350" algn="l"/>
              </a:tabLst>
            </a:pPr>
            <a:r>
              <a:rPr lang="en-US" sz="1100" dirty="0">
                <a:latin typeface="Palatino Linotype" panose="02040502050505030304" pitchFamily="18" charset="0"/>
              </a:rPr>
              <a:t>Brute Force</a:t>
            </a:r>
          </a:p>
          <a:p>
            <a:pPr marL="1097915" marR="5080" lvl="2" indent="-171450">
              <a:lnSpc>
                <a:spcPct val="102600"/>
              </a:lnSpc>
              <a:spcBef>
                <a:spcPts val="65"/>
              </a:spcBef>
              <a:buClr>
                <a:srgbClr val="007435"/>
              </a:buClr>
              <a:buSzPct val="54545"/>
              <a:buFont typeface="Arial" panose="020B0604020202020204" pitchFamily="34" charset="0"/>
              <a:buChar char="•"/>
              <a:tabLst>
                <a:tab pos="133350" algn="l"/>
              </a:tabLst>
            </a:pPr>
            <a:r>
              <a:rPr lang="en-US" sz="1100" dirty="0">
                <a:latin typeface="Palatino Linotype" panose="02040502050505030304" pitchFamily="18" charset="0"/>
              </a:rPr>
              <a:t>Analytical attacks </a:t>
            </a:r>
          </a:p>
          <a:p>
            <a:pPr marL="12065" marR="5080">
              <a:lnSpc>
                <a:spcPct val="102600"/>
              </a:lnSpc>
              <a:spcBef>
                <a:spcPts val="65"/>
              </a:spcBef>
              <a:buClr>
                <a:srgbClr val="007435"/>
              </a:buClr>
              <a:buSzPct val="54545"/>
              <a:tabLst>
                <a:tab pos="133350" algn="l"/>
              </a:tabLst>
            </a:pPr>
            <a:r>
              <a:rPr lang="en-US" sz="1100" dirty="0">
                <a:latin typeface="Palatino Linotype" panose="02040502050505030304" pitchFamily="18" charset="0"/>
              </a:rPr>
              <a:t>		</a:t>
            </a: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We already discussed brute force or exhaustive key search.</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Analytical attacks typically exploit the internal mechanism of the encryption method.</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For example, the letter frequency attack on the substitution cipher is an example of analytical attack.</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r>
              <a:rPr lang="en-US" sz="1100" dirty="0">
                <a:latin typeface="Palatino Linotype" panose="02040502050505030304" pitchFamily="18" charset="0"/>
              </a:rPr>
              <a:t>	</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endParaRPr>
          </a:p>
          <a:p>
            <a:pPr lvl="1"/>
            <a:endParaRPr lang="en-US" sz="1100" dirty="0">
              <a:latin typeface="Palatino Linotype" panose="02040502050505030304" pitchFamily="18" charset="0"/>
            </a:endParaRPr>
          </a:p>
          <a:p>
            <a:r>
              <a:rPr lang="en-US" sz="1100" dirty="0">
                <a:latin typeface="Palatino Linotype" panose="02040502050505030304" pitchFamily="18" charset="0"/>
              </a:rPr>
              <a:t>	</a:t>
            </a:r>
          </a:p>
          <a:p>
            <a:endParaRPr lang="en-US" sz="1100" dirty="0">
              <a:latin typeface="Palatino Linotype" panose="02040502050505030304" pitchFamily="18" charset="0"/>
            </a:endParaRPr>
          </a:p>
          <a:p>
            <a:r>
              <a:rPr lang="en-US" sz="1100" dirty="0">
                <a:latin typeface="Palatino Linotype" panose="02040502050505030304" pitchFamily="18" charset="0"/>
              </a:rPr>
              <a:t>	</a:t>
            </a:r>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35</a:t>
            </a:fld>
            <a:endParaRPr spc="-5" dirty="0"/>
          </a:p>
        </p:txBody>
      </p:sp>
    </p:spTree>
    <p:extLst>
      <p:ext uri="{BB962C8B-B14F-4D97-AF65-F5344CB8AC3E}">
        <p14:creationId xmlns:p14="http://schemas.microsoft.com/office/powerpoint/2010/main" val="4011777936"/>
      </p:ext>
    </p:extLst>
  </p:cSld>
  <p:clrMapOvr>
    <a:masterClrMapping/>
  </p:clrMapOvr>
  <p:transition advTm="60740">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232756"/>
          </a:xfrm>
          <a:prstGeom prst="rect">
            <a:avLst/>
          </a:prstGeom>
        </p:spPr>
        <p:txBody>
          <a:bodyPr vert="horz" wrap="square" lIns="0" tIns="17145" rIns="0" bIns="0" rtlCol="0">
            <a:spAutoFit/>
          </a:bodyPr>
          <a:lstStyle/>
          <a:p>
            <a:pPr marL="12700">
              <a:lnSpc>
                <a:spcPct val="100000"/>
              </a:lnSpc>
              <a:spcBef>
                <a:spcPts val="135"/>
              </a:spcBef>
            </a:pPr>
            <a:r>
              <a:rPr lang="en-US" dirty="0"/>
              <a:t>Social Engineering</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511175"/>
            <a:ext cx="4304030" cy="3907352"/>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Sometimes a trickster can call us and persuade us to share our password.</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We sometime may trust the person (claiming to be from Bank, or IT security department of your employer, for example) and share our password/security code.</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There can be other examples of Social Engineering attack.</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r>
              <a:rPr lang="en-US" sz="1100" dirty="0">
                <a:latin typeface="Palatino Linotype" panose="02040502050505030304" pitchFamily="18" charset="0"/>
              </a:rPr>
              <a:t>	</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endParaRPr>
          </a:p>
          <a:p>
            <a:pPr lvl="1"/>
            <a:endParaRPr lang="en-US" sz="1100" dirty="0">
              <a:latin typeface="Palatino Linotype" panose="02040502050505030304" pitchFamily="18" charset="0"/>
            </a:endParaRPr>
          </a:p>
          <a:p>
            <a:r>
              <a:rPr lang="en-US" sz="1100" dirty="0">
                <a:latin typeface="Palatino Linotype" panose="02040502050505030304" pitchFamily="18" charset="0"/>
              </a:rPr>
              <a:t>	</a:t>
            </a:r>
          </a:p>
          <a:p>
            <a:endParaRPr lang="en-US" sz="1100" dirty="0">
              <a:latin typeface="Palatino Linotype" panose="02040502050505030304" pitchFamily="18" charset="0"/>
            </a:endParaRPr>
          </a:p>
          <a:p>
            <a:r>
              <a:rPr lang="en-US" sz="1100" dirty="0">
                <a:latin typeface="Palatino Linotype" panose="02040502050505030304" pitchFamily="18" charset="0"/>
              </a:rPr>
              <a:t>	</a:t>
            </a:r>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36</a:t>
            </a:fld>
            <a:endParaRPr spc="-5" dirty="0"/>
          </a:p>
        </p:txBody>
      </p:sp>
    </p:spTree>
    <p:extLst>
      <p:ext uri="{BB962C8B-B14F-4D97-AF65-F5344CB8AC3E}">
        <p14:creationId xmlns:p14="http://schemas.microsoft.com/office/powerpoint/2010/main" val="3437248586"/>
      </p:ext>
    </p:extLst>
  </p:cSld>
  <p:clrMapOvr>
    <a:masterClrMapping/>
  </p:clrMapOvr>
  <p:transition advTm="60740">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232756"/>
          </a:xfrm>
          <a:prstGeom prst="rect">
            <a:avLst/>
          </a:prstGeom>
        </p:spPr>
        <p:txBody>
          <a:bodyPr vert="horz" wrap="square" lIns="0" tIns="17145" rIns="0" bIns="0" rtlCol="0">
            <a:spAutoFit/>
          </a:bodyPr>
          <a:lstStyle/>
          <a:p>
            <a:pPr marL="12700">
              <a:lnSpc>
                <a:spcPct val="100000"/>
              </a:lnSpc>
              <a:spcBef>
                <a:spcPts val="135"/>
              </a:spcBef>
            </a:pPr>
            <a:r>
              <a:rPr lang="en-US" dirty="0"/>
              <a:t>Implementation attack</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511175"/>
            <a:ext cx="4304030" cy="4281685"/>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Side channel analysis can be used to find the secret key.</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We can measure the power consumption of a processor which operates on the secret key.</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For example, we can use a bankcard to purchase something and record the power trace on an oscilloscope.</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The wave pattern has a relation with the key, which can be obtained with signal processing techniques.</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r>
              <a:rPr lang="en-US" sz="1100" dirty="0">
                <a:latin typeface="Palatino Linotype" panose="02040502050505030304" pitchFamily="18" charset="0"/>
              </a:rPr>
              <a:t>	</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r>
              <a:rPr lang="en-US" sz="1100" dirty="0">
                <a:latin typeface="Palatino Linotype" panose="02040502050505030304" pitchFamily="18" charset="0"/>
              </a:rPr>
              <a:t>	</a:t>
            </a: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endParaRPr>
          </a:p>
          <a:p>
            <a:pPr lvl="1"/>
            <a:endParaRPr lang="en-US" sz="1100" dirty="0">
              <a:latin typeface="Palatino Linotype" panose="02040502050505030304" pitchFamily="18" charset="0"/>
            </a:endParaRPr>
          </a:p>
          <a:p>
            <a:r>
              <a:rPr lang="en-US" sz="1100" dirty="0">
                <a:latin typeface="Palatino Linotype" panose="02040502050505030304" pitchFamily="18" charset="0"/>
              </a:rPr>
              <a:t>	</a:t>
            </a:r>
          </a:p>
          <a:p>
            <a:endParaRPr lang="en-US" sz="1100" dirty="0">
              <a:latin typeface="Palatino Linotype" panose="02040502050505030304" pitchFamily="18" charset="0"/>
            </a:endParaRPr>
          </a:p>
          <a:p>
            <a:r>
              <a:rPr lang="en-US" sz="1100" dirty="0">
                <a:latin typeface="Palatino Linotype" panose="02040502050505030304" pitchFamily="18" charset="0"/>
              </a:rPr>
              <a:t>	</a:t>
            </a:r>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37</a:t>
            </a:fld>
            <a:endParaRPr spc="-5" dirty="0"/>
          </a:p>
        </p:txBody>
      </p:sp>
    </p:spTree>
    <p:extLst>
      <p:ext uri="{BB962C8B-B14F-4D97-AF65-F5344CB8AC3E}">
        <p14:creationId xmlns:p14="http://schemas.microsoft.com/office/powerpoint/2010/main" val="324060215"/>
      </p:ext>
    </p:extLst>
  </p:cSld>
  <p:clrMapOvr>
    <a:masterClrMapping/>
  </p:clrMapOvr>
  <p:transition advTm="60740">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302" y="135100"/>
            <a:ext cx="2733548" cy="232756"/>
          </a:xfrm>
          <a:prstGeom prst="rect">
            <a:avLst/>
          </a:prstGeom>
        </p:spPr>
        <p:txBody>
          <a:bodyPr vert="horz" wrap="square" lIns="0" tIns="17145" rIns="0" bIns="0" rtlCol="0">
            <a:spAutoFit/>
          </a:bodyPr>
          <a:lstStyle/>
          <a:p>
            <a:pPr marL="12700">
              <a:lnSpc>
                <a:spcPct val="100000"/>
              </a:lnSpc>
              <a:spcBef>
                <a:spcPts val="135"/>
              </a:spcBef>
            </a:pPr>
            <a:r>
              <a:rPr lang="en-US" dirty="0"/>
              <a:t>Summary</a:t>
            </a:r>
            <a:endParaRPr spc="10" dirty="0"/>
          </a:p>
        </p:txBody>
      </p:sp>
      <p:sp>
        <p:nvSpPr>
          <p:cNvPr id="3" name="object 3"/>
          <p:cNvSpPr/>
          <p:nvPr/>
        </p:nvSpPr>
        <p:spPr>
          <a:xfrm>
            <a:off x="3039932" y="237262"/>
            <a:ext cx="1543009"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504074"/>
            <a:ext cx="4304030" cy="1988301"/>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Course overview</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Cryptography and its classification</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Overview of Cryptography</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085850" lvl="2" indent="-171450">
              <a:buFont typeface="Arial" panose="020B0604020202020204" pitchFamily="34" charset="0"/>
              <a:buChar char="•"/>
            </a:pPr>
            <a:r>
              <a:rPr lang="en-US" sz="1100" dirty="0">
                <a:latin typeface="Palatino Linotype" panose="02040502050505030304" pitchFamily="18" charset="0"/>
              </a:rPr>
              <a:t>Basics / setups</a:t>
            </a:r>
          </a:p>
          <a:p>
            <a:pPr marL="1085850" lvl="2" indent="-171450">
              <a:buFont typeface="Arial" panose="020B0604020202020204" pitchFamily="34" charset="0"/>
              <a:buChar char="•"/>
            </a:pPr>
            <a:r>
              <a:rPr lang="en-US" sz="1100" dirty="0">
                <a:latin typeface="Palatino Linotype" panose="02040502050505030304" pitchFamily="18" charset="0"/>
              </a:rPr>
              <a:t>Substitution Cipher</a:t>
            </a:r>
          </a:p>
          <a:p>
            <a:pPr marL="1085850" lvl="2" indent="-171450">
              <a:buFont typeface="Arial" panose="020B0604020202020204" pitchFamily="34" charset="0"/>
              <a:buChar char="•"/>
            </a:pPr>
            <a:r>
              <a:rPr lang="en-US" sz="1100" dirty="0">
                <a:latin typeface="Palatino Linotype" panose="02040502050505030304" pitchFamily="18" charset="0"/>
              </a:rPr>
              <a:t>Some attacks on cryptosystems</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38</a:t>
            </a:fld>
            <a:endParaRPr spc="-5" dirty="0"/>
          </a:p>
        </p:txBody>
      </p:sp>
    </p:spTree>
    <p:extLst>
      <p:ext uri="{BB962C8B-B14F-4D97-AF65-F5344CB8AC3E}">
        <p14:creationId xmlns:p14="http://schemas.microsoft.com/office/powerpoint/2010/main" val="3141603254"/>
      </p:ext>
    </p:extLst>
  </p:cSld>
  <p:clrMapOvr>
    <a:masterClrMapping/>
  </p:clrMapOvr>
  <p:transition advTm="60740">
    <p:cut/>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587933"/>
            <a:ext cx="4608195" cy="408305"/>
          </a:xfrm>
          <a:custGeom>
            <a:avLst/>
            <a:gdLst/>
            <a:ahLst/>
            <a:cxnLst/>
            <a:rect l="l" t="t" r="r" b="b"/>
            <a:pathLst>
              <a:path w="4608195" h="408305">
                <a:moveTo>
                  <a:pt x="4608004" y="0"/>
                </a:moveTo>
                <a:lnTo>
                  <a:pt x="0" y="0"/>
                </a:lnTo>
                <a:lnTo>
                  <a:pt x="0" y="407746"/>
                </a:lnTo>
                <a:lnTo>
                  <a:pt x="4608004" y="407746"/>
                </a:lnTo>
                <a:lnTo>
                  <a:pt x="4608004" y="0"/>
                </a:lnTo>
                <a:close/>
              </a:path>
            </a:pathLst>
          </a:custGeom>
          <a:solidFill>
            <a:srgbClr val="007435"/>
          </a:solidFill>
        </p:spPr>
        <p:txBody>
          <a:bodyPr wrap="square" lIns="0" tIns="0" rIns="0" bIns="0" rtlCol="0"/>
          <a:lstStyle/>
          <a:p>
            <a:endParaRPr/>
          </a:p>
        </p:txBody>
      </p:sp>
      <p:sp>
        <p:nvSpPr>
          <p:cNvPr id="4" name="object 4"/>
          <p:cNvSpPr txBox="1"/>
          <p:nvPr/>
        </p:nvSpPr>
        <p:spPr>
          <a:xfrm>
            <a:off x="1638300" y="642465"/>
            <a:ext cx="1123950" cy="232756"/>
          </a:xfrm>
          <a:prstGeom prst="rect">
            <a:avLst/>
          </a:prstGeom>
        </p:spPr>
        <p:txBody>
          <a:bodyPr vert="horz" wrap="square" lIns="0" tIns="17145" rIns="0" bIns="0" rtlCol="0">
            <a:spAutoFit/>
          </a:bodyPr>
          <a:lstStyle/>
          <a:p>
            <a:pPr marL="12700">
              <a:lnSpc>
                <a:spcPct val="100000"/>
              </a:lnSpc>
              <a:spcBef>
                <a:spcPts val="135"/>
              </a:spcBef>
            </a:pPr>
            <a:r>
              <a:rPr sz="1400" b="1" spc="20" dirty="0">
                <a:solidFill>
                  <a:srgbClr val="FFFFFF"/>
                </a:solidFill>
                <a:latin typeface="Microsoft Sans Serif"/>
                <a:cs typeface="Microsoft Sans Serif"/>
              </a:rPr>
              <a:t>THANK</a:t>
            </a:r>
            <a:r>
              <a:rPr sz="1400" b="1" spc="-25" dirty="0">
                <a:solidFill>
                  <a:srgbClr val="FFFFFF"/>
                </a:solidFill>
                <a:latin typeface="Microsoft Sans Serif"/>
                <a:cs typeface="Microsoft Sans Serif"/>
              </a:rPr>
              <a:t> </a:t>
            </a:r>
            <a:r>
              <a:rPr sz="1400" b="1" spc="-15" dirty="0">
                <a:solidFill>
                  <a:srgbClr val="FFFFFF"/>
                </a:solidFill>
                <a:latin typeface="Microsoft Sans Serif"/>
                <a:cs typeface="Microsoft Sans Serif"/>
              </a:rPr>
              <a:t>YOU!</a:t>
            </a:r>
            <a:endParaRPr sz="1400" b="1" dirty="0">
              <a:latin typeface="Microsoft Sans Serif"/>
              <a:cs typeface="Microsoft Sans Serif"/>
            </a:endParaRPr>
          </a:p>
        </p:txBody>
      </p:sp>
      <p:sp>
        <p:nvSpPr>
          <p:cNvPr id="5" name="object 5"/>
          <p:cNvSpPr txBox="1"/>
          <p:nvPr/>
        </p:nvSpPr>
        <p:spPr>
          <a:xfrm>
            <a:off x="1285303" y="1416328"/>
            <a:ext cx="2132965" cy="180819"/>
          </a:xfrm>
          <a:prstGeom prst="rect">
            <a:avLst/>
          </a:prstGeom>
        </p:spPr>
        <p:txBody>
          <a:bodyPr vert="horz" wrap="square" lIns="0" tIns="11430" rIns="0" bIns="0" rtlCol="0">
            <a:spAutoFit/>
          </a:bodyPr>
          <a:lstStyle/>
          <a:p>
            <a:pPr algn="ctr">
              <a:lnSpc>
                <a:spcPct val="100000"/>
              </a:lnSpc>
              <a:spcBef>
                <a:spcPts val="90"/>
              </a:spcBef>
            </a:pPr>
            <a:r>
              <a:rPr lang="en-US" sz="1100" b="1" spc="-5" dirty="0">
                <a:solidFill>
                  <a:srgbClr val="7F7F7F"/>
                </a:solidFill>
                <a:latin typeface="Palatino Linotype"/>
                <a:cs typeface="Palatino Linotype"/>
              </a:rPr>
              <a:t>Questions?</a:t>
            </a:r>
            <a:endParaRPr sz="1100" dirty="0">
              <a:latin typeface="Palatino Linotype"/>
              <a:cs typeface="Palatino Linotype"/>
            </a:endParaRPr>
          </a:p>
        </p:txBody>
      </p:sp>
      <p:pic>
        <p:nvPicPr>
          <p:cNvPr id="6" name="Picture 5" descr="A black and white logo&#10;&#10;Description automatically generated with medium confidence">
            <a:extLst>
              <a:ext uri="{FF2B5EF4-FFF2-40B4-BE49-F238E27FC236}">
                <a16:creationId xmlns:a16="http://schemas.microsoft.com/office/drawing/2014/main" id="{7B7766EC-14AD-DF41-930D-8E8BC2E9BA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828" y="107414"/>
            <a:ext cx="2000822" cy="401772"/>
          </a:xfrm>
          <a:prstGeom prst="rect">
            <a:avLst/>
          </a:prstGeom>
        </p:spPr>
      </p:pic>
    </p:spTree>
  </p:cSld>
  <p:clrMapOvr>
    <a:masterClrMapping/>
  </p:clrMapOvr>
  <p:transition advTm="9001">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192" y="135100"/>
            <a:ext cx="4315714" cy="232756"/>
          </a:xfrm>
          <a:prstGeom prst="rect">
            <a:avLst/>
          </a:prstGeom>
        </p:spPr>
        <p:txBody>
          <a:bodyPr vert="horz" wrap="square" lIns="0" tIns="17145" rIns="0" bIns="0" rtlCol="0">
            <a:spAutoFit/>
          </a:bodyPr>
          <a:lstStyle/>
          <a:p>
            <a:pPr marL="12700">
              <a:lnSpc>
                <a:spcPct val="100000"/>
              </a:lnSpc>
              <a:spcBef>
                <a:spcPts val="135"/>
              </a:spcBef>
            </a:pPr>
            <a:r>
              <a:rPr lang="en-US" b="1" dirty="0"/>
              <a:t>   Textbooks</a:t>
            </a:r>
            <a:endParaRPr spc="10" dirty="0"/>
          </a:p>
        </p:txBody>
      </p:sp>
      <p:sp>
        <p:nvSpPr>
          <p:cNvPr id="10" name="Content Placeholder 9">
            <a:extLst>
              <a:ext uri="{FF2B5EF4-FFF2-40B4-BE49-F238E27FC236}">
                <a16:creationId xmlns:a16="http://schemas.microsoft.com/office/drawing/2014/main" id="{04CF7300-79DC-9E46-BEE2-582AB77B0480}"/>
              </a:ext>
            </a:extLst>
          </p:cNvPr>
          <p:cNvSpPr>
            <a:spLocks noGrp="1"/>
          </p:cNvSpPr>
          <p:nvPr>
            <p:ph sz="half" idx="2"/>
          </p:nvPr>
        </p:nvSpPr>
        <p:spPr>
          <a:xfrm>
            <a:off x="230505" y="282575"/>
            <a:ext cx="3903345" cy="3051220"/>
          </a:xfrm>
        </p:spPr>
        <p:txBody>
          <a:bodyPr/>
          <a:lstStyle/>
          <a:p>
            <a:endParaRPr lang="en-US"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b="1" dirty="0"/>
              <a:t>Introduction to Cryptography with Coding Theory, </a:t>
            </a:r>
            <a:r>
              <a:rPr lang="en-US" i="1" dirty="0"/>
              <a:t>Wade </a:t>
            </a:r>
            <a:r>
              <a:rPr lang="en-US" i="1" dirty="0" err="1"/>
              <a:t>Trape</a:t>
            </a:r>
            <a:r>
              <a:rPr lang="en-US" i="1" dirty="0"/>
              <a:t> and Lawrence Washington</a:t>
            </a:r>
          </a:p>
          <a:p>
            <a:pPr marL="132715" marR="5080" indent="-120650">
              <a:lnSpc>
                <a:spcPct val="102600"/>
              </a:lnSpc>
              <a:spcBef>
                <a:spcPts val="65"/>
              </a:spcBef>
              <a:buClr>
                <a:srgbClr val="007435"/>
              </a:buClr>
              <a:buSzPct val="54545"/>
              <a:buFont typeface="Trebuchet MS"/>
              <a:buChar char="□"/>
              <a:tabLst>
                <a:tab pos="133350" algn="l"/>
              </a:tabLst>
            </a:pPr>
            <a:r>
              <a:rPr lang="en-US" b="1" dirty="0"/>
              <a:t>Cryptography and Network Security: Principles and Practice, </a:t>
            </a:r>
            <a:r>
              <a:rPr lang="en-US" i="1" dirty="0"/>
              <a:t>William Stallings</a:t>
            </a:r>
          </a:p>
          <a:p>
            <a:pPr marL="132715" marR="5080" indent="-120650">
              <a:lnSpc>
                <a:spcPct val="102600"/>
              </a:lnSpc>
              <a:spcBef>
                <a:spcPts val="65"/>
              </a:spcBef>
              <a:buClr>
                <a:srgbClr val="007435"/>
              </a:buClr>
              <a:buSzPct val="54545"/>
              <a:buFont typeface="Trebuchet MS"/>
              <a:buChar char="□"/>
              <a:tabLst>
                <a:tab pos="133350" algn="l"/>
              </a:tabLst>
            </a:pPr>
            <a:r>
              <a:rPr lang="en-US" b="1" dirty="0"/>
              <a:t>Cryptography Theory and Practice, </a:t>
            </a:r>
            <a:r>
              <a:rPr lang="en-US" i="1" dirty="0"/>
              <a:t>Douglas Stinson</a:t>
            </a:r>
          </a:p>
          <a:p>
            <a:pPr marL="132715" marR="5080" indent="-120650">
              <a:lnSpc>
                <a:spcPct val="102600"/>
              </a:lnSpc>
              <a:spcBef>
                <a:spcPts val="65"/>
              </a:spcBef>
              <a:buClr>
                <a:srgbClr val="007435"/>
              </a:buClr>
              <a:buSzPct val="54545"/>
              <a:buFont typeface="Trebuchet MS"/>
              <a:buChar char="□"/>
              <a:tabLst>
                <a:tab pos="133350" algn="l"/>
              </a:tabLst>
            </a:pPr>
            <a:r>
              <a:rPr lang="en-US" b="1" dirty="0"/>
              <a:t>The Handbook of Applied Cryptography, </a:t>
            </a:r>
            <a:r>
              <a:rPr lang="en-US" i="1" dirty="0"/>
              <a:t>Alfred J. Menezes, Paul</a:t>
            </a:r>
            <a:r>
              <a:rPr lang="en-US" dirty="0"/>
              <a:t> C. van Oorschot and Scott A. Vanstone</a:t>
            </a:r>
          </a:p>
          <a:p>
            <a:pPr marL="132715" marR="5080" indent="-120650">
              <a:lnSpc>
                <a:spcPct val="102600"/>
              </a:lnSpc>
              <a:spcBef>
                <a:spcPts val="65"/>
              </a:spcBef>
              <a:buClr>
                <a:srgbClr val="007435"/>
              </a:buClr>
              <a:buSzPct val="54545"/>
              <a:buFont typeface="Trebuchet MS"/>
              <a:buChar char="□"/>
              <a:tabLst>
                <a:tab pos="133350" algn="l"/>
              </a:tabLst>
            </a:pPr>
            <a:r>
              <a:rPr lang="en-US" b="1" dirty="0"/>
              <a:t>Applied Cryptography: Protocols, Algorithms and Source Code in C, </a:t>
            </a:r>
            <a:r>
              <a:rPr lang="en-US" i="1" dirty="0"/>
              <a:t>Bruce </a:t>
            </a:r>
            <a:r>
              <a:rPr lang="en-US" i="1" dirty="0" err="1"/>
              <a:t>Schneier</a:t>
            </a:r>
            <a:endParaRPr lang="en-US" i="1" dirty="0"/>
          </a:p>
          <a:p>
            <a:pPr marL="132715" marR="5080" indent="-120650">
              <a:lnSpc>
                <a:spcPct val="102600"/>
              </a:lnSpc>
              <a:spcBef>
                <a:spcPts val="65"/>
              </a:spcBef>
              <a:buClr>
                <a:srgbClr val="007435"/>
              </a:buClr>
              <a:buSzPct val="54545"/>
              <a:buFont typeface="Trebuchet MS"/>
              <a:buChar char="□"/>
              <a:tabLst>
                <a:tab pos="133350" algn="l"/>
              </a:tabLst>
            </a:pPr>
            <a:r>
              <a:rPr lang="en-US" b="1" dirty="0"/>
              <a:t>Public-Key Cryptography, </a:t>
            </a:r>
            <a:r>
              <a:rPr lang="en-US" i="1" dirty="0" err="1"/>
              <a:t>Arto</a:t>
            </a:r>
            <a:r>
              <a:rPr lang="en-US" i="1" dirty="0"/>
              <a:t> </a:t>
            </a:r>
            <a:r>
              <a:rPr lang="en-US" i="1" dirty="0" err="1"/>
              <a:t>Salomaa</a:t>
            </a:r>
            <a:endParaRPr lang="en-US" i="1" dirty="0"/>
          </a:p>
          <a:p>
            <a:pPr marL="132715" marR="5080" indent="-120650">
              <a:lnSpc>
                <a:spcPct val="102600"/>
              </a:lnSpc>
              <a:spcBef>
                <a:spcPts val="65"/>
              </a:spcBef>
              <a:buClr>
                <a:srgbClr val="007435"/>
              </a:buClr>
              <a:buSzPct val="54545"/>
              <a:buFont typeface="Trebuchet MS"/>
              <a:buChar char="□"/>
              <a:tabLst>
                <a:tab pos="133350" algn="l"/>
              </a:tabLst>
            </a:pPr>
            <a:r>
              <a:rPr lang="en-US" b="1" dirty="0"/>
              <a:t>A Course in Number Theory and Cryptography,</a:t>
            </a:r>
            <a:r>
              <a:rPr lang="en-US" dirty="0"/>
              <a:t> </a:t>
            </a:r>
            <a:r>
              <a:rPr lang="en-US" i="1" dirty="0"/>
              <a:t>Neal </a:t>
            </a:r>
            <a:r>
              <a:rPr lang="en-US" i="1" dirty="0" err="1"/>
              <a:t>Koblitz</a:t>
            </a:r>
            <a:endParaRPr lang="en-US" i="1" dirty="0"/>
          </a:p>
          <a:p>
            <a:pPr marL="132715" marR="5080" indent="-120650">
              <a:lnSpc>
                <a:spcPct val="102600"/>
              </a:lnSpc>
              <a:spcBef>
                <a:spcPts val="65"/>
              </a:spcBef>
              <a:buClr>
                <a:srgbClr val="007435"/>
              </a:buClr>
              <a:buSzPct val="54545"/>
              <a:buFont typeface="Trebuchet MS"/>
              <a:buChar char="□"/>
              <a:tabLst>
                <a:tab pos="133350" algn="l"/>
              </a:tabLst>
            </a:pPr>
            <a:r>
              <a:rPr lang="en-US" b="1" dirty="0"/>
              <a:t>Understanding Cryptography: A Textbook for Students and Practitioners</a:t>
            </a:r>
            <a:r>
              <a:rPr lang="en-US" dirty="0"/>
              <a:t>, </a:t>
            </a:r>
            <a:r>
              <a:rPr lang="en-US" i="1" dirty="0"/>
              <a:t>Christoff Parr and Jan </a:t>
            </a:r>
            <a:r>
              <a:rPr lang="en-US" i="1" dirty="0" err="1"/>
              <a:t>Pelzl</a:t>
            </a:r>
            <a:r>
              <a:rPr lang="en-US" i="1" dirty="0"/>
              <a:t>.</a:t>
            </a:r>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4</a:t>
            </a:fld>
            <a:endParaRPr spc="-5"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Tree>
    <p:extLst>
      <p:ext uri="{BB962C8B-B14F-4D97-AF65-F5344CB8AC3E}">
        <p14:creationId xmlns:p14="http://schemas.microsoft.com/office/powerpoint/2010/main" val="1393374714"/>
      </p:ext>
    </p:extLst>
  </p:cSld>
  <p:clrMapOvr>
    <a:masterClrMapping/>
  </p:clrMapOvr>
  <p:transition advTm="6074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232756"/>
          </a:xfrm>
          <a:prstGeom prst="rect">
            <a:avLst/>
          </a:prstGeom>
        </p:spPr>
        <p:txBody>
          <a:bodyPr vert="horz" wrap="square" lIns="0" tIns="17145" rIns="0" bIns="0" rtlCol="0">
            <a:spAutoFit/>
          </a:bodyPr>
          <a:lstStyle/>
          <a:p>
            <a:pPr marL="12700">
              <a:lnSpc>
                <a:spcPct val="100000"/>
              </a:lnSpc>
              <a:spcBef>
                <a:spcPts val="135"/>
              </a:spcBef>
            </a:pPr>
            <a:r>
              <a:rPr lang="en-US" b="1" dirty="0"/>
              <a:t>Assignments</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598883"/>
            <a:ext cx="4304030" cy="2178802"/>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b="1" dirty="0">
                <a:latin typeface="Palatino Linotype" panose="02040502050505030304" pitchFamily="18" charset="0"/>
              </a:rPr>
              <a:t>Mathematical assignments: </a:t>
            </a:r>
            <a:r>
              <a:rPr lang="en-US" sz="1100" dirty="0">
                <a:latin typeface="Palatino Linotype" panose="02040502050505030304" pitchFamily="18" charset="0"/>
              </a:rPr>
              <a:t>These will be based on mathematical concepts and encryption algorithms that we’ll learn in the class.</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b="1" dirty="0">
                <a:latin typeface="Palatino Linotype" panose="02040502050505030304" pitchFamily="18" charset="0"/>
              </a:rPr>
              <a:t>Programming assignments: </a:t>
            </a:r>
            <a:r>
              <a:rPr lang="en-US" sz="1100" dirty="0">
                <a:latin typeface="Palatino Linotype" panose="02040502050505030304" pitchFamily="18" charset="0"/>
              </a:rPr>
              <a:t>You will need to implement some of the encryption algorithms that we learn in class.</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b="1" dirty="0">
                <a:latin typeface="Palatino Linotype" panose="02040502050505030304" pitchFamily="18" charset="0"/>
              </a:rPr>
              <a:t>Final Exam/Project: </a:t>
            </a:r>
            <a:r>
              <a:rPr lang="en-US" sz="1100" dirty="0">
                <a:latin typeface="Palatino Linotype" panose="02040502050505030304" pitchFamily="18" charset="0"/>
              </a:rPr>
              <a:t>Will be posted on blackboard in the week of finals.</a:t>
            </a:r>
            <a:endParaRPr lang="en-US" sz="1100" b="1"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5</a:t>
            </a:fld>
            <a:endParaRPr spc="-5" dirty="0"/>
          </a:p>
        </p:txBody>
      </p:sp>
    </p:spTree>
    <p:extLst>
      <p:ext uri="{BB962C8B-B14F-4D97-AF65-F5344CB8AC3E}">
        <p14:creationId xmlns:p14="http://schemas.microsoft.com/office/powerpoint/2010/main" val="3019333498"/>
      </p:ext>
    </p:extLst>
  </p:cSld>
  <p:clrMapOvr>
    <a:masterClrMapping/>
  </p:clrMapOvr>
  <p:transition advTm="6074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232756"/>
          </a:xfrm>
          <a:prstGeom prst="rect">
            <a:avLst/>
          </a:prstGeom>
        </p:spPr>
        <p:txBody>
          <a:bodyPr vert="horz" wrap="square" lIns="0" tIns="17145" rIns="0" bIns="0" rtlCol="0">
            <a:spAutoFit/>
          </a:bodyPr>
          <a:lstStyle/>
          <a:p>
            <a:pPr marL="12700">
              <a:lnSpc>
                <a:spcPct val="100000"/>
              </a:lnSpc>
              <a:spcBef>
                <a:spcPts val="135"/>
              </a:spcBef>
            </a:pPr>
            <a:r>
              <a:rPr lang="en-US" b="1" dirty="0"/>
              <a:t>Assignment submissions</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434975"/>
            <a:ext cx="4304030" cy="2740302"/>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All assignments must be submitted through blackboard, as per the instruction. </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Assignments must be submitted by 11:59 PM on the day it is due.</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b="1" dirty="0">
                <a:latin typeface="Palatino Linotype" panose="02040502050505030304" pitchFamily="18" charset="0"/>
              </a:rPr>
              <a:t>Late submissions: </a:t>
            </a:r>
            <a:r>
              <a:rPr lang="en-US" sz="1100" dirty="0">
                <a:latin typeface="Palatino Linotype" panose="02040502050505030304" pitchFamily="18" charset="0"/>
              </a:rPr>
              <a:t>You are allowed to have two free late days. </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It is up to you how you’d use them, but it is better not to plan using it, for your best interest (to avoid falling behind in the class).</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Late days should be used only when there is some unavoidable circumstance which may prevent you from submitting on time.</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6</a:t>
            </a:fld>
            <a:endParaRPr spc="-5" dirty="0"/>
          </a:p>
        </p:txBody>
      </p:sp>
    </p:spTree>
    <p:extLst>
      <p:ext uri="{BB962C8B-B14F-4D97-AF65-F5344CB8AC3E}">
        <p14:creationId xmlns:p14="http://schemas.microsoft.com/office/powerpoint/2010/main" val="3670159321"/>
      </p:ext>
    </p:extLst>
  </p:cSld>
  <p:clrMapOvr>
    <a:masterClrMapping/>
  </p:clrMapOvr>
  <p:transition advTm="6074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232756"/>
          </a:xfrm>
          <a:prstGeom prst="rect">
            <a:avLst/>
          </a:prstGeom>
        </p:spPr>
        <p:txBody>
          <a:bodyPr vert="horz" wrap="square" lIns="0" tIns="17145" rIns="0" bIns="0" rtlCol="0">
            <a:spAutoFit/>
          </a:bodyPr>
          <a:lstStyle/>
          <a:p>
            <a:pPr marL="12700">
              <a:lnSpc>
                <a:spcPct val="100000"/>
              </a:lnSpc>
              <a:spcBef>
                <a:spcPts val="135"/>
              </a:spcBef>
            </a:pPr>
            <a:r>
              <a:rPr lang="en-US" b="1" dirty="0"/>
              <a:t>Grading</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434975"/>
            <a:ext cx="4304030" cy="2471446"/>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Below is how your grade will be computed:</a:t>
            </a:r>
          </a:p>
          <a:p>
            <a:pPr marL="12065" marR="5080">
              <a:lnSpc>
                <a:spcPct val="102600"/>
              </a:lnSpc>
              <a:spcBef>
                <a:spcPts val="65"/>
              </a:spcBef>
              <a:buClr>
                <a:srgbClr val="007435"/>
              </a:buClr>
              <a:buSzPct val="54545"/>
              <a:tabLst>
                <a:tab pos="133350" algn="l"/>
              </a:tabLst>
            </a:pPr>
            <a:r>
              <a:rPr lang="en-US" sz="1100" dirty="0">
                <a:latin typeface="Palatino Linotype" panose="02040502050505030304" pitchFamily="18" charset="0"/>
              </a:rPr>
              <a:t> </a:t>
            </a:r>
          </a:p>
          <a:p>
            <a:pPr marL="628650" lvl="1" indent="-171450">
              <a:buFont typeface="Arial" panose="020B0604020202020204" pitchFamily="34" charset="0"/>
              <a:buChar char="•"/>
            </a:pPr>
            <a:r>
              <a:rPr lang="en-US" sz="1100" dirty="0">
                <a:latin typeface="Palatino Linotype" panose="02040502050505030304" pitchFamily="18" charset="0"/>
              </a:rPr>
              <a:t>Homework 	– 	40%</a:t>
            </a:r>
          </a:p>
          <a:p>
            <a:pPr marL="628650" lvl="1" indent="-171450">
              <a:buFont typeface="Arial" panose="020B0604020202020204" pitchFamily="34" charset="0"/>
              <a:buChar char="•"/>
            </a:pPr>
            <a:r>
              <a:rPr lang="en-US" sz="1100" dirty="0">
                <a:latin typeface="Palatino Linotype" panose="02040502050505030304" pitchFamily="18" charset="0"/>
              </a:rPr>
              <a:t>Class participation 	– 	10%</a:t>
            </a:r>
          </a:p>
          <a:p>
            <a:pPr marL="628650" lvl="1" indent="-171450">
              <a:buFont typeface="Arial" panose="020B0604020202020204" pitchFamily="34" charset="0"/>
              <a:buChar char="•"/>
            </a:pPr>
            <a:r>
              <a:rPr lang="en-US" sz="1100" dirty="0">
                <a:latin typeface="Palatino Linotype" panose="02040502050505030304" pitchFamily="18" charset="0"/>
              </a:rPr>
              <a:t>Midterm 	–	25%</a:t>
            </a:r>
          </a:p>
          <a:p>
            <a:pPr marL="628650" lvl="1" indent="-171450">
              <a:buFont typeface="Arial" panose="020B0604020202020204" pitchFamily="34" charset="0"/>
              <a:buChar char="•"/>
            </a:pPr>
            <a:r>
              <a:rPr lang="en-US" sz="1100" dirty="0">
                <a:latin typeface="Palatino Linotype" panose="02040502050505030304" pitchFamily="18" charset="0"/>
              </a:rPr>
              <a:t>Final Exam 	– 	25%  		</a:t>
            </a:r>
          </a:p>
          <a:p>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Your final grade will be a letter grade, as per the </a:t>
            </a:r>
            <a:r>
              <a:rPr lang="en-US" sz="1100" dirty="0">
                <a:latin typeface="Palatino Linotype" panose="02040502050505030304" pitchFamily="18" charset="0"/>
                <a:hlinkClick r:id="rId2"/>
              </a:rPr>
              <a:t>University Grading System</a:t>
            </a:r>
            <a:r>
              <a:rPr lang="en-US" sz="1100" dirty="0">
                <a:latin typeface="Palatino Linotype" panose="02040502050505030304" pitchFamily="18" charset="0"/>
              </a:rPr>
              <a:t>.</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7</a:t>
            </a:fld>
            <a:endParaRPr spc="-5" dirty="0"/>
          </a:p>
        </p:txBody>
      </p:sp>
    </p:spTree>
    <p:extLst>
      <p:ext uri="{BB962C8B-B14F-4D97-AF65-F5344CB8AC3E}">
        <p14:creationId xmlns:p14="http://schemas.microsoft.com/office/powerpoint/2010/main" val="3238814247"/>
      </p:ext>
    </p:extLst>
  </p:cSld>
  <p:clrMapOvr>
    <a:masterClrMapping/>
  </p:clrMapOvr>
  <p:transition advTm="6074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232756"/>
          </a:xfrm>
          <a:prstGeom prst="rect">
            <a:avLst/>
          </a:prstGeom>
        </p:spPr>
        <p:txBody>
          <a:bodyPr vert="horz" wrap="square" lIns="0" tIns="17145" rIns="0" bIns="0" rtlCol="0">
            <a:spAutoFit/>
          </a:bodyPr>
          <a:lstStyle/>
          <a:p>
            <a:pPr marL="12700">
              <a:lnSpc>
                <a:spcPct val="100000"/>
              </a:lnSpc>
              <a:spcBef>
                <a:spcPts val="135"/>
              </a:spcBef>
            </a:pPr>
            <a:r>
              <a:rPr lang="en-US" dirty="0"/>
              <a:t>Honor code</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434975"/>
            <a:ext cx="4304030" cy="2191626"/>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Please submit your own work for homework assignments. Do not copy someone else’s solution. </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This doesn’t mean you cannot have group discussions.</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You are encouraged to form study groups. Discuss as much as you want but write your own solutions.</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Please refer to the </a:t>
            </a:r>
            <a:r>
              <a:rPr lang="en-US" sz="1100" dirty="0">
                <a:latin typeface="Palatino Linotype" panose="02040502050505030304" pitchFamily="18" charset="0"/>
                <a:hlinkClick r:id="rId2"/>
              </a:rPr>
              <a:t>University Academic Honesty policy.</a:t>
            </a: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8</a:t>
            </a:fld>
            <a:endParaRPr spc="-5" dirty="0"/>
          </a:p>
        </p:txBody>
      </p:sp>
    </p:spTree>
    <p:extLst>
      <p:ext uri="{BB962C8B-B14F-4D97-AF65-F5344CB8AC3E}">
        <p14:creationId xmlns:p14="http://schemas.microsoft.com/office/powerpoint/2010/main" val="3752979558"/>
      </p:ext>
    </p:extLst>
  </p:cSld>
  <p:clrMapOvr>
    <a:masterClrMapping/>
  </p:clrMapOvr>
  <p:transition advTm="6074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02" y="135100"/>
            <a:ext cx="2733548" cy="232756"/>
          </a:xfrm>
          <a:prstGeom prst="rect">
            <a:avLst/>
          </a:prstGeom>
        </p:spPr>
        <p:txBody>
          <a:bodyPr vert="horz" wrap="square" lIns="0" tIns="17145" rIns="0" bIns="0" rtlCol="0">
            <a:spAutoFit/>
          </a:bodyPr>
          <a:lstStyle/>
          <a:p>
            <a:pPr marL="12700">
              <a:lnSpc>
                <a:spcPct val="100000"/>
              </a:lnSpc>
              <a:spcBef>
                <a:spcPts val="135"/>
              </a:spcBef>
            </a:pPr>
            <a:r>
              <a:rPr lang="en-US" dirty="0"/>
              <a:t>Course tools</a:t>
            </a:r>
            <a:endParaRPr spc="10" dirty="0"/>
          </a:p>
        </p:txBody>
      </p:sp>
      <p:sp>
        <p:nvSpPr>
          <p:cNvPr id="3" name="object 3"/>
          <p:cNvSpPr/>
          <p:nvPr/>
        </p:nvSpPr>
        <p:spPr>
          <a:xfrm>
            <a:off x="2914650" y="237262"/>
            <a:ext cx="1668291" cy="45719"/>
          </a:xfrm>
          <a:custGeom>
            <a:avLst/>
            <a:gdLst/>
            <a:ahLst/>
            <a:cxnLst/>
            <a:rect l="l" t="t" r="r" b="b"/>
            <a:pathLst>
              <a:path w="2150745">
                <a:moveTo>
                  <a:pt x="0" y="0"/>
                </a:moveTo>
                <a:lnTo>
                  <a:pt x="2150538" y="0"/>
                </a:lnTo>
              </a:path>
            </a:pathLst>
          </a:custGeom>
          <a:ln w="25305">
            <a:solidFill>
              <a:srgbClr val="007435"/>
            </a:solidFill>
          </a:ln>
        </p:spPr>
        <p:txBody>
          <a:bodyPr wrap="square" lIns="0" tIns="0" rIns="0" bIns="0" rtlCol="0"/>
          <a:lstStyle/>
          <a:p>
            <a:endParaRPr/>
          </a:p>
        </p:txBody>
      </p:sp>
      <p:sp>
        <p:nvSpPr>
          <p:cNvPr id="4" name="object 4"/>
          <p:cNvSpPr/>
          <p:nvPr/>
        </p:nvSpPr>
        <p:spPr>
          <a:xfrm>
            <a:off x="144720" y="251349"/>
            <a:ext cx="63500" cy="63500"/>
          </a:xfrm>
          <a:custGeom>
            <a:avLst/>
            <a:gdLst/>
            <a:ahLst/>
            <a:cxnLst/>
            <a:rect l="l" t="t" r="r" b="b"/>
            <a:pathLst>
              <a:path w="63500" h="63500">
                <a:moveTo>
                  <a:pt x="63263" y="0"/>
                </a:moveTo>
                <a:lnTo>
                  <a:pt x="0" y="0"/>
                </a:lnTo>
                <a:lnTo>
                  <a:pt x="0" y="63263"/>
                </a:lnTo>
                <a:lnTo>
                  <a:pt x="63263" y="63263"/>
                </a:lnTo>
                <a:lnTo>
                  <a:pt x="63263" y="0"/>
                </a:lnTo>
                <a:close/>
              </a:path>
            </a:pathLst>
          </a:custGeom>
          <a:solidFill>
            <a:srgbClr val="007435">
              <a:alpha val="39999"/>
            </a:srgbClr>
          </a:solidFill>
        </p:spPr>
        <p:txBody>
          <a:bodyPr wrap="square" lIns="0" tIns="0" rIns="0" bIns="0" rtlCol="0"/>
          <a:lstStyle/>
          <a:p>
            <a:endParaRPr/>
          </a:p>
        </p:txBody>
      </p:sp>
      <p:sp>
        <p:nvSpPr>
          <p:cNvPr id="5" name="object 5"/>
          <p:cNvSpPr txBox="1"/>
          <p:nvPr/>
        </p:nvSpPr>
        <p:spPr>
          <a:xfrm>
            <a:off x="143714" y="434975"/>
            <a:ext cx="4304030" cy="1817292"/>
          </a:xfrm>
          <a:prstGeom prst="rect">
            <a:avLst/>
          </a:prstGeom>
        </p:spPr>
        <p:txBody>
          <a:bodyPr vert="horz" wrap="square" lIns="0" tIns="6985" rIns="0" bIns="0" rtlCol="0">
            <a:spAutoFit/>
          </a:bodyPr>
          <a:lstStyle/>
          <a:p>
            <a:endParaRPr lang="en-US" sz="1100" dirty="0">
              <a:latin typeface="Palatino Linotype" panose="02040502050505030304" pitchFamily="18" charset="0"/>
              <a:cs typeface="Palatino Linotype"/>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Blackboard will be the only tool for all course-related communication.</a:t>
            </a:r>
          </a:p>
          <a:p>
            <a:pPr marL="12065" marR="5080">
              <a:lnSpc>
                <a:spcPct val="102600"/>
              </a:lnSpc>
              <a:spcBef>
                <a:spcPts val="65"/>
              </a:spcBef>
              <a:buClr>
                <a:srgbClr val="007435"/>
              </a:buClr>
              <a:buSzPct val="54545"/>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All the course materials (slides, handouts, assignments etc.) will be posted on blackboard.</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pPr marL="132715" marR="5080" indent="-120650">
              <a:lnSpc>
                <a:spcPct val="102600"/>
              </a:lnSpc>
              <a:spcBef>
                <a:spcPts val="65"/>
              </a:spcBef>
              <a:buClr>
                <a:srgbClr val="007435"/>
              </a:buClr>
              <a:buSzPct val="54545"/>
              <a:buFont typeface="Trebuchet MS"/>
              <a:buChar char="□"/>
              <a:tabLst>
                <a:tab pos="133350" algn="l"/>
              </a:tabLst>
            </a:pPr>
            <a:r>
              <a:rPr lang="en-US" sz="1100" dirty="0">
                <a:latin typeface="Palatino Linotype" panose="02040502050505030304" pitchFamily="18" charset="0"/>
              </a:rPr>
              <a:t>You should check blackboard regularly for course updates.</a:t>
            </a:r>
          </a:p>
          <a:p>
            <a:pPr marL="132715" marR="5080" indent="-120650">
              <a:lnSpc>
                <a:spcPct val="102600"/>
              </a:lnSpc>
              <a:spcBef>
                <a:spcPts val="65"/>
              </a:spcBef>
              <a:buClr>
                <a:srgbClr val="007435"/>
              </a:buClr>
              <a:buSzPct val="54545"/>
              <a:buFont typeface="Trebuchet MS"/>
              <a:buChar char="□"/>
              <a:tabLst>
                <a:tab pos="133350" algn="l"/>
              </a:tabLst>
            </a:pPr>
            <a:endParaRPr lang="en-US" sz="1100" dirty="0">
              <a:latin typeface="Palatino Linotype" panose="02040502050505030304" pitchFamily="18" charset="0"/>
            </a:endParaRPr>
          </a:p>
          <a:p>
            <a:endParaRPr lang="en-US" sz="1100" dirty="0">
              <a:latin typeface="Palatino Linotype" panose="02040502050505030304" pitchFamily="18" charset="0"/>
              <a:cs typeface="Palatino Linotype"/>
            </a:endParaRPr>
          </a:p>
        </p:txBody>
      </p:sp>
      <p:sp>
        <p:nvSpPr>
          <p:cNvPr id="6" name="object 6"/>
          <p:cNvSpPr/>
          <p:nvPr/>
        </p:nvSpPr>
        <p:spPr>
          <a:xfrm>
            <a:off x="-54" y="3342894"/>
            <a:ext cx="4261485" cy="0"/>
          </a:xfrm>
          <a:custGeom>
            <a:avLst/>
            <a:gdLst/>
            <a:ahLst/>
            <a:cxnLst/>
            <a:rect l="l" t="t" r="r" b="b"/>
            <a:pathLst>
              <a:path w="4261485">
                <a:moveTo>
                  <a:pt x="4261042" y="0"/>
                </a:moveTo>
                <a:lnTo>
                  <a:pt x="0" y="0"/>
                </a:lnTo>
              </a:path>
            </a:pathLst>
          </a:custGeom>
          <a:ln w="25305">
            <a:solidFill>
              <a:srgbClr val="007435"/>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 dirty="0"/>
              <a:t>9</a:t>
            </a:fld>
            <a:endParaRPr spc="-5" dirty="0"/>
          </a:p>
        </p:txBody>
      </p:sp>
    </p:spTree>
    <p:extLst>
      <p:ext uri="{BB962C8B-B14F-4D97-AF65-F5344CB8AC3E}">
        <p14:creationId xmlns:p14="http://schemas.microsoft.com/office/powerpoint/2010/main" val="1605527779"/>
      </p:ext>
    </p:extLst>
  </p:cSld>
  <p:clrMapOvr>
    <a:masterClrMapping/>
  </p:clrMapOvr>
  <p:transition advTm="60740">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TotalTime>
  <Words>2146</Words>
  <Application>Microsoft Macintosh PowerPoint</Application>
  <PresentationFormat>Custom</PresentationFormat>
  <Paragraphs>598</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Cambria Math</vt:lpstr>
      <vt:lpstr>Microsoft Sans Serif</vt:lpstr>
      <vt:lpstr>Palatino Linotype</vt:lpstr>
      <vt:lpstr>Trebuchet MS</vt:lpstr>
      <vt:lpstr>Office Theme</vt:lpstr>
      <vt:lpstr>PowerPoint Presentation</vt:lpstr>
      <vt:lpstr>Introduction</vt:lpstr>
      <vt:lpstr>Syllabus (for details, refer to Blackboard</vt:lpstr>
      <vt:lpstr>   Textbooks</vt:lpstr>
      <vt:lpstr>Assignments</vt:lpstr>
      <vt:lpstr>Assignment submissions</vt:lpstr>
      <vt:lpstr>Grading</vt:lpstr>
      <vt:lpstr>Honor code</vt:lpstr>
      <vt:lpstr>Course tools</vt:lpstr>
      <vt:lpstr>Today</vt:lpstr>
      <vt:lpstr>Some applications of cryptography</vt:lpstr>
      <vt:lpstr>What is Cryptography</vt:lpstr>
      <vt:lpstr>Cryptography and its Classification</vt:lpstr>
      <vt:lpstr>How cryptography fits into IT Security</vt:lpstr>
      <vt:lpstr>Basic set-up for Symmetric Cryptography</vt:lpstr>
      <vt:lpstr>Basic set-up for Symmetric Cryptography</vt:lpstr>
      <vt:lpstr>Basic set-up for Symmetric Cryptography</vt:lpstr>
      <vt:lpstr>Basic set-up for Symmetric Cryptography</vt:lpstr>
      <vt:lpstr>Basic set-up for Symmetric Cryptography</vt:lpstr>
      <vt:lpstr>Basic set-up for Symmetric Cryptography</vt:lpstr>
      <vt:lpstr>Basic set-up for Symmetric Cryptography</vt:lpstr>
      <vt:lpstr>Basic set-up for Symmetric Cryptography</vt:lpstr>
      <vt:lpstr>Basic set-up for Symmetric Cryptography</vt:lpstr>
      <vt:lpstr>Basic set-up for Symmetric Cryptography</vt:lpstr>
      <vt:lpstr>Basic set-up for Symmetric Cryptography</vt:lpstr>
      <vt:lpstr>Basic set-up for Symmetric Cryptography</vt:lpstr>
      <vt:lpstr>Basic set-up for Symmetric Cryptography</vt:lpstr>
      <vt:lpstr>Kerckhoffs’ principle</vt:lpstr>
      <vt:lpstr>Substitution cipher</vt:lpstr>
      <vt:lpstr>Substitution cipher</vt:lpstr>
      <vt:lpstr>Substitution cipher</vt:lpstr>
      <vt:lpstr>Substitution cipher</vt:lpstr>
      <vt:lpstr>Substitution cipher</vt:lpstr>
      <vt:lpstr>Classification of attacks</vt:lpstr>
      <vt:lpstr>Classical cryptanalysis</vt:lpstr>
      <vt:lpstr>Social Engineering</vt:lpstr>
      <vt:lpstr>Implementation attack</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Camera Fingerprint Estimation with a Generative  Adversarial Network (GAN)</dc:title>
  <cp:lastModifiedBy>Sujoy Chakraborty</cp:lastModifiedBy>
  <cp:revision>332</cp:revision>
  <dcterms:created xsi:type="dcterms:W3CDTF">2021-03-12T19:02:42Z</dcterms:created>
  <dcterms:modified xsi:type="dcterms:W3CDTF">2021-09-13T02:49:47Z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2021-03-12T00:00:00Z</vt:filetime>
  </property>
  <property fmtid="{D5CDD505-2E9C-101B-9397-08002B2CF9AE}" pid="3" name="Creator">
    <vt:lpwstr>LaTeX with Beamer class version 3.36</vt:lpwstr>
  </property>
  <property fmtid="{D5CDD505-2E9C-101B-9397-08002B2CF9AE}" pid="4" name="LastSaved">
    <vt:filetime>2021-03-12T00:00:00Z</vt:filetime>
  </property>
</Properties>
</file>