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316" r:id="rId3"/>
    <p:sldId id="341" r:id="rId4"/>
    <p:sldId id="343" r:id="rId5"/>
    <p:sldId id="375" r:id="rId6"/>
    <p:sldId id="376" r:id="rId7"/>
    <p:sldId id="378" r:id="rId8"/>
    <p:sldId id="408" r:id="rId9"/>
    <p:sldId id="379" r:id="rId10"/>
    <p:sldId id="409" r:id="rId11"/>
    <p:sldId id="410" r:id="rId12"/>
    <p:sldId id="411" r:id="rId13"/>
    <p:sldId id="380" r:id="rId14"/>
    <p:sldId id="381" r:id="rId15"/>
    <p:sldId id="382" r:id="rId16"/>
    <p:sldId id="383" r:id="rId17"/>
    <p:sldId id="412" r:id="rId18"/>
    <p:sldId id="413" r:id="rId19"/>
    <p:sldId id="384" r:id="rId20"/>
    <p:sldId id="414" r:id="rId21"/>
    <p:sldId id="385" r:id="rId22"/>
    <p:sldId id="415" r:id="rId23"/>
    <p:sldId id="416" r:id="rId24"/>
    <p:sldId id="417" r:id="rId25"/>
    <p:sldId id="418" r:id="rId26"/>
    <p:sldId id="419" r:id="rId27"/>
    <p:sldId id="374" r:id="rId28"/>
    <p:sldId id="277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94694"/>
  </p:normalViewPr>
  <p:slideViewPr>
    <p:cSldViewPr>
      <p:cViewPr varScale="1">
        <p:scale>
          <a:sx n="240" d="100"/>
          <a:sy n="240" d="100"/>
        </p:scale>
        <p:origin x="18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587375"/>
            <a:ext cx="42632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Modular Arithmetic, Integer Ring, Shift and Affine Ciphers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4481 (Fall 2021)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Equivalence classes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34975"/>
                <a:ext cx="4304030" cy="268932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Let us find all equivalence classes modulo 5.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A =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…., -10, -5, 0, 5, 10, 15, 20, ....}</a:t>
                </a: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B =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….., -9, -4, 1, 6, 11, 16, 21, ....}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C =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….., -8, -3, 2, 7, 12, 17, 22, ....}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D =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….., -7, -2, 3, 8, 13, 18, 23, ....}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E =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….., -6, -1, 4, 9, 14, 19, 24, ....}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Q. What is the cardinality of each of these sets?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A: </a:t>
                </a: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Each set has infinite number of elements.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l-GR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l-GR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l-GR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𝑫</m:t>
                    </m:r>
                    <m:r>
                      <a:rPr lang="el-GR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𝑬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l-GR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34975"/>
                <a:ext cx="4304030" cy="2689326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37550333"/>
      </p:ext>
    </p:extLst>
  </p:cSld>
  <p:clrMapOvr>
    <a:masterClrMapping/>
  </p:clrMapOvr>
  <p:transition advTm="6074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Equivalence classes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434975"/>
            <a:ext cx="4304030" cy="2353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Using the equivalence classes, we can reduce large computations to computations involving small numbers.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So, we do arithmetic only with elements from the equivalence classes (all elements in a class are equivalent).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For the previous example, we do arithmetic involving these sets A, B, C, D, 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For calculation, we replace any number by the smallest number in magnitude from its equivalence class.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3556016"/>
      </p:ext>
    </p:extLst>
  </p:cSld>
  <p:clrMapOvr>
    <a:masterClrMapping/>
  </p:clrMapOvr>
  <p:transition advTm="6074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Equivalence classes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715927"/>
                <a:ext cx="4304030" cy="177644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Example:  Let us say, we want to compute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𝟑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𝟏𝟔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𝟖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𝟓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Solution: 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.   13 ∗16 −8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=208 −8=200≡0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5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.   13 ∗</m:t>
                    </m:r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16 −8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≡3 ∗1 −3≡0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5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second solution uses the trick of replacing numbers from equivalence classes.</a:t>
                </a: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715927"/>
                <a:ext cx="4304030" cy="1776448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56105822"/>
      </p:ext>
    </p:extLst>
  </p:cSld>
  <p:clrMapOvr>
    <a:masterClrMapping/>
  </p:clrMapOvr>
  <p:transition advTm="6074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Why do we care?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434975"/>
            <a:ext cx="4304030" cy="2353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If you remember, we talked about asymmetric cryptography/public key cryptography in the introductory lecture.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Most asymmetric crypto algorithms are based on modular arithmetic.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For public key cryptography, the operation we need to do frequently is exponentiation with large numbers.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idea of equivalence classes is super useful to do such large exponentiations.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58491938"/>
      </p:ext>
    </p:extLst>
  </p:cSld>
  <p:clrMapOvr>
    <a:masterClrMapping/>
  </p:clrMapOvr>
  <p:transition advTm="6074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Calculation of Exponentiation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90850" y="237262"/>
            <a:ext cx="1592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599895"/>
                <a:ext cx="4304030" cy="196868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7= ?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Solution: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=81∗81≡4∗4≡2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7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Normally, for each equivalence class, we pick the smallest positive number to do the computation. However, we can play various tricks with other numbers too!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599895"/>
                <a:ext cx="4304030" cy="1968680"/>
              </a:xfrm>
              <a:prstGeom prst="rect">
                <a:avLst/>
              </a:prstGeom>
              <a:blipFill>
                <a:blip r:embed="rId2"/>
                <a:stretch>
                  <a:fillRect l="-882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98139523"/>
      </p:ext>
    </p:extLst>
  </p:cSld>
  <p:clrMapOvr>
    <a:masterClrMapping/>
  </p:clrMapOvr>
  <p:transition advTm="6074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An algebraic view on Modular Arithmetic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816095"/>
                <a:ext cx="4304030" cy="190488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Integer Ring: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The integer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consists of: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={0, 1, 2, ….,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−1}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en-US" sz="1100" dirty="0">
                    <a:latin typeface="Palatino Linotype" panose="02040502050505030304" pitchFamily="18" charset="0"/>
                  </a:rPr>
                  <a:t>Two operators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+′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∗′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such that,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143000" lvl="2" indent="-228600">
                  <a:buFont typeface="+mj-lt"/>
                  <a:buAutoNum type="arabicPeriod"/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             a)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             b)</a:t>
                </a: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816095"/>
                <a:ext cx="4304030" cy="1904880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93541906"/>
      </p:ext>
    </p:extLst>
  </p:cSld>
  <p:clrMapOvr>
    <a:masterClrMapping/>
  </p:clrMapOvr>
  <p:transition advTm="6074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Integer Ring – cont.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671373"/>
                <a:ext cx="4304030" cy="308982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Properties of the Ring: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Closure: 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This means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we can add and multiply any two numbers and the result is always in the ring (a ring is said to be “closed”).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Associativity: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 Addition and multiplication operations are associative, which means:</a:t>
                </a: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		</a:t>
                </a: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b)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671373"/>
                <a:ext cx="4304030" cy="3089820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75763830"/>
      </p:ext>
    </p:extLst>
  </p:cSld>
  <p:clrMapOvr>
    <a:masterClrMapping/>
  </p:clrMapOvr>
  <p:transition advTm="6074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Integer Ring – cont.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9050" y="511175"/>
                <a:ext cx="4304030" cy="288983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Identity elements:	</a:t>
                </a:r>
              </a:p>
              <a:p>
                <a:pPr lvl="1"/>
                <a:endParaRPr lang="en-US" sz="1100" i="1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	a.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+0=0+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which means,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the additive identity element.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b.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∗1=1∗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which means,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the identity element with respect to multiplication.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Inverses:</a:t>
                </a: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a.   Additive inverse always exists: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such that: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≡0 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304030" cy="2889830"/>
              </a:xfrm>
              <a:prstGeom prst="rect">
                <a:avLst/>
              </a:prstGeom>
              <a:blipFill>
                <a:blip r:embed="rId2"/>
                <a:stretch>
                  <a:fillRect l="-2059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4922290"/>
      </p:ext>
    </p:extLst>
  </p:cSld>
  <p:clrMapOvr>
    <a:masterClrMapping/>
  </p:clrMapOvr>
  <p:transition advTm="6074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Integer Ring – cont.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9050" y="511175"/>
                <a:ext cx="4304030" cy="228716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b. Multiplicative inverse exists only for some elements: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For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the inverse of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with respect to multiplication is defined as: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∗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</a:rPr>
                  <a:t>  Multiplicative inverse exists </a:t>
                </a:r>
                <a:r>
                  <a:rPr lang="en-US" sz="1100" dirty="0" err="1">
                    <a:latin typeface="Palatino Linotype" panose="02040502050505030304" pitchFamily="18" charset="0"/>
                  </a:rPr>
                  <a:t>iff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𝑔𝑐𝑑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</a:rPr>
                  <a:t>  If the multiplicative inverse for an element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exists, then we can divide by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1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num>
                      <m:den>
                        <m:r>
                          <a:rPr lang="en-US" sz="11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den>
                    </m:f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304030" cy="2287165"/>
              </a:xfrm>
              <a:prstGeom prst="rect">
                <a:avLst/>
              </a:prstGeom>
              <a:blipFill>
                <a:blip r:embed="rId2"/>
                <a:stretch>
                  <a:fillRect l="-2059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669563"/>
      </p:ext>
    </p:extLst>
  </p:cSld>
  <p:clrMapOvr>
    <a:masterClrMapping/>
  </p:clrMapOvr>
  <p:transition advTm="6074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Some Examples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671373"/>
                <a:ext cx="4304030" cy="277903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Q: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𝟗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Solution: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We observe,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2∗5=10≡1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9.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    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9=5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Note, we cannot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=0.5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0.5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Also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9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exists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gcd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2,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671373"/>
                <a:ext cx="4304030" cy="2779031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96586002"/>
      </p:ext>
    </p:extLst>
  </p:cSld>
  <p:clrMapOvr>
    <a:masterClrMapping/>
  </p:clrMapOvr>
  <p:transition advTm="6074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/>
              <a:t>Today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438724"/>
            <a:ext cx="4304030" cy="182505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Modular arithmetic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Rings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Shift Cipher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Affine Cipher</a:t>
            </a:r>
          </a:p>
          <a:p>
            <a:pPr lvl="1"/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1405298"/>
      </p:ext>
    </p:extLst>
  </p:cSld>
  <p:clrMapOvr>
    <a:masterClrMapping/>
  </p:clrMapOvr>
  <p:transition advTm="6074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Some Examples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671373"/>
                <a:ext cx="4304030" cy="214969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Q: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e>
                      <m:sup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p>
                    </m:sSup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𝟗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Solution: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We observe,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gcd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6, 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=3≠1.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   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9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doesn’t exist.</a:t>
                </a: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671373"/>
                <a:ext cx="4304030" cy="2149691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44211148"/>
      </p:ext>
    </p:extLst>
  </p:cSld>
  <p:clrMapOvr>
    <a:masterClrMapping/>
  </p:clrMapOvr>
  <p:transition advTm="6074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Shift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18550"/>
            <a:ext cx="4304030" cy="2507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 historical cipher, used by Julius Caesar.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Recall:</a:t>
            </a:r>
            <a:r>
              <a:rPr lang="en-US" sz="1100" dirty="0">
                <a:latin typeface="Palatino Linotype" panose="02040502050505030304" pitchFamily="18" charset="0"/>
              </a:rPr>
              <a:t> Until 1970-s, ciphers operated on letters.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Shift Cipher is also known as Caesar Cipher.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Idea: Each letter in the plaintext is shifted by some fixed number of positions (k), to obtain the ciphertext.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pPr lvl="1"/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8937455"/>
      </p:ext>
    </p:extLst>
  </p:cSld>
  <p:clrMapOvr>
    <a:masterClrMapping/>
  </p:clrMapOvr>
  <p:transition advTm="6074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Shift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518550"/>
                <a:ext cx="4304030" cy="194065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For shift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	</a:t>
                </a: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a. Encryption: </a:t>
                </a: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26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      	</a:t>
                </a: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b. Decryption: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26=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Question	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Is this cipher secure?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Answer	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No!	</a:t>
                </a: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518550"/>
                <a:ext cx="4304030" cy="1940659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51999829"/>
      </p:ext>
    </p:extLst>
  </p:cSld>
  <p:clrMapOvr>
    <a:masterClrMapping/>
  </p:clrMapOvr>
  <p:transition advTm="6074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Shift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518550"/>
                <a:ext cx="4304030" cy="275126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Attacks on Shift Cipher: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a. Brute Force: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The number of keys in the key space 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=26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Hence, brute force can be easily done.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b. Frequency analysis attack: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Each plaintext symbol is mapped to the same ciphertext symbol (this is a special case of the Substitution Cipher). Hence, frequency analysis attack is possible (statistical properties of plaintext are preserved in ciphertext).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518550"/>
                <a:ext cx="4304030" cy="2751266"/>
              </a:xfrm>
              <a:prstGeom prst="rect">
                <a:avLst/>
              </a:prstGeom>
              <a:blipFill>
                <a:blip r:embed="rId2"/>
                <a:stretch>
                  <a:fillRect l="-205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23899772"/>
      </p:ext>
    </p:extLst>
  </p:cSld>
  <p:clrMapOvr>
    <a:masterClrMapping/>
  </p:clrMapOvr>
  <p:transition advTm="6074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Affine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717951"/>
                <a:ext cx="4304030" cy="226639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For Affine Cipher, the key is a pair of integers: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Encryption: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𝑎𝑋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26</m:t>
                    </m:r>
                  </m:oMath>
                </a14:m>
                <a:endParaRPr lang="en-US" sz="1100" i="1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Decryption: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26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It is important to note that we must have: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𝑔𝑐𝑑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,26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=1.</m:t>
                    </m:r>
                  </m:oMath>
                </a14:m>
                <a:r>
                  <a:rPr lang="en-US" sz="1100" i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Otherwise,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100" i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will not exist.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717951"/>
                <a:ext cx="4304030" cy="2266390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53593644"/>
      </p:ext>
    </p:extLst>
  </p:cSld>
  <p:clrMapOvr>
    <a:masterClrMapping/>
  </p:clrMapOvr>
  <p:transition advTm="6074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Affine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663575"/>
                <a:ext cx="4304030" cy="264578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Question: How many keys are there for the affine cipher?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Answer: 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b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100" i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and</a:t>
                </a:r>
                <a:r>
                  <a:rPr lang="en-US" sz="1100" i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can have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26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possible values. Also, we need to see how many integers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are there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for which we have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𝑔𝑐𝑑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26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   Let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be the set of all numbers for which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𝑔𝑐𝑑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26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   Then,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sz="1100" dirty="0">
                        <a:latin typeface="Palatino Linotype" panose="02040502050505030304" pitchFamily="18" charset="0"/>
                      </a:rPr>
                      <m:t>{1, 3, 5, 7, 9, 11, 13, 15, 17, 19, 21, 23, </m:t>
                    </m:r>
                    <m:r>
                      <m:rPr>
                        <m:nor/>
                      </m:rPr>
                      <a:rPr lang="en-US" sz="1100" dirty="0">
                        <a:latin typeface="Palatino Linotype" panose="020405020505050303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n-US" sz="1100" dirty="0">
                        <a:latin typeface="Palatino Linotype" panose="02040502050505030304" pitchFamily="18" charset="0"/>
                      </a:rPr>
                      <m:t>}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</m:d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12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So,  the total number of keys =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𝟏𝟐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∗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𝟐𝟔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𝟑𝟏𝟐</m:t>
                    </m:r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lvl="1"/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663575"/>
                <a:ext cx="4304030" cy="2645789"/>
              </a:xfrm>
              <a:prstGeom prst="rect">
                <a:avLst/>
              </a:prstGeom>
              <a:blipFill>
                <a:blip r:embed="rId2"/>
                <a:stretch>
                  <a:fillRect l="-2059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18186190"/>
      </p:ext>
    </p:extLst>
  </p:cSld>
  <p:clrMapOvr>
    <a:masterClrMapping/>
  </p:clrMapOvr>
  <p:transition advTm="6074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Affine Cipher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663575"/>
            <a:ext cx="4304030" cy="23948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Attacks on affine cipher:</a:t>
            </a:r>
            <a:endParaRPr lang="en-US" sz="1100" i="1" dirty="0">
              <a:latin typeface="Palatino Linotype" panose="02040502050505030304" pitchFamily="18" charset="0"/>
            </a:endParaRPr>
          </a:p>
          <a:p>
            <a:endParaRPr lang="en-US" sz="1100" i="1" dirty="0">
              <a:latin typeface="Palatino Linotype" panose="02040502050505030304" pitchFamily="18" charset="0"/>
            </a:endParaRPr>
          </a:p>
          <a:p>
            <a:pPr marL="914400" lvl="1" indent="-457200">
              <a:buAutoNum type="arabicPeriod"/>
            </a:pPr>
            <a:r>
              <a:rPr lang="en-US" sz="1100" b="1" dirty="0">
                <a:latin typeface="Palatino Linotype" panose="02040502050505030304" pitchFamily="18" charset="0"/>
              </a:rPr>
              <a:t>Brute force: </a:t>
            </a:r>
            <a:r>
              <a:rPr lang="en-US" sz="1100" dirty="0">
                <a:latin typeface="Palatino Linotype" panose="02040502050505030304" pitchFamily="18" charset="0"/>
              </a:rPr>
              <a:t>The key space is still very small and can easily be brute-forced.</a:t>
            </a:r>
          </a:p>
          <a:p>
            <a:pPr marL="914400" lvl="1" indent="-457200">
              <a:buAutoNum type="arabicPeriod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914400" lvl="1" indent="-457200">
              <a:buAutoNum type="arabicPeriod"/>
            </a:pPr>
            <a:r>
              <a:rPr lang="en-US" sz="1100" b="1" dirty="0">
                <a:latin typeface="Palatino Linotype" panose="02040502050505030304" pitchFamily="18" charset="0"/>
              </a:rPr>
              <a:t>Letter frequency analysis: </a:t>
            </a:r>
            <a:r>
              <a:rPr lang="en-US" sz="1100" dirty="0">
                <a:latin typeface="Palatino Linotype" panose="02040502050505030304" pitchFamily="18" charset="0"/>
              </a:rPr>
              <a:t>This is again a special case of the substitution cipher and statistical properties of plaintext are preserved in ciphertext. So, letter frequency analysis attack works for the affine cipher too.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19226522"/>
      </p:ext>
    </p:extLst>
  </p:cSld>
  <p:clrMapOvr>
    <a:masterClrMapping/>
  </p:clrMapOvr>
  <p:transition advTm="60740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Summary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039932" y="237262"/>
            <a:ext cx="1543009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282575"/>
            <a:ext cx="4304030" cy="17832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discussed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Modular arithmetic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Rings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Shift Cipher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Affine Cipher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41603254"/>
      </p:ext>
    </p:extLst>
  </p:cSld>
  <p:clrMapOvr>
    <a:masterClrMapping/>
  </p:clrMapOvr>
  <p:transition advTm="60740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8097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Modular Arithmetic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192332" y="237262"/>
            <a:ext cx="1390609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61664"/>
            <a:ext cx="4304030" cy="18122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Question: </a:t>
            </a:r>
            <a:r>
              <a:rPr lang="en-US" sz="1100" dirty="0">
                <a:latin typeface="Palatino Linotype" panose="02040502050505030304" pitchFamily="18" charset="0"/>
              </a:rPr>
              <a:t>why do we need to learn modular arithmetic?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Goal: </a:t>
            </a:r>
            <a:r>
              <a:rPr lang="en-US" sz="1100" dirty="0">
                <a:latin typeface="Palatino Linotype" panose="02040502050505030304" pitchFamily="18" charset="0"/>
              </a:rPr>
              <a:t>We’ll do computation in finite sets for Crypto algorithms.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All modern Crypto algorithms (and also historical ones) are based on computations in finite sets.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73678464"/>
      </p:ext>
    </p:extLst>
  </p:cSld>
  <p:clrMapOvr>
    <a:masterClrMapping/>
  </p:clrMapOvr>
  <p:transition advTm="6074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Computations in finite set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98883"/>
            <a:ext cx="1551736" cy="25274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Question: What could be a real-life example of computation in finite set?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Answer:</a:t>
            </a:r>
            <a:r>
              <a:rPr lang="en-US" sz="1100" i="1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latin typeface="Palatino Linotype" panose="02040502050505030304" pitchFamily="18" charset="0"/>
              </a:rPr>
              <a:t>The clock is an example where we compute in finite set.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10" name="Picture 2" descr="he Ultimate Wall Clock - Quartz Wall Clock, 10&amp;quot; Round, Quiet, Analog, Battery O">
            <a:extLst>
              <a:ext uri="{FF2B5EF4-FFF2-40B4-BE49-F238E27FC236}">
                <a16:creationId xmlns:a16="http://schemas.microsoft.com/office/drawing/2014/main" id="{F0E0C38E-6D37-EF43-AAED-7B61F70E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739775"/>
            <a:ext cx="1551737" cy="155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33498"/>
      </p:ext>
    </p:extLst>
  </p:cSld>
  <p:clrMapOvr>
    <a:masterClrMapping/>
  </p:clrMapOvr>
  <p:transition advTm="6074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How do we count time on a watch?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605549"/>
            <a:ext cx="4304030" cy="21916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Assume that it is 9 o’clock in the morning and we decide to meet after 22 hours. So, at what time do we meet?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do not meet 9 + 22 = 31 hours, but we meet at 7 AM next day.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So, how do we compute that? We calculate: </a:t>
            </a:r>
            <a:r>
              <a:rPr lang="en-US" sz="1100" b="1" dirty="0">
                <a:latin typeface="Palatino Linotype" panose="02040502050505030304" pitchFamily="18" charset="0"/>
              </a:rPr>
              <a:t>31 modulo 24 = 7</a:t>
            </a:r>
            <a:r>
              <a:rPr lang="en-US" sz="1100" dirty="0">
                <a:latin typeface="Palatino Linotype" panose="02040502050505030304" pitchFamily="18" charset="0"/>
              </a:rPr>
              <a:t>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This means, we simply divide the number 31 by 24 and take the remainder.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70159321"/>
      </p:ext>
    </p:extLst>
  </p:cSld>
  <p:clrMapOvr>
    <a:masterClrMapping/>
  </p:clrMapOvr>
  <p:transition advTm="6074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Definition of modulo operator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067050" y="237262"/>
            <a:ext cx="15158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34975"/>
                <a:ext cx="4304030" cy="248933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, 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,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 We write,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(</m:t>
                    </m:r>
                    <m:r>
                      <a:rPr lang="en-US" sz="1100" i="1">
                        <a:latin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iff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(</m:t>
                    </m:r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−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</a:rPr>
                      <m:t>|</m:t>
                    </m:r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−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(</m:t>
                    </m:r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−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a multiple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:	Modulus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 :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	Remainder</a:t>
                </a: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 :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	The number we want to reduce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Example: 	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𝒂</m:t>
                    </m:r>
                    <m:r>
                      <a:rPr lang="en-US" sz="1100" b="1" i="1">
                        <a:latin typeface="Cambria Math" charset="0"/>
                      </a:rPr>
                      <m:t>=</m:t>
                    </m:r>
                    <m:r>
                      <a:rPr lang="en-US" sz="1100" b="1" i="1">
                        <a:latin typeface="Cambria Math" charset="0"/>
                      </a:rPr>
                      <m:t>𝟏𝟑</m:t>
                    </m:r>
                    <m:r>
                      <a:rPr lang="en-US" sz="1100" b="1" i="1">
                        <a:latin typeface="Cambria Math" charset="0"/>
                      </a:rPr>
                      <m:t>, </m:t>
                    </m:r>
                    <m:r>
                      <a:rPr lang="en-US" sz="1100" b="1" i="1">
                        <a:latin typeface="Cambria Math" charset="0"/>
                      </a:rPr>
                      <m:t>𝒎</m:t>
                    </m:r>
                    <m:r>
                      <a:rPr lang="en-US" sz="1100" b="1" i="1">
                        <a:latin typeface="Cambria Math" charset="0"/>
                      </a:rPr>
                      <m:t>=</m:t>
                    </m:r>
                    <m:r>
                      <a:rPr lang="en-US" sz="1100" b="1" i="1">
                        <a:latin typeface="Cambria Math" charset="0"/>
                      </a:rPr>
                      <m:t>𝟗</m:t>
                    </m:r>
                    <m:r>
                      <a:rPr lang="en-US" sz="1100" b="1" i="1">
                        <a:latin typeface="Cambria Math" charset="0"/>
                      </a:rPr>
                      <m:t>, </m:t>
                    </m:r>
                    <m:r>
                      <a:rPr lang="en-US" sz="1100" b="1" i="1">
                        <a:latin typeface="Cambria Math" charset="0"/>
                      </a:rPr>
                      <m:t>𝒓</m:t>
                    </m:r>
                    <m:r>
                      <a:rPr lang="en-US" sz="1100" b="1" i="1">
                        <a:latin typeface="Cambria Math" charset="0"/>
                      </a:rPr>
                      <m:t>=? 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Ans: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     </a:t>
                </a: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34975"/>
                <a:ext cx="4304030" cy="2489336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38814247"/>
      </p:ext>
    </p:extLst>
  </p:cSld>
  <p:clrMapOvr>
    <a:masterClrMapping/>
  </p:clrMapOvr>
  <p:transition advTm="6074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Computation of the remainder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90850" y="237262"/>
            <a:ext cx="1592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34975"/>
                <a:ext cx="4304030" cy="2178802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 typical situation in applied cryptography is that we often do computation involving large numbers.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As a result of some computation, we obtain the number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we know the modulus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we compute the remainder.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This is known as modulo reduction.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Given,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,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l-GR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&gt;0,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the quotient and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the remainder.</a:t>
                </a: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34975"/>
                <a:ext cx="4304030" cy="2178802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52979558"/>
      </p:ext>
    </p:extLst>
  </p:cSld>
  <p:clrMapOvr>
    <a:masterClrMapping/>
  </p:clrMapOvr>
  <p:transition advTm="6074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Computation of the remainder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90850" y="237262"/>
            <a:ext cx="1592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34975"/>
                <a:ext cx="4304030" cy="218149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	:	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=42,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</a:rPr>
                      <m:t>=9. </m:t>
                    </m:r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=?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    Answer	:	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42=4∗9+6,</m:t>
                    </m:r>
                    <m:r>
                      <a:rPr lang="en-US" sz="1100" i="1">
                        <a:latin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</a:rPr>
                      <m:t>   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hence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=6. 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 	</a:t>
                </a:r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But we can also write,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42=</m:t>
                    </m:r>
                    <m:r>
                      <a:rPr lang="en-US" sz="1100" i="1">
                        <a:latin typeface="Cambria Math" charset="0"/>
                      </a:rPr>
                      <m:t>3</m:t>
                    </m:r>
                    <m:r>
                      <a:rPr lang="en-US" sz="1100" i="1">
                        <a:latin typeface="Cambria Math" charset="0"/>
                      </a:rPr>
                      <m:t>∗9+</m:t>
                    </m:r>
                    <m:r>
                      <a:rPr lang="en-US" sz="1100" i="1">
                        <a:latin typeface="Cambria Math" charset="0"/>
                      </a:rPr>
                      <m:t>15, 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=15.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We can write this too: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42=</m:t>
                    </m:r>
                    <m:r>
                      <a:rPr lang="en-US" sz="1100" i="1">
                        <a:latin typeface="Cambria Math" charset="0"/>
                      </a:rPr>
                      <m:t>5</m:t>
                    </m:r>
                    <m:r>
                      <a:rPr lang="en-US" sz="1100" i="1">
                        <a:latin typeface="Cambria Math" charset="0"/>
                      </a:rPr>
                      <m:t>∗9+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</a:rPr>
                          <m:t>−3</m:t>
                        </m:r>
                      </m:e>
                    </m:d>
                    <m:r>
                      <a:rPr lang="en-US" sz="1100" i="1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hence,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𝑟</m:t>
                    </m:r>
                    <m:r>
                      <a:rPr lang="en-US" sz="1100" i="1">
                        <a:latin typeface="Cambria Math" charset="0"/>
                      </a:rPr>
                      <m:t>=−3. 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For each case, we notice that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𝒎</m:t>
                    </m:r>
                    <m:r>
                      <a:rPr lang="en-US" sz="1100" b="1" i="1">
                        <a:latin typeface="Cambria Math" charset="0"/>
                      </a:rPr>
                      <m:t>|</m:t>
                    </m:r>
                    <m:r>
                      <a:rPr lang="en-US" sz="1100" b="1" i="1">
                        <a:latin typeface="Cambria Math" charset="0"/>
                      </a:rPr>
                      <m:t>𝒂</m:t>
                    </m:r>
                    <m:r>
                      <a:rPr lang="en-US" sz="1100" b="1" i="1">
                        <a:latin typeface="Cambria Math" charset="0"/>
                      </a:rPr>
                      <m:t>−</m:t>
                    </m:r>
                    <m:r>
                      <a:rPr lang="en-US" sz="1100" b="1" i="1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holds.	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Lesson learnt: 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The remainder is not unique.</a:t>
                </a:r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34975"/>
                <a:ext cx="4304030" cy="2181495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94177720"/>
      </p:ext>
    </p:extLst>
  </p:cSld>
  <p:clrMapOvr>
    <a:masterClrMapping/>
  </p:clrMapOvr>
  <p:transition advTm="6074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Equivalence classes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34975"/>
                <a:ext cx="4304030" cy="220445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𝑎</m:t>
                    </m:r>
                    <m:r>
                      <a:rPr lang="en-US" sz="1100" i="1">
                        <a:latin typeface="Cambria Math" charset="0"/>
                      </a:rPr>
                      <m:t>=12, </m:t>
                    </m:r>
                    <m:r>
                      <a:rPr lang="en-US" sz="1100" i="1">
                        <a:latin typeface="Cambria Math" charset="0"/>
                      </a:rPr>
                      <m:t>𝑚</m:t>
                    </m:r>
                    <m:r>
                      <a:rPr lang="en-US" sz="1100" i="1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1</m:t>
                    </m:r>
                    <m:r>
                      <a:rPr lang="en-US" sz="1100" i="1">
                        <a:latin typeface="Cambria Math" charset="0"/>
                      </a:rPr>
                      <m:t>2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2 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5,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we check: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5|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12−2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Also,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12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7 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5,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we check: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12−7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Also,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12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(−3)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 5,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 we check: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12−</m:t>
                        </m:r>
                        <m:r>
                          <a:rPr lang="en-U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(−3)</m:t>
                        </m:r>
                      </m:e>
                    </m:d>
                    <m:r>
                      <a:rPr lang="en-US" sz="11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Definition:  </a:t>
                </a:r>
                <a:r>
                  <a:rPr lang="en-U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The set {</a:t>
                </a: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….., -8, -3, 2, 7, 12, 17, ....} forms an equivalence class modulo 5.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is-IS" sz="1100" dirty="0">
                  <a:latin typeface="Palatino Linotype" panose="02040502050505030304" pitchFamily="18" charset="0"/>
                  <a:ea typeface="Cambria Math" charset="0"/>
                  <a:cs typeface="Cambria Math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is-IS" sz="1100" dirty="0">
                    <a:latin typeface="Palatino Linotype" panose="02040502050505030304" pitchFamily="18" charset="0"/>
                    <a:ea typeface="Cambria Math" charset="0"/>
                    <a:cs typeface="Cambria Math" charset="0"/>
                  </a:rPr>
                  <a:t>All members of the equivalence class behave equivalently.</a:t>
                </a:r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34975"/>
                <a:ext cx="4304030" cy="2204450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05527779"/>
      </p:ext>
    </p:extLst>
  </p:cSld>
  <p:clrMapOvr>
    <a:masterClrMapping/>
  </p:clrMapOvr>
  <p:transition advTm="6074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1996</Words>
  <Application>Microsoft Macintosh PowerPoint</Application>
  <PresentationFormat>Custom</PresentationFormat>
  <Paragraphs>329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Microsoft Sans Serif</vt:lpstr>
      <vt:lpstr>Palatino Linotype</vt:lpstr>
      <vt:lpstr>Trebuchet MS</vt:lpstr>
      <vt:lpstr>Office Theme</vt:lpstr>
      <vt:lpstr>PowerPoint Presentation</vt:lpstr>
      <vt:lpstr>Today</vt:lpstr>
      <vt:lpstr>Modular Arithmetic</vt:lpstr>
      <vt:lpstr>Computations in finite set</vt:lpstr>
      <vt:lpstr>How do we count time on a watch?</vt:lpstr>
      <vt:lpstr>Definition of modulo operator</vt:lpstr>
      <vt:lpstr>Computation of the remainder</vt:lpstr>
      <vt:lpstr>Computation of the remainder</vt:lpstr>
      <vt:lpstr>Equivalence classes</vt:lpstr>
      <vt:lpstr>Equivalence classes</vt:lpstr>
      <vt:lpstr>Equivalence classes</vt:lpstr>
      <vt:lpstr>Equivalence classes</vt:lpstr>
      <vt:lpstr>Why do we care?</vt:lpstr>
      <vt:lpstr>Calculation of Exponentiation</vt:lpstr>
      <vt:lpstr>An algebraic view on Modular Arithmetic</vt:lpstr>
      <vt:lpstr>Integer Ring – cont.</vt:lpstr>
      <vt:lpstr>Integer Ring – cont.</vt:lpstr>
      <vt:lpstr>Integer Ring – cont.</vt:lpstr>
      <vt:lpstr>Some Examples</vt:lpstr>
      <vt:lpstr>Some Examples</vt:lpstr>
      <vt:lpstr>Shift Cipher</vt:lpstr>
      <vt:lpstr>Shift Cipher</vt:lpstr>
      <vt:lpstr>Shift Cipher</vt:lpstr>
      <vt:lpstr>Affine Cipher</vt:lpstr>
      <vt:lpstr>Affine Cipher</vt:lpstr>
      <vt:lpstr>Affine Cipher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364</cp:revision>
  <dcterms:created xsi:type="dcterms:W3CDTF">2021-03-12T19:02:42Z</dcterms:created>
  <dcterms:modified xsi:type="dcterms:W3CDTF">2021-09-13T23:56:03Z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