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78" r:id="rId2"/>
    <p:sldId id="316" r:id="rId3"/>
    <p:sldId id="464" r:id="rId4"/>
    <p:sldId id="343" r:id="rId5"/>
    <p:sldId id="420" r:id="rId6"/>
    <p:sldId id="465" r:id="rId7"/>
    <p:sldId id="466" r:id="rId8"/>
    <p:sldId id="422" r:id="rId9"/>
    <p:sldId id="458" r:id="rId10"/>
    <p:sldId id="423" r:id="rId11"/>
    <p:sldId id="424" r:id="rId12"/>
    <p:sldId id="426" r:id="rId13"/>
    <p:sldId id="460" r:id="rId14"/>
    <p:sldId id="427" r:id="rId15"/>
    <p:sldId id="448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374" r:id="rId26"/>
    <p:sldId id="277" r:id="rId27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61" autoAdjust="0"/>
    <p:restoredTop sz="94694"/>
  </p:normalViewPr>
  <p:slideViewPr>
    <p:cSldViewPr>
      <p:cViewPr varScale="1">
        <p:scale>
          <a:sx n="240" d="100"/>
          <a:sy n="240" d="100"/>
        </p:scale>
        <p:origin x="124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1CA36-EF40-DB40-A437-6C76EC5EEBA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B7AA-3613-0849-BE00-26438E42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32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47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76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28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15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75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78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2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23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76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2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2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7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6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35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8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9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98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82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567" y="615947"/>
            <a:ext cx="4410964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236" y="812087"/>
            <a:ext cx="4319905" cy="1310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3986" y="3283967"/>
            <a:ext cx="152400" cy="120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375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57150" y="663575"/>
            <a:ext cx="426320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0" lvl="1" algn="ctr">
              <a:spcBef>
                <a:spcPts val="135"/>
              </a:spcBef>
            </a:pPr>
            <a:r>
              <a:rPr lang="en-US" sz="12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 Encryption Standard (DES) - 1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0800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CSCI – 4481 (Fall 2021)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endParaRPr lang="en-US" sz="1100" b="1" spc="-5" dirty="0">
              <a:solidFill>
                <a:srgbClr val="7F7F7F"/>
              </a:solidFill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Sujoy</a:t>
            </a:r>
            <a:r>
              <a:rPr sz="1100" b="1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Chakraborty</a:t>
            </a:r>
            <a:endParaRPr sz="11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Palatino Linotype"/>
              <a:cs typeface="Palatino Linotype"/>
            </a:endParaRPr>
          </a:p>
          <a:p>
            <a:pPr marL="40640" marR="38735" algn="ctr">
              <a:lnSpc>
                <a:spcPct val="102600"/>
              </a:lnSpc>
            </a:pP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Department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of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Computer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Science </a:t>
            </a:r>
            <a:r>
              <a:rPr sz="1100" spc="-26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Stockton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University,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NJ,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USA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3000">
        <p:cut/>
      </p:transition>
    </mc:Choice>
    <mc:Fallback xmlns="">
      <p:transition spd="slow" advTm="13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Feistel Network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475590"/>
                <a:ext cx="2161336" cy="2522422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In each Feistel round, plaintext is split into 32-bit halves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is fed to function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, the output of which is XOR-</a:t>
                </a:r>
                <a:r>
                  <a:rPr lang="en-US" sz="1100" dirty="0" err="1">
                    <a:latin typeface="Palatino Linotype" panose="02040502050505030304" pitchFamily="18" charset="0"/>
                  </a:rPr>
                  <a:t>ed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Left and right are swapped.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Mathematically: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charset="0"/>
                            </a:rPr>
                            <m:t>𝑳</m:t>
                          </m:r>
                        </m:e>
                        <m:sub>
                          <m:r>
                            <a:rPr lang="en-US" sz="110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sz="1100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charset="0"/>
                            </a:rPr>
                            <m:t>𝑹</m:t>
                          </m:r>
                        </m:e>
                        <m:sub>
                          <m:r>
                            <a:rPr lang="en-US" sz="1100" b="1" i="1">
                              <a:latin typeface="Cambria Math" charset="0"/>
                            </a:rPr>
                            <m:t>𝒊</m:t>
                          </m:r>
                          <m:r>
                            <a:rPr lang="en-US" sz="1100" b="1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11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1100" b="1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charset="0"/>
                            </a:rPr>
                            <m:t>𝑹</m:t>
                          </m:r>
                        </m:e>
                        <m:sub>
                          <m:r>
                            <a:rPr lang="en-US" sz="110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sz="1100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charset="0"/>
                            </a:rPr>
                            <m:t>𝑳</m:t>
                          </m:r>
                        </m:e>
                        <m:sub>
                          <m:r>
                            <a:rPr lang="en-US" sz="110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sz="11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⨁</m:t>
                      </m:r>
                      <m:r>
                        <a:rPr lang="en-US" sz="11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𝒇</m:t>
                      </m:r>
                      <m:r>
                        <a:rPr lang="en-US" sz="11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charset="0"/>
                            </a:rPr>
                            <m:t>𝑹</m:t>
                          </m:r>
                        </m:e>
                        <m:sub>
                          <m:r>
                            <a:rPr lang="en-US" sz="1100" b="1" i="1">
                              <a:latin typeface="Cambria Math" charset="0"/>
                            </a:rPr>
                            <m:t>𝒊</m:t>
                          </m:r>
                          <m:r>
                            <a:rPr lang="en-US" sz="1100" b="1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11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1100" b="1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charset="0"/>
                            </a:rPr>
                            <m:t>𝒌</m:t>
                          </m:r>
                        </m:e>
                        <m:sub>
                          <m:r>
                            <a:rPr lang="en-US" sz="110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sz="11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1100" dirty="0">
                  <a:latin typeface="Palatino Linotype" panose="02040502050505030304" pitchFamily="18" charset="0"/>
                </a:endParaRPr>
              </a:p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475590"/>
                <a:ext cx="2161336" cy="2522422"/>
              </a:xfrm>
              <a:prstGeom prst="rect">
                <a:avLst/>
              </a:prstGeom>
              <a:blipFill>
                <a:blip r:embed="rId3"/>
                <a:stretch>
                  <a:fillRect l="-1754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DE7BFD-A22C-6548-8EFB-E125AA80C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663575"/>
            <a:ext cx="2037124" cy="187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2461"/>
      </p:ext>
    </p:extLst>
  </p:cSld>
  <p:clrMapOvr>
    <a:masterClrMapping/>
  </p:clrMapOvr>
  <p:transition advTm="6074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192" y="135100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   Feistel structure of DES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889FB6E4-B45B-1347-B9A0-EC64DFD696A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30505" y="795972"/>
                <a:ext cx="2005393" cy="1776833"/>
              </a:xfrm>
            </p:spPr>
            <p:txBody>
              <a:bodyPr/>
              <a:lstStyle/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b="1" dirty="0"/>
                  <a:t>Note: </a:t>
                </a:r>
                <a:r>
                  <a:rPr lang="en-US" dirty="0"/>
                  <a:t>We will see that encryption and decryption differ only in the key schedule.</a:t>
                </a:r>
              </a:p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/>
              </a:p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In each round,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encrypted using XOR operation,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is replicated to next round.</a:t>
                </a:r>
                <a:endParaRPr lang="en-US" dirty="0">
                  <a:latin typeface="Palatino Linotype" panose="0204050205050503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889FB6E4-B45B-1347-B9A0-EC64DFD69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30505" y="795972"/>
                <a:ext cx="2005393" cy="1776833"/>
              </a:xfrm>
              <a:blipFill>
                <a:blip r:embed="rId3"/>
                <a:stretch>
                  <a:fillRect l="-1887" t="-2128" r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71C7F6DA-0ED2-0042-A4F4-F657B6885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180" y="358775"/>
            <a:ext cx="2032415" cy="28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6981"/>
      </p:ext>
    </p:extLst>
  </p:cSld>
  <p:clrMapOvr>
    <a:masterClrMapping/>
  </p:clrMapOvr>
  <p:transition advTm="6074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DES internals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570782"/>
                <a:ext cx="4261484" cy="2074158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The building blocks of DES are: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Palatino Linotype" panose="02040502050505030304" pitchFamily="18" charset="0"/>
                  </a:rPr>
                  <a:t>Initial and final permutations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Palatino Linotype" panose="0204050205050503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𝒇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function in each round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Palatino Linotype" panose="02040502050505030304" pitchFamily="18" charset="0"/>
                  </a:rPr>
                  <a:t>key schedule</a:t>
                </a: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  <a:endParaRPr lang="en-US" sz="1100" b="1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570782"/>
                <a:ext cx="4261484" cy="2074158"/>
              </a:xfrm>
              <a:prstGeom prst="rect">
                <a:avLst/>
              </a:prstGeom>
              <a:blipFill>
                <a:blip r:embed="rId3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112911198"/>
      </p:ext>
    </p:extLst>
  </p:cSld>
  <p:clrMapOvr>
    <a:masterClrMapping/>
  </p:clrMapOvr>
  <p:transition advTm="6074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Initial and Final Permutations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358775"/>
                <a:ext cx="2008936" cy="3019801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The initial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(</m:t>
                    </m:r>
                    <m:r>
                      <a:rPr lang="en-US" sz="1100" i="1">
                        <a:latin typeface="Cambria Math" charset="0"/>
                      </a:rPr>
                      <m:t>𝐼𝑃</m:t>
                    </m:r>
                    <m:r>
                      <a:rPr lang="en-US" sz="11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and final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charset="0"/>
                              </a:rPr>
                              <m:t>𝐼𝑃</m:t>
                            </m:r>
                          </m:e>
                          <m:sup>
                            <m:r>
                              <a:rPr lang="en-US" sz="1100" i="1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permutations are bitwise permutations implemented with cross-wiring.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These were included primarily for electrical engineering reasons (for faster access on 8-bit data busses).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They do not add to the security of the cipher. </a:t>
                </a: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endParaRPr lang="en-US" sz="1100" b="1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358775"/>
                <a:ext cx="2008936" cy="3019801"/>
              </a:xfrm>
              <a:prstGeom prst="rect">
                <a:avLst/>
              </a:prstGeom>
              <a:blipFill>
                <a:blip r:embed="rId3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pic>
        <p:nvPicPr>
          <p:cNvPr id="8" name="Picture 2" descr="nitial and Final Permutation">
            <a:extLst>
              <a:ext uri="{FF2B5EF4-FFF2-40B4-BE49-F238E27FC236}">
                <a16:creationId xmlns:a16="http://schemas.microsoft.com/office/drawing/2014/main" id="{7BE64A51-7ED5-7D42-B532-3A97B29EB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663575"/>
            <a:ext cx="2549837" cy="160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835980"/>
      </p:ext>
    </p:extLst>
  </p:cSld>
  <p:clrMapOvr>
    <a:masterClrMapping/>
  </p:clrMapOvr>
  <p:transition advTm="6074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The permutation tables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5C3B4EC-0E53-5A47-AC03-6BD232D4F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57" y="689216"/>
            <a:ext cx="4228929" cy="157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48999"/>
      </p:ext>
    </p:extLst>
  </p:cSld>
  <p:clrMapOvr>
    <a:masterClrMapping/>
  </p:clrMapOvr>
  <p:transition advTm="60740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33502" y="135100"/>
                <a:ext cx="3114548" cy="232756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/>
                  <a:t>-function</a:t>
                </a:r>
                <a:endParaRPr spc="10" dirty="0"/>
              </a:p>
            </p:txBody>
          </p:sp>
        </mc:Choice>
        <mc:Fallback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3502" y="135100"/>
                <a:ext cx="3114548" cy="232756"/>
              </a:xfrm>
              <a:prstGeom prst="rect">
                <a:avLst/>
              </a:prstGeom>
              <a:blipFill>
                <a:blip r:embed="rId3"/>
                <a:stretch>
                  <a:fillRect l="-3252" t="-15789" b="-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/>
          <p:nvPr/>
        </p:nvSpPr>
        <p:spPr>
          <a:xfrm>
            <a:off x="3371850" y="237262"/>
            <a:ext cx="1211091" cy="77587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587375"/>
                <a:ext cx="1780336" cy="1977336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function plays a crucial role for the security of DES.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In the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1100" baseline="30000" dirty="0">
                    <a:latin typeface="Palatino Linotype" panose="02040502050505030304" pitchFamily="18" charset="0"/>
                  </a:rPr>
                  <a:t>th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round, it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</a:rPr>
                          <m:t>𝑖</m:t>
                        </m:r>
                        <m:r>
                          <a:rPr lang="en-US" sz="1100" i="1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and current round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as input.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The output of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function is used to encrypt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</a:rPr>
                          <m:t>𝑖</m:t>
                        </m:r>
                        <m:r>
                          <a:rPr lang="en-US" sz="1100" i="1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587375"/>
                <a:ext cx="1780336" cy="1977336"/>
              </a:xfrm>
              <a:prstGeom prst="rect">
                <a:avLst/>
              </a:prstGeom>
              <a:blipFill>
                <a:blip r:embed="rId4"/>
                <a:stretch>
                  <a:fillRect l="-2128" b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BD4EDA2-5715-A642-A416-D82B1860B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511174"/>
            <a:ext cx="1898623" cy="23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59524"/>
      </p:ext>
    </p:extLst>
  </p:cSld>
  <p:clrMapOvr>
    <a:masterClrMapping/>
  </p:clrMapOvr>
  <p:transition advTm="60740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33502" y="135100"/>
                <a:ext cx="3114548" cy="232756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/>
                  <a:t>-function</a:t>
                </a:r>
                <a:endParaRPr spc="10" dirty="0"/>
              </a:p>
            </p:txBody>
          </p:sp>
        </mc:Choice>
        <mc:Fallback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3502" y="135100"/>
                <a:ext cx="3114548" cy="232756"/>
              </a:xfrm>
              <a:prstGeom prst="rect">
                <a:avLst/>
              </a:prstGeom>
              <a:blipFill>
                <a:blip r:embed="rId3"/>
                <a:stretch>
                  <a:fillRect l="-3252" t="-15789" b="-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/>
          <p:nvPr/>
        </p:nvSpPr>
        <p:spPr>
          <a:xfrm>
            <a:off x="3371850" y="237262"/>
            <a:ext cx="1211091" cy="77587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499314"/>
                <a:ext cx="1780336" cy="2526461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The expansion box (E) provides diffusion.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It converts a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32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-bit input into a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48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-bit output.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Exactly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16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of the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32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input bits appear twice at the output.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An input bit never appears twice in the same 6-bit output block.</a:t>
                </a: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499314"/>
                <a:ext cx="1780336" cy="2526461"/>
              </a:xfrm>
              <a:prstGeom prst="rect">
                <a:avLst/>
              </a:prstGeom>
              <a:blipFill>
                <a:blip r:embed="rId4"/>
                <a:stretch>
                  <a:fillRect l="-2128" r="-3546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8D0B578F-B295-8749-AA0A-E748C7FB1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44" y="1316729"/>
            <a:ext cx="2503306" cy="87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45320"/>
      </p:ext>
    </p:extLst>
  </p:cSld>
  <p:clrMapOvr>
    <a:masterClrMapping/>
  </p:clrMapOvr>
  <p:transition advTm="60740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33502" y="135100"/>
                <a:ext cx="3114548" cy="232756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/>
                  <a:t>-function</a:t>
                </a:r>
                <a:endParaRPr spc="10" dirty="0"/>
              </a:p>
            </p:txBody>
          </p:sp>
        </mc:Choice>
        <mc:Fallback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3502" y="135100"/>
                <a:ext cx="3114548" cy="232756"/>
              </a:xfrm>
              <a:prstGeom prst="rect">
                <a:avLst/>
              </a:prstGeom>
              <a:blipFill>
                <a:blip r:embed="rId3"/>
                <a:stretch>
                  <a:fillRect l="-3252" t="-15789" b="-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/>
          <p:nvPr/>
        </p:nvSpPr>
        <p:spPr>
          <a:xfrm>
            <a:off x="3371850" y="237262"/>
            <a:ext cx="1211091" cy="77587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3" y="817626"/>
            <a:ext cx="1932737" cy="5318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The expansion permutation has been shown in the table.</a:t>
            </a: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40CE4CF-7798-6D42-832B-F77292E55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663575"/>
            <a:ext cx="1583381" cy="184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77392"/>
      </p:ext>
    </p:extLst>
  </p:cSld>
  <p:clrMapOvr>
    <a:masterClrMapping/>
  </p:clrMapOvr>
  <p:transition advTm="60740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33502" y="135100"/>
                <a:ext cx="3114548" cy="232756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/>
                  <a:t>-function</a:t>
                </a:r>
                <a:endParaRPr spc="10" dirty="0"/>
              </a:p>
            </p:txBody>
          </p:sp>
        </mc:Choice>
        <mc:Fallback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3502" y="135100"/>
                <a:ext cx="3114548" cy="232756"/>
              </a:xfrm>
              <a:prstGeom prst="rect">
                <a:avLst/>
              </a:prstGeom>
              <a:blipFill>
                <a:blip r:embed="rId3"/>
                <a:stretch>
                  <a:fillRect l="-3252" t="-15789" b="-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/>
          <p:nvPr/>
        </p:nvSpPr>
        <p:spPr>
          <a:xfrm>
            <a:off x="3371850" y="237262"/>
            <a:ext cx="1211091" cy="77587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3" y="353516"/>
            <a:ext cx="1932737" cy="290085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Next, we discuss the S-box, which is the “heart” of DES.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These are substitution boxes (S-box).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Each S-box is a lookup table that maps a 6-bit input to a 4-bit output.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The S-boxes provide confusion.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Refer to the textbook for tables of all S-boxes.</a:t>
            </a:r>
            <a:r>
              <a:rPr lang="en-US" sz="1100" b="1" dirty="0">
                <a:latin typeface="Palatino Linotype" panose="02040502050505030304" pitchFamily="18" charset="0"/>
              </a:rPr>
              <a:t>	</a:t>
            </a:r>
            <a:endParaRPr lang="en-US" sz="1100" dirty="0">
              <a:latin typeface="Palatino Linotype" panose="0204050205050503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E90C4D5B-1A48-F742-90E5-0D6A5C586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66" y="663575"/>
            <a:ext cx="2325784" cy="608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CAA6A2-3243-3A4D-B043-A7323F753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66" y="1309851"/>
            <a:ext cx="2325784" cy="649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5649CC-18A1-0C45-8A47-4D121B4F54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66" y="2002153"/>
            <a:ext cx="2308813" cy="6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7183"/>
      </p:ext>
    </p:extLst>
  </p:cSld>
  <p:clrMapOvr>
    <a:masterClrMapping/>
  </p:clrMapOvr>
  <p:transition advTm="60740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33502" y="135100"/>
                <a:ext cx="3114548" cy="232756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/>
                  <a:t>-function</a:t>
                </a:r>
                <a:endParaRPr spc="10" dirty="0"/>
              </a:p>
            </p:txBody>
          </p:sp>
        </mc:Choice>
        <mc:Fallback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3502" y="135100"/>
                <a:ext cx="3114548" cy="232756"/>
              </a:xfrm>
              <a:prstGeom prst="rect">
                <a:avLst/>
              </a:prstGeom>
              <a:blipFill>
                <a:blip r:embed="rId3"/>
                <a:stretch>
                  <a:fillRect l="-3252" t="-15789" b="-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/>
          <p:nvPr/>
        </p:nvSpPr>
        <p:spPr>
          <a:xfrm>
            <a:off x="3371850" y="237262"/>
            <a:ext cx="1211091" cy="77587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3" y="815975"/>
                <a:ext cx="1932737" cy="1790683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Note: 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The first and last bits of the 6-bit input to an S-box select the row in the table. The middle 4-bits select the column.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Example: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1100" b="1" i="1">
                            <a:latin typeface="Cambria Math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charset="0"/>
                          </a:rPr>
                          <m:t>𝟑𝟕</m:t>
                        </m:r>
                      </m:e>
                    </m:d>
                    <m:r>
                      <a:rPr lang="en-US" sz="11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1100" b="1" i="1">
                            <a:latin typeface="Cambria Math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charset="0"/>
                          </a:rPr>
                          <m:t>(</m:t>
                        </m:r>
                        <m:r>
                          <a:rPr lang="en-US" sz="1100" b="1" i="1">
                            <a:latin typeface="Cambria Math" charset="0"/>
                          </a:rPr>
                          <m:t>𝟏𝟎𝟎𝟏𝟎𝟏</m:t>
                        </m:r>
                        <m:r>
                          <a:rPr lang="en-US" sz="1100" b="1" i="1">
                            <a:latin typeface="Cambria Math" charset="0"/>
                          </a:rPr>
                          <m:t>)</m:t>
                        </m:r>
                      </m:e>
                      <m:sub>
                        <m:r>
                          <a:rPr lang="en-US" sz="1100" b="1" i="1">
                            <a:latin typeface="Cambria Math" charset="0"/>
                          </a:rPr>
                          <m:t>𝟐</m:t>
                        </m:r>
                      </m:sub>
                    </m:sSub>
                    <m:r>
                      <a:rPr lang="en-US" sz="1100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charset="0"/>
                          </a:rPr>
                          <m:t>(</m:t>
                        </m:r>
                        <m:r>
                          <a:rPr lang="en-US" sz="1100" b="1" i="1">
                            <a:latin typeface="Cambria Math" charset="0"/>
                          </a:rPr>
                          <m:t>𝟏𝟎𝟎𝟎</m:t>
                        </m:r>
                        <m:r>
                          <a:rPr lang="en-US" sz="1100" b="1" i="1">
                            <a:latin typeface="Cambria Math" charset="0"/>
                          </a:rPr>
                          <m:t>)</m:t>
                        </m:r>
                      </m:e>
                      <m:sub>
                        <m:r>
                          <a:rPr lang="en-US" sz="1100" b="1" i="1">
                            <a:latin typeface="Cambria Math" charset="0"/>
                          </a:rPr>
                          <m:t>𝟐</m:t>
                        </m:r>
                      </m:sub>
                    </m:sSub>
                    <m:r>
                      <a:rPr lang="en-US" sz="1100" b="1" i="1">
                        <a:latin typeface="Cambria Math" charset="0"/>
                      </a:rPr>
                      <m:t>.</m:t>
                    </m:r>
                  </m:oMath>
                </a14:m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	</a:t>
                </a:r>
                <a:endParaRPr lang="en-US" sz="11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3" y="815975"/>
                <a:ext cx="1932737" cy="1790683"/>
              </a:xfrm>
              <a:prstGeom prst="rect">
                <a:avLst/>
              </a:prstGeom>
              <a:blipFill>
                <a:blip r:embed="rId4"/>
                <a:stretch>
                  <a:fillRect l="-1961" r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BDC649-0109-614F-9E0C-644F6E80EF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04" y="840145"/>
            <a:ext cx="2354091" cy="10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82180"/>
      </p:ext>
    </p:extLst>
  </p:cSld>
  <p:clrMapOvr>
    <a:masterClrMapping/>
  </p:clrMapOvr>
  <p:transition advTm="6074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b="1" dirty="0"/>
              <a:t>Today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596692"/>
            <a:ext cx="4304030" cy="13791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We’ll discuss:</a:t>
            </a:r>
          </a:p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Introduction to DES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Feistel Network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DES internals</a:t>
            </a:r>
            <a:endParaRPr lang="en-US" sz="11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041405298"/>
      </p:ext>
    </p:extLst>
  </p:cSld>
  <p:clrMapOvr>
    <a:masterClrMapping/>
  </p:clrMapOvr>
  <p:transition advTm="60740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33502" y="135100"/>
                <a:ext cx="3114548" cy="232756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/>
                  <a:t>-function</a:t>
                </a:r>
                <a:endParaRPr spc="10" dirty="0"/>
              </a:p>
            </p:txBody>
          </p:sp>
        </mc:Choice>
        <mc:Fallback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3502" y="135100"/>
                <a:ext cx="3114548" cy="232756"/>
              </a:xfrm>
              <a:prstGeom prst="rect">
                <a:avLst/>
              </a:prstGeom>
              <a:blipFill>
                <a:blip r:embed="rId3"/>
                <a:stretch>
                  <a:fillRect l="-3252" t="-15789" b="-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/>
          <p:nvPr/>
        </p:nvSpPr>
        <p:spPr>
          <a:xfrm>
            <a:off x="3371850" y="237262"/>
            <a:ext cx="1211091" cy="77587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3" y="815975"/>
                <a:ext cx="1932737" cy="1429109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After the S-boxes, there is a final permutation step in the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function.</a:t>
                </a:r>
              </a:p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The table shows the permutation within the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function.</a:t>
                </a: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3" y="815975"/>
                <a:ext cx="1932737" cy="1429109"/>
              </a:xfrm>
              <a:prstGeom prst="rect">
                <a:avLst/>
              </a:prstGeom>
              <a:blipFill>
                <a:blip r:embed="rId4"/>
                <a:stretch>
                  <a:fillRect l="-1961" r="-4575" b="-5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7BAC63-F444-2F45-BAB1-B24A12E34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292" y="815975"/>
            <a:ext cx="2268358" cy="135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64579"/>
      </p:ext>
    </p:extLst>
  </p:cSld>
  <p:clrMapOvr>
    <a:masterClrMapping/>
  </p:clrMapOvr>
  <p:transition advTm="60740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53975"/>
            <a:ext cx="2809748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Question: why the S-boxes were chosen this way?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3448050" y="237262"/>
            <a:ext cx="11348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373058"/>
            <a:ext cx="4261484" cy="341471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b="1" dirty="0">
                <a:latin typeface="Palatino Linotype" panose="02040502050505030304" pitchFamily="18" charset="0"/>
              </a:rPr>
              <a:t>Breaking DES: </a:t>
            </a:r>
            <a:r>
              <a:rPr lang="en-US" sz="1100" dirty="0">
                <a:latin typeface="Palatino Linotype" panose="02040502050505030304" pitchFamily="18" charset="0"/>
              </a:rPr>
              <a:t>Two scientists from Israel, Eli </a:t>
            </a:r>
            <a:r>
              <a:rPr lang="en-US" sz="1100" dirty="0" err="1">
                <a:latin typeface="Palatino Linotype" panose="02040502050505030304" pitchFamily="18" charset="0"/>
              </a:rPr>
              <a:t>Biham</a:t>
            </a:r>
            <a:r>
              <a:rPr lang="en-US" sz="1100" dirty="0">
                <a:latin typeface="Palatino Linotype" panose="02040502050505030304" pitchFamily="18" charset="0"/>
              </a:rPr>
              <a:t> and Adi Shamir found a technique to attack DES.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This technique was called differential cryptanalysis and was discovered in late 1980-s.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However, they found that DES was surprisingly resistant to differential cryptanalysis.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In 1994, Don Coppersmith, who was a part of the DES team, revealed that they knew the attack as early as in 1974, when DES was developed.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The S-boxes were chosen in such a way that it defeats differential cryptanalysis.</a:t>
            </a:r>
          </a:p>
          <a:p>
            <a:r>
              <a:rPr lang="en-US" sz="1100" dirty="0">
                <a:latin typeface="Palatino Linotype" panose="02040502050505030304" pitchFamily="18" charset="0"/>
              </a:rPr>
              <a:t>	</a:t>
            </a:r>
          </a:p>
          <a:p>
            <a:endParaRPr lang="en-US" sz="1100" dirty="0">
              <a:latin typeface="Palatino Linotype" panose="02040502050505030304" pitchFamily="18" charset="0"/>
            </a:endParaRPr>
          </a:p>
          <a:p>
            <a:r>
              <a:rPr lang="en-US" sz="1100" dirty="0">
                <a:latin typeface="Palatino Linotype" panose="02040502050505030304" pitchFamily="18" charset="0"/>
              </a:rPr>
              <a:t>	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611570600"/>
      </p:ext>
    </p:extLst>
  </p:cSld>
  <p:clrMapOvr>
    <a:masterClrMapping/>
  </p:clrMapOvr>
  <p:transition advTm="60740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26019"/>
            <a:ext cx="28097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S-Box properties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3448050" y="237262"/>
            <a:ext cx="11348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373058"/>
            <a:ext cx="4261484" cy="269169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Each S-box has six input bits and four output bits.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No single output bit should be too close to a linear combination of the input bits.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If the lowest and the highest bits of the input are fixed and the four middle bits are varied, each of the possible 4-bit output values must occur exactly once.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If two inputs to an S-box differ in exactly one bit, their outputs must differ in at least two bits.</a:t>
            </a:r>
          </a:p>
          <a:p>
            <a:r>
              <a:rPr lang="en-US" sz="1100" dirty="0">
                <a:latin typeface="Palatino Linotype" panose="02040502050505030304" pitchFamily="18" charset="0"/>
              </a:rPr>
              <a:t>	</a:t>
            </a:r>
          </a:p>
          <a:p>
            <a:endParaRPr lang="en-US" sz="1100" dirty="0">
              <a:latin typeface="Palatino Linotype" panose="02040502050505030304" pitchFamily="18" charset="0"/>
            </a:endParaRPr>
          </a:p>
          <a:p>
            <a:r>
              <a:rPr lang="en-US" sz="1100" dirty="0">
                <a:latin typeface="Palatino Linotype" panose="02040502050505030304" pitchFamily="18" charset="0"/>
              </a:rPr>
              <a:t>	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02470137"/>
      </p:ext>
    </p:extLst>
  </p:cSld>
  <p:clrMapOvr>
    <a:masterClrMapping/>
  </p:clrMapOvr>
  <p:transition advTm="60740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26019"/>
            <a:ext cx="28097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S-Box properties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3448050" y="237262"/>
            <a:ext cx="11348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373058"/>
            <a:ext cx="4261484" cy="28660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If two inputs to an S-box differ in the two middle bits, their outputs must differ in at least two bits.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If two inputs to an S-box differ in their first two bits and are identical in their last two bits, the two outputs must be different.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For any nonzero 6-bit difference between inputs, no more than 8 of the 32 pairs of inputs exhibiting that difference may result in the same output difference.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A collision (zero output difference) at the 32-bit output of the eight S-boxes is only possible for three adjacent S-boxes.</a:t>
            </a:r>
          </a:p>
          <a:p>
            <a:r>
              <a:rPr lang="en-US" sz="1100" dirty="0">
                <a:latin typeface="Palatino Linotype" panose="02040502050505030304" pitchFamily="18" charset="0"/>
              </a:rPr>
              <a:t>	</a:t>
            </a:r>
          </a:p>
          <a:p>
            <a:endParaRPr lang="en-US" sz="1100" dirty="0">
              <a:latin typeface="Palatino Linotype" panose="02040502050505030304" pitchFamily="18" charset="0"/>
            </a:endParaRPr>
          </a:p>
          <a:p>
            <a:r>
              <a:rPr lang="en-US" sz="1100" dirty="0">
                <a:latin typeface="Palatino Linotype" panose="02040502050505030304" pitchFamily="18" charset="0"/>
              </a:rPr>
              <a:t>	</a:t>
            </a:r>
            <a:endParaRPr lang="en-US" sz="1100" b="1" dirty="0">
              <a:latin typeface="Palatino Linotype" panose="0204050205050503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83284162"/>
      </p:ext>
    </p:extLst>
  </p:cSld>
  <p:clrMapOvr>
    <a:masterClrMapping/>
  </p:clrMapOvr>
  <p:transition advTm="60740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26019"/>
            <a:ext cx="28097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S-Box properties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3448050" y="237262"/>
            <a:ext cx="11348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373058"/>
                <a:ext cx="4261484" cy="1753493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Note: 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S-boxes introduces a non-linearity to the cipher:</a:t>
                </a:r>
              </a:p>
              <a:p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r>
                  <a:rPr lang="en-US" sz="1100" b="1" dirty="0">
                    <a:latin typeface="Palatino Linotype" panose="02040502050505030304" pitchFamily="18" charset="0"/>
                  </a:rPr>
                  <a:t>	            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charset="0"/>
                      </a:rPr>
                      <m:t>𝑺</m:t>
                    </m:r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charset="0"/>
                          </a:rPr>
                          <m:t>𝒂</m:t>
                        </m:r>
                      </m:e>
                    </m:d>
                    <m:r>
                      <a:rPr lang="en-US" sz="1100" b="1" i="1">
                        <a:latin typeface="Cambria Math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1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1100" b="1" i="1">
                            <a:latin typeface="Cambria Math" charset="0"/>
                          </a:rPr>
                          <m:t>𝑺</m:t>
                        </m:r>
                        <m:d>
                          <m:dPr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latin typeface="Cambria Math" charset="0"/>
                              </a:rPr>
                              <m:t>𝒃</m:t>
                            </m:r>
                          </m:e>
                        </m:d>
                      </m:e>
                    </m:nary>
                    <m:r>
                      <a:rPr lang="en-US" sz="11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sz="1100" b="1" i="1">
                        <a:latin typeface="Cambria Math" charset="0"/>
                      </a:rPr>
                      <m:t>𝑺</m:t>
                    </m:r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charset="0"/>
                          </a:rPr>
                          <m:t>𝒂</m:t>
                        </m:r>
                        <m:r>
                          <a:rPr lang="en-US" sz="1100" b="1" i="1">
                            <a:latin typeface="Cambria Math" charset="0"/>
                          </a:rPr>
                          <m:t>+</m:t>
                        </m:r>
                        <m:r>
                          <a:rPr lang="en-US" sz="1100" b="1" i="1">
                            <a:latin typeface="Cambria Math" charset="0"/>
                          </a:rPr>
                          <m:t>𝒃</m:t>
                        </m:r>
                      </m:e>
                    </m:d>
                  </m:oMath>
                </a14:m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r>
                  <a:rPr lang="en-US" sz="1100" b="1" dirty="0">
                    <a:latin typeface="Palatino Linotype" panose="02040502050505030304" pitchFamily="18" charset="0"/>
                  </a:rPr>
                  <a:t>		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</a:p>
              <a:p>
                <a:endParaRPr lang="en-US" sz="1100" dirty="0">
                  <a:latin typeface="Palatino Linotype" panose="02040502050505030304" pitchFamily="18" charset="0"/>
                </a:endParaRPr>
              </a:p>
              <a:p>
                <a:r>
                  <a:rPr lang="en-US" sz="1100" dirty="0">
                    <a:latin typeface="Palatino Linotype" panose="02040502050505030304" pitchFamily="18" charset="0"/>
                  </a:rPr>
                  <a:t>	</a:t>
                </a:r>
                <a:endParaRPr lang="en-US" sz="1100" b="1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373058"/>
                <a:ext cx="4261484" cy="1753493"/>
              </a:xfrm>
              <a:prstGeom prst="rect">
                <a:avLst/>
              </a:prstGeom>
              <a:blipFill>
                <a:blip r:embed="rId3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918767373"/>
      </p:ext>
    </p:extLst>
  </p:cSld>
  <p:clrMapOvr>
    <a:masterClrMapping/>
  </p:clrMapOvr>
  <p:transition advTm="60740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Summary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3039932" y="237262"/>
            <a:ext cx="1543009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282575"/>
            <a:ext cx="4304030" cy="195252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We discussed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  <a:cs typeface="Palatino Linotype"/>
              </a:rPr>
              <a:t>Introduction to DES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Feistel Network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DES internals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141603254"/>
      </p:ext>
    </p:extLst>
  </p:cSld>
  <p:clrMapOvr>
    <a:masterClrMapping/>
  </p:clrMapOvr>
  <p:transition advTm="60740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933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300" y="642465"/>
            <a:ext cx="1123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</a:t>
            </a:r>
            <a:r>
              <a:rPr sz="1400" b="1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YOU!</a:t>
            </a:r>
            <a:endParaRPr sz="1400" b="1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Questions?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</p:cSld>
  <p:clrMapOvr>
    <a:masterClrMapping/>
  </p:clrMapOvr>
  <p:transition advTm="9001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Introduction to Data Encryption Standard (DES)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596692"/>
            <a:ext cx="4304030" cy="18291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Proposed by IBM in 1974 (Yorktown Heights) with input from NSA.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It was the US standard from 1977 – 1998.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It became the best studied cipher in the world.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It has been broken and not in use anymore (key is too short). However, 3-DES or triple-DES is very secure (still in use).</a:t>
            </a:r>
            <a:endParaRPr lang="en-US" sz="11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817707369"/>
      </p:ext>
    </p:extLst>
  </p:cSld>
  <p:clrMapOvr>
    <a:masterClrMapping/>
  </p:clrMapOvr>
  <p:transition advTm="6074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On a High level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739775"/>
            <a:ext cx="2008936" cy="217880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b="1" dirty="0">
                <a:latin typeface="Palatino Linotype" panose="02040502050505030304" pitchFamily="18" charset="0"/>
              </a:rPr>
              <a:t>DES </a:t>
            </a:r>
            <a:r>
              <a:rPr lang="en-US" sz="1100" dirty="0">
                <a:latin typeface="Palatino Linotype" panose="02040502050505030304" pitchFamily="18" charset="0"/>
              </a:rPr>
              <a:t>is a block cipher.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It encrypts a plaintext of 64 bits into a ciphertext of 64 bits.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The key length of DES in 56 bits.</a:t>
            </a:r>
            <a:endParaRPr lang="en-US" sz="1100" b="1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2DFB5821-9E23-7745-B3A5-0E07B404C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692" y="900131"/>
            <a:ext cx="1856294" cy="182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33498"/>
      </p:ext>
    </p:extLst>
  </p:cSld>
  <p:clrMapOvr>
    <a:masterClrMapping/>
  </p:clrMapOvr>
  <p:transition advTm="6074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35100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How do we build a Block Cipher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30505" y="358775"/>
                <a:ext cx="3750945" cy="2150204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Claude Shannon (Father of Information Theory) in 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1940</m:t>
                    </m:r>
                  </m:oMath>
                </a14:m>
                <a:r>
                  <a:rPr lang="en-US" dirty="0"/>
                  <a:t>-s defined two atomic operations that each block cipher should perform, to build a secure cipher: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697865" marR="5080" lvl="1" indent="-22860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+mj-lt"/>
                  <a:buAutoNum type="arabicPeriod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Confusion: 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Relationship between key and ciphertext should be obscured. This is achieved through a substitution table in most block ciphers.</a:t>
                </a:r>
              </a:p>
              <a:p>
                <a:pPr marL="697865" marR="5080" lvl="1" indent="-22860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+mj-lt"/>
                  <a:buAutoNum type="arabicPeriod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697865" marR="5080" lvl="1" indent="-22860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+mj-lt"/>
                  <a:buAutoNum type="arabicPeriod"/>
                  <a:tabLst>
                    <a:tab pos="133350" algn="l"/>
                  </a:tabLst>
                </a:pPr>
                <a:r>
                  <a:rPr lang="en-US" sz="1100" b="1" dirty="0">
                    <a:latin typeface="Palatino Linotype" panose="02040502050505030304" pitchFamily="18" charset="0"/>
                  </a:rPr>
                  <a:t>Diffusion: 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The influence of each plaintext bit should be spread over many ciphertext bits.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30505" y="358775"/>
                <a:ext cx="3750945" cy="2150204"/>
              </a:xfrm>
              <a:blipFill>
                <a:blip r:embed="rId3"/>
                <a:stretch>
                  <a:fillRect l="-1014"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8039829"/>
      </p:ext>
    </p:extLst>
  </p:cSld>
  <p:clrMapOvr>
    <a:masterClrMapping/>
  </p:clrMapOvr>
  <p:transition advTm="6074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35100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How do we build a Block Cipher</a:t>
            </a:r>
            <a:endParaRPr spc="1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420A5C-72B0-0740-B199-BFE10590E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0505" y="636598"/>
            <a:ext cx="3750945" cy="1627177"/>
          </a:xfrm>
        </p:spPr>
        <p:txBody>
          <a:bodyPr/>
          <a:lstStyle/>
          <a:p>
            <a:pPr marL="12065" marR="508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Typically, confusion and diffusion are combined many times to build a strong block cipher.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The classical substitution cipher only took care of the confusion part.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Typically, to build a secure cryptosystem, confusion and diffusion are performed multiple times in a row.</a:t>
            </a:r>
            <a:endParaRPr lang="en-US" sz="1100" dirty="0">
              <a:latin typeface="Palatino Linotype" panose="0204050205050503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8679418"/>
      </p:ext>
    </p:extLst>
  </p:cSld>
  <p:clrMapOvr>
    <a:masterClrMapping/>
  </p:clrMapOvr>
  <p:transition advTm="6074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35100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How do we build a Block Cipher</a:t>
            </a:r>
            <a:endParaRPr spc="1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420A5C-72B0-0740-B199-BFE10590E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0505" y="511175"/>
            <a:ext cx="2379345" cy="1827167"/>
          </a:xfrm>
        </p:spPr>
        <p:txBody>
          <a:bodyPr/>
          <a:lstStyle/>
          <a:p>
            <a:pPr marL="12065" marR="508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Such ciphers are typically called “Product ciphers”.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Most of block ciphers in use today are product ciphers.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They provide excellent diffusion.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This means, changing of one plaintext bit results in change of half of the output bits on average (avalanche effect).</a:t>
            </a:r>
            <a:endParaRPr lang="en-US" sz="1100" dirty="0">
              <a:latin typeface="Palatino Linotype" panose="0204050205050503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EF8E8CB9-E3A5-A146-AB87-C55F6DE07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032" y="683430"/>
            <a:ext cx="1154818" cy="24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05753"/>
      </p:ext>
    </p:extLst>
  </p:cSld>
  <p:clrMapOvr>
    <a:masterClrMapping/>
  </p:clrMapOvr>
  <p:transition advTm="6074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Principle of Diffusion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1356667"/>
            <a:ext cx="3990136" cy="90710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b="1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b="1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Single bit flip in the input causes many bit flips in the output.</a:t>
            </a:r>
          </a:p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E990023-DDF0-2A4B-9D7C-0EC7FE928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5" y="1017574"/>
            <a:ext cx="3559249" cy="5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86239"/>
      </p:ext>
    </p:extLst>
  </p:cSld>
  <p:clrMapOvr>
    <a:masterClrMapping/>
  </p:clrMapOvr>
  <p:transition advTm="6074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Iterative structure of DES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5" y="462850"/>
                <a:ext cx="2085136" cy="2532553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sz="1100" b="1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DES encryption is handled in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16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rounds, each round performing identical operation.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In each round, a different round key is used.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All round keys are derived from a base key.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Each encryption round is a </a:t>
                </a:r>
                <a:r>
                  <a:rPr lang="en-US" sz="1100" b="1" dirty="0">
                    <a:latin typeface="Palatino Linotype" panose="02040502050505030304" pitchFamily="18" charset="0"/>
                  </a:rPr>
                  <a:t>Feistel cipher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.</a:t>
                </a:r>
              </a:p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5" y="462850"/>
                <a:ext cx="2085136" cy="2532553"/>
              </a:xfrm>
              <a:prstGeom prst="rect">
                <a:avLst/>
              </a:prstGeom>
              <a:blipFill>
                <a:blip r:embed="rId3"/>
                <a:stretch>
                  <a:fillRect l="-1818" r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551032F-EB20-3145-8C49-F97AAD268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540982"/>
            <a:ext cx="1275234" cy="265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9735"/>
      </p:ext>
    </p:extLst>
  </p:cSld>
  <p:clrMapOvr>
    <a:masterClrMapping/>
  </p:clrMapOvr>
  <p:transition advTm="60740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4128</TotalTime>
  <Words>1177</Words>
  <Application>Microsoft Macintosh PowerPoint</Application>
  <PresentationFormat>Custom</PresentationFormat>
  <Paragraphs>253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Microsoft Sans Serif</vt:lpstr>
      <vt:lpstr>Palatino Linotype</vt:lpstr>
      <vt:lpstr>Trebuchet MS</vt:lpstr>
      <vt:lpstr>Office Theme</vt:lpstr>
      <vt:lpstr>PowerPoint Presentation</vt:lpstr>
      <vt:lpstr>Today</vt:lpstr>
      <vt:lpstr>Introduction to Data Encryption Standard (DES)</vt:lpstr>
      <vt:lpstr>On a High level</vt:lpstr>
      <vt:lpstr>How do we build a Block Cipher</vt:lpstr>
      <vt:lpstr>How do we build a Block Cipher</vt:lpstr>
      <vt:lpstr>How do we build a Block Cipher</vt:lpstr>
      <vt:lpstr>Principle of Diffusion</vt:lpstr>
      <vt:lpstr>Iterative structure of DES</vt:lpstr>
      <vt:lpstr>Feistel Network</vt:lpstr>
      <vt:lpstr>   Feistel structure of DES</vt:lpstr>
      <vt:lpstr>DES internals</vt:lpstr>
      <vt:lpstr>Initial and Final Permutations</vt:lpstr>
      <vt:lpstr>The permutation tables</vt:lpstr>
      <vt:lpstr>The f-function</vt:lpstr>
      <vt:lpstr>The f-function</vt:lpstr>
      <vt:lpstr>The f-function</vt:lpstr>
      <vt:lpstr>The f-function</vt:lpstr>
      <vt:lpstr>The f-function</vt:lpstr>
      <vt:lpstr>The f-function</vt:lpstr>
      <vt:lpstr>Question: why the S-boxes were chosen this way?</vt:lpstr>
      <vt:lpstr>S-Box properties</vt:lpstr>
      <vt:lpstr>S-Box properties</vt:lpstr>
      <vt:lpstr>S-Box properties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Fingerprint Estimation with a Generative  Adversarial Network (GAN)</dc:title>
  <cp:lastModifiedBy>Sujoy Chakraborty</cp:lastModifiedBy>
  <cp:revision>502</cp:revision>
  <dcterms:created xsi:type="dcterms:W3CDTF">2021-03-12T19:02:42Z</dcterms:created>
  <dcterms:modified xsi:type="dcterms:W3CDTF">2021-10-06T23:12:55Z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2021-03-12T00:00:00Z</vt:filetime>
  </property>
</Properties>
</file>