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8" r:id="rId2"/>
    <p:sldId id="316" r:id="rId3"/>
    <p:sldId id="464" r:id="rId4"/>
    <p:sldId id="343" r:id="rId5"/>
    <p:sldId id="476" r:id="rId6"/>
    <p:sldId id="477" r:id="rId7"/>
    <p:sldId id="420" r:id="rId8"/>
    <p:sldId id="478" r:id="rId9"/>
    <p:sldId id="465" r:id="rId10"/>
    <p:sldId id="466" r:id="rId11"/>
    <p:sldId id="422" r:id="rId12"/>
    <p:sldId id="374" r:id="rId13"/>
    <p:sldId id="277" r:id="rId1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4694"/>
  </p:normalViewPr>
  <p:slideViewPr>
    <p:cSldViewPr>
      <p:cViewPr varScale="1">
        <p:scale>
          <a:sx n="240" d="100"/>
          <a:sy n="240" d="100"/>
        </p:scale>
        <p:origin x="124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CA36-EF40-DB40-A437-6C76EC5EEBA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7AA-3613-0849-BE00-26438E42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3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3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94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6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35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CB7AA-3613-0849-BE00-26438E4261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8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67" y="615947"/>
            <a:ext cx="441096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" y="812087"/>
            <a:ext cx="4319905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986" y="3283967"/>
            <a:ext cx="1524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375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57150" y="663575"/>
            <a:ext cx="42632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lvl="1" algn="ctr">
              <a:spcBef>
                <a:spcPts val="135"/>
              </a:spcBef>
            </a:pPr>
            <a:r>
              <a:rPr lang="en-US" sz="12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 Encryption Standard (DES) - 2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080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CSCI – 4481 (Fall 2021)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b="1" spc="-5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Sujoy</a:t>
            </a:r>
            <a:r>
              <a:rPr sz="1100" b="1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Chakraborty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Palatino Linotype"/>
              <a:cs typeface="Palatino Linotype"/>
            </a:endParaRPr>
          </a:p>
          <a:p>
            <a:pPr marL="40640" marR="38735" algn="ctr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Department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of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Computer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Science </a:t>
            </a:r>
            <a:r>
              <a:rPr sz="1100" spc="-2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Stockton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University,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NJ,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USA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3000">
        <p:cut/>
      </p:transition>
    </mc:Choice>
    <mc:Fallback xmlns="">
      <p:transition spd="slow" advTm="1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35100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DES Security</a:t>
            </a:r>
            <a:endParaRPr spc="1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420A5C-72B0-0740-B199-BFE10590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505" y="511175"/>
            <a:ext cx="3674745" cy="2375843"/>
          </a:xfrm>
        </p:spPr>
        <p:txBody>
          <a:bodyPr/>
          <a:lstStyle/>
          <a:p>
            <a:pPr marL="12065" marR="508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Brute Force attack:  </a:t>
            </a:r>
            <a:r>
              <a:rPr lang="en-US" dirty="0"/>
              <a:t>In 1998, </a:t>
            </a:r>
            <a:r>
              <a:rPr lang="en-US" dirty="0" err="1"/>
              <a:t>Deepcrack</a:t>
            </a:r>
            <a:r>
              <a:rPr lang="en-US" dirty="0"/>
              <a:t>, a special-purpose DES hardware cracker was built, which could break DES in a few days.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cost of the hardware was around 250,000 USD.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In 2007, COPACOBANA was built (using FPGA-s etc.) which could break DES in 1.5 days.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cost of COPACOBANA was around 10,000 USD.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So, DES was broken and needed to be replaced.</a:t>
            </a:r>
            <a:endParaRPr lang="en-US" sz="1100" dirty="0">
              <a:latin typeface="Palatino Linotype" panose="0204050205050503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1605753"/>
      </p:ext>
    </p:extLst>
  </p:cSld>
  <p:clrMapOvr>
    <a:masterClrMapping/>
  </p:clrMapOvr>
  <p:transition advTm="6074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DES Alternatives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B31608-55F6-6748-B2FC-DC4AA1D80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11668"/>
              </p:ext>
            </p:extLst>
          </p:nvPr>
        </p:nvGraphicFramePr>
        <p:xfrm>
          <a:off x="628650" y="554511"/>
          <a:ext cx="3352800" cy="2351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25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Cipher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6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Palatino Linotype" panose="02040502050505030304" pitchFamily="18" charset="0"/>
                        </a:rPr>
                        <a:t>AES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De facto</a:t>
                      </a:r>
                      <a:r>
                        <a:rPr lang="en-US" sz="1100" baseline="0" dirty="0">
                          <a:latin typeface="Palatino Linotype" panose="02040502050505030304" pitchFamily="18" charset="0"/>
                        </a:rPr>
                        <a:t> world standard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59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Palatino Linotype" panose="02040502050505030304" pitchFamily="18" charset="0"/>
                        </a:rPr>
                        <a:t>3 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Still very secure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302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Palatino Linotype" panose="02040502050505030304" pitchFamily="18" charset="0"/>
                        </a:rPr>
                        <a:t>AES families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Palatino Linotype" panose="02040502050505030304" pitchFamily="18" charset="0"/>
                        </a:rPr>
                        <a:t>There were four other ciphers</a:t>
                      </a:r>
                      <a:r>
                        <a:rPr lang="en-US" sz="1100" baseline="0" dirty="0">
                          <a:latin typeface="Palatino Linotype" panose="02040502050505030304" pitchFamily="18" charset="0"/>
                        </a:rPr>
                        <a:t> which were the AES finalists (MARS, RC6, Serpent, </a:t>
                      </a:r>
                      <a:r>
                        <a:rPr lang="en-US" sz="1100" baseline="0" dirty="0" err="1">
                          <a:latin typeface="Palatino Linotype" panose="02040502050505030304" pitchFamily="18" charset="0"/>
                        </a:rPr>
                        <a:t>Twofish</a:t>
                      </a:r>
                      <a:r>
                        <a:rPr lang="en-US" sz="1100" baseline="0" dirty="0">
                          <a:latin typeface="Palatino Linotype" panose="02040502050505030304" pitchFamily="18" charset="0"/>
                        </a:rPr>
                        <a:t>). All of them are very secure.</a:t>
                      </a:r>
                      <a:endParaRPr lang="en-US" sz="11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086239"/>
      </p:ext>
    </p:extLst>
  </p:cSld>
  <p:clrMapOvr>
    <a:masterClrMapping/>
  </p:clrMapOvr>
  <p:transition advTm="6074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Summary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3039932" y="237262"/>
            <a:ext cx="1543009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282575"/>
            <a:ext cx="4304030" cy="229107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We discussed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DES key schedule</a:t>
            </a:r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Decryption of DES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DES security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DES alternatives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141603254"/>
      </p:ext>
    </p:extLst>
  </p:cSld>
  <p:clrMapOvr>
    <a:masterClrMapping/>
  </p:clrMapOvr>
  <p:transition advTm="6074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933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642465"/>
            <a:ext cx="11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1400" b="1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Questions?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</p:cSld>
  <p:clrMapOvr>
    <a:masterClrMapping/>
  </p:clrMapOvr>
  <p:transition advTm="9001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b="1" dirty="0"/>
              <a:t>Today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596692"/>
            <a:ext cx="4304030" cy="17177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We’ll discuss:</a:t>
            </a:r>
          </a:p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DES key schedule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DES decryption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DES 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  <a:cs typeface="Palatino Linotype"/>
              </a:rPr>
              <a:t>DES alternatives</a:t>
            </a: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041405298"/>
      </p:ext>
    </p:extLst>
  </p:cSld>
  <p:clrMapOvr>
    <a:masterClrMapping/>
  </p:clrMapOvr>
  <p:transition advTm="6074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Recall: DES structure and internals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2217836"/>
            <a:ext cx="4304030" cy="7317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We discussed how each round of encryption takes place.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Today, we will discuss the key schedule.</a:t>
            </a:r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C9D9E-7E0A-3344-9B88-FA339C1A2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2" y="739775"/>
            <a:ext cx="1514348" cy="1390656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1161E9F-D009-1E4F-B48D-5DE438003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72" y="491304"/>
            <a:ext cx="1668292" cy="18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07369"/>
      </p:ext>
    </p:extLst>
  </p:cSld>
  <p:clrMapOvr>
    <a:masterClrMapping/>
  </p:clrMapOvr>
  <p:transition advTm="6074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DES key schedule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14" y="739775"/>
            <a:ext cx="2008936" cy="234032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b="1" dirty="0">
                <a:latin typeface="Palatino Linotype" panose="02040502050505030304" pitchFamily="18" charset="0"/>
              </a:rPr>
              <a:t>Question: </a:t>
            </a:r>
            <a:r>
              <a:rPr lang="en-US" sz="1100" dirty="0">
                <a:latin typeface="Palatino Linotype" panose="02040502050505030304" pitchFamily="18" charset="0"/>
              </a:rPr>
              <a:t>How to compute the 16 sub-keys for the 16 encryption rounds?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The key schedule for each round is derived from the main 64-bit key.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The process consists of simple operations.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endParaRPr lang="en-US" sz="11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5FF8ABE-3928-744D-B135-2A99F4254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23" y="739775"/>
            <a:ext cx="1761027" cy="20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3498"/>
      </p:ext>
    </p:extLst>
  </p:cSld>
  <p:clrMapOvr>
    <a:masterClrMapping/>
  </p:clrMapOvr>
  <p:transition advTm="6074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DES key schedule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421779"/>
                <a:ext cx="3761536" cy="2756396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14:m>
                  <m:oMath xmlns:m="http://schemas.openxmlformats.org/officeDocument/2006/math">
                    <m:r>
                      <a:rPr lang="en-US" sz="1100" b="1" i="1">
                        <a:latin typeface="Cambria Math" charset="0"/>
                      </a:rPr>
                      <m:t>𝑷𝑪</m:t>
                    </m:r>
                    <m:r>
                      <a:rPr lang="en-US" sz="1100" b="1" i="1">
                        <a:latin typeface="Cambria Math" charset="0"/>
                      </a:rPr>
                      <m:t>−</m:t>
                    </m:r>
                    <m:r>
                      <a:rPr lang="en-US" sz="1100" b="1" i="1">
                        <a:latin typeface="Cambria Math" charset="0"/>
                      </a:rPr>
                      <m:t>𝟏</m:t>
                    </m:r>
                  </m:oMath>
                </a14:m>
                <a:r>
                  <a:rPr lang="en-US" sz="1100" b="1" dirty="0">
                    <a:latin typeface="Palatino Linotype" panose="02040502050505030304" pitchFamily="18" charset="0"/>
                  </a:rPr>
                  <a:t> (Permuted Choice –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charset="0"/>
                      </a:rPr>
                      <m:t>𝟏</m:t>
                    </m:r>
                  </m:oMath>
                </a14:m>
                <a:r>
                  <a:rPr lang="en-US" sz="1100" b="1" dirty="0">
                    <a:latin typeface="Palatino Linotype" panose="02040502050505030304" pitchFamily="18" charset="0"/>
                  </a:rPr>
                  <a:t>): 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From the input, every 8-th bit is dropped.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So, we get a 56-bit output from this step (effective key length of DES = 64 – 8 = 56).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The discarded bits are used as </a:t>
                </a:r>
                <a:r>
                  <a:rPr lang="en-US" sz="1100" b="1" dirty="0">
                    <a:latin typeface="Palatino Linotype" panose="02040502050505030304" pitchFamily="18" charset="0"/>
                  </a:rPr>
                  <a:t>parity check bits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charset="0"/>
                          </a:rPr>
                          <m:t>𝑳𝑺</m:t>
                        </m:r>
                      </m:e>
                      <m:sub>
                        <m:r>
                          <a:rPr lang="en-US" sz="1100" b="1" i="1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1100" b="1" i="1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sz="11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Left shift (actually left rotate).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 is the round number.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latin typeface="Cambria Math" charset="0"/>
                            </a:rPr>
                            <m:t>𝑳𝑺</m:t>
                          </m:r>
                        </m:e>
                        <m:sub>
                          <m:r>
                            <a:rPr lang="en-US" sz="1100" b="1" i="1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110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1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i="1">
                                  <a:latin typeface="Cambria Math" charset="0"/>
                                </a:rPr>
                                <m:t>1 </m:t>
                              </m:r>
                              <m:r>
                                <a:rPr lang="en-US" sz="1100" i="1">
                                  <a:latin typeface="Cambria Math" charset="0"/>
                                </a:rPr>
                                <m:t>𝑝𝑜𝑠𝑖𝑡𝑖𝑜𝑛</m:t>
                              </m:r>
                              <m:r>
                                <a:rPr lang="en-US" sz="11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charset="0"/>
                                </a:rPr>
                                <m:t>𝑠h𝑖𝑓𝑡</m:t>
                              </m:r>
                              <m:r>
                                <a:rPr lang="en-US" sz="1100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11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charset="0"/>
                                </a:rPr>
                                <m:t>=1, 2, 9, 16        </m:t>
                              </m:r>
                            </m:e>
                            <m:e>
                              <m:r>
                                <a:rPr lang="en-US" sz="1100" i="1">
                                  <a:latin typeface="Cambria Math" charset="0"/>
                                </a:rPr>
                                <m:t>2 </m:t>
                              </m:r>
                              <m:r>
                                <a:rPr lang="en-US" sz="1100" i="1">
                                  <a:latin typeface="Cambria Math" charset="0"/>
                                </a:rPr>
                                <m:t>𝑝𝑜𝑠𝑖𝑡𝑖𝑜𝑛</m:t>
                              </m:r>
                              <m:r>
                                <a:rPr lang="en-US" sz="11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charset="0"/>
                                </a:rPr>
                                <m:t>𝑠h𝑖𝑓𝑡</m:t>
                              </m:r>
                              <m:r>
                                <a:rPr lang="en-US" sz="1100" i="1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1100" i="1">
                                  <a:latin typeface="Cambria Math" charset="0"/>
                                </a:rPr>
                                <m:t>𝑓𝑜𝑟</m:t>
                              </m:r>
                              <m:r>
                                <a:rPr lang="en-US" sz="11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charset="0"/>
                                </a:rPr>
                                <m:t>𝑜𝑡h𝑒𝑟</m:t>
                              </m:r>
                              <m:r>
                                <a:rPr lang="en-US" sz="11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charset="0"/>
                                </a:rPr>
                                <m:t>𝑣𝑎𝑙𝑢𝑒𝑠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421779"/>
                <a:ext cx="3761536" cy="2756396"/>
              </a:xfrm>
              <a:prstGeom prst="rect">
                <a:avLst/>
              </a:prstGeom>
              <a:blipFill>
                <a:blip r:embed="rId3"/>
                <a:stretch>
                  <a:fillRect l="-1010" r="-2694" b="-3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088353010"/>
      </p:ext>
    </p:extLst>
  </p:cSld>
  <p:clrMapOvr>
    <a:masterClrMapping/>
  </p:clrMapOvr>
  <p:transition advTm="6074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02" y="135100"/>
            <a:ext cx="27335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DES key schedule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2914650" y="237262"/>
            <a:ext cx="1668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143714" y="358775"/>
                <a:ext cx="1932736" cy="270035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endParaRPr lang="en-US" sz="1100" dirty="0">
                  <a:latin typeface="Palatino Linotype" panose="02040502050505030304" pitchFamily="18" charset="0"/>
                  <a:cs typeface="Palatino Linotype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So, total number of bit position shifted =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charset="0"/>
                      </a:rPr>
                      <m:t>4 ∗1+12 ∗2=28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This means,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</a:rPr>
                          <m:t>16</m:t>
                        </m:r>
                      </m:sub>
                    </m:sSub>
                    <m:r>
                      <a:rPr lang="en-US" sz="11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</a:rPr>
                          <m:t>16</m:t>
                        </m:r>
                      </m:sub>
                    </m:sSub>
                    <m:r>
                      <a:rPr lang="en-US" sz="11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14:m>
                  <m:oMath xmlns:m="http://schemas.openxmlformats.org/officeDocument/2006/math">
                    <m:r>
                      <a:rPr lang="en-US" sz="1100" b="1" i="1">
                        <a:latin typeface="Cambria Math" charset="0"/>
                      </a:rPr>
                      <m:t>𝑷𝑪</m:t>
                    </m:r>
                    <m:r>
                      <a:rPr lang="en-US" sz="1100" b="1" i="1">
                        <a:latin typeface="Cambria Math" charset="0"/>
                      </a:rPr>
                      <m:t>−</m:t>
                    </m:r>
                    <m:r>
                      <a:rPr lang="en-US" sz="1100" b="1" i="1">
                        <a:latin typeface="Cambria Math" charset="0"/>
                      </a:rPr>
                      <m:t>𝟐</m:t>
                    </m:r>
                  </m:oMath>
                </a14:m>
                <a:r>
                  <a:rPr lang="en-US" sz="1100" b="1" dirty="0">
                    <a:latin typeface="Palatino Linotype" panose="02040502050505030304" pitchFamily="18" charset="0"/>
                  </a:rPr>
                  <a:t> (Permuted Choice – 2): </a:t>
                </a:r>
                <a:r>
                  <a:rPr lang="en-US" sz="1100" dirty="0">
                    <a:latin typeface="Palatino Linotype" panose="02040502050505030304" pitchFamily="18" charset="0"/>
                  </a:rPr>
                  <a:t>Ignores 8 bits from the 56 bits coming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-s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sz="1100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-s.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sz="1100" dirty="0">
                  <a:latin typeface="Palatino Linotype" panose="02040502050505030304" pitchFamily="18" charset="0"/>
                </a:endParaRP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sz="1100" dirty="0">
                    <a:latin typeface="Palatino Linotype" panose="02040502050505030304" pitchFamily="18" charset="0"/>
                  </a:rPr>
                  <a:t>The table shows the exact bit connections of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charset="0"/>
                      </a:rPr>
                      <m:t>𝑷𝑪</m:t>
                    </m:r>
                    <m:r>
                      <a:rPr lang="en-US" sz="1100" b="1" i="1">
                        <a:latin typeface="Cambria Math" charset="0"/>
                      </a:rPr>
                      <m:t>−</m:t>
                    </m:r>
                    <m:r>
                      <a:rPr lang="en-US" sz="1100" b="1" i="1">
                        <a:latin typeface="Cambria Math" charset="0"/>
                      </a:rPr>
                      <m:t>𝟐</m:t>
                    </m:r>
                  </m:oMath>
                </a14:m>
                <a:r>
                  <a:rPr lang="en-US" sz="1100" dirty="0">
                    <a:latin typeface="Palatino Linotype" panose="0204050205050503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4" y="358775"/>
                <a:ext cx="1932736" cy="2700355"/>
              </a:xfrm>
              <a:prstGeom prst="rect">
                <a:avLst/>
              </a:prstGeom>
              <a:blipFill>
                <a:blip r:embed="rId3"/>
                <a:stretch>
                  <a:fillRect l="-1961" r="-4575" b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5AC8F2E-2C84-324B-9BFD-510DA8FAD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651620"/>
            <a:ext cx="2098599" cy="163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34845"/>
      </p:ext>
    </p:extLst>
  </p:cSld>
  <p:clrMapOvr>
    <a:masterClrMapping/>
  </p:clrMapOvr>
  <p:transition advTm="6074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35100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DES decryption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30505" y="625541"/>
                <a:ext cx="2074545" cy="2324034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For DES, decryption is essentially the same function as encryption.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For decryption, however, we use the reverse key schedule.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Hence, in decryption mode, the key schedule algorithm needs to generate the round keys in the reverse 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𝟏𝟔</m:t>
                        </m:r>
                      </m:sub>
                    </m:sSub>
                    <m:r>
                      <a:rPr lang="en-US" b="1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𝟏</m:t>
                        </m:r>
                        <m:r>
                          <a:rPr lang="en-US" b="1" i="1">
                            <a:latin typeface="Cambria Math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 charset="0"/>
                      </a:rPr>
                      <m:t>, ……,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sz="11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30505" y="625541"/>
                <a:ext cx="2074545" cy="2324034"/>
              </a:xfrm>
              <a:blipFill>
                <a:blip r:embed="rId3"/>
                <a:stretch>
                  <a:fillRect l="-1829" b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528B34E-B44C-B84E-8D48-A6D6AB7E0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338188"/>
            <a:ext cx="1774297" cy="28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39829"/>
      </p:ext>
    </p:extLst>
  </p:cSld>
  <p:clrMapOvr>
    <a:masterClrMapping/>
  </p:clrMapOvr>
  <p:transition advTm="6074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35100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DES decryption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30505" y="625541"/>
                <a:ext cx="1845945" cy="2472856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So, how do we do each decryption round?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b="1" dirty="0"/>
                  <a:t>We need to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b="1" dirty="0"/>
                  <a:t> reverses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charset="0"/>
                              </a:rPr>
                              <m:t>𝟔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sup>
                    </m:sSup>
                    <m:r>
                      <a:rPr lang="en-US">
                        <a:latin typeface="Cambria Math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b="1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We observe: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>
                                <a:latin typeface="Cambria Math" charset="0"/>
                              </a:rPr>
                              <m:t>𝒅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>
                                <a:latin typeface="Cambria Math" charset="0"/>
                              </a:rPr>
                              <m:t>𝒅</m:t>
                            </m:r>
                          </m:sup>
                        </m:sSup>
                      </m:e>
                    </m:d>
                    <m:r>
                      <a:rPr lang="en-US" b="1" i="1">
                        <a:latin typeface="Cambria Math" charset="0"/>
                      </a:rPr>
                      <m:t>=</m:t>
                    </m:r>
                    <m:r>
                      <a:rPr lang="en-US" b="1" i="1">
                        <a:latin typeface="Cambria Math" charset="0"/>
                      </a:rPr>
                      <m:t>𝑰𝑷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𝒚</m:t>
                        </m:r>
                      </m:e>
                    </m:d>
                    <m:r>
                      <a:rPr lang="en-US" b="1" i="1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1" i="1">
                        <a:latin typeface="Cambria Math" charset="0"/>
                      </a:rPr>
                      <m:t>𝑰𝑷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𝑰𝑷</m:t>
                            </m:r>
                          </m:e>
                          <m:sup>
                            <m:r>
                              <a:rPr lang="en-US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1" i="1">
                                    <a:latin typeface="Cambria Math" charset="0"/>
                                  </a:rPr>
                                  <m:t>𝒆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1" i="1">
                                    <a:latin typeface="Cambria Math" charset="0"/>
                                  </a:rPr>
                                  <m:t>𝒆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charset="0"/>
                                </a:rPr>
                                <m:t>𝟏𝟔</m:t>
                              </m:r>
                            </m:sub>
                          </m:sSub>
                        </m:e>
                        <m:sup>
                          <m:r>
                            <a:rPr lang="en-US" b="1" i="1">
                              <a:latin typeface="Cambria Math" charset="0"/>
                            </a:rPr>
                            <m:t>𝒆</m:t>
                          </m:r>
                        </m:sup>
                      </m:sSup>
                      <m:r>
                        <a:rPr lang="en-US" b="1" i="1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charset="0"/>
                                </a:rPr>
                                <m:t>𝟏𝟔</m:t>
                              </m:r>
                            </m:sub>
                          </m:sSub>
                        </m:e>
                        <m:sup>
                          <m:r>
                            <a:rPr lang="en-US" b="1" i="1">
                              <a:latin typeface="Cambria Math" charset="0"/>
                            </a:rPr>
                            <m:t>𝒆</m:t>
                          </m:r>
                        </m:sup>
                      </m:sSup>
                      <m:r>
                        <a:rPr lang="en-US" b="1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𝒅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𝟏𝟔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and,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𝒅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𝟏𝟔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sup>
                    </m:sSup>
                  </m:oMath>
                </a14:m>
                <a:endParaRPr lang="en-US" sz="11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30505" y="625541"/>
                <a:ext cx="1845945" cy="2472856"/>
              </a:xfrm>
              <a:blipFill>
                <a:blip r:embed="rId3"/>
                <a:stretch>
                  <a:fillRect l="-4795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528B34E-B44C-B84E-8D48-A6D6AB7E0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338188"/>
            <a:ext cx="1774297" cy="28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05601"/>
      </p:ext>
    </p:extLst>
  </p:cSld>
  <p:clrMapOvr>
    <a:masterClrMapping/>
  </p:clrMapOvr>
  <p:transition advTm="6074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35100"/>
            <a:ext cx="431571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How do we build a Block Cipher</a:t>
            </a:r>
            <a:endParaRPr spc="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30505" y="358775"/>
                <a:ext cx="3750945" cy="2674643"/>
              </a:xfrm>
            </p:spPr>
            <p:txBody>
              <a:bodyPr/>
              <a:lstStyle/>
              <a:p>
                <a:pPr marL="12065" marR="508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Therefore</m:t>
                    </m:r>
                    <m:r>
                      <a:rPr lang="en-US">
                        <a:latin typeface="Cambria Math" charset="0"/>
                      </a:rPr>
                      <m:t>,</m:t>
                    </m:r>
                    <m:r>
                      <a:rPr lang="en-US" b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𝒅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𝒅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𝟏𝟔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𝟏𝟓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𝒅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𝒅</m:t>
                        </m:r>
                      </m:sup>
                    </m:sSup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⨁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𝟏𝟔</m:t>
                            </m:r>
                          </m:sub>
                        </m:sSub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>
                                <a:latin typeface="Cambria Math" charset="0"/>
                              </a:rPr>
                              <m:t>𝒅</m:t>
                            </m:r>
                          </m:sup>
                        </m:sSup>
                      </m:e>
                    </m:d>
                    <m:r>
                      <a:rPr lang="en-US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𝟏𝟔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sup>
                    </m:sSup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⨁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𝟏𝟔</m:t>
                            </m:r>
                          </m:sub>
                        </m:sSub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>
                                <a:latin typeface="Cambria Math" charset="0"/>
                              </a:rPr>
                              <m:t>𝒅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𝟏𝟓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sup>
                    </m:sSup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⨁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𝟏𝟔</m:t>
                            </m:r>
                          </m:sub>
                        </m:sSub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charset="0"/>
                                  </a:rPr>
                                  <m:t>𝟏𝟓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>
                                <a:latin typeface="Cambria Math" charset="0"/>
                              </a:rPr>
                              <m:t>𝒆</m:t>
                            </m:r>
                          </m:sup>
                        </m:sSup>
                      </m:e>
                    </m:d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⨁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𝟏𝟔</m:t>
                            </m:r>
                          </m:sub>
                        </m:sSub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>
                                <a:latin typeface="Cambria Math" charset="0"/>
                              </a:rPr>
                              <m:t>𝒅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𝟏𝟓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sup>
                    </m:sSup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⨁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𝟏𝟔</m:t>
                            </m:r>
                          </m:sub>
                        </m:sSub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>
                                <a:latin typeface="Cambria Math" charset="0"/>
                              </a:rPr>
                              <m:t>𝒅</m:t>
                            </m:r>
                          </m:sup>
                        </m:sSup>
                      </m:e>
                    </m:d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⨁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𝟏𝟔</m:t>
                            </m:r>
                          </m:sub>
                        </m:sSub>
                        <m:r>
                          <a:rPr lang="en-US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>
                                <a:latin typeface="Cambria Math" charset="0"/>
                              </a:rPr>
                              <m:t>𝒅</m:t>
                            </m:r>
                          </m:sup>
                        </m:sSup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b="1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𝟏𝟓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Hence, we have proved: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𝒅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𝟏𝟓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𝒅</m:t>
                        </m:r>
                      </m:sup>
                    </m:sSup>
                    <m:r>
                      <a:rPr lang="en-US" b="1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𝟏𝟓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b="1" dirty="0"/>
                  <a:t> reverses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𝟏𝟔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endParaRPr lang="en-US" dirty="0"/>
              </a:p>
              <a:p>
                <a:pPr marL="132715" marR="5080" indent="-120650">
                  <a:lnSpc>
                    <a:spcPct val="102600"/>
                  </a:lnSpc>
                  <a:spcBef>
                    <a:spcPts val="65"/>
                  </a:spcBef>
                  <a:buClr>
                    <a:srgbClr val="007435"/>
                  </a:buClr>
                  <a:buSzPct val="54545"/>
                  <a:buFont typeface="Trebuchet MS"/>
                  <a:buChar char="□"/>
                  <a:tabLst>
                    <a:tab pos="133350" algn="l"/>
                  </a:tabLst>
                </a:pPr>
                <a:r>
                  <a:rPr lang="en-US" dirty="0"/>
                  <a:t>The remaining round reversals work in a similar fashion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b="1" dirty="0"/>
                  <a:t> reverses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charset="0"/>
                          </a:rPr>
                          <m:t>𝒆</m:t>
                        </m:r>
                      </m:sup>
                    </m:sSup>
                  </m:oMath>
                </a14:m>
                <a:r>
                  <a:rPr lang="en-US" dirty="0"/>
                  <a:t> and so on).</a:t>
                </a:r>
                <a:endParaRPr lang="en-US" sz="1100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420A5C-72B0-0740-B199-BFE10590E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30505" y="358775"/>
                <a:ext cx="3750945" cy="2674643"/>
              </a:xfrm>
              <a:blipFill>
                <a:blip r:embed="rId3"/>
                <a:stretch>
                  <a:fillRect l="-101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3219450" y="237262"/>
            <a:ext cx="1287291" cy="45719"/>
          </a:xfrm>
          <a:custGeom>
            <a:avLst/>
            <a:gdLst/>
            <a:ahLst/>
            <a:cxnLst/>
            <a:rect l="l" t="t" r="r" b="b"/>
            <a:pathLst>
              <a:path w="2150745">
                <a:moveTo>
                  <a:pt x="0" y="0"/>
                </a:moveTo>
                <a:lnTo>
                  <a:pt x="2150538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20" y="25134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263" y="0"/>
                </a:moveTo>
                <a:lnTo>
                  <a:pt x="0" y="0"/>
                </a:lnTo>
                <a:lnTo>
                  <a:pt x="0" y="63263"/>
                </a:lnTo>
                <a:lnTo>
                  <a:pt x="63263" y="63263"/>
                </a:lnTo>
                <a:lnTo>
                  <a:pt x="63263" y="0"/>
                </a:lnTo>
                <a:close/>
              </a:path>
            </a:pathLst>
          </a:custGeom>
          <a:solidFill>
            <a:srgbClr val="007435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54" y="3342894"/>
            <a:ext cx="4261485" cy="0"/>
          </a:xfrm>
          <a:custGeom>
            <a:avLst/>
            <a:gdLst/>
            <a:ahLst/>
            <a:cxnLst/>
            <a:rect l="l" t="t" r="r" b="b"/>
            <a:pathLst>
              <a:path w="4261485">
                <a:moveTo>
                  <a:pt x="4261042" y="0"/>
                </a:moveTo>
                <a:lnTo>
                  <a:pt x="0" y="0"/>
                </a:lnTo>
              </a:path>
            </a:pathLst>
          </a:custGeom>
          <a:ln w="25305">
            <a:solidFill>
              <a:srgbClr val="0074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8679418"/>
      </p:ext>
    </p:extLst>
  </p:cSld>
  <p:clrMapOvr>
    <a:masterClrMapping/>
  </p:clrMapOvr>
  <p:transition advTm="60740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4241</TotalTime>
  <Words>594</Words>
  <Application>Microsoft Macintosh PowerPoint</Application>
  <PresentationFormat>Custom</PresentationFormat>
  <Paragraphs>135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Microsoft Sans Serif</vt:lpstr>
      <vt:lpstr>Palatino Linotype</vt:lpstr>
      <vt:lpstr>Trebuchet MS</vt:lpstr>
      <vt:lpstr>Office Theme</vt:lpstr>
      <vt:lpstr>PowerPoint Presentation</vt:lpstr>
      <vt:lpstr>Today</vt:lpstr>
      <vt:lpstr>Recall: DES structure and internals</vt:lpstr>
      <vt:lpstr>DES key schedule</vt:lpstr>
      <vt:lpstr>DES key schedule</vt:lpstr>
      <vt:lpstr>DES key schedule</vt:lpstr>
      <vt:lpstr>DES decryption</vt:lpstr>
      <vt:lpstr>DES decryption</vt:lpstr>
      <vt:lpstr>How do we build a Block Cipher</vt:lpstr>
      <vt:lpstr>DES Security</vt:lpstr>
      <vt:lpstr>DES Alternatives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Fingerprint Estimation with a Generative  Adversarial Network (GAN)</dc:title>
  <cp:lastModifiedBy>Sujoy Chakraborty</cp:lastModifiedBy>
  <cp:revision>516</cp:revision>
  <dcterms:created xsi:type="dcterms:W3CDTF">2021-03-12T19:02:42Z</dcterms:created>
  <dcterms:modified xsi:type="dcterms:W3CDTF">2021-10-14T02:45:33Z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2021-03-12T00:00:00Z</vt:filetime>
  </property>
</Properties>
</file>