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8" r:id="rId2"/>
    <p:sldId id="316" r:id="rId3"/>
    <p:sldId id="343" r:id="rId4"/>
    <p:sldId id="479" r:id="rId5"/>
    <p:sldId id="466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374" r:id="rId26"/>
    <p:sldId id="277" r:id="rId2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4694"/>
  </p:normalViewPr>
  <p:slideViewPr>
    <p:cSldViewPr>
      <p:cViewPr varScale="1">
        <p:scale>
          <a:sx n="240" d="100"/>
          <a:sy n="240" d="100"/>
        </p:scale>
        <p:origin x="12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7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0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6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5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1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1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Advanced Encryption Standard (AES) - 1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4481 (Fall 2021)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418716"/>
                <a:ext cx="4409059" cy="2226059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>
                    <a:latin typeface="Palatino Linotype" panose="02040502050505030304" pitchFamily="18" charset="0"/>
                  </a:rPr>
                  <a:t>Examples: 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b="1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There is a finite field with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11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elements, denoted by</a:t>
                </a:r>
                <a:r>
                  <a:rPr lang="en-US" sz="1100" b="1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(11)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There is a finite field with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81=</m:t>
                    </m:r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sz="11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elements.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There is a finite field with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256=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elements,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𝐺𝐹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(2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A finite field with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12=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.3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elements do not exist.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</a:t>
                </a:r>
                <a:endParaRPr lang="en-US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418716"/>
                <a:ext cx="4409059" cy="2226059"/>
              </a:xfrm>
              <a:blipFill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5358050"/>
      </p:ext>
    </p:extLst>
  </p:cSld>
  <p:clrMapOvr>
    <a:masterClrMapping/>
  </p:clrMapOvr>
  <p:transition advTm="6074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418716"/>
                <a:ext cx="4409059" cy="2505238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Types of Finite Fields: </a:t>
                </a:r>
              </a:p>
              <a:p>
                <a:endParaRPr lang="en-US" b="1" dirty="0"/>
              </a:p>
              <a:p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</a:rPr>
                      <m:t>. </m:t>
                    </m:r>
                    <m:r>
                      <a:rPr lang="en-US" b="1" i="1">
                        <a:latin typeface="Cambria Math" charset="0"/>
                      </a:rPr>
                      <m:t>𝑷𝒓𝒊𝒎𝒆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𝒇𝒊𝒆𝒍𝒅𝒔</m:t>
                    </m:r>
                    <m:r>
                      <a:rPr lang="en-US" b="1" i="1">
                        <a:latin typeface="Cambria Math" charset="0"/>
                      </a:rPr>
                      <m:t>:</m:t>
                    </m:r>
                    <m:r>
                      <a:rPr lang="en-US" b="1" i="1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b="1" i="1" dirty="0">
                    <a:latin typeface="Cambria Math" charset="0"/>
                  </a:rPr>
                  <a:t> </a:t>
                </a:r>
              </a:p>
              <a:p>
                <a:endParaRPr lang="en-US" b="1" i="1" dirty="0">
                  <a:latin typeface="Cambria Math" charset="0"/>
                </a:endParaRPr>
              </a:p>
              <a:p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𝟐</m:t>
                    </m:r>
                    <m:r>
                      <a:rPr lang="en-US" b="1" i="1">
                        <a:latin typeface="Cambria Math" charset="0"/>
                      </a:rPr>
                      <m:t>. </m:t>
                    </m:r>
                    <m:r>
                      <a:rPr lang="en-US" b="1" i="1">
                        <a:latin typeface="Cambria Math" charset="0"/>
                      </a:rPr>
                      <m:t>𝑬𝒙𝒕𝒆𝒏𝒔𝒊𝒐𝒏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𝒇𝒊𝒆𝒍𝒅𝒔</m:t>
                    </m:r>
                    <m:r>
                      <a:rPr lang="en-US" b="1" i="1">
                        <a:latin typeface="Cambria Math" charset="0"/>
                      </a:rPr>
                      <m:t>:</m:t>
                    </m:r>
                    <m:r>
                      <a:rPr lang="en-US" b="1" i="1">
                        <a:latin typeface="Cambria Math" charset="0"/>
                      </a:rPr>
                      <m:t>𝑮𝑭</m:t>
                    </m:r>
                    <m:r>
                      <a:rPr lang="en-US" b="1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𝒑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	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Both are important for cryptography.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Especially important in crypto is the extension field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GF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Motivation:</a:t>
                </a:r>
                <a:r>
                  <a:rPr lang="en-US" dirty="0"/>
                  <a:t> To understand AES.</a:t>
                </a:r>
                <a:endParaRPr lang="en-US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418716"/>
                <a:ext cx="4409059" cy="2505238"/>
              </a:xfrm>
              <a:blipFill>
                <a:blip r:embed="rId3"/>
                <a:stretch>
                  <a:fillRect l="-862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502070"/>
      </p:ext>
    </p:extLst>
  </p:cSld>
  <p:clrMapOvr>
    <a:masterClrMapping/>
  </p:clrMapOvr>
  <p:transition advTm="6074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1615892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Prime Fields/Prime Field Arithmetic: </a:t>
                </a:r>
                <a:r>
                  <a:rPr lang="en-US" dirty="0"/>
                  <a:t>The elements of a Prime Field are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{0, 1, 2, …, 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Theorem: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be a prime number. The integer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GF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and is referred to as a </a:t>
                </a:r>
                <a:r>
                  <a:rPr lang="en-US" b="1" dirty="0"/>
                  <a:t>Prime Field</a:t>
                </a:r>
                <a:r>
                  <a:rPr lang="en-US" dirty="0"/>
                  <a:t> or Galois Field with a prime number of elements. All non-zero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GF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have an inverse. Arithmetic operations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GF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are done modulo p.</a:t>
                </a:r>
                <a:endParaRPr lang="en-US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1615892"/>
              </a:xfrm>
              <a:blipFill>
                <a:blip r:embed="rId3"/>
                <a:stretch>
                  <a:fillRect l="-862" r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429486"/>
      </p:ext>
    </p:extLst>
  </p:cSld>
  <p:clrMapOvr>
    <a:masterClrMapping/>
  </p:clrMapOvr>
  <p:transition advTm="6074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2108526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Prime Fields/Prime Field Arithmetic: </a:t>
                </a:r>
                <a:r>
                  <a:rPr lang="en-US" dirty="0"/>
                  <a:t>The elements of a prime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with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{0, 1, 2, …, 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−1}</m:t>
                    </m:r>
                  </m:oMath>
                </a14:m>
                <a:r>
                  <a:rPr lang="en-US" dirty="0"/>
                  <a:t> satisfy all the properties of a field: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r>
                  <a:rPr lang="en-US" b="1" dirty="0"/>
                  <a:t>a.  Closure: </a:t>
                </a:r>
                <a:endParaRPr lang="en-US" b="1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  <a:p>
                <a:endParaRPr lang="en-US" b="1" dirty="0">
                  <a:ea typeface="Cambria Math" charset="0"/>
                  <a:cs typeface="Cambria Math" charset="0"/>
                </a:endParaRPr>
              </a:p>
              <a:p>
                <a:r>
                  <a:rPr lang="en-US" b="1" dirty="0"/>
                  <a:t>b.  Associativity: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</m:oMath>
                  </m:oMathPara>
                </a14:m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2108526"/>
              </a:xfrm>
              <a:blipFill>
                <a:blip r:embed="rId3"/>
                <a:stretch>
                  <a:fillRect l="-2011" r="-575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584465"/>
      </p:ext>
    </p:extLst>
  </p:cSld>
  <p:clrMapOvr>
    <a:masterClrMapping/>
  </p:clrMapOvr>
  <p:transition advTm="6074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1902893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r>
                  <a:rPr lang="en-US" b="1" dirty="0"/>
                  <a:t>c.	 Identity/neutral elements: 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b="1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</m:oMath>
                  </m:oMathPara>
                </a14:m>
                <a:endParaRPr lang="en-US" b="1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𝑮𝑭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𝒎𝒐𝒅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  <a:p>
                <a:r>
                  <a:rPr lang="en-US" b="1" dirty="0"/>
                  <a:t>d. Inverse: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>
                        <a:latin typeface="Cambria Math" charset="0"/>
                        <a:ea typeface="Cambria Math" charset="0"/>
                        <a:cs typeface="Cambria Math" charset="0"/>
                      </a:rPr>
                      <m:t>𝐢𝐧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𝑮𝑭</m:t>
                    </m:r>
                    <m:d>
                      <m:d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𝒑</m:t>
                        </m:r>
                      </m:e>
                    </m:d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,∃</m:t>
                    </m:r>
                    <m:sSup>
                      <m:sSup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05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𝑮𝑭</m:t>
                    </m:r>
                    <m:d>
                      <m:d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𝒑</m:t>
                        </m:r>
                      </m:e>
                    </m:d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𝒔𝒖𝒄𝒉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𝒕𝒉𝒂𝒕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sSup>
                      <m:sSup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05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05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0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</m:oMath>
                </a14:m>
                <a:r>
                  <a:rPr lang="en-US" b="1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ea typeface="Cambria Math" charset="0"/>
                    <a:cs typeface="Cambria Math" charset="0"/>
                  </a:rPr>
                  <a:t>(multiplicative inverse exists for all non-zero elements).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∈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𝒑</m:t>
                        </m:r>
                      </m:e>
                    </m:d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, −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is the additive inverse of </a:t>
                </a:r>
                <a14:m>
                  <m:oMath xmlns:m="http://schemas.openxmlformats.org/officeDocument/2006/math"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𝒂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. Hence, additive inverse exists for all elements in </a:t>
                </a:r>
                <a14:m>
                  <m:oMath xmlns:m="http://schemas.openxmlformats.org/officeDocument/2006/math"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𝑮𝑭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  <m:r>
                      <a:rPr lang="en-US" sz="105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.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1902893"/>
              </a:xfrm>
              <a:blipFill>
                <a:blip r:embed="rId3"/>
                <a:stretch>
                  <a:fillRect l="-20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837730"/>
      </p:ext>
    </p:extLst>
  </p:cSld>
  <p:clrMapOvr>
    <a:masterClrMapping/>
  </p:clrMapOvr>
  <p:transition advTm="6074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1" y="571683"/>
                <a:ext cx="1600199" cy="1844491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Example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b="1" dirty="0"/>
                  <a:t>: </a:t>
                </a:r>
                <a:r>
                  <a:rPr lang="en-US" dirty="0"/>
                  <a:t>Let us consider the finite field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GF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={0, 1, 2, 3, 4}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We observe that, all properties of the field are satisfied in this case: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r>
                  <a:rPr lang="en-US" b="1" dirty="0"/>
                  <a:t> a. Closure: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GF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is closed with respect to addition and multiplication.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1" y="571683"/>
                <a:ext cx="1600199" cy="1844491"/>
              </a:xfrm>
              <a:blipFill>
                <a:blip r:embed="rId3"/>
                <a:stretch>
                  <a:fillRect l="-5512" r="-5512" b="-36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9516C22-74D6-904A-97AB-22E4F472FD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01222"/>
                  </p:ext>
                </p:extLst>
              </p:nvPr>
            </p:nvGraphicFramePr>
            <p:xfrm>
              <a:off x="2130688" y="282575"/>
              <a:ext cx="192696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260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10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605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5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5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605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605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9516C22-74D6-904A-97AB-22E4F472FD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01222"/>
                  </p:ext>
                </p:extLst>
              </p:nvPr>
            </p:nvGraphicFramePr>
            <p:xfrm>
              <a:off x="2130688" y="282575"/>
              <a:ext cx="192696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263" r="-496154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000" t="-5263" r="-41600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54" t="-5263" r="-30000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8000" t="-5263" r="-21200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2308" t="-5263" r="-103846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2000" t="-5263" r="-8000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496154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000" t="-100000" r="-41600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54" t="-100000" r="-30000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8000" t="-100000" r="-21200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2308" t="-100000" r="-103846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2000" t="-100000" r="-8000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10526" r="-49615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000" t="-210526" r="-41600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54" t="-210526" r="-30000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8000" t="-210526" r="-21200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2308" t="-210526" r="-103846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2000" t="-210526" r="-8000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10526" r="-496154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000" t="-310526" r="-41600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54" t="-310526" r="-30000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8000" t="-310526" r="-21200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2308" t="-310526" r="-103846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2000" t="-310526" r="-8000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0000" r="-4961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000" t="-390000" r="-416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54" t="-39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8000" t="-390000" r="-212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2308" t="-390000" r="-10384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2000" t="-390000" r="-8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15789" r="-496154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000" t="-515789" r="-41600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154" t="-515789" r="-30000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8000" t="-515789" r="-21200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2308" t="-515789" r="-103846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2000" t="-515789" r="-8000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7A9B5E-8823-AC4B-801C-A42FDDFB74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5797393"/>
                  </p:ext>
                </p:extLst>
              </p:nvPr>
            </p:nvGraphicFramePr>
            <p:xfrm>
              <a:off x="2130690" y="1730375"/>
              <a:ext cx="192696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788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10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88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88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8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88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88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7A9B5E-8823-AC4B-801C-A42FDDFB74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5797393"/>
                  </p:ext>
                </p:extLst>
              </p:nvPr>
            </p:nvGraphicFramePr>
            <p:xfrm>
              <a:off x="2130690" y="1730375"/>
              <a:ext cx="192696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11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263" r="-496154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000" t="-5263" r="-41600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6154" t="-5263" r="-30000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000" t="-5263" r="-21200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2308" t="-5263" r="-103846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2000" t="-5263" r="-8000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496154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000" t="-100000" r="-41600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6154" t="-100000" r="-30000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000" t="-100000" r="-21200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2308" t="-100000" r="-103846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2000" t="-100000" r="-8000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10526" r="-49615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000" t="-210526" r="-41600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6154" t="-210526" r="-30000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000" t="-210526" r="-21200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2308" t="-210526" r="-103846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2000" t="-210526" r="-8000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10526" r="-496154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000" t="-310526" r="-41600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6154" t="-310526" r="-30000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000" t="-310526" r="-21200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2308" t="-310526" r="-103846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2000" t="-310526" r="-8000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0000" r="-4961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000" t="-390000" r="-416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6154" t="-39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000" t="-390000" r="-212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2308" t="-390000" r="-10384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2000" t="-390000" r="-8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15789" r="-496154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000" t="-515789" r="-41600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6154" t="-515789" r="-30000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000" t="-515789" r="-21200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2308" t="-515789" r="-103846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2000" t="-515789" r="-8000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7281068"/>
      </p:ext>
    </p:extLst>
  </p:cSld>
  <p:clrMapOvr>
    <a:masterClrMapping/>
  </p:clrMapOvr>
  <p:transition advTm="6074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1" y="571683"/>
                <a:ext cx="1676399" cy="2205668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r>
                  <a:rPr lang="en-US" b="1" dirty="0"/>
                  <a:t>b. Associativity: </a:t>
                </a:r>
                <a:r>
                  <a:rPr lang="en-US" dirty="0"/>
                  <a:t>‘*’ and ‘+’ are associative operations.</a:t>
                </a:r>
              </a:p>
              <a:p>
                <a:endParaRPr lang="en-US" dirty="0"/>
              </a:p>
              <a:p>
                <a:r>
                  <a:rPr lang="en-US" b="1" dirty="0"/>
                  <a:t>c. Identity element: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 are the identity elements with respect to addition and multiplication, respectively.</a:t>
                </a:r>
              </a:p>
              <a:p>
                <a:endParaRPr lang="en-US" dirty="0"/>
              </a:p>
              <a:p>
                <a:r>
                  <a:rPr lang="en-US" b="1" dirty="0"/>
                  <a:t>d. Inverse: </a:t>
                </a:r>
                <a:r>
                  <a:rPr lang="en-US" dirty="0"/>
                  <a:t>Additive and multiplicative inverses are shown here.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1" y="571683"/>
                <a:ext cx="1676399" cy="2205668"/>
              </a:xfrm>
              <a:blipFill>
                <a:blip r:embed="rId3"/>
                <a:stretch>
                  <a:fillRect l="-5263" r="-4511"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FF1579D-DD35-A242-86D2-CD96FA665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977071"/>
                  </p:ext>
                </p:extLst>
              </p:nvPr>
            </p:nvGraphicFramePr>
            <p:xfrm>
              <a:off x="2228850" y="267335"/>
              <a:ext cx="1905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8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𝐄𝐥𝐞𝐦𝐞𝐧𝐭</m:t>
                                </m:r>
                              </m:oMath>
                            </m:oMathPara>
                          </a14:m>
                          <a:endParaRPr lang="en-US" sz="9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𝐀𝐝𝐝𝐢𝐭𝐢𝐯𝐞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𝐈𝐧𝐯𝐞𝐫𝐬𝐞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FF1579D-DD35-A242-86D2-CD96FA665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977071"/>
                  </p:ext>
                </p:extLst>
              </p:nvPr>
            </p:nvGraphicFramePr>
            <p:xfrm>
              <a:off x="2228850" y="267335"/>
              <a:ext cx="1905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5556" r="-101316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667" t="-5556" r="-2667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105556" r="-101316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667" t="-105556" r="-2667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194737" r="-101316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667" t="-194737" r="-2667" b="-2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311111" r="-101316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667" t="-311111" r="-266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411111" r="-101316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667" t="-411111" r="-266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511111" r="-10131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667" t="-511111" r="-266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7960C94-1E54-814E-8FDC-E381402E1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649693"/>
                  </p:ext>
                </p:extLst>
              </p:nvPr>
            </p:nvGraphicFramePr>
            <p:xfrm>
              <a:off x="2228850" y="1668939"/>
              <a:ext cx="1905000" cy="15092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62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𝐄𝐥𝐞𝐦𝐞𝐧𝐭</m:t>
                                </m:r>
                              </m:oMath>
                            </m:oMathPara>
                          </a14:m>
                          <a:endParaRPr lang="en-US" sz="9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𝐌𝐮𝐥𝐭𝐢𝐩𝐥𝐢𝐜𝐚𝐭𝐢𝐯𝐞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i="0" dirty="0">
                            <a:latin typeface="Cambria Math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𝐈𝐧𝐯𝐞𝐫𝐬𝐞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537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𝐝𝐨𝐞𝐬</m:t>
                                </m:r>
                                <m:sSup>
                                  <m:sSupPr>
                                    <m:ctrlPr>
                                      <a:rPr lang="en-US" sz="9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1" i="0" dirty="0" smtClean="0">
                                        <a:latin typeface="Cambria Math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en-US" sz="900" b="1" i="0" dirty="0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𝐭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𝐞𝐱𝐢𝐬𝐭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537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537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537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537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0" dirty="0" smtClean="0">
                                    <a:latin typeface="Cambria Math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7960C94-1E54-814E-8FDC-E381402E1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649693"/>
                  </p:ext>
                </p:extLst>
              </p:nvPr>
            </p:nvGraphicFramePr>
            <p:xfrm>
              <a:off x="2228850" y="1668939"/>
              <a:ext cx="1905000" cy="15092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62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16" t="-3448" r="-101316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667" t="-3448" r="-2667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16" t="-166667" r="-101316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667" t="-166667" r="-2667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16" t="-266667" r="-101316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667" t="-266667" r="-2667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16" t="-347368" r="-101316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667" t="-347368" r="-2667" b="-1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16" t="-472222" r="-101316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667" t="-472222" r="-266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16" t="-572222" r="-10131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667" t="-572222" r="-266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3136333"/>
      </p:ext>
    </p:extLst>
  </p:cSld>
  <p:clrMapOvr>
    <a:masterClrMapping/>
  </p:clrMapOvr>
  <p:transition advTm="6074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1428148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Example: </a:t>
                </a:r>
                <a:r>
                  <a:rPr lang="en-US" dirty="0"/>
                  <a:t>The smallest prime field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={0, 1}</m:t>
                    </m:r>
                  </m:oMath>
                </a14:m>
                <a:r>
                  <a:rPr lang="en-US" dirty="0"/>
                  <a:t>. Arithmetic is simply done modulo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dirty="0"/>
                  <a:t>.  (You can find the addition and multiplication tables very easily)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Note: </a:t>
                </a:r>
                <a:r>
                  <a:rPr lang="en-US" dirty="0"/>
                  <a:t>To obtain multiplicative multiplicative inverse, we use the </a:t>
                </a:r>
                <a:r>
                  <a:rPr lang="en-US" b="1" dirty="0"/>
                  <a:t>Extended Euclidean Algorithm </a:t>
                </a:r>
                <a:r>
                  <a:rPr lang="en-US" dirty="0"/>
                  <a:t>(we’ll cover this later). </a:t>
                </a:r>
                <a:endParaRPr lang="en-US" b="1" dirty="0"/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1428148"/>
              </a:xfrm>
              <a:blipFill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592081"/>
      </p:ext>
    </p:extLst>
  </p:cSld>
  <p:clrMapOvr>
    <a:masterClrMapping/>
  </p:clrMapOvr>
  <p:transition advTm="6074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1946495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Extension Field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𝑮𝑭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𝒎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arithmetic:</a:t>
                </a: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457200" indent="-457200">
                  <a:buAutoNum type="alphaUcPeriod"/>
                </a:pPr>
                <a:r>
                  <a:rPr lang="en-US" b="1" dirty="0"/>
                  <a:t>Element representation: </a:t>
                </a:r>
                <a:r>
                  <a:rPr lang="en-US" dirty="0"/>
                  <a:t>The elements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𝑮𝑭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𝒎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polynomials.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={0, 1}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             Example: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r>
                      <a:rPr lang="en-US" b="1" i="1" dirty="0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charset="0"/>
                          </a:rPr>
                          <m:t>𝟖</m:t>
                        </m:r>
                      </m:e>
                    </m:d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            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{0, 1}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={0, 1, 2}</m:t>
                    </m:r>
                  </m:oMath>
                </a14:m>
                <a:r>
                  <a:rPr lang="en-US" dirty="0"/>
                  <a:t>.</a:t>
                </a:r>
                <a:r>
                  <a:rPr lang="en-US" b="1" dirty="0"/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1" i="1" dirty="0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latin typeface="Cambria Math" charset="0"/>
                      </a:rPr>
                      <m:t>={</m:t>
                    </m:r>
                    <m:r>
                      <a:rPr lang="en-US" b="1" i="1" dirty="0">
                        <a:latin typeface="Cambria Math" charset="0"/>
                      </a:rPr>
                      <m:t>𝟎</m:t>
                    </m:r>
                    <m:r>
                      <a:rPr lang="en-US" b="1" i="1" dirty="0">
                        <a:latin typeface="Cambria Math" charset="0"/>
                      </a:rPr>
                      <m:t>, </m:t>
                    </m:r>
                    <m:r>
                      <a:rPr lang="en-US" b="1" i="1" dirty="0">
                        <a:latin typeface="Cambria Math" charset="0"/>
                      </a:rPr>
                      <m:t>𝟏</m:t>
                    </m:r>
                    <m:r>
                      <a:rPr lang="en-US" b="1" i="1" dirty="0">
                        <a:latin typeface="Cambria Math" charset="0"/>
                      </a:rPr>
                      <m:t>, </m:t>
                    </m:r>
                    <m:r>
                      <a:rPr lang="en-US" b="1" i="1" dirty="0">
                        <a:latin typeface="Cambria Math" charset="0"/>
                      </a:rPr>
                      <m:t>𝒙</m:t>
                    </m:r>
                    <m:r>
                      <a:rPr lang="en-US" b="1" i="1" dirty="0">
                        <a:latin typeface="Cambria Math" charset="0"/>
                      </a:rPr>
                      <m:t>, </m:t>
                    </m:r>
                    <m:r>
                      <a:rPr lang="en-US" b="1" i="1" dirty="0">
                        <a:latin typeface="Cambria Math" charset="0"/>
                      </a:rPr>
                      <m:t>𝒙</m:t>
                    </m:r>
                    <m:r>
                      <a:rPr lang="en-US" b="1" i="1" dirty="0">
                        <a:latin typeface="Cambria Math" charset="0"/>
                      </a:rPr>
                      <m:t>+</m:t>
                    </m:r>
                    <m:r>
                      <a:rPr lang="en-US" b="1" i="1" dirty="0">
                        <a:latin typeface="Cambria Math" charset="0"/>
                      </a:rPr>
                      <m:t>𝟏</m:t>
                    </m:r>
                    <m:r>
                      <a:rPr lang="en-US" b="1" i="1" dirty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+</m:t>
                    </m:r>
                    <m:r>
                      <a:rPr lang="en-US" b="1" i="1">
                        <a:latin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+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+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+</m:t>
                    </m:r>
                    <m:r>
                      <a:rPr lang="en-US" b="1" i="1">
                        <a:latin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1946495"/>
              </a:xfrm>
              <a:blipFill>
                <a:blip r:embed="rId3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660855"/>
      </p:ext>
    </p:extLst>
  </p:cSld>
  <p:clrMapOvr>
    <a:masterClrMapping/>
  </p:clrMapOvr>
  <p:transition advTm="6074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2141292"/>
              </a:xfrm>
            </p:spPr>
            <p:txBody>
              <a:bodyPr/>
              <a:lstStyle/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457200" indent="-457200">
                  <a:buAutoNum type="alphaUcPeriod" startAt="2"/>
                </a:pPr>
                <a:r>
                  <a:rPr lang="en-US" b="1" dirty="0"/>
                  <a:t>Element representation: </a:t>
                </a:r>
                <a:r>
                  <a:rPr lang="en-US" dirty="0"/>
                  <a:t>The elements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𝑮𝑭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𝒎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</a:t>
                </a:r>
                <a:r>
                  <a:rPr lang="en-US" b="1" dirty="0"/>
                  <a:t>Extension Field addition and subtraction:</a:t>
                </a:r>
              </a:p>
              <a:p>
                <a:endParaRPr lang="en-US" b="1" dirty="0"/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 The sum of the two elements is then computed as: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charset="0"/>
                            </a:rPr>
                            <m:t> 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charset="0"/>
                            </a:rPr>
                            <m:t> 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                                                    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𝑚𝑜𝑑</m:t>
                      </m:r>
                      <m:r>
                        <a:rPr lang="en-US" i="1">
                          <a:latin typeface="Cambria Math" charset="0"/>
                        </a:rPr>
                        <m:t> 2.</m:t>
                      </m:r>
                    </m:oMath>
                  </m:oMathPara>
                </a14:m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2141292"/>
              </a:xfrm>
              <a:blipFill>
                <a:blip r:embed="rId3"/>
                <a:stretch>
                  <a:fillRect l="-2011" r="-2299" b="-3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201045"/>
      </p:ext>
    </p:extLst>
  </p:cSld>
  <p:clrMapOvr>
    <a:masterClrMapping/>
  </p:clrMapOvr>
  <p:transition advTm="6074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/>
              <a:t>Today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96692"/>
            <a:ext cx="4304030" cy="17177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We’ll discuss: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Motivation for AES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Introduction to Finite 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Prime 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Extension Fields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1405298"/>
      </p:ext>
    </p:extLst>
  </p:cSld>
  <p:clrMapOvr>
    <a:masterClrMapping/>
  </p:clrMapOvr>
  <p:transition advTm="6074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1610249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So, use regular polynomial addition or subtraction, where the coefficients are computed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𝐺𝐹</m:t>
                    </m:r>
                    <m:r>
                      <a:rPr lang="en-US" i="1">
                        <a:latin typeface="Cambria Math" charset="0"/>
                      </a:rPr>
                      <m:t>(2)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Example:</a:t>
                </a:r>
                <a:r>
                  <a:rPr lang="en-US" dirty="0"/>
                  <a:t> Let us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+1, </m:t>
                    </m:r>
                    <m:r>
                      <a:rPr lang="en-US" i="1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+1.</m:t>
                    </m:r>
                  </m:oMath>
                </a14:m>
                <a:r>
                  <a:rPr lang="en-US" dirty="0"/>
                  <a:t>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=(1+1)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457200" indent="-457200">
                  <a:buAutoNum type="alphaUcPeriod" startAt="3"/>
                </a:pPr>
                <a:r>
                  <a:rPr lang="en-US" b="1" dirty="0"/>
                  <a:t>Multiplication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Intuition is to do regular polynomial multiplication.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1610249"/>
              </a:xfrm>
              <a:blipFill>
                <a:blip r:embed="rId3"/>
                <a:stretch>
                  <a:fillRect l="-2011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349183"/>
      </p:ext>
    </p:extLst>
  </p:cSld>
  <p:clrMapOvr>
    <a:masterClrMapping/>
  </p:clrMapOvr>
  <p:transition advTm="6074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1802032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=(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+1)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+1.</m:t>
                    </m:r>
                  </m:oMath>
                </a14:m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But the above result is not correct because it is not in the field (closure property must be satisfied).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Solution: </a:t>
                </a:r>
                <a:r>
                  <a:rPr lang="en-US" dirty="0"/>
                  <a:t>Reduce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𝐷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modulo a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that behaves like a prime. These are called “irreducible polynomials”.</a:t>
                </a:r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1802032"/>
              </a:xfrm>
              <a:blipFill>
                <a:blip r:embed="rId3"/>
                <a:stretch>
                  <a:fillRect l="-862" r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013133"/>
      </p:ext>
    </p:extLst>
  </p:cSld>
  <p:clrMapOvr>
    <a:masterClrMapping/>
  </p:clrMapOvr>
  <p:transition advTm="6074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2396169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Definition: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𝑙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  <m:r>
                      <a:rPr lang="en-US" b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an irreducible polynomial.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For this example, let us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We compute: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𝑚𝑜𝑑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(we did this in class)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We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indeed in the field.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Question: </a:t>
                </a:r>
                <a:r>
                  <a:rPr lang="en-US" dirty="0"/>
                  <a:t>Where do we get this polynomial from?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2396169"/>
              </a:xfrm>
              <a:blipFill>
                <a:blip r:embed="rId3"/>
                <a:stretch>
                  <a:fillRect l="-86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042102"/>
      </p:ext>
    </p:extLst>
  </p:cSld>
  <p:clrMapOvr>
    <a:masterClrMapping/>
  </p:clrMapOvr>
  <p:transition advTm="6074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2163990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For every Finite Field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there are several irreducible polynomials (For the previous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/>
                  <a:t> is also irreducible).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The result of computation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𝑮𝑭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depends on the choice of the irreducible polynomial.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So, if we do not specify the polynomial, we cannot do the computation.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2163990"/>
              </a:xfrm>
              <a:blipFill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480563"/>
      </p:ext>
    </p:extLst>
  </p:cSld>
  <p:clrMapOvr>
    <a:masterClrMapping/>
  </p:clrMapOvr>
  <p:transition advTm="6074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250" y="571683"/>
                <a:ext cx="4409059" cy="2638736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The AES irreducible polynomial is: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The above polynomial is part of the AES standard.</a:t>
                </a:r>
              </a:p>
              <a:p>
                <a:endParaRPr lang="en-US" b="1" dirty="0"/>
              </a:p>
              <a:p>
                <a:pPr marL="457200" indent="-457200">
                  <a:buFont typeface="Arial" panose="020B0604020202020204" pitchFamily="34" charset="0"/>
                  <a:buAutoNum type="alphaUcPeriod" startAt="4"/>
                </a:pPr>
                <a:r>
                  <a:rPr lang="en-US" b="1" dirty="0"/>
                  <a:t>Inversion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of an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)∈</m:t>
                    </m:r>
                    <m:r>
                      <a:rPr lang="en-US" i="1">
                        <a:latin typeface="Cambria Math" charset="0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must satisfy: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≡1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Note: </a:t>
                </a:r>
                <a:r>
                  <a:rPr lang="en-US" dirty="0"/>
                  <a:t>Extended Euclidean Algorithm is needed to find the inverse.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lvl="1"/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250" y="571683"/>
                <a:ext cx="4409059" cy="2638736"/>
              </a:xfrm>
              <a:blipFill>
                <a:blip r:embed="rId3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350505"/>
      </p:ext>
    </p:extLst>
  </p:cSld>
  <p:clrMapOvr>
    <a:masterClrMapping/>
  </p:clrMapOvr>
  <p:transition advTm="6074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Summary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039932" y="237262"/>
            <a:ext cx="1543009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282575"/>
            <a:ext cx="4304030" cy="22910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 discussed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Motivation for AES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Introduction to Finite Fields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Prime Fields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Extension Fields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41603254"/>
      </p:ext>
    </p:extLst>
  </p:cSld>
  <p:clrMapOvr>
    <a:masterClrMapping/>
  </p:clrMapOvr>
  <p:transition advTm="60740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Motivation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498288"/>
            <a:ext cx="2008936" cy="25274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AES was proposed when a new encryption standard was needed after DES was broken.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Today, it is the de facto standard.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Used pretty much in every web browser.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Used in banking machines and wi-fi routers.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C7F38-35C3-B146-808B-422C0786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2" y="733787"/>
            <a:ext cx="2368259" cy="1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3498"/>
      </p:ext>
    </p:extLst>
  </p:cSld>
  <p:clrMapOvr>
    <a:masterClrMapping/>
  </p:clrMapOvr>
  <p:transition advTm="6074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Motivation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98288"/>
                <a:ext cx="2008936" cy="270086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AES has much longer key length.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Rijndael has key lengths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128, 192 </m:t>
                    </m:r>
                    <m:r>
                      <m:rPr>
                        <m:sty m:val="p"/>
                      </m:rPr>
                      <a:rPr lang="en-US" sz="1100">
                        <a:latin typeface="Cambria Math" charset="0"/>
                      </a:rPr>
                      <m:t>and</m:t>
                    </m:r>
                    <m:r>
                      <a:rPr lang="en-US" sz="1100">
                        <a:latin typeface="Cambria Math" charset="0"/>
                      </a:rPr>
                      <m:t> 256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bits.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AES standard calls for a block size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128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bits.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We discuss here only the standard version of Rijndael (used by most commercial applications) with a key length of 128 bits.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98288"/>
                <a:ext cx="2008936" cy="2700868"/>
              </a:xfrm>
              <a:prstGeom prst="rect">
                <a:avLst/>
              </a:prstGeom>
              <a:blipFill>
                <a:blip r:embed="rId3"/>
                <a:stretch>
                  <a:fillRect l="-1887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C7F38-35C3-B146-808B-422C07861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2" y="733787"/>
            <a:ext cx="2368259" cy="1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6323"/>
      </p:ext>
    </p:extLst>
  </p:cSld>
  <p:clrMapOvr>
    <a:masterClrMapping/>
  </p:clrMapOvr>
  <p:transition advTm="6074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Introduction to 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511175"/>
                <a:ext cx="3674745" cy="2153859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All internal operations of AES are based on Finite Fields.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Terminology: </a:t>
                </a:r>
                <a:r>
                  <a:rPr lang="en-US" dirty="0"/>
                  <a:t>Finite Fields are also known as Galois Field (in the name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19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century French mathematician </a:t>
                </a:r>
                <a:r>
                  <a:rPr lang="en-US" dirty="0" err="1"/>
                  <a:t>Evariste</a:t>
                </a:r>
                <a:r>
                  <a:rPr lang="en-US" dirty="0"/>
                  <a:t> Galois).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We define three basic algebraic structures: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b="1" dirty="0"/>
              </a:p>
              <a:p>
                <a:r>
                  <a:rPr lang="en-US" b="1" dirty="0"/>
                  <a:t>	</a:t>
                </a:r>
                <a:r>
                  <a:rPr lang="en-US" dirty="0"/>
                  <a:t>- Group</a:t>
                </a:r>
              </a:p>
              <a:p>
                <a:r>
                  <a:rPr lang="en-US" dirty="0"/>
                  <a:t>	- Ring (Refer to Slide – 2)</a:t>
                </a:r>
              </a:p>
              <a:p>
                <a:r>
                  <a:rPr lang="en-US" dirty="0"/>
                  <a:t>	- Field</a:t>
                </a:r>
                <a:endParaRPr lang="en-US" sz="11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511175"/>
                <a:ext cx="3674745" cy="2153859"/>
              </a:xfrm>
              <a:blipFill>
                <a:blip r:embed="rId3"/>
                <a:stretch>
                  <a:fillRect l="-1034" r="-1379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605753"/>
      </p:ext>
    </p:extLst>
  </p:cSld>
  <p:clrMapOvr>
    <a:masterClrMapping/>
  </p:clrMapOvr>
  <p:transition advTm="6074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Group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282575"/>
                <a:ext cx="3674745" cy="2744021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A group is a set of elements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/>
                  <a:t> together with an operation ‘◦’ which combines two elements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/>
                  <a:t>. A group has the following properties: 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 group operation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◦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is closed. That is,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it holds that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 group operation is associative. That is,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◦(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)=(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◦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)◦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There is an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I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called the neutral element (or identity element), such that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</m:t>
                    </m:r>
                    <m:r>
                      <m:rPr>
                        <m:sty m:val="p"/>
                      </m:rP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I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I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there exists an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called the inverse of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</m:t>
                    </m:r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◦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I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A group G is abelian (or commutative) if, furthermore,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◦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</a:t>
                </a:r>
                <a:endParaRPr lang="en-US" sz="10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282575"/>
                <a:ext cx="3674745" cy="2744021"/>
              </a:xfrm>
              <a:blipFill>
                <a:blip r:embed="rId3"/>
                <a:stretch>
                  <a:fillRect l="-1034" r="-2759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846263"/>
      </p:ext>
    </p:extLst>
  </p:cSld>
  <p:clrMapOvr>
    <a:masterClrMapping/>
  </p:clrMapOvr>
  <p:transition advTm="6074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Ring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71450" y="310568"/>
                <a:ext cx="4409059" cy="3172407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A Ring is a set of elements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together with two operations ‘+’ and ‘*’, which combines two elements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A Ring has the following properties: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 Ring is closed. That is,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,∈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it holds that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 ring operations ‘+’ and ‘*’ are associative. That is,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1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There is a neutral element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with respect to addition, i.e.,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</m:t>
                    </m:r>
                    <m:r>
                      <a:rPr lang="en-US" sz="1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Additive inverse always exists, i.e.,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there exists an element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∈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called the additive inverse of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There is a neutral element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with respect to multiplication, i.e.,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</m:t>
                    </m:r>
                    <m:r>
                      <a:rPr lang="en-US" sz="1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=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Multiplicative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exists only for some elements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exists,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and we can divide by the element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1450" y="310568"/>
                <a:ext cx="4409059" cy="3172407"/>
              </a:xfrm>
              <a:blipFill>
                <a:blip r:embed="rId3"/>
                <a:stretch>
                  <a:fillRect l="-862" r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458356"/>
      </p:ext>
    </p:extLst>
  </p:cSld>
  <p:clrMapOvr>
    <a:masterClrMapping/>
  </p:clrMapOvr>
  <p:transition advTm="6074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Field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71450" y="379897"/>
                <a:ext cx="4409059" cy="2431178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Formal definition:  </a:t>
                </a:r>
                <a:r>
                  <a:rPr lang="en-US" dirty="0"/>
                  <a:t>A field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 is a set of elements with the following properties: 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1. All elements of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 form an additive group with the group operation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“+”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 and the neutral element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  <a:p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      2. All elements of F except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 form a multiplicative  	group with the group operation “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” and the neutral element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  <a:p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      3. When the two group operations are mixed, the distributivity law holds, i.e.,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∈ 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𝐹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: 	</m:t>
                    </m:r>
                  </m:oMath>
                </a14:m>
                <a:endParaRPr lang="en-US" sz="1000" i="1" dirty="0">
                  <a:solidFill>
                    <a:schemeClr val="accent1">
                      <a:lumMod val="75000"/>
                    </a:schemeClr>
                  </a:solidFill>
                  <a:latin typeface="Cambria Math" charset="0"/>
                </a:endParaRPr>
              </a:p>
              <a:p>
                <a:endParaRPr lang="en-US" sz="1000" i="1" dirty="0">
                  <a:solidFill>
                    <a:schemeClr val="accent1">
                      <a:lumMod val="75000"/>
                    </a:schemeClr>
                  </a:solidFill>
                  <a:latin typeface="Cambria Math" charset="0"/>
                </a:endParaRPr>
              </a:p>
              <a:p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+</m:t>
                    </m:r>
                    <m:r>
                      <a:rPr lang="en-US" sz="1000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)=(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𝑎𝑏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)+(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𝑎𝑐</m:t>
                    </m:r>
                    <m:r>
                      <a:rPr lang="en-US" sz="1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1000" dirty="0"/>
              </a:p>
              <a:p>
                <a:pPr lvl="1"/>
                <a:endParaRPr lang="en-US" sz="10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1450" y="379897"/>
                <a:ext cx="4409059" cy="2431178"/>
              </a:xfrm>
              <a:blipFill>
                <a:blip r:embed="rId3"/>
                <a:stretch>
                  <a:fillRect l="-1724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6109501"/>
      </p:ext>
    </p:extLst>
  </p:cSld>
  <p:clrMapOvr>
    <a:masterClrMapping/>
  </p:clrMapOvr>
  <p:transition advTm="6074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6019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Finite Fields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71450" y="379897"/>
                <a:ext cx="4409059" cy="2892202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Very informally, a Field is a set of numbers in which we can add/subtract/multiply/divide.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The number of elements in the Field is called the order or cardinality of the Field.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Examples: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etc. (not any set of numbers are Fields).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In crypto, we almost always need finite sets.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Theorem: </a:t>
                </a:r>
                <a:r>
                  <a:rPr lang="en-US" dirty="0"/>
                  <a:t>Finite Fields only exist if they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elements,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is prime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is a positive integer.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   </a:t>
                </a:r>
                <a:endParaRPr lang="en-US" sz="1000" dirty="0"/>
              </a:p>
              <a:p>
                <a:pPr lvl="1"/>
                <a:endParaRPr lang="en-US" sz="1000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1450" y="379897"/>
                <a:ext cx="4409059" cy="2892202"/>
              </a:xfrm>
              <a:blipFill>
                <a:blip r:embed="rId3"/>
                <a:stretch>
                  <a:fillRect l="-862" r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111558"/>
      </p:ext>
    </p:extLst>
  </p:cSld>
  <p:clrMapOvr>
    <a:masterClrMapping/>
  </p:clrMapOvr>
  <p:transition advTm="6074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</TotalTime>
  <Words>2158</Words>
  <Application>Microsoft Macintosh PowerPoint</Application>
  <PresentationFormat>Custom</PresentationFormat>
  <Paragraphs>377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Microsoft Sans Serif</vt:lpstr>
      <vt:lpstr>Palatino Linotype</vt:lpstr>
      <vt:lpstr>Trebuchet MS</vt:lpstr>
      <vt:lpstr>Office Theme</vt:lpstr>
      <vt:lpstr>PowerPoint Presentation</vt:lpstr>
      <vt:lpstr>Today</vt:lpstr>
      <vt:lpstr>Motivation</vt:lpstr>
      <vt:lpstr>Motivation</vt:lpstr>
      <vt:lpstr>Introduction to Finite Fields</vt:lpstr>
      <vt:lpstr>Group</vt:lpstr>
      <vt:lpstr>Ring</vt:lpstr>
      <vt:lpstr>Field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Finite Fields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551</cp:revision>
  <dcterms:created xsi:type="dcterms:W3CDTF">2021-03-12T19:02:42Z</dcterms:created>
  <dcterms:modified xsi:type="dcterms:W3CDTF">2021-10-14T14:57:04Z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