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8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4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5BFF-513F-AC4D-A037-80A5D2D5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4FF4-8945-C54A-BE07-10A4422F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E460B-BB37-9048-B02F-DB7838A8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3E45-F435-E840-9743-A59251A8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25727-3E87-F44B-837D-8DDCACAC0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33B96-5CA9-274E-99FF-694EEB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B7E7B-5EF9-1B49-B7BF-40866255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6FD90-77A5-BE49-82F5-9EF21DB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9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1</a:t>
            </a:r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–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B050"/>
                </a:solidFill>
              </a:rPr>
              <a:t>	“A system that utilizes W3C standards &amp; technologies to deliver web-specific resources to clients (typically) through a browser”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W3C stands for:  World Wide Web Consortium</a:t>
            </a:r>
          </a:p>
          <a:p>
            <a:endParaRPr lang="en-US" sz="2000" dirty="0"/>
          </a:p>
          <a:p>
            <a:r>
              <a:rPr lang="en-US" sz="2000" dirty="0"/>
              <a:t>Major factors involved in a web application: </a:t>
            </a:r>
            <a:r>
              <a:rPr lang="en-US" sz="2000" b="1" dirty="0"/>
              <a:t>Technology + Interaction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31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926"/>
            <a:ext cx="7729728" cy="1188720"/>
          </a:xfrm>
        </p:spPr>
        <p:txBody>
          <a:bodyPr/>
          <a:lstStyle/>
          <a:p>
            <a:r>
              <a:rPr lang="en-US" dirty="0"/>
              <a:t>Web Application Engineering – Why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96261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Application development on the web was largely </a:t>
            </a:r>
            <a:r>
              <a:rPr lang="en-US" sz="2000" dirty="0" err="1"/>
              <a:t>adhoc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Unplanned, one-time events</a:t>
            </a:r>
          </a:p>
          <a:p>
            <a:pPr marL="0" indent="0">
              <a:buNone/>
            </a:pPr>
            <a:r>
              <a:rPr lang="en-US" sz="2000" dirty="0"/>
              <a:t>	- Individual experience</a:t>
            </a:r>
          </a:p>
          <a:p>
            <a:pPr marL="0" indent="0">
              <a:buNone/>
            </a:pPr>
            <a:r>
              <a:rPr lang="en-US" sz="2000" dirty="0"/>
              <a:t>	- Little or no documentation for code/design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Short-term savings lead to long term problems in operations, maintenance and usability: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- Lack of performance, reliability, user-friendliness and scalability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Because web applications are so interdependent, the problem gets compounded.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09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926"/>
            <a:ext cx="7729728" cy="1188720"/>
          </a:xfrm>
        </p:spPr>
        <p:txBody>
          <a:bodyPr/>
          <a:lstStyle/>
          <a:p>
            <a:r>
              <a:rPr lang="en-US" dirty="0"/>
              <a:t>Root causes of poor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14313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Developing an application as an </a:t>
            </a:r>
            <a:r>
              <a:rPr lang="en-US" sz="2000" b="1" dirty="0"/>
              <a:t>authoring activity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Developing with a perception that web applications are “</a:t>
            </a:r>
            <a:r>
              <a:rPr lang="en-US" sz="2000" b="1" dirty="0"/>
              <a:t>easy</a:t>
            </a:r>
            <a:r>
              <a:rPr lang="en-US" sz="2000" dirty="0"/>
              <a:t>” to develop.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Techniques that should not be used are misapplied.</a:t>
            </a:r>
          </a:p>
          <a:p>
            <a:endParaRPr lang="en-US" sz="2000" dirty="0"/>
          </a:p>
          <a:p>
            <a:r>
              <a:rPr lang="en-US" sz="2000" dirty="0"/>
              <a:t>Techniques that should be used are omitted (often due to lack of knowledge).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20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7"/>
            <a:ext cx="7729728" cy="1188720"/>
          </a:xfrm>
        </p:spPr>
        <p:txBody>
          <a:bodyPr/>
          <a:lstStyle/>
          <a:p>
            <a:r>
              <a:rPr lang="en-US" dirty="0"/>
              <a:t>Drawbacks of </a:t>
            </a:r>
            <a:r>
              <a:rPr lang="en-US" dirty="0" err="1"/>
              <a:t>adhoc</a:t>
            </a:r>
            <a:r>
              <a:rPr lang="en-US" dirty="0"/>
              <a:t> approaches – a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26079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survey from </a:t>
            </a:r>
            <a:r>
              <a:rPr lang="en-US" sz="2000" b="1" dirty="0"/>
              <a:t>Cutter Consortium</a:t>
            </a:r>
            <a:r>
              <a:rPr lang="en-US" sz="2000" dirty="0"/>
              <a:t> (2000) revealed: </a:t>
            </a:r>
          </a:p>
          <a:p>
            <a:pPr marL="0" indent="0">
              <a:buNone/>
            </a:pPr>
            <a:r>
              <a:rPr lang="en-US" sz="2000" dirty="0"/>
              <a:t>	- Failure to meet business objective (84%)</a:t>
            </a:r>
          </a:p>
          <a:p>
            <a:pPr marL="0" indent="0">
              <a:buNone/>
            </a:pPr>
            <a:r>
              <a:rPr lang="en-US" sz="2000" dirty="0"/>
              <a:t>	- Project schedule delay (79%)</a:t>
            </a:r>
          </a:p>
          <a:p>
            <a:pPr marL="0" indent="0">
              <a:buNone/>
            </a:pPr>
            <a:r>
              <a:rPr lang="en-US" sz="2000" dirty="0"/>
              <a:t>	- Budget overrun (63%)</a:t>
            </a:r>
          </a:p>
          <a:p>
            <a:pPr marL="0" indent="0">
              <a:buNone/>
            </a:pPr>
            <a:r>
              <a:rPr lang="en-US" sz="2000" dirty="0"/>
              <a:t>	- Lack of functionality (53%)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Web Engineering’s solution:</a:t>
            </a:r>
          </a:p>
          <a:p>
            <a:pPr marL="457200" lvl="1" indent="0">
              <a:buNone/>
            </a:pPr>
            <a:r>
              <a:rPr lang="en-US" sz="2000" dirty="0"/>
              <a:t>	- Clearly defined goals and objectives</a:t>
            </a:r>
          </a:p>
          <a:p>
            <a:pPr marL="457200" lvl="1" indent="0">
              <a:buNone/>
            </a:pPr>
            <a:r>
              <a:rPr lang="en-US" sz="2000" dirty="0"/>
              <a:t>	- Systematic, phased development</a:t>
            </a:r>
          </a:p>
          <a:p>
            <a:pPr marL="457200" lvl="1" indent="0">
              <a:buNone/>
            </a:pPr>
            <a:r>
              <a:rPr lang="en-US" sz="2000" dirty="0"/>
              <a:t>	- Careful planning</a:t>
            </a:r>
          </a:p>
          <a:p>
            <a:pPr marL="457200" lvl="1" indent="0">
              <a:buNone/>
            </a:pPr>
            <a:r>
              <a:rPr lang="en-US" sz="2000" dirty="0"/>
              <a:t>	- Iterative and continuous auditing of the entire process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911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865"/>
            <a:ext cx="7729728" cy="1188720"/>
          </a:xfrm>
        </p:spPr>
        <p:txBody>
          <a:bodyPr/>
          <a:lstStyle/>
          <a:p>
            <a:r>
              <a:rPr lang="en-US" dirty="0"/>
              <a:t>Categories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96873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Document-centric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Interactive and transactional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Workflow-based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Collaborative and social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Portal-oriented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Ubiquitous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68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562"/>
            <a:ext cx="7729728" cy="71997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Document-centric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3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Originator to web applications (web started as a medium for information sharing)</a:t>
            </a:r>
          </a:p>
          <a:p>
            <a:r>
              <a:rPr lang="en-US" sz="2000" dirty="0"/>
              <a:t>These web applications were based on static html documents, on which contents were added.</a:t>
            </a:r>
          </a:p>
          <a:p>
            <a:r>
              <a:rPr lang="en-US" sz="2000" dirty="0"/>
              <a:t>Users could browse the content with a browser.</a:t>
            </a:r>
          </a:p>
          <a:p>
            <a:r>
              <a:rPr lang="en-US" sz="2000" dirty="0"/>
              <a:t>Updates to the web page were needed to be done </a:t>
            </a:r>
            <a:r>
              <a:rPr lang="en-US" sz="2000" b="1" dirty="0"/>
              <a:t>manually</a:t>
            </a:r>
            <a:r>
              <a:rPr lang="en-US" sz="2000" dirty="0"/>
              <a:t>.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Pros</a:t>
            </a:r>
          </a:p>
          <a:p>
            <a:pPr marL="0" indent="0">
              <a:buNone/>
            </a:pPr>
            <a:r>
              <a:rPr lang="en-US" sz="2000" dirty="0"/>
              <a:t>	- Simple, stable, short response times (no processing were needed at the server)</a:t>
            </a:r>
          </a:p>
          <a:p>
            <a:pPr marL="0" indent="0">
              <a:buNone/>
            </a:pPr>
            <a:r>
              <a:rPr lang="en-US" sz="2000" dirty="0"/>
              <a:t>    Cons</a:t>
            </a:r>
          </a:p>
          <a:p>
            <a:pPr marL="0" indent="0">
              <a:buNone/>
            </a:pPr>
            <a:r>
              <a:rPr lang="en-US" sz="2000" dirty="0"/>
              <a:t>	- High management costs for frequent updates and large collections</a:t>
            </a:r>
          </a:p>
          <a:p>
            <a:pPr marL="0" indent="0">
              <a:buNone/>
            </a:pPr>
            <a:r>
              <a:rPr lang="en-US" sz="2000" dirty="0"/>
              <a:t>	- More prone to inconsistent/redundant information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Example:</a:t>
            </a:r>
            <a:r>
              <a:rPr lang="en-US" sz="2000" dirty="0"/>
              <a:t> Static home pages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63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197"/>
            <a:ext cx="7729728" cy="74979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and transactional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Allows the user to modify content on the web page (With html forms and CGI scripts). </a:t>
            </a:r>
          </a:p>
          <a:p>
            <a:r>
              <a:rPr lang="en-US" sz="2000" dirty="0"/>
              <a:t>Enabled simple interactivity with the introduction of html forms. </a:t>
            </a:r>
          </a:p>
          <a:p>
            <a:r>
              <a:rPr lang="en-US" sz="2000" dirty="0"/>
              <a:t>Allows dynamic page creation based on user data:</a:t>
            </a:r>
          </a:p>
          <a:p>
            <a:pPr marL="0" indent="0">
              <a:buNone/>
            </a:pPr>
            <a:r>
              <a:rPr lang="en-US" sz="2000" dirty="0"/>
              <a:t> 	- Web pages and links to other pages generated dynamically based on user input</a:t>
            </a:r>
          </a:p>
          <a:p>
            <a:r>
              <a:rPr lang="en-US" sz="2000" dirty="0"/>
              <a:t>Transactional websites improved the interactivity with: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2000" dirty="0"/>
              <a:t>- Database connectivity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2000" dirty="0"/>
              <a:t>- Increased complexity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Example:</a:t>
            </a:r>
            <a:r>
              <a:rPr lang="en-US" sz="2000" dirty="0"/>
              <a:t> News sites, booking systems, online banking etc.</a:t>
            </a:r>
            <a:r>
              <a:rPr lang="en-US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1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8101"/>
            <a:ext cx="7729728" cy="1188720"/>
          </a:xfrm>
        </p:spPr>
        <p:txBody>
          <a:bodyPr/>
          <a:lstStyle/>
          <a:p>
            <a:r>
              <a:rPr lang="en-US" dirty="0"/>
              <a:t>Workflow based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Designed to handle business processes across departments, organizations and enterprises.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Automates processes consisting of series of steps.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Business logic defines the structure of the application.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High complexity: autonomous entities</a:t>
            </a:r>
          </a:p>
          <a:p>
            <a:pPr marL="0" indent="0">
              <a:buNone/>
            </a:pPr>
            <a:r>
              <a:rPr lang="en-US" sz="2000" b="1" dirty="0"/>
              <a:t>   Example:</a:t>
            </a:r>
            <a:r>
              <a:rPr lang="en-US" sz="2000" dirty="0"/>
              <a:t> 	B2B and e-Government.</a:t>
            </a:r>
            <a:r>
              <a:rPr lang="en-US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114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561"/>
            <a:ext cx="7729728" cy="80447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and social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4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Collaborative:</a:t>
            </a:r>
          </a:p>
          <a:p>
            <a:r>
              <a:rPr lang="en-US" sz="2000" dirty="0"/>
              <a:t>Users are allowed to collaborate to develop the contents of the web application.</a:t>
            </a:r>
          </a:p>
          <a:p>
            <a:r>
              <a:rPr lang="en-US" sz="2000" dirty="0"/>
              <a:t>Unstructured, cooperative environments:</a:t>
            </a:r>
          </a:p>
          <a:p>
            <a:pPr lvl="1">
              <a:buFontTx/>
              <a:buChar char="-"/>
            </a:pPr>
            <a:r>
              <a:rPr lang="en-US" sz="2000" dirty="0"/>
              <a:t>Support shared information workspaces to create, edit and manage shared information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Interpersonal communication is paramount</a:t>
            </a:r>
          </a:p>
          <a:p>
            <a:r>
              <a:rPr lang="en-US" sz="2000" dirty="0"/>
              <a:t>Classic example: Wikipedia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Social:</a:t>
            </a:r>
            <a:r>
              <a:rPr lang="en-US" sz="2000" dirty="0"/>
              <a:t> </a:t>
            </a:r>
          </a:p>
          <a:p>
            <a:r>
              <a:rPr lang="en-US" sz="2000" dirty="0"/>
              <a:t>Unrecognizability traditionally characterized WWW.</a:t>
            </a:r>
          </a:p>
          <a:p>
            <a:r>
              <a:rPr lang="en-US" sz="2000" dirty="0"/>
              <a:t>Moving towards communities of interest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Example:</a:t>
            </a:r>
            <a:r>
              <a:rPr lang="en-US" sz="2000" dirty="0"/>
              <a:t> Blogs, </a:t>
            </a:r>
            <a:r>
              <a:rPr lang="en-US" sz="2000" dirty="0" err="1"/>
              <a:t>facebook</a:t>
            </a:r>
            <a:r>
              <a:rPr lang="en-US" sz="2000" dirty="0"/>
              <a:t>, twitter etc. 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43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735"/>
            <a:ext cx="7729728" cy="754777"/>
          </a:xfrm>
        </p:spPr>
        <p:txBody>
          <a:bodyPr/>
          <a:lstStyle/>
          <a:p>
            <a:r>
              <a:rPr lang="en-US" dirty="0"/>
              <a:t>Web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One specifically designed at a website which brings information together from diverse sources in a uniform way.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information source gets its dedicated area.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2000" b="1" dirty="0"/>
              <a:t>Example: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	-	Search engines (google, yahoo search etc.)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	-	Specialized portals (Business portals, Marketplace portals, Community portals)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430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Web Application Engineering</a:t>
            </a:r>
          </a:p>
          <a:p>
            <a:endParaRPr lang="en-US" dirty="0"/>
          </a:p>
          <a:p>
            <a:r>
              <a:rPr lang="en-US" dirty="0"/>
              <a:t>Web Applications</a:t>
            </a:r>
          </a:p>
          <a:p>
            <a:endParaRPr lang="en-US" dirty="0"/>
          </a:p>
          <a:p>
            <a:r>
              <a:rPr lang="en-US" dirty="0"/>
              <a:t>The case for web engineering</a:t>
            </a:r>
          </a:p>
          <a:p>
            <a:endParaRPr lang="en-US" dirty="0"/>
          </a:p>
          <a:p>
            <a:r>
              <a:rPr lang="en-US" dirty="0"/>
              <a:t>Categories of web applications</a:t>
            </a:r>
          </a:p>
          <a:p>
            <a:endParaRPr lang="en-US" dirty="0"/>
          </a:p>
          <a:p>
            <a:r>
              <a:rPr lang="en-US" dirty="0"/>
              <a:t>Characteristics of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799488"/>
          </a:xfrm>
        </p:spPr>
        <p:txBody>
          <a:bodyPr/>
          <a:lstStyle/>
          <a:p>
            <a:r>
              <a:rPr lang="en-US" dirty="0"/>
              <a:t>Ubiquitous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Customized services delivered anywhere via multiple devices.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Still an emerging field.</a:t>
            </a:r>
            <a:endParaRPr lang="en-US" sz="1600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619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Categories of web applications – Development History vs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D0004-B705-6548-96BB-8A5C41C3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1489432"/>
            <a:ext cx="9007476" cy="53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5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9074"/>
            <a:ext cx="7729728" cy="1188720"/>
          </a:xfrm>
        </p:spPr>
        <p:txBody>
          <a:bodyPr/>
          <a:lstStyle/>
          <a:p>
            <a:r>
              <a:rPr lang="en-US" dirty="0"/>
              <a:t>Characteristics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do web applications differ from conventional desktop applications: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Product based (Building blocks are different)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Usage based (Usages are different)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Development based (Development techniques are different)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339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807"/>
            <a:ext cx="7729728" cy="645448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Product-based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570"/>
            <a:ext cx="10515600" cy="46265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Product-related characteristics constitute the “building blocks” of a web application.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</a:p>
          <a:p>
            <a:pPr lvl="1">
              <a:buFontTx/>
              <a:buChar char="-"/>
            </a:pPr>
            <a:r>
              <a:rPr lang="en-US" sz="2000" dirty="0"/>
              <a:t>Document character &amp; multimedia (desktop applications focus on functions/services)</a:t>
            </a:r>
          </a:p>
          <a:p>
            <a:pPr lvl="1">
              <a:buFontTx/>
              <a:buChar char="-"/>
            </a:pPr>
            <a:r>
              <a:rPr lang="en-US" sz="2000" dirty="0"/>
              <a:t>Quality demands: current, exact, consistent and reliable</a:t>
            </a:r>
          </a:p>
          <a:p>
            <a:pPr lvl="1">
              <a:buFontTx/>
              <a:buChar char="-"/>
            </a:pPr>
            <a:r>
              <a:rPr lang="en-US" sz="2000" dirty="0"/>
              <a:t>Navigation structure (Hypertext):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Nonlinear structure (links on a web page can be viewed in any order)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Potential problems: Disorientation and cognitive overload</a:t>
            </a:r>
          </a:p>
          <a:p>
            <a:pPr lvl="1">
              <a:buFontTx/>
              <a:buChar char="-"/>
            </a:pPr>
            <a:r>
              <a:rPr lang="en-US" sz="2000" dirty="0"/>
              <a:t>User interface (Presentation):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Appearance (Matters considerable compared to desktop applications)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Should be self-explanatory (For desktop applications, we can refer to </a:t>
            </a:r>
            <a:r>
              <a:rPr lang="en-US" sz="2000" b="1" dirty="0"/>
              <a:t>help</a:t>
            </a:r>
            <a:r>
              <a:rPr lang="en-US" sz="2000" dirty="0"/>
              <a:t>, but not with web applications)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61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2"/>
            <a:ext cx="7729728" cy="834291"/>
          </a:xfrm>
        </p:spPr>
        <p:txBody>
          <a:bodyPr/>
          <a:lstStyle/>
          <a:p>
            <a:r>
              <a:rPr lang="en-US" dirty="0"/>
              <a:t>Usage-based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21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Much greater diversity compared to traditional non-web applications.</a:t>
            </a:r>
          </a:p>
          <a:p>
            <a:pPr marL="0" indent="0">
              <a:buNone/>
            </a:pPr>
            <a:r>
              <a:rPr lang="en-US" sz="2000" dirty="0"/>
              <a:t>	- Users vary in numbers, cultural background, devices, H/W, S/W, location etc. </a:t>
            </a:r>
          </a:p>
          <a:p>
            <a:r>
              <a:rPr lang="en-US" sz="2000" dirty="0"/>
              <a:t>Social context (users):</a:t>
            </a:r>
          </a:p>
          <a:p>
            <a:pPr marL="457200" lvl="1" indent="0">
              <a:buNone/>
            </a:pPr>
            <a:r>
              <a:rPr lang="en-US" sz="2000" dirty="0"/>
              <a:t>	- Spontaneous, scalable</a:t>
            </a:r>
          </a:p>
          <a:p>
            <a:pPr marL="457200" lvl="1" indent="0">
              <a:buNone/>
            </a:pPr>
            <a:r>
              <a:rPr lang="en-US" sz="2000" dirty="0"/>
              <a:t>	- Heterogeneous groups</a:t>
            </a:r>
          </a:p>
          <a:p>
            <a:endParaRPr lang="en-US" sz="2000" dirty="0"/>
          </a:p>
          <a:p>
            <a:r>
              <a:rPr lang="en-US" sz="2000" dirty="0"/>
              <a:t>Technical context (Network &amp; devices)</a:t>
            </a:r>
          </a:p>
          <a:p>
            <a:pPr marL="457200" lvl="1" indent="0">
              <a:buNone/>
            </a:pPr>
            <a:r>
              <a:rPr lang="en-US" sz="2000" dirty="0"/>
              <a:t>	- Quality of service (Accessed through internet. In contrast, desktop applications are hosted on local machines)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Natural context (Place &amp; Time)</a:t>
            </a:r>
          </a:p>
          <a:p>
            <a:pPr marL="914400" lvl="2" indent="0">
              <a:buNone/>
            </a:pPr>
            <a:r>
              <a:rPr lang="en-US" sz="2000" dirty="0"/>
              <a:t>- Globality</a:t>
            </a:r>
          </a:p>
          <a:p>
            <a:pPr marL="914400" lvl="2" indent="0">
              <a:buNone/>
            </a:pPr>
            <a:r>
              <a:rPr lang="en-US" sz="2000" dirty="0"/>
              <a:t>- Availability</a:t>
            </a:r>
          </a:p>
          <a:p>
            <a:pPr lvl="1">
              <a:buFontTx/>
              <a:buChar char="-"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99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865"/>
            <a:ext cx="7729728" cy="1003257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Development-based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90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Development Team: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b="1" dirty="0">
                <a:solidFill>
                  <a:srgbClr val="00B050"/>
                </a:solidFill>
              </a:rPr>
              <a:t>Multidisciplinary</a:t>
            </a:r>
            <a:r>
              <a:rPr lang="en-US" sz="2000" dirty="0"/>
              <a:t> – print publishing, s/w development, marketing, computing, art &amp; technology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Technical Infrastructure:</a:t>
            </a:r>
          </a:p>
          <a:p>
            <a:pPr marL="0" indent="0">
              <a:buNone/>
            </a:pPr>
            <a:r>
              <a:rPr lang="en-US" sz="2000" dirty="0"/>
              <a:t>	- Lack of control on the </a:t>
            </a:r>
            <a:r>
              <a:rPr lang="en-US" sz="2000" b="1" dirty="0"/>
              <a:t>client side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Integration:</a:t>
            </a:r>
          </a:p>
          <a:p>
            <a:pPr marL="457200" lvl="1" indent="0">
              <a:buNone/>
            </a:pPr>
            <a:r>
              <a:rPr lang="en-US" sz="2000" dirty="0"/>
              <a:t>	- Internal: with existing legacy systems</a:t>
            </a:r>
          </a:p>
          <a:p>
            <a:pPr marL="457200" lvl="1" indent="0">
              <a:buNone/>
            </a:pPr>
            <a:r>
              <a:rPr lang="en-US" sz="2000" dirty="0"/>
              <a:t>	- External: with web services</a:t>
            </a:r>
          </a:p>
          <a:p>
            <a:pPr marL="457200" lvl="1" indent="0">
              <a:buNone/>
            </a:pPr>
            <a:r>
              <a:rPr lang="en-US" sz="2000" dirty="0"/>
              <a:t>	- Integration issues: correct interaction, guaranteed QoS</a:t>
            </a:r>
            <a:endParaRPr lang="en-US" sz="2000" b="1" dirty="0"/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90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75477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Web Engineering extends software engineering to web applications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web engineering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Web applications</a:t>
            </a:r>
          </a:p>
          <a:p>
            <a:endParaRPr lang="en-US" sz="2000" dirty="0"/>
          </a:p>
          <a:p>
            <a:r>
              <a:rPr lang="en-US" sz="2000" dirty="0"/>
              <a:t>Categories and characteristics of web applications</a:t>
            </a:r>
          </a:p>
          <a:p>
            <a:pPr marL="914400" lvl="2" indent="0">
              <a:buNone/>
            </a:pP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7310"/>
            <a:ext cx="7729728" cy="64544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1, Kappel G, Proll B, Reich S &amp; </a:t>
            </a:r>
            <a:r>
              <a:rPr lang="en-US" sz="1600" dirty="0" err="1"/>
              <a:t>Retschitzegger</a:t>
            </a:r>
            <a:r>
              <a:rPr lang="en-US" sz="1600" dirty="0"/>
              <a:t> W.  Web Engineering, John Wiley &amp; Sons. </a:t>
            </a:r>
          </a:p>
          <a:p>
            <a:pPr marL="914400" lvl="2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0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5C58-31B1-6E41-A69B-0C7AD163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typically use a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73BAE-C76A-5A42-9D06-5D7A6D2FB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024009"/>
            <a:ext cx="5232239" cy="416565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13A90C-FB1A-684B-9EB8-824C51237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4009"/>
            <a:ext cx="5183188" cy="4165654"/>
          </a:xfrm>
        </p:spPr>
        <p:txBody>
          <a:bodyPr>
            <a:normAutofit/>
          </a:bodyPr>
          <a:lstStyle/>
          <a:p>
            <a:r>
              <a:rPr lang="en-US" sz="2000" dirty="0"/>
              <a:t>User needs a browser in his/her system (chrome, </a:t>
            </a:r>
            <a:r>
              <a:rPr lang="en-US" sz="2000" dirty="0" err="1"/>
              <a:t>mozilla</a:t>
            </a:r>
            <a:r>
              <a:rPr lang="en-US" sz="2000" dirty="0"/>
              <a:t> etc.).</a:t>
            </a:r>
          </a:p>
          <a:p>
            <a:r>
              <a:rPr lang="en-US" sz="2000" dirty="0"/>
              <a:t>The system should be connected to internet.</a:t>
            </a:r>
          </a:p>
          <a:p>
            <a:r>
              <a:rPr lang="en-US" sz="2000" dirty="0"/>
              <a:t>User sends a request through the browser for some web page residing on a server.</a:t>
            </a:r>
          </a:p>
          <a:p>
            <a:r>
              <a:rPr lang="en-US" sz="2000" dirty="0"/>
              <a:t> Server receives the request and sends a response back to the user with the requested web page.</a:t>
            </a:r>
          </a:p>
          <a:p>
            <a:r>
              <a:rPr lang="en-US" sz="2000" dirty="0"/>
              <a:t>Browser displays the response from the web server to the user.</a:t>
            </a:r>
          </a:p>
        </p:txBody>
      </p:sp>
    </p:spTree>
    <p:extLst>
      <p:ext uri="{BB962C8B-B14F-4D97-AF65-F5344CB8AC3E}">
        <p14:creationId xmlns:p14="http://schemas.microsoft.com/office/powerpoint/2010/main" val="35404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Engineering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Software Engineering is an engineering discipline that is concerned with all aspects of software production.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goal of Software Engineering is to build software applications that are: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800" dirty="0"/>
              <a:t>	-	on time</a:t>
            </a:r>
          </a:p>
          <a:p>
            <a:pPr marL="457200" lvl="1" indent="0">
              <a:buNone/>
            </a:pPr>
            <a:r>
              <a:rPr lang="en-US" sz="1800" dirty="0"/>
              <a:t>	-	on budget</a:t>
            </a:r>
          </a:p>
          <a:p>
            <a:pPr marL="457200" lvl="1" indent="0">
              <a:buNone/>
            </a:pPr>
            <a:r>
              <a:rPr lang="en-US" sz="1800" dirty="0"/>
              <a:t>	-	with acceptable performance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259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865"/>
            <a:ext cx="7729728" cy="1188720"/>
          </a:xfrm>
        </p:spPr>
        <p:txBody>
          <a:bodyPr/>
          <a:lstStyle/>
          <a:p>
            <a:r>
              <a:rPr lang="en-US" dirty="0"/>
              <a:t>Web Engineering principles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12488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/>
              <a:t>Web Engineering is a discipline that is aimed at creating high quality web-based applications.</a:t>
            </a:r>
          </a:p>
          <a:p>
            <a:endParaRPr lang="en-US" sz="2000" dirty="0"/>
          </a:p>
          <a:p>
            <a:r>
              <a:rPr lang="en-US" sz="2000" dirty="0"/>
              <a:t>Software Engineering deals with desktop application, whereas Web Engineering focuses on web applications.</a:t>
            </a:r>
          </a:p>
          <a:p>
            <a:endParaRPr lang="en-US" sz="2000" dirty="0"/>
          </a:p>
          <a:p>
            <a:r>
              <a:rPr lang="en-US" sz="2000" dirty="0"/>
              <a:t>Web Engineering draws on principles and management activities from Software Engineering.</a:t>
            </a:r>
          </a:p>
          <a:p>
            <a:endParaRPr lang="en-US" sz="2000" dirty="0"/>
          </a:p>
          <a:p>
            <a:r>
              <a:rPr lang="en-US" sz="2000" dirty="0"/>
              <a:t>In other words, Web Application Engineering extends Software Engineering to web applications.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943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Engineering -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>
                <a:solidFill>
                  <a:srgbClr val="00B050"/>
                </a:solidFill>
              </a:rPr>
              <a:t>“The application of systematic and quantifiable approaches to cost-effective analysis, design, implementation, testing, operation and maintenance of web applications”	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sz="2000" dirty="0"/>
              <a:t>Basically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an extension of Software Engineering principles for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50936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232"/>
            <a:ext cx="7729728" cy="1188720"/>
          </a:xfrm>
        </p:spPr>
        <p:txBody>
          <a:bodyPr/>
          <a:lstStyle/>
          <a:p>
            <a:r>
              <a:rPr lang="en-US" dirty="0"/>
              <a:t>Web Applications – their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86931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Web applications have impacted our lives in numerous sectors:</a:t>
            </a:r>
          </a:p>
          <a:p>
            <a:pPr marL="457200" lvl="1" indent="0">
              <a:buNone/>
            </a:pPr>
            <a:r>
              <a:rPr lang="en-US" sz="2000" dirty="0"/>
              <a:t>	-	Economy</a:t>
            </a:r>
          </a:p>
          <a:p>
            <a:pPr marL="457200" lvl="1" indent="0">
              <a:buNone/>
            </a:pPr>
            <a:r>
              <a:rPr lang="en-US" sz="2000" dirty="0"/>
              <a:t>	-	Industry</a:t>
            </a:r>
          </a:p>
          <a:p>
            <a:pPr marL="457200" lvl="1" indent="0">
              <a:buNone/>
            </a:pPr>
            <a:r>
              <a:rPr lang="en-US" sz="2000" dirty="0"/>
              <a:t>	-	Education</a:t>
            </a:r>
          </a:p>
          <a:p>
            <a:pPr marL="457200" lvl="1" indent="0">
              <a:buNone/>
            </a:pPr>
            <a:r>
              <a:rPr lang="en-US" sz="2000" dirty="0"/>
              <a:t>	-	Healthcare</a:t>
            </a:r>
          </a:p>
          <a:p>
            <a:pPr marL="457200" lvl="1" indent="0">
              <a:buNone/>
            </a:pPr>
            <a:r>
              <a:rPr lang="en-US" sz="2000" dirty="0"/>
              <a:t>	-	Entertainment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Reasons of influence:</a:t>
            </a:r>
          </a:p>
          <a:p>
            <a:pPr marL="457200" lvl="1" indent="0">
              <a:buNone/>
            </a:pPr>
            <a:r>
              <a:rPr lang="en-US" sz="2000" dirty="0"/>
              <a:t>	-	Global and permanent</a:t>
            </a:r>
          </a:p>
          <a:p>
            <a:pPr marL="457200" lvl="1" indent="0">
              <a:buNone/>
            </a:pPr>
            <a:r>
              <a:rPr lang="en-US" sz="2000" dirty="0"/>
              <a:t>	-	Comfortable and uniform access</a:t>
            </a:r>
          </a:p>
          <a:p>
            <a:pPr marL="457200" lvl="1" indent="0">
              <a:buNone/>
            </a:pPr>
            <a:r>
              <a:rPr lang="en-US" sz="2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668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230"/>
            <a:ext cx="7729728" cy="1188720"/>
          </a:xfrm>
        </p:spPr>
        <p:txBody>
          <a:bodyPr/>
          <a:lstStyle/>
          <a:p>
            <a:r>
              <a:rPr lang="en-US" dirty="0"/>
              <a:t>Web Applications –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02548"/>
            <a:ext cx="7729728" cy="3101983"/>
          </a:xfrm>
        </p:spPr>
        <p:txBody>
          <a:bodyPr>
            <a:noAutofit/>
          </a:bodyPr>
          <a:lstStyle/>
          <a:p>
            <a:r>
              <a:rPr lang="en-US" sz="2000" dirty="0"/>
              <a:t>WWW started as a medium for information sharing (typically for sharing scientific research outputs)</a:t>
            </a:r>
          </a:p>
          <a:p>
            <a:endParaRPr lang="en-US" sz="2000" dirty="0"/>
          </a:p>
          <a:p>
            <a:r>
              <a:rPr lang="en-US" sz="2000" dirty="0"/>
              <a:t>Gradually evolved into an application medium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Initial applications were static web page based applications.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Complexity of web applications grew over time and now what we have is a full-fledged dynamic environment with databases and client-server architecture.</a:t>
            </a:r>
          </a:p>
          <a:p>
            <a:pPr marL="457200" lvl="1" indent="0">
              <a:buNone/>
            </a:pPr>
            <a:r>
              <a:rPr lang="en-US" sz="2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8185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– Distinguishing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they are used:	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- User needs to have a Web Browser installed in his system</a:t>
            </a:r>
          </a:p>
          <a:p>
            <a:pPr marL="0" indent="0">
              <a:buNone/>
            </a:pPr>
            <a:r>
              <a:rPr lang="en-US" sz="2000" dirty="0"/>
              <a:t>	- The system must be connected to Internet 	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Technologies and standards for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8458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1269</TotalTime>
  <Words>1448</Words>
  <Application>Microsoft Macintosh PowerPoint</Application>
  <PresentationFormat>Widescreen</PresentationFormat>
  <Paragraphs>299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Parcel</vt:lpstr>
      <vt:lpstr>CSCI – 4135: Spring 2022</vt:lpstr>
      <vt:lpstr>Outline</vt:lpstr>
      <vt:lpstr>How do we typically use a web application</vt:lpstr>
      <vt:lpstr>Web Engineering principles</vt:lpstr>
      <vt:lpstr>Web Engineering principles – cont.</vt:lpstr>
      <vt:lpstr>Web Application Engineering - definition </vt:lpstr>
      <vt:lpstr>Web Applications – their importance</vt:lpstr>
      <vt:lpstr>Web Applications – History</vt:lpstr>
      <vt:lpstr>Web Applications – Distinguishing factors</vt:lpstr>
      <vt:lpstr>Web Applications – Definition</vt:lpstr>
      <vt:lpstr>Web Application Engineering – Why to study</vt:lpstr>
      <vt:lpstr>Root causes of poor design</vt:lpstr>
      <vt:lpstr>Drawbacks of adhoc approaches – a survey</vt:lpstr>
      <vt:lpstr>Categories of web applications</vt:lpstr>
      <vt:lpstr>Document-centric web applications</vt:lpstr>
      <vt:lpstr>Interactive and transactional web applications</vt:lpstr>
      <vt:lpstr>Workflow based web applications</vt:lpstr>
      <vt:lpstr>Collaborative and social web applications</vt:lpstr>
      <vt:lpstr>Web portals</vt:lpstr>
      <vt:lpstr>Ubiquitous web applications</vt:lpstr>
      <vt:lpstr>Categories of web applications – Development History vs complexity</vt:lpstr>
      <vt:lpstr>Characteristics of web applications</vt:lpstr>
      <vt:lpstr>Product-based characteristics</vt:lpstr>
      <vt:lpstr>Usage-based characteristics</vt:lpstr>
      <vt:lpstr>Development-based characteristics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18</cp:revision>
  <dcterms:created xsi:type="dcterms:W3CDTF">2019-01-14T03:31:52Z</dcterms:created>
  <dcterms:modified xsi:type="dcterms:W3CDTF">2022-01-18T16:15:00Z</dcterms:modified>
</cp:coreProperties>
</file>