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86" r:id="rId4"/>
    <p:sldId id="355" r:id="rId5"/>
    <p:sldId id="358" r:id="rId6"/>
    <p:sldId id="365" r:id="rId7"/>
    <p:sldId id="339" r:id="rId8"/>
    <p:sldId id="366" r:id="rId9"/>
    <p:sldId id="367" r:id="rId10"/>
    <p:sldId id="368" r:id="rId11"/>
    <p:sldId id="369" r:id="rId12"/>
    <p:sldId id="302" r:id="rId13"/>
    <p:sldId id="340" r:id="rId14"/>
    <p:sldId id="284" r:id="rId15"/>
    <p:sldId id="30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966E1-39B5-D941-BBD5-5FF162953B0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4DB37-6FBA-6146-8AE9-AB19D6FF3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3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3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56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7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77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1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4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72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73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85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42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08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4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4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7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6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33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1/31/22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7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5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1/31/22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2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37DA5AC-4951-B948-9371-4BA05BF2B838}" type="datetimeFigureOut">
              <a:rPr lang="en-US" smtClean="0"/>
              <a:t>1/31/22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6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37DA5AC-4951-B948-9371-4BA05BF2B838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3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DD2F-6C1D-3246-B788-1023991C1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CSIS – 4135: </a:t>
            </a:r>
            <a:r>
              <a:rPr lang="en-US"/>
              <a:t>Spring 2022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8E583-A938-904F-9C1E-20D4AC5CFD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Application Engineering</a:t>
            </a:r>
          </a:p>
          <a:p>
            <a:r>
              <a:rPr lang="en-US" dirty="0"/>
              <a:t>Instructor: Sujoy Chakraborty</a:t>
            </a:r>
          </a:p>
          <a:p>
            <a:r>
              <a:rPr lang="en-US" dirty="0"/>
              <a:t>Lecture Slides –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1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893"/>
            <a:ext cx="10515600" cy="6659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Formatting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688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Text formatting instructions: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&lt;p&gt; … &lt;/p&gt;:</a:t>
            </a:r>
            <a:r>
              <a:rPr lang="en-US" dirty="0"/>
              <a:t> Starts a new paragraph</a:t>
            </a:r>
          </a:p>
          <a:p>
            <a:pPr marL="914400" lvl="2" indent="0">
              <a:buNone/>
            </a:pPr>
            <a:r>
              <a:rPr lang="en-US" dirty="0"/>
              <a:t>	- Attributes: </a:t>
            </a:r>
            <a:r>
              <a:rPr lang="en-US" b="1" dirty="0"/>
              <a:t>align</a:t>
            </a:r>
            <a:r>
              <a:rPr lang="en-US" dirty="0"/>
              <a:t> (left, right, center and justify)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&lt;BR&gt;:</a:t>
            </a:r>
            <a:r>
              <a:rPr lang="en-US" dirty="0"/>
              <a:t> Gives a one-line break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&lt;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r>
              <a:rPr lang="en-US" b="1" dirty="0"/>
              <a:t>&gt;….&lt;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/h1</a:t>
            </a:r>
            <a:r>
              <a:rPr lang="en-US" b="1" dirty="0"/>
              <a:t>&gt;:</a:t>
            </a:r>
            <a:r>
              <a:rPr lang="en-US" dirty="0"/>
              <a:t> heading (Six different types of headings are there,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r>
              <a:rPr lang="en-US" dirty="0"/>
              <a:t>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h6</a:t>
            </a:r>
            <a:r>
              <a:rPr lang="en-US" dirty="0"/>
              <a:t>. They differ in size,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r>
              <a:rPr lang="en-US" dirty="0"/>
              <a:t> being the largest 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h6</a:t>
            </a:r>
            <a:r>
              <a:rPr lang="en-US" dirty="0"/>
              <a:t> being the smallest)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&lt;</a:t>
            </a:r>
            <a:r>
              <a:rPr lang="en-US" b="1" dirty="0" err="1"/>
              <a:t>hr</a:t>
            </a:r>
            <a:r>
              <a:rPr lang="en-US" b="1" dirty="0"/>
              <a:t>&gt;: </a:t>
            </a:r>
            <a:r>
              <a:rPr lang="en-US" dirty="0"/>
              <a:t>draws a horizontal line</a:t>
            </a:r>
          </a:p>
          <a:p>
            <a:pPr marL="914400" lvl="2" indent="0">
              <a:buNone/>
            </a:pPr>
            <a:r>
              <a:rPr lang="en-US" b="1" dirty="0"/>
              <a:t>	- Attributes:</a:t>
            </a:r>
          </a:p>
          <a:p>
            <a:pPr marL="914400" lvl="2" indent="0">
              <a:buNone/>
            </a:pPr>
            <a:r>
              <a:rPr lang="en-US" b="1" dirty="0"/>
              <a:t>		a. align </a:t>
            </a:r>
            <a:r>
              <a:rPr lang="en-US" dirty="0"/>
              <a:t>(left, center, right)</a:t>
            </a:r>
          </a:p>
          <a:p>
            <a:pPr marL="914400" lvl="2" indent="0">
              <a:buNone/>
            </a:pPr>
            <a:r>
              <a:rPr lang="en-US" b="1" dirty="0"/>
              <a:t>		b. size = 2 </a:t>
            </a:r>
            <a:r>
              <a:rPr lang="en-US" dirty="0"/>
              <a:t>(controls the thickness of the line)</a:t>
            </a:r>
          </a:p>
          <a:p>
            <a:pPr marL="914400" lvl="2" indent="0">
              <a:buNone/>
            </a:pPr>
            <a:r>
              <a:rPr lang="en-US" dirty="0"/>
              <a:t>		</a:t>
            </a:r>
            <a:r>
              <a:rPr lang="en-US" b="1" dirty="0"/>
              <a:t>c. width = 100%</a:t>
            </a:r>
            <a:r>
              <a:rPr lang="en-US" dirty="0"/>
              <a:t> (default is the width of the web page)</a:t>
            </a:r>
          </a:p>
          <a:p>
            <a:pPr marL="914400" lvl="2" indent="0">
              <a:buNone/>
            </a:pPr>
            <a:r>
              <a:rPr lang="en-US" dirty="0"/>
              <a:t>		</a:t>
            </a:r>
            <a:r>
              <a:rPr lang="en-US" b="1" dirty="0"/>
              <a:t>d. color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Text styles:</a:t>
            </a:r>
          </a:p>
          <a:p>
            <a:pPr marL="914400" lvl="2" indent="0">
              <a:buNone/>
            </a:pPr>
            <a:r>
              <a:rPr lang="en-US" b="1" dirty="0"/>
              <a:t>	- &lt;b&gt; … &lt;/b&gt;: </a:t>
            </a:r>
            <a:r>
              <a:rPr lang="en-US" dirty="0"/>
              <a:t>Displays the text in Bold</a:t>
            </a:r>
          </a:p>
          <a:p>
            <a:pPr marL="914400" lvl="2" indent="0">
              <a:buNone/>
            </a:pPr>
            <a:r>
              <a:rPr lang="en-US" b="1" dirty="0"/>
              <a:t>	- &lt;</a:t>
            </a:r>
            <a:r>
              <a:rPr lang="en-US" b="1" dirty="0" err="1"/>
              <a:t>i</a:t>
            </a:r>
            <a:r>
              <a:rPr lang="en-US" b="1" dirty="0"/>
              <a:t>&gt; … &lt;/</a:t>
            </a:r>
            <a:r>
              <a:rPr lang="en-US" b="1" dirty="0" err="1"/>
              <a:t>i</a:t>
            </a:r>
            <a:r>
              <a:rPr lang="en-US" b="1" dirty="0"/>
              <a:t>&gt;   : </a:t>
            </a:r>
            <a:r>
              <a:rPr lang="en-US" dirty="0"/>
              <a:t>Displays text in Italic</a:t>
            </a:r>
          </a:p>
          <a:p>
            <a:pPr marL="914400" lvl="2" indent="0">
              <a:buNone/>
            </a:pPr>
            <a:r>
              <a:rPr lang="en-US" b="1" dirty="0"/>
              <a:t>	- &lt;u&gt; … &lt;/u&gt; : </a:t>
            </a:r>
            <a:r>
              <a:rPr lang="en-US" dirty="0"/>
              <a:t>Underlines the text</a:t>
            </a:r>
            <a:r>
              <a:rPr lang="en-US" b="1" dirty="0"/>
              <a:t>	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620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894"/>
            <a:ext cx="10515600" cy="6659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Formatting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0495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Text formatting instructions: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b="1" dirty="0"/>
              <a:t>&lt;center&gt; … &lt;/center&gt;:</a:t>
            </a:r>
            <a:r>
              <a:rPr lang="en-US" sz="1800" dirty="0"/>
              <a:t> Aligns any element (text, image etc.) to the center of the web page</a:t>
            </a:r>
          </a:p>
          <a:p>
            <a:pPr marL="914400" lvl="2" indent="0">
              <a:buNone/>
            </a:pP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b="1" dirty="0"/>
              <a:t>&lt;font&gt; .. &lt;/font&gt;:</a:t>
            </a:r>
            <a:r>
              <a:rPr lang="en-US" sz="1800" dirty="0"/>
              <a:t> Changes the font style of the text enclosed within the tag.</a:t>
            </a:r>
          </a:p>
          <a:p>
            <a:pPr marL="914400" lvl="2" indent="0">
              <a:buNone/>
            </a:pPr>
            <a:r>
              <a:rPr lang="en-US" b="1" dirty="0"/>
              <a:t>	- Attributes:</a:t>
            </a:r>
          </a:p>
          <a:p>
            <a:pPr marL="914400" lvl="2" indent="0">
              <a:buNone/>
            </a:pPr>
            <a:r>
              <a:rPr lang="en-US" b="1" dirty="0"/>
              <a:t>		a. face </a:t>
            </a:r>
            <a:r>
              <a:rPr lang="en-US" dirty="0"/>
              <a:t>(sets the specified font name)</a:t>
            </a:r>
          </a:p>
          <a:p>
            <a:pPr marL="914400" lvl="2" indent="0">
              <a:buNone/>
            </a:pPr>
            <a:r>
              <a:rPr lang="en-US" b="1" dirty="0"/>
              <a:t>		b. size </a:t>
            </a:r>
            <a:r>
              <a:rPr lang="en-US" dirty="0"/>
              <a:t>(sets the font size, between 1 and 7)</a:t>
            </a:r>
          </a:p>
          <a:p>
            <a:pPr marL="914400" lvl="2" indent="0">
              <a:buNone/>
            </a:pPr>
            <a:r>
              <a:rPr lang="en-US" dirty="0"/>
              <a:t>		</a:t>
            </a:r>
            <a:r>
              <a:rPr lang="en-US" b="1" dirty="0"/>
              <a:t>c. color </a:t>
            </a:r>
            <a:r>
              <a:rPr lang="en-US" dirty="0"/>
              <a:t>(sets the color of the text. Overrides the color specified for the 		body tag attribute)</a:t>
            </a:r>
          </a:p>
          <a:p>
            <a:pPr marL="914400" lvl="2" indent="0">
              <a:buNone/>
            </a:pPr>
            <a:r>
              <a:rPr lang="en-US" dirty="0"/>
              <a:t>	- Example:</a:t>
            </a:r>
          </a:p>
          <a:p>
            <a:pPr marL="914400" lvl="2" indent="0">
              <a:buNone/>
            </a:pPr>
            <a:r>
              <a:rPr lang="en-US" dirty="0"/>
              <a:t>		&lt;font face=“</a:t>
            </a:r>
            <a:r>
              <a:rPr lang="en-US" dirty="0" err="1"/>
              <a:t>verdana</a:t>
            </a:r>
            <a:r>
              <a:rPr lang="en-US" dirty="0"/>
              <a:t>” size=6 color=red&gt;</a:t>
            </a:r>
          </a:p>
          <a:p>
            <a:pPr marL="914400" lvl="2" indent="0">
              <a:buNone/>
            </a:pPr>
            <a:r>
              <a:rPr lang="en-US" dirty="0"/>
              <a:t>		Welcome!</a:t>
            </a:r>
          </a:p>
          <a:p>
            <a:pPr marL="914400" lvl="2" indent="0">
              <a:buNone/>
            </a:pPr>
            <a:r>
              <a:rPr lang="en-US" dirty="0"/>
              <a:t>		&lt;/font&gt;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8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920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78"/>
            <a:ext cx="10515600" cy="8516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Lists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423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Un-ordered lists:</a:t>
            </a:r>
          </a:p>
          <a:p>
            <a:pPr marL="0" indent="0">
              <a:buNone/>
            </a:pPr>
            <a:r>
              <a:rPr lang="en-US" sz="1800" dirty="0"/>
              <a:t>	- Starting tag </a:t>
            </a:r>
            <a:r>
              <a:rPr lang="en-US" sz="1800" b="1" dirty="0"/>
              <a:t>&lt;</a:t>
            </a:r>
            <a:r>
              <a:rPr lang="en-US" sz="1800" b="1" dirty="0" err="1"/>
              <a:t>ul</a:t>
            </a:r>
            <a:r>
              <a:rPr lang="en-US" sz="1800" b="1" dirty="0"/>
              <a:t>&gt;</a:t>
            </a:r>
            <a:r>
              <a:rPr lang="en-US" sz="1800" dirty="0"/>
              <a:t>, ending tag </a:t>
            </a:r>
            <a:r>
              <a:rPr lang="en-US" sz="1800" b="1" dirty="0"/>
              <a:t>&lt;/</a:t>
            </a:r>
            <a:r>
              <a:rPr lang="en-US" sz="1800" b="1" dirty="0" err="1"/>
              <a:t>ul</a:t>
            </a:r>
            <a:r>
              <a:rPr lang="en-US" sz="1800" b="1" dirty="0"/>
              <a:t>&gt;</a:t>
            </a:r>
          </a:p>
          <a:p>
            <a:pPr marL="0" indent="0">
              <a:buNone/>
            </a:pPr>
            <a:r>
              <a:rPr lang="en-US" sz="1800" dirty="0"/>
              <a:t>	- List items </a:t>
            </a:r>
            <a:r>
              <a:rPr lang="en-US" sz="1800" b="1" dirty="0"/>
              <a:t>&lt;li&gt;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b="1" dirty="0"/>
              <a:t>Type </a:t>
            </a:r>
            <a:r>
              <a:rPr lang="en-US" dirty="0"/>
              <a:t>(FILLROUND, SQUARE)</a:t>
            </a:r>
            <a:r>
              <a:rPr lang="en-US" sz="800" b="1" dirty="0"/>
              <a:t>		</a:t>
            </a:r>
          </a:p>
          <a:p>
            <a:pPr marL="1371600" lvl="3" indent="0">
              <a:buNone/>
            </a:pPr>
            <a:endParaRPr lang="en-US" sz="800" b="1" dirty="0"/>
          </a:p>
          <a:p>
            <a:r>
              <a:rPr lang="en-US" sz="1800" b="1" dirty="0"/>
              <a:t>Ordered lists:</a:t>
            </a:r>
          </a:p>
          <a:p>
            <a:pPr marL="0" indent="0">
              <a:buNone/>
            </a:pPr>
            <a:r>
              <a:rPr lang="en-US" sz="1800" dirty="0"/>
              <a:t>	- Starting tag </a:t>
            </a:r>
            <a:r>
              <a:rPr lang="en-US" sz="1800" b="1" dirty="0"/>
              <a:t>&lt;</a:t>
            </a:r>
            <a:r>
              <a:rPr lang="en-US" sz="1800" b="1" dirty="0" err="1"/>
              <a:t>ol</a:t>
            </a:r>
            <a:r>
              <a:rPr lang="en-US" sz="1800" dirty="0"/>
              <a:t>&gt;, ending tag </a:t>
            </a:r>
            <a:r>
              <a:rPr lang="en-US" sz="1800" b="1" dirty="0"/>
              <a:t>&lt;/</a:t>
            </a:r>
            <a:r>
              <a:rPr lang="en-US" sz="1800" b="1" dirty="0" err="1"/>
              <a:t>ol</a:t>
            </a:r>
            <a:r>
              <a:rPr lang="en-US" sz="1800" b="1" dirty="0"/>
              <a:t>&gt;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	- List items &lt;LI&gt;</a:t>
            </a:r>
          </a:p>
          <a:p>
            <a:pPr marL="0" indent="0">
              <a:buNone/>
            </a:pPr>
            <a:r>
              <a:rPr lang="en-US" sz="1800" dirty="0"/>
              <a:t>		a. Type (“1”, “A”, “a”, “I”, “</a:t>
            </a:r>
            <a:r>
              <a:rPr lang="en-US" sz="1800" dirty="0" err="1"/>
              <a:t>i</a:t>
            </a:r>
            <a:r>
              <a:rPr lang="en-US" sz="1800" dirty="0"/>
              <a:t>”)</a:t>
            </a:r>
          </a:p>
          <a:p>
            <a:pPr marL="0" indent="0">
              <a:buNone/>
            </a:pPr>
            <a:r>
              <a:rPr lang="en-US" sz="1800" dirty="0"/>
              <a:t>		b. Start (alerts the numbering sequence)</a:t>
            </a:r>
          </a:p>
          <a:p>
            <a:pPr marL="0" indent="0">
              <a:buNone/>
            </a:pPr>
            <a:r>
              <a:rPr lang="en-US" sz="1800" dirty="0"/>
              <a:t>		c. Value (changes the number sequence in the middle of an ordered list)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800" dirty="0"/>
              <a:t>	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9660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690"/>
            <a:ext cx="10515600" cy="893127"/>
          </a:xfrm>
        </p:spPr>
        <p:txBody>
          <a:bodyPr>
            <a:normAutofit/>
          </a:bodyPr>
          <a:lstStyle/>
          <a:p>
            <a:r>
              <a:rPr lang="en-US" sz="3600" dirty="0"/>
              <a:t>Lists in HTML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306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Definition/Description lists: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Starting tag &lt;DL&gt;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Ending tag &lt;/DL&gt;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Definition term &lt;DT&gt;</a:t>
            </a:r>
          </a:p>
          <a:p>
            <a:pPr marL="0" indent="0">
              <a:buNone/>
            </a:pPr>
            <a:r>
              <a:rPr lang="en-US" sz="1800" dirty="0"/>
              <a:t>	- Definition Description &lt;DD&gt;</a:t>
            </a:r>
          </a:p>
        </p:txBody>
      </p:sp>
    </p:spTree>
    <p:extLst>
      <p:ext uri="{BB962C8B-B14F-4D97-AF65-F5344CB8AC3E}">
        <p14:creationId xmlns:p14="http://schemas.microsoft.com/office/powerpoint/2010/main" val="391268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89439"/>
            <a:ext cx="7729728" cy="75477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What is HTML</a:t>
            </a:r>
          </a:p>
          <a:p>
            <a:r>
              <a:rPr lang="en-US" sz="1800" dirty="0"/>
              <a:t>Basic structure of an HTML page</a:t>
            </a:r>
          </a:p>
          <a:p>
            <a:r>
              <a:rPr lang="en-US" sz="1800" dirty="0"/>
              <a:t>Body tag attributes</a:t>
            </a:r>
          </a:p>
          <a:p>
            <a:r>
              <a:rPr lang="en-US" sz="1800" dirty="0"/>
              <a:t>Text formatting tags</a:t>
            </a:r>
          </a:p>
          <a:p>
            <a:r>
              <a:rPr lang="en-US" sz="1800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242523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9743"/>
            <a:ext cx="7729728" cy="90386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Chapter 1, Beginning HTML, XHTML, CSS and JavaScript, by Duckett.</a:t>
            </a:r>
          </a:p>
          <a:p>
            <a:r>
              <a:rPr lang="en-US" dirty="0">
                <a:hlinkClick r:id="rId3"/>
              </a:rPr>
              <a:t>https://www.w3schools.com/html/</a:t>
            </a:r>
            <a:endParaRPr lang="en-US" sz="1800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914400" lvl="2" indent="0">
              <a:buNone/>
            </a:pPr>
            <a:endParaRPr lang="en-US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457200" lvl="1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892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316E-9393-674F-8B90-2A61A76C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E47E-562F-AE49-8546-7FF5D370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HTML</a:t>
            </a:r>
          </a:p>
          <a:p>
            <a:r>
              <a:rPr lang="en-US" dirty="0"/>
              <a:t>Basic structure of an HTML page</a:t>
            </a:r>
          </a:p>
          <a:p>
            <a:r>
              <a:rPr lang="en-US" dirty="0"/>
              <a:t>Text formatting tags in HTML</a:t>
            </a:r>
          </a:p>
          <a:p>
            <a:r>
              <a:rPr lang="en-US" dirty="0"/>
              <a:t>Lists in 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3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89439"/>
            <a:ext cx="7729728" cy="774657"/>
          </a:xfrm>
        </p:spPr>
        <p:txBody>
          <a:bodyPr/>
          <a:lstStyle/>
          <a:p>
            <a:r>
              <a:rPr lang="en-US" dirty="0"/>
              <a:t>Introduction to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7316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HTML (Hyper-Text Markup Language)</a:t>
            </a:r>
          </a:p>
          <a:p>
            <a:pPr marL="0" indent="0">
              <a:buNone/>
            </a:pPr>
            <a:r>
              <a:rPr lang="en-US" sz="1800" dirty="0"/>
              <a:t>	- The language of web pages on the World Wide Web</a:t>
            </a:r>
          </a:p>
          <a:p>
            <a:pPr marL="0" indent="0">
              <a:buNone/>
            </a:pPr>
            <a:r>
              <a:rPr lang="en-US" sz="1800" dirty="0"/>
              <a:t>	- It defines the structure of web pages and determines how data is displayed online</a:t>
            </a:r>
          </a:p>
          <a:p>
            <a:pPr marL="0" indent="0">
              <a:buNone/>
            </a:pPr>
            <a:r>
              <a:rPr lang="en-US" sz="1800" dirty="0"/>
              <a:t>	- HTML is a text formatting language (</a:t>
            </a:r>
            <a:r>
              <a:rPr lang="en-US" sz="1800" b="1" dirty="0"/>
              <a:t>NOT</a:t>
            </a:r>
            <a:r>
              <a:rPr lang="en-US" sz="1800" dirty="0"/>
              <a:t> a programming language)</a:t>
            </a:r>
          </a:p>
          <a:p>
            <a:pPr marL="0" indent="0">
              <a:buNone/>
            </a:pPr>
            <a:r>
              <a:rPr lang="en-US" sz="1800" dirty="0"/>
              <a:t>	- It is basically a set of special instructions that can be added in the text to add formatting and linking 	  information</a:t>
            </a:r>
          </a:p>
          <a:p>
            <a:pPr marL="0" indent="0">
              <a:buNone/>
            </a:pPr>
            <a:r>
              <a:rPr lang="en-US" sz="1800" dirty="0"/>
              <a:t>	- Is directly interpreted by the browser	</a:t>
            </a:r>
            <a:r>
              <a:rPr lang="en-US" sz="1000" dirty="0"/>
              <a:t>			</a:t>
            </a:r>
            <a:endParaRPr lang="en-US" sz="1800" dirty="0"/>
          </a:p>
          <a:p>
            <a:r>
              <a:rPr lang="en-US" sz="1800" b="1" dirty="0"/>
              <a:t>Hypertext: </a:t>
            </a:r>
          </a:p>
          <a:p>
            <a:pPr marL="0" indent="0">
              <a:buNone/>
            </a:pPr>
            <a:r>
              <a:rPr lang="en-US" sz="1800" dirty="0"/>
              <a:t>	- Allows non-linear linking to other documents</a:t>
            </a:r>
          </a:p>
          <a:p>
            <a:r>
              <a:rPr lang="en-US" sz="1800" b="1" dirty="0"/>
              <a:t>Markup Language: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- Content is “marked-up” or tagged to tell the browser how to display it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r>
              <a:rPr lang="en-US" sz="1800" dirty="0"/>
              <a:t>HTML standards are developed under the authority of the World Wide Web Consortium (W3C), headed by Tim Lee (http://www.w3c.org).		</a:t>
            </a:r>
          </a:p>
          <a:p>
            <a:pPr marL="914400" lvl="2" indent="0">
              <a:buNone/>
            </a:pP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329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9865"/>
            <a:ext cx="7729728" cy="824352"/>
          </a:xfrm>
        </p:spPr>
        <p:txBody>
          <a:bodyPr/>
          <a:lstStyle/>
          <a:p>
            <a:r>
              <a:rPr lang="en-US" dirty="0"/>
              <a:t>Introduction to HTML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003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HTML was created in 1991 by Tim Berners Lee at CERN in Switzerland</a:t>
            </a:r>
          </a:p>
          <a:p>
            <a:r>
              <a:rPr lang="en-US" sz="1800" dirty="0"/>
              <a:t>It was designed to allow scientists to display and share their research</a:t>
            </a:r>
          </a:p>
          <a:p>
            <a:r>
              <a:rPr lang="en-US" sz="1800" b="1" dirty="0"/>
              <a:t>HTML – 2 (1995):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From 1991 – 1994, lots of browsers had added their own bits to HTML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Dan Connolly and colleagues collected all the HTML tags that were widely used and collated them 	   into a draft document </a:t>
            </a:r>
          </a:p>
          <a:p>
            <a:r>
              <a:rPr lang="en-US" sz="1800" b="1" dirty="0"/>
              <a:t>HTML – 3.2 (1997):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It was the first version developed and standardized by W3C.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HTML 3.2 included support for applets, text flow around images, subscripts and superscripts etc.</a:t>
            </a:r>
            <a:r>
              <a:rPr lang="en-US" sz="1800" b="1" dirty="0"/>
              <a:t> </a:t>
            </a:r>
          </a:p>
          <a:p>
            <a:r>
              <a:rPr lang="en-US" sz="1800" b="1" dirty="0"/>
              <a:t>HTML5:</a:t>
            </a:r>
          </a:p>
          <a:p>
            <a:pPr marL="0" indent="0">
              <a:buNone/>
            </a:pPr>
            <a:r>
              <a:rPr lang="en-US" sz="1800" dirty="0"/>
              <a:t>	- The latest version</a:t>
            </a:r>
            <a:r>
              <a:rPr lang="en-US" sz="1800" b="1" dirty="0"/>
              <a:t> </a:t>
            </a:r>
          </a:p>
          <a:p>
            <a:pPr marL="0" indent="0">
              <a:buNone/>
            </a:pPr>
            <a:endParaRPr lang="en-US" sz="1800" b="1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914400" lvl="2" indent="0">
              <a:buNone/>
            </a:pP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646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283"/>
            <a:ext cx="10515600" cy="800081"/>
          </a:xfrm>
        </p:spPr>
        <p:txBody>
          <a:bodyPr/>
          <a:lstStyle/>
          <a:p>
            <a:r>
              <a:rPr lang="en-US" dirty="0"/>
              <a:t>Introduction to HTML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98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HTML Tags: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Tags are instructions that are directly embedded into the text of the document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It is a signal to the browser to do something before throwing the text on the screen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Begins with open angle bracket </a:t>
            </a:r>
            <a:r>
              <a:rPr lang="en-US" sz="1800" b="1" dirty="0"/>
              <a:t>&lt;</a:t>
            </a:r>
            <a:r>
              <a:rPr lang="en-US" sz="1800" dirty="0"/>
              <a:t> and ends with closed angle bracket </a:t>
            </a:r>
            <a:r>
              <a:rPr lang="en-US" sz="1800" b="1" dirty="0"/>
              <a:t>&gt;</a:t>
            </a:r>
            <a:r>
              <a:rPr lang="en-US" sz="1000" dirty="0"/>
              <a:t>	</a:t>
            </a:r>
          </a:p>
          <a:p>
            <a:pPr marL="0" indent="0">
              <a:buNone/>
            </a:pPr>
            <a:r>
              <a:rPr lang="en-US" sz="1000" dirty="0"/>
              <a:t>	</a:t>
            </a:r>
            <a:r>
              <a:rPr lang="en-US" sz="1800" dirty="0"/>
              <a:t>- For example: </a:t>
            </a:r>
            <a:r>
              <a:rPr lang="en-US" sz="1800" b="1" dirty="0"/>
              <a:t>&lt;HTML&gt;</a:t>
            </a:r>
          </a:p>
          <a:p>
            <a:pPr marL="0" indent="0">
              <a:buNone/>
            </a:pPr>
            <a:endParaRPr lang="en-US" sz="1800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1" dirty="0"/>
              <a:t>Paired Tags:	</a:t>
            </a:r>
            <a:r>
              <a:rPr lang="en-US" sz="1800" dirty="0"/>
              <a:t> &lt;HTML&gt; &lt;/HTML&gt;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1" dirty="0"/>
              <a:t>Singular tags:</a:t>
            </a:r>
            <a:r>
              <a:rPr lang="en-US" sz="1000" dirty="0"/>
              <a:t>	</a:t>
            </a:r>
            <a:r>
              <a:rPr lang="en-US" sz="1800" dirty="0"/>
              <a:t>&lt;BR&gt;</a:t>
            </a:r>
            <a:r>
              <a:rPr lang="en-US" sz="1000" dirty="0"/>
              <a:t>	</a:t>
            </a:r>
            <a:endParaRPr lang="en-US" sz="1800" dirty="0"/>
          </a:p>
          <a:p>
            <a:pPr marL="914400" lvl="2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570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087"/>
            <a:ext cx="10515600" cy="815010"/>
          </a:xfrm>
        </p:spPr>
        <p:txBody>
          <a:bodyPr/>
          <a:lstStyle/>
          <a:p>
            <a:r>
              <a:rPr lang="en-US" dirty="0"/>
              <a:t>Introduction to HTML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738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HTML is not case-sensitive</a:t>
            </a:r>
          </a:p>
          <a:p>
            <a:endParaRPr lang="en-US" sz="1800" dirty="0"/>
          </a:p>
          <a:p>
            <a:r>
              <a:rPr lang="en-US" sz="1800" dirty="0"/>
              <a:t>However, a good practice is to write tags in lower case (should be consistent with the convention)</a:t>
            </a:r>
          </a:p>
          <a:p>
            <a:endParaRPr lang="en-US" sz="1800" dirty="0"/>
          </a:p>
          <a:p>
            <a:r>
              <a:rPr lang="en-US" sz="1800" dirty="0"/>
              <a:t>Multiple spaces will appear as a single space</a:t>
            </a:r>
          </a:p>
          <a:p>
            <a:endParaRPr lang="en-US" sz="1800" dirty="0"/>
          </a:p>
          <a:p>
            <a:r>
              <a:rPr lang="en-US" sz="1800" dirty="0"/>
              <a:t>Blank and new lines are ignored</a:t>
            </a:r>
          </a:p>
          <a:p>
            <a:endParaRPr lang="en-US" sz="1800" dirty="0"/>
          </a:p>
          <a:p>
            <a:r>
              <a:rPr lang="en-US" sz="1800" dirty="0"/>
              <a:t>&lt;!-- comments </a:t>
            </a:r>
            <a:r>
              <a:rPr lang="en-US" sz="1800" dirty="0">
                <a:sym typeface="Wingdings" pitchFamily="2" charset="2"/>
              </a:rPr>
              <a:t>--&gt;</a:t>
            </a:r>
          </a:p>
          <a:p>
            <a:endParaRPr lang="en-US" sz="1800" dirty="0">
              <a:sym typeface="Wingdings" pitchFamily="2" charset="2"/>
            </a:endParaRPr>
          </a:p>
          <a:p>
            <a:r>
              <a:rPr lang="en-US" sz="1800" dirty="0">
                <a:sym typeface="Wingdings" pitchFamily="2" charset="2"/>
              </a:rPr>
              <a:t>HTML files have </a:t>
            </a:r>
            <a:r>
              <a:rPr lang="en-US" sz="1800" b="1" dirty="0">
                <a:sym typeface="Wingdings" pitchFamily="2" charset="2"/>
              </a:rPr>
              <a:t>.html</a:t>
            </a:r>
            <a:r>
              <a:rPr lang="en-US" sz="1800" dirty="0">
                <a:sym typeface="Wingdings" pitchFamily="2" charset="2"/>
              </a:rPr>
              <a:t> or </a:t>
            </a:r>
            <a:r>
              <a:rPr lang="en-US" sz="1800" b="1" dirty="0">
                <a:sym typeface="Wingdings" pitchFamily="2" charset="2"/>
              </a:rPr>
              <a:t>.htm </a:t>
            </a:r>
            <a:r>
              <a:rPr lang="en-US" sz="1800" dirty="0">
                <a:sym typeface="Wingdings" pitchFamily="2" charset="2"/>
              </a:rPr>
              <a:t>extension</a:t>
            </a:r>
            <a:endParaRPr lang="en-US" sz="1800" dirty="0"/>
          </a:p>
          <a:p>
            <a:pPr marL="914400" lvl="2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736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46"/>
            <a:ext cx="10515600" cy="6163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Structure of an HTML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571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The entire web page is enclosed within &lt;HTML&gt; and &lt;/HTML&gt; tags</a:t>
            </a:r>
          </a:p>
          <a:p>
            <a:r>
              <a:rPr lang="en-US" sz="1700" dirty="0"/>
              <a:t>Within these tags two distinct sections are created: head and body	</a:t>
            </a:r>
          </a:p>
          <a:p>
            <a:r>
              <a:rPr lang="en-US" sz="1700" b="1" dirty="0"/>
              <a:t>Head:</a:t>
            </a:r>
          </a:p>
          <a:p>
            <a:pPr marL="0" indent="0">
              <a:buNone/>
            </a:pPr>
            <a:r>
              <a:rPr lang="en-US" sz="1700" dirty="0"/>
              <a:t>	- Typically used for internal working</a:t>
            </a:r>
          </a:p>
          <a:p>
            <a:pPr marL="0" indent="0">
              <a:buNone/>
            </a:pPr>
            <a:r>
              <a:rPr lang="en-US" sz="1700" dirty="0"/>
              <a:t>	- Usually we define the title of the web page here</a:t>
            </a:r>
          </a:p>
          <a:p>
            <a:pPr marL="0" indent="0">
              <a:buNone/>
            </a:pPr>
            <a:r>
              <a:rPr lang="en-US" sz="1700" dirty="0"/>
              <a:t>	- If we want to add some external script or some style sheet to the page, we can add instructions for 	  that in the head section (for example, we can add CSS or </a:t>
            </a:r>
            <a:r>
              <a:rPr lang="en-US" sz="1700" dirty="0" err="1"/>
              <a:t>javascript</a:t>
            </a:r>
            <a:r>
              <a:rPr lang="en-US" sz="1700" dirty="0"/>
              <a:t> files)</a:t>
            </a:r>
          </a:p>
          <a:p>
            <a:pPr marL="0" indent="0">
              <a:buNone/>
            </a:pPr>
            <a:r>
              <a:rPr lang="en-US" sz="1700" dirty="0"/>
              <a:t>		&lt;head&gt;</a:t>
            </a:r>
          </a:p>
          <a:p>
            <a:pPr marL="0" indent="0">
              <a:buNone/>
            </a:pPr>
            <a:r>
              <a:rPr lang="en-US" sz="1700" dirty="0"/>
              <a:t>			&lt;title&gt; …… &lt;/title&gt;	</a:t>
            </a:r>
          </a:p>
          <a:p>
            <a:pPr marL="0" indent="0">
              <a:buNone/>
            </a:pPr>
            <a:r>
              <a:rPr lang="en-US" sz="1700" dirty="0"/>
              <a:t>		&lt;/head&gt;</a:t>
            </a:r>
          </a:p>
          <a:p>
            <a:r>
              <a:rPr lang="en-US" sz="1700" b="1" dirty="0"/>
              <a:t>Body:</a:t>
            </a:r>
          </a:p>
          <a:p>
            <a:pPr marL="0" indent="0">
              <a:buNone/>
            </a:pPr>
            <a:r>
              <a:rPr lang="en-US" sz="1700" dirty="0"/>
              <a:t>	- indicates the start and end of the main body of textual information</a:t>
            </a:r>
          </a:p>
          <a:p>
            <a:pPr marL="0" indent="0">
              <a:buNone/>
            </a:pPr>
            <a:r>
              <a:rPr lang="en-US" sz="1700" dirty="0"/>
              <a:t>		&lt;body&gt;</a:t>
            </a:r>
          </a:p>
          <a:p>
            <a:pPr marL="0" indent="0">
              <a:buNone/>
            </a:pPr>
            <a:r>
              <a:rPr lang="en-US" sz="1700" dirty="0"/>
              <a:t>		      ….</a:t>
            </a:r>
          </a:p>
          <a:p>
            <a:pPr marL="0" indent="0">
              <a:buNone/>
            </a:pPr>
            <a:r>
              <a:rPr lang="en-US" sz="1700" dirty="0"/>
              <a:t>		&lt;/body&gt;</a:t>
            </a:r>
          </a:p>
          <a:p>
            <a:pPr marL="0" indent="0">
              <a:buNone/>
            </a:pPr>
            <a:r>
              <a:rPr lang="en-US" sz="1700" dirty="0"/>
              <a:t>	- Contains the major content of the web page</a:t>
            </a:r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700" dirty="0"/>
          </a:p>
          <a:p>
            <a:pPr marL="457200" lvl="1" indent="0">
              <a:buNone/>
            </a:pPr>
            <a:endParaRPr lang="en-US" sz="1700" b="1" dirty="0"/>
          </a:p>
          <a:p>
            <a:pPr marL="0" indent="0">
              <a:buNone/>
            </a:pPr>
            <a:r>
              <a:rPr lang="en-US" sz="1700" dirty="0"/>
              <a:t>	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83708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5"/>
            <a:ext cx="10515600" cy="7180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Structure of an HTML page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210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An HTML page typically starts with a document typ</a:t>
            </a:r>
            <a:r>
              <a:rPr lang="en-US" dirty="0"/>
              <a:t>e declaration: &lt;!DOCTYPE html&gt;</a:t>
            </a:r>
          </a:p>
          <a:p>
            <a:endParaRPr lang="en-US" sz="1800" dirty="0"/>
          </a:p>
          <a:p>
            <a:r>
              <a:rPr lang="en-US" sz="1800" dirty="0"/>
              <a:t>Here is how an html page is structured:</a:t>
            </a:r>
          </a:p>
          <a:p>
            <a:pPr marL="0" indent="0">
              <a:buNone/>
            </a:pPr>
            <a:r>
              <a:rPr lang="en-US" sz="1600" dirty="0"/>
              <a:t>&lt;!DOCTYPE html&gt;		</a:t>
            </a:r>
          </a:p>
          <a:p>
            <a:pPr marL="0" indent="0">
              <a:buNone/>
            </a:pPr>
            <a:r>
              <a:rPr lang="en-US" sz="1600" dirty="0"/>
              <a:t>&lt;html&gt;</a:t>
            </a:r>
          </a:p>
          <a:p>
            <a:pPr marL="0" indent="0">
              <a:buNone/>
            </a:pPr>
            <a:r>
              <a:rPr lang="en-US" sz="1600" dirty="0"/>
              <a:t>&lt;head&gt;</a:t>
            </a:r>
          </a:p>
          <a:p>
            <a:pPr marL="0" indent="0">
              <a:buNone/>
            </a:pPr>
            <a:r>
              <a:rPr lang="en-US" sz="1600" dirty="0"/>
              <a:t>&lt;title&gt; My first html page &lt;/title&gt;</a:t>
            </a:r>
          </a:p>
          <a:p>
            <a:pPr marL="0" indent="0">
              <a:buNone/>
            </a:pPr>
            <a:r>
              <a:rPr lang="en-US" sz="1600" dirty="0"/>
              <a:t>&lt;/head&gt;</a:t>
            </a:r>
          </a:p>
          <a:p>
            <a:pPr marL="0" indent="0">
              <a:buNone/>
            </a:pPr>
            <a:r>
              <a:rPr lang="en-US" sz="1600" dirty="0"/>
              <a:t>&lt;body&gt;</a:t>
            </a:r>
          </a:p>
          <a:p>
            <a:pPr marL="0" indent="0">
              <a:buNone/>
            </a:pPr>
            <a:r>
              <a:rPr lang="en-US" sz="1600" dirty="0"/>
              <a:t>Hello World!</a:t>
            </a:r>
          </a:p>
          <a:p>
            <a:pPr marL="0" indent="0">
              <a:buNone/>
            </a:pPr>
            <a:r>
              <a:rPr lang="en-US" sz="1600" dirty="0"/>
              <a:t>&lt;/body&gt;</a:t>
            </a:r>
          </a:p>
          <a:p>
            <a:pPr marL="0" indent="0">
              <a:buNone/>
            </a:pPr>
            <a:r>
              <a:rPr lang="en-US" sz="1600" dirty="0"/>
              <a:t>&lt;/html&gt;</a:t>
            </a:r>
          </a:p>
          <a:p>
            <a:pPr marL="0" indent="0">
              <a:buNone/>
            </a:pP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933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952"/>
            <a:ext cx="10515600" cy="757813"/>
          </a:xfrm>
        </p:spPr>
        <p:txBody>
          <a:bodyPr/>
          <a:lstStyle/>
          <a:p>
            <a:pPr algn="ctr"/>
            <a:r>
              <a:rPr lang="en-US" dirty="0"/>
              <a:t>Structure of an HTML page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67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Each Tag has attributes which can be set as per our choice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If nothing is set, the default value of those attributes are assumed.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Attributes of the </a:t>
            </a:r>
            <a:r>
              <a:rPr lang="en-US" sz="1800" b="1" dirty="0"/>
              <a:t>&lt;BODY&gt;</a:t>
            </a:r>
            <a:r>
              <a:rPr lang="en-US" sz="1800" dirty="0"/>
              <a:t> tag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- BGCOLOR: </a:t>
            </a:r>
            <a:r>
              <a:rPr lang="en-US" sz="1800" dirty="0"/>
              <a:t>Changes the background color</a:t>
            </a:r>
          </a:p>
          <a:p>
            <a:pPr marL="0" indent="0">
              <a:buNone/>
            </a:pPr>
            <a:r>
              <a:rPr lang="en-US" sz="1800" b="1" dirty="0"/>
              <a:t>	- BACKGROUND: </a:t>
            </a:r>
            <a:r>
              <a:rPr lang="en-US" sz="1800" dirty="0"/>
              <a:t>Places an image at the background (Picture is repeated if dimensions are less 	than the web page. Typically, style-sheets are used </a:t>
            </a:r>
            <a:r>
              <a:rPr lang="en-US" dirty="0"/>
              <a:t>in recent times in place of this attribute.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b="1" dirty="0"/>
              <a:t>	- TEXT:</a:t>
            </a:r>
            <a:r>
              <a:rPr lang="en-US" sz="1800" dirty="0"/>
              <a:t>	Changes the color of the body text 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963016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{CCFBCF94-B21A-0A41-95CB-0A59F6489DAA}tf10001120</Template>
  <TotalTime>3577</TotalTime>
  <Words>1295</Words>
  <Application>Microsoft Macintosh PowerPoint</Application>
  <PresentationFormat>Widescreen</PresentationFormat>
  <Paragraphs>223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Gill Sans MT</vt:lpstr>
      <vt:lpstr>Parcel</vt:lpstr>
      <vt:lpstr>CSIS – 4135: Spring 2022</vt:lpstr>
      <vt:lpstr>Outline</vt:lpstr>
      <vt:lpstr>Introduction to HTML</vt:lpstr>
      <vt:lpstr>Introduction to HTML – cont.</vt:lpstr>
      <vt:lpstr>Introduction to HTML – cont.</vt:lpstr>
      <vt:lpstr>Introduction to HTML – cont.</vt:lpstr>
      <vt:lpstr>Structure of an HTML page</vt:lpstr>
      <vt:lpstr>Structure of an HTML page – cont.</vt:lpstr>
      <vt:lpstr>Structure of an HTML page – cont.</vt:lpstr>
      <vt:lpstr>Formatting text</vt:lpstr>
      <vt:lpstr>Formatting text</vt:lpstr>
      <vt:lpstr>Lists in HTML</vt:lpstr>
      <vt:lpstr>Lists in HTML – cont.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CSIS – 4135: Spring 2019</dc:title>
  <dc:creator>Chakraborty, Sujoy</dc:creator>
  <cp:lastModifiedBy>Sujoy Chakraborty</cp:lastModifiedBy>
  <cp:revision>237</cp:revision>
  <dcterms:created xsi:type="dcterms:W3CDTF">2019-01-14T03:31:52Z</dcterms:created>
  <dcterms:modified xsi:type="dcterms:W3CDTF">2022-02-01T15:36:27Z</dcterms:modified>
</cp:coreProperties>
</file>