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8" r:id="rId2"/>
    <p:sldId id="449" r:id="rId3"/>
    <p:sldId id="286" r:id="rId4"/>
    <p:sldId id="355" r:id="rId5"/>
    <p:sldId id="366" r:id="rId6"/>
    <p:sldId id="370" r:id="rId7"/>
    <p:sldId id="371" r:id="rId8"/>
    <p:sldId id="367" r:id="rId9"/>
    <p:sldId id="372" r:id="rId10"/>
    <p:sldId id="369" r:id="rId11"/>
    <p:sldId id="375" r:id="rId12"/>
    <p:sldId id="340" r:id="rId13"/>
    <p:sldId id="374" r:id="rId14"/>
    <p:sldId id="284" r:id="rId15"/>
    <p:sldId id="277" r:id="rId1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80" autoAdjust="0"/>
    <p:restoredTop sz="94694"/>
  </p:normalViewPr>
  <p:slideViewPr>
    <p:cSldViewPr>
      <p:cViewPr varScale="1">
        <p:scale>
          <a:sx n="240" d="100"/>
          <a:sy n="240" d="100"/>
        </p:scale>
        <p:origin x="123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1CA36-EF40-DB40-A437-6C76EC5EEBA7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B7AA-3613-0849-BE00-26438E42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7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00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6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2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81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67" y="615947"/>
            <a:ext cx="441096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15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161" y="1331235"/>
            <a:ext cx="1615263" cy="5878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6676" y="1331235"/>
            <a:ext cx="1614687" cy="5878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30505" y="3218497"/>
            <a:ext cx="1060323" cy="276999"/>
          </a:xfrm>
        </p:spPr>
        <p:txBody>
          <a:bodyPr/>
          <a:lstStyle/>
          <a:p>
            <a:fld id="{137DA5AC-4951-B948-9371-4BA05BF2B838}" type="datetimeFigureOut">
              <a:rPr lang="en-US" smtClean="0"/>
              <a:t>2/7/22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67434" y="3218497"/>
            <a:ext cx="1475232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4313986" y="3283967"/>
            <a:ext cx="152400" cy="92333"/>
          </a:xfrm>
        </p:spPr>
        <p:txBody>
          <a:bodyPr/>
          <a:lstStyle/>
          <a:p>
            <a:fld id="{9DFF2B98-FC34-DD4D-9C4D-CA58E1E5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7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36" y="812087"/>
            <a:ext cx="4319905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986" y="3283967"/>
            <a:ext cx="152400" cy="12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375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57150" y="663575"/>
            <a:ext cx="42632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lvl="1" algn="ctr">
              <a:spcBef>
                <a:spcPts val="135"/>
              </a:spcBef>
            </a:pPr>
            <a:r>
              <a:rPr lang="en-US" sz="12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 – Creating Internal and External links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080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CSCI – 4135 (Spring 2022)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b="1" spc="-5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Sujoy</a:t>
            </a:r>
            <a:r>
              <a:rPr sz="1100" b="1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Chakraborty</a:t>
            </a: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Palatino Linotype"/>
              <a:cs typeface="Palatino Linotype"/>
            </a:endParaRPr>
          </a:p>
          <a:p>
            <a:pPr marL="40640" marR="38735" algn="ctr">
              <a:lnSpc>
                <a:spcPct val="102600"/>
              </a:lnSpc>
            </a:pP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Department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of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Computer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Science </a:t>
            </a:r>
            <a:r>
              <a:rPr sz="1100" spc="-26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Stockton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University,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NJ,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USA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3000">
        <p:cut/>
      </p:transition>
    </mc:Choice>
    <mc:Fallback xmlns="">
      <p:transition spd="slow" advTm="1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67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Referencing a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8159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Same Directory: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When you want to link to, or include a resource from the same directory, you can just use the name of that file.</a:t>
            </a:r>
            <a:endParaRPr lang="en-US" sz="1100" b="1" dirty="0">
              <a:latin typeface="Palatino Linotype" panose="02040502050505030304" pitchFamily="18" charset="0"/>
            </a:endParaRPr>
          </a:p>
          <a:p>
            <a:endParaRPr lang="en-US" b="1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Subdirectory: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subdirectory/../filename</a:t>
            </a:r>
          </a:p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Parent directory: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../filename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78A1F-A3C7-C642-B8BC-CDA79D82F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0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30175"/>
            <a:ext cx="2922803" cy="215444"/>
          </a:xfrm>
        </p:spPr>
        <p:txBody>
          <a:bodyPr/>
          <a:lstStyle/>
          <a:p>
            <a:pPr algn="ctr"/>
            <a:r>
              <a:rPr lang="en-US" dirty="0"/>
              <a:t>Directory structure – cont.</a:t>
            </a:r>
          </a:p>
        </p:txBody>
      </p:sp>
      <p:pic>
        <p:nvPicPr>
          <p:cNvPr id="7" name="Content Placeholder 6" descr="A red rectang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F43E636-230E-DF43-AE0E-B4B97B718F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772" y="1156372"/>
            <a:ext cx="2107437" cy="133600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A9B0-6DC4-4E44-9204-29C48B132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5050" y="1164460"/>
            <a:ext cx="2286000" cy="1651093"/>
          </a:xfrm>
        </p:spPr>
        <p:txBody>
          <a:bodyPr/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900" b="1" dirty="0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Ex – 1: Linking from </a:t>
            </a:r>
            <a:r>
              <a:rPr lang="en-US" sz="900" b="1" dirty="0" err="1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romantic.html</a:t>
            </a:r>
            <a:r>
              <a:rPr lang="en-US" sz="900" b="1" dirty="0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to </a:t>
            </a:r>
            <a:r>
              <a:rPr lang="en-US" sz="900" b="1" dirty="0" err="1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actions.html</a:t>
            </a:r>
            <a:r>
              <a:rPr lang="en-US" sz="900" b="1" dirty="0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z="800" dirty="0">
                <a:latin typeface="Palatino Linotype" panose="02040502050505030304" pitchFamily="18" charset="0"/>
              </a:rPr>
              <a:t>      &lt;a </a:t>
            </a:r>
            <a:r>
              <a:rPr lang="en-US" sz="800" dirty="0" err="1">
                <a:latin typeface="Palatino Linotype" panose="02040502050505030304" pitchFamily="18" charset="0"/>
              </a:rPr>
              <a:t>href</a:t>
            </a:r>
            <a:r>
              <a:rPr lang="en-US" sz="800" dirty="0">
                <a:latin typeface="Palatino Linotype" panose="02040502050505030304" pitchFamily="18" charset="0"/>
              </a:rPr>
              <a:t> = “</a:t>
            </a:r>
            <a:r>
              <a:rPr lang="en-US" sz="800" dirty="0" err="1">
                <a:latin typeface="Palatino Linotype" panose="02040502050505030304" pitchFamily="18" charset="0"/>
              </a:rPr>
              <a:t>actions.html</a:t>
            </a:r>
            <a:r>
              <a:rPr lang="en-US" sz="800" dirty="0">
                <a:latin typeface="Palatino Linotype" panose="02040502050505030304" pitchFamily="18" charset="0"/>
              </a:rPr>
              <a:t>”&gt;…&lt;/a&gt;</a:t>
            </a:r>
          </a:p>
          <a:p>
            <a:endParaRPr lang="en-US" sz="9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900" b="1" dirty="0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Ex – 2: Linking from </a:t>
            </a:r>
            <a:r>
              <a:rPr lang="en-US" sz="900" b="1" dirty="0" err="1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romantic.html</a:t>
            </a:r>
            <a:r>
              <a:rPr lang="en-US" sz="900" b="1" dirty="0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to </a:t>
            </a:r>
            <a:r>
              <a:rPr lang="en-US" sz="900" b="1" dirty="0" err="1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actions.html</a:t>
            </a:r>
            <a:r>
              <a:rPr lang="en-US" sz="900" b="1" dirty="0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z="800" dirty="0">
                <a:latin typeface="Palatino Linotype" panose="02040502050505030304" pitchFamily="18" charset="0"/>
              </a:rPr>
              <a:t>      &lt;a </a:t>
            </a:r>
            <a:r>
              <a:rPr lang="en-US" sz="800" dirty="0" err="1">
                <a:latin typeface="Palatino Linotype" panose="02040502050505030304" pitchFamily="18" charset="0"/>
              </a:rPr>
              <a:t>href</a:t>
            </a:r>
            <a:r>
              <a:rPr lang="en-US" sz="800" dirty="0">
                <a:latin typeface="Palatino Linotype" panose="02040502050505030304" pitchFamily="18" charset="0"/>
              </a:rPr>
              <a:t> = “Videos/Movies/</a:t>
            </a:r>
            <a:r>
              <a:rPr lang="en-US" sz="800" dirty="0" err="1">
                <a:latin typeface="Palatino Linotype" panose="02040502050505030304" pitchFamily="18" charset="0"/>
              </a:rPr>
              <a:t>actions.html</a:t>
            </a:r>
            <a:r>
              <a:rPr lang="en-US" sz="800" dirty="0">
                <a:latin typeface="Palatino Linotype" panose="02040502050505030304" pitchFamily="18" charset="0"/>
              </a:rPr>
              <a:t>”&gt;…&lt;/a&gt;</a:t>
            </a:r>
          </a:p>
          <a:p>
            <a:endParaRPr lang="en-US" sz="800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sz="900" b="1" dirty="0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Ex – 3: Linking from </a:t>
            </a:r>
            <a:r>
              <a:rPr lang="en-US" sz="900" b="1" dirty="0" err="1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actions.html</a:t>
            </a:r>
            <a:r>
              <a:rPr lang="en-US" sz="900" b="1" dirty="0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to </a:t>
            </a:r>
            <a:r>
              <a:rPr lang="en-US" sz="900" b="1" dirty="0" err="1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audio.html</a:t>
            </a:r>
            <a:r>
              <a:rPr lang="en-US" sz="900" b="1" dirty="0">
                <a:solidFill>
                  <a:srgbClr val="7030A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:</a:t>
            </a:r>
          </a:p>
          <a:p>
            <a:r>
              <a:rPr lang="en-US" sz="800" dirty="0">
                <a:latin typeface="Palatino Linotype" panose="02040502050505030304" pitchFamily="18" charset="0"/>
              </a:rPr>
              <a:t>      &lt;a </a:t>
            </a:r>
            <a:r>
              <a:rPr lang="en-US" sz="800" dirty="0" err="1">
                <a:latin typeface="Palatino Linotype" panose="02040502050505030304" pitchFamily="18" charset="0"/>
              </a:rPr>
              <a:t>href</a:t>
            </a:r>
            <a:r>
              <a:rPr lang="en-US" sz="800" dirty="0">
                <a:latin typeface="Palatino Linotype" panose="02040502050505030304" pitchFamily="18" charset="0"/>
              </a:rPr>
              <a:t> = “../../Songs/</a:t>
            </a:r>
            <a:r>
              <a:rPr lang="en-US" sz="800" dirty="0" err="1">
                <a:latin typeface="Palatino Linotype" panose="02040502050505030304" pitchFamily="18" charset="0"/>
              </a:rPr>
              <a:t>audio.html</a:t>
            </a:r>
            <a:r>
              <a:rPr lang="en-US" sz="800" dirty="0">
                <a:latin typeface="Palatino Linotype" panose="02040502050505030304" pitchFamily="18" charset="0"/>
              </a:rPr>
              <a:t>”&gt;…&lt;/a&gt;</a:t>
            </a:r>
          </a:p>
          <a:p>
            <a:endParaRPr lang="en-US" sz="900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1C1B5-8FF2-2240-9F0E-3D92C534C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3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30175"/>
            <a:ext cx="3976211" cy="360263"/>
          </a:xfrm>
        </p:spPr>
        <p:txBody>
          <a:bodyPr>
            <a:normAutofit/>
          </a:bodyPr>
          <a:lstStyle/>
          <a:p>
            <a:r>
              <a:rPr lang="en-US" sz="1361" dirty="0"/>
              <a:t>More attributes for &lt;a&gt;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415463"/>
            <a:ext cx="4216955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 err="1"/>
              <a:t>accesskey</a:t>
            </a:r>
            <a:r>
              <a:rPr lang="en-US" b="1" dirty="0"/>
              <a:t>:  </a:t>
            </a:r>
            <a:r>
              <a:rPr lang="en-US" dirty="0"/>
              <a:t>specifies a shortcut key to activate or focus an element.</a:t>
            </a:r>
            <a:endParaRPr lang="en-US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&lt;a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href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abc.html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”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accesskey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“a”&gt; … &lt;/a&gt;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 err="1"/>
              <a:t>tabindex</a:t>
            </a:r>
            <a:r>
              <a:rPr lang="en-US" b="1" dirty="0"/>
              <a:t>:  </a:t>
            </a:r>
            <a:r>
              <a:rPr lang="en-US" dirty="0"/>
              <a:t>sets the tab ordering of elements in an html page.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&lt;a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href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abc.html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”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tabindex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“1”&gt; … &lt;/a&gt;</a:t>
            </a:r>
          </a:p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target:  </a:t>
            </a:r>
            <a:r>
              <a:rPr lang="en-US" dirty="0"/>
              <a:t>specifies if the new page is to be opened in the same tab or in a different tab.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&lt;a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href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abc.html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” target = “_blank”&gt; … &lt;/a&gt; (new tab)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&lt;a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href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abc.html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” target = “_self”&gt; … &lt;/a&gt; (same tab)</a:t>
            </a:r>
          </a:p>
          <a:p>
            <a:endParaRPr lang="en-US" b="1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title:  </a:t>
            </a:r>
            <a:r>
              <a:rPr lang="en-US" dirty="0"/>
              <a:t>shows a brief description of that the link is about, when we hover over the link.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&lt;a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href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“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abc.html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” title = “a link”&gt; … &lt;/a&gt;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45DF3-9293-064F-8D6D-C2A81C7A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8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15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HTML links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4216955" cy="1676400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Here is an example showing the different attributes of the &lt;a&gt; tag in action: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&lt;title&gt; Link attributes &lt;/title&gt;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&lt;/head&gt;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&lt;body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bgcolor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“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lightblue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the first link. To open the link, &lt;a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first.html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tabindex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2 target = “_self” title = “first link”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accesskey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“a” &gt;Click here&lt;/a&gt;.&lt;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the second link. To open the link, &lt;a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first.html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tabindex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1 target = “_blank” title = “second link”&gt;Click here&lt;/a&gt;.&lt;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&lt;/body&gt;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</a:p>
          <a:p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BCA2E-4355-A641-9DF5-6910120F5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2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We discussed: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How to link between pages of your site (internal links)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How to link to other sites (external links)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How to structure the folders on your web site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Link attributes</a:t>
            </a:r>
          </a:p>
          <a:p>
            <a:endParaRPr lang="en-US" dirty="0"/>
          </a:p>
          <a:p>
            <a:pPr marL="345735" lvl="2"/>
            <a:endParaRPr lang="en-US" sz="11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19154-3BEA-8A4F-8F3E-FB50A7F5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933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00" y="642465"/>
            <a:ext cx="11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1400" b="1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YOU!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Questions?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</p:cSld>
  <p:clrMapOvr>
    <a:masterClrMapping/>
  </p:clrMapOvr>
  <p:transition advTm="9001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36753"/>
            <a:ext cx="2922803" cy="215444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663575"/>
            <a:ext cx="2922803" cy="1172937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How to link between pages of your site (internal links)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How to link to other sites (external links)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How to structure the folders on your web site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Link attributes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4292C-88BF-BC49-9A49-1DE56A7B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0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HTML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635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 crux of HTML is its capability to reference countless pieces of information easily on the internet.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When you link to another page in your own website, the link is known as an </a:t>
            </a:r>
            <a:r>
              <a:rPr lang="en-US" b="1" dirty="0"/>
              <a:t>internal </a:t>
            </a:r>
            <a:r>
              <a:rPr lang="en-US" dirty="0"/>
              <a:t>link.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When you link to a different site, it is known as an </a:t>
            </a:r>
            <a:r>
              <a:rPr lang="en-US" b="1" dirty="0"/>
              <a:t>external</a:t>
            </a:r>
            <a:r>
              <a:rPr lang="en-US" dirty="0"/>
              <a:t> link</a:t>
            </a:r>
          </a:p>
          <a:p>
            <a:r>
              <a:rPr lang="en-US" dirty="0"/>
              <a:t>		</a:t>
            </a:r>
          </a:p>
          <a:p>
            <a:pPr marL="345735" lvl="2"/>
            <a:endParaRPr lang="en-US" sz="11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34A8A-D62D-A846-9EBD-4BE27BBD4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16" y="136753"/>
            <a:ext cx="2922803" cy="215444"/>
          </a:xfrm>
        </p:spPr>
        <p:txBody>
          <a:bodyPr/>
          <a:lstStyle/>
          <a:p>
            <a:r>
              <a:rPr lang="en-US" dirty="0"/>
              <a:t>HTML links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" y="282575"/>
            <a:ext cx="4585811" cy="1600200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Internal links: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The element </a:t>
            </a:r>
            <a:r>
              <a:rPr lang="en-US" sz="1100" b="1" dirty="0">
                <a:latin typeface="Palatino Linotype" panose="02040502050505030304" pitchFamily="18" charset="0"/>
              </a:rPr>
              <a:t>&lt;a&gt;</a:t>
            </a:r>
            <a:r>
              <a:rPr lang="en-US" sz="1100" dirty="0">
                <a:latin typeface="Palatino Linotype" panose="02040502050505030304" pitchFamily="18" charset="0"/>
              </a:rPr>
              <a:t> is used to link another document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Anything between the opening </a:t>
            </a:r>
            <a:r>
              <a:rPr lang="en-US" sz="1100" b="1" dirty="0">
                <a:latin typeface="Palatino Linotype" panose="02040502050505030304" pitchFamily="18" charset="0"/>
              </a:rPr>
              <a:t>&lt;a&gt;</a:t>
            </a:r>
            <a:r>
              <a:rPr lang="en-US" sz="1100" dirty="0">
                <a:latin typeface="Palatino Linotype" panose="02040502050505030304" pitchFamily="18" charset="0"/>
              </a:rPr>
              <a:t> tag and the closing </a:t>
            </a:r>
            <a:r>
              <a:rPr lang="en-US" sz="1100" b="1" dirty="0">
                <a:latin typeface="Palatino Linotype" panose="02040502050505030304" pitchFamily="18" charset="0"/>
              </a:rPr>
              <a:t>&lt;/a&gt;</a:t>
            </a:r>
            <a:r>
              <a:rPr lang="en-US" sz="1100" dirty="0">
                <a:latin typeface="Palatino Linotype" panose="02040502050505030304" pitchFamily="18" charset="0"/>
              </a:rPr>
              <a:t> tag becomes part of the link that a user can click in a browser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To link another page, </a:t>
            </a:r>
            <a:r>
              <a:rPr lang="en-US" sz="1100" b="1" dirty="0" err="1">
                <a:latin typeface="Palatino Linotype" panose="02040502050505030304" pitchFamily="18" charset="0"/>
              </a:rPr>
              <a:t>href</a:t>
            </a:r>
            <a:r>
              <a:rPr lang="en-US" sz="1100" dirty="0">
                <a:latin typeface="Palatino Linotype" panose="02040502050505030304" pitchFamily="18" charset="0"/>
              </a:rPr>
              <a:t> attribute of the tag </a:t>
            </a:r>
            <a:r>
              <a:rPr lang="en-US" sz="1100" b="1" dirty="0">
                <a:latin typeface="Palatino Linotype" panose="02040502050505030304" pitchFamily="18" charset="0"/>
              </a:rPr>
              <a:t>&lt;a&gt;</a:t>
            </a:r>
            <a:r>
              <a:rPr lang="en-US" sz="1100" dirty="0">
                <a:latin typeface="Palatino Linotype" panose="02040502050505030304" pitchFamily="18" charset="0"/>
              </a:rPr>
              <a:t> tag is used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The value of the </a:t>
            </a:r>
            <a:r>
              <a:rPr lang="en-US" sz="1100" dirty="0" err="1">
                <a:latin typeface="Palatino Linotype" panose="02040502050505030304" pitchFamily="18" charset="0"/>
              </a:rPr>
              <a:t>href</a:t>
            </a:r>
            <a:r>
              <a:rPr lang="en-US" sz="1100" dirty="0">
                <a:latin typeface="Palatino Linotype" panose="02040502050505030304" pitchFamily="18" charset="0"/>
              </a:rPr>
              <a:t> attribute is the name of the file you are linking to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For example: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</a:t>
            </a:r>
          </a:p>
          <a:p>
            <a:pPr marL="172867" lvl="1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  <a:p>
            <a:pPr marL="172867" lvl="1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- &lt;a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href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abc.html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 Click here &lt;/a&gt;</a:t>
            </a:r>
          </a:p>
          <a:p>
            <a:pPr marL="172867" lvl="1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- The tags &lt;a&gt;..&lt;/a&gt; and the attribute </a:t>
            </a:r>
            <a:r>
              <a:rPr lang="en-US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href</a:t>
            </a:r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are not case sensitive, but the   		  file name is.</a:t>
            </a:r>
          </a:p>
          <a:p>
            <a:pPr marL="172867" lvl="1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- The file should exist in the same folder as the source page.</a:t>
            </a:r>
          </a:p>
          <a:p>
            <a:pPr marL="172867" lvl="1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	- To link to other pages in a different folder, specify the complete path.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5AD33-7B4B-C24D-9229-8FB6419E0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6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91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HTML links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878092"/>
            <a:ext cx="3976211" cy="1543512"/>
          </a:xfrm>
        </p:spPr>
        <p:txBody>
          <a:bodyPr>
            <a:noAutofit/>
          </a:bodyPr>
          <a:lstStyle/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Here is how you can create an internal link:</a:t>
            </a:r>
          </a:p>
          <a:p>
            <a:endParaRPr lang="en-US" dirty="0"/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&lt;title&gt; Internal linking &lt;/title&gt;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&lt;/head&gt;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&lt;body&gt;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first page. &lt;a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second.html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&gt;Click here&lt;/a&gt; to move to the next page.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&lt;/body&gt;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</a:p>
          <a:p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6436B-27D9-9B40-A7F8-6FF205F78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3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HTML links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434975"/>
            <a:ext cx="3976211" cy="1543512"/>
          </a:xfrm>
        </p:spPr>
        <p:txBody>
          <a:bodyPr>
            <a:noAutofit/>
          </a:bodyPr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External links: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To link the page of another website, again the </a:t>
            </a:r>
            <a:r>
              <a:rPr lang="en-US" sz="1100" b="1" dirty="0" err="1">
                <a:latin typeface="Palatino Linotype" panose="02040502050505030304" pitchFamily="18" charset="0"/>
              </a:rPr>
              <a:t>href</a:t>
            </a:r>
            <a:r>
              <a:rPr lang="en-US" sz="1100" dirty="0">
                <a:latin typeface="Palatino Linotype" panose="02040502050505030304" pitchFamily="18" charset="0"/>
              </a:rPr>
              <a:t> attribute of the tag </a:t>
            </a:r>
            <a:r>
              <a:rPr lang="en-US" sz="1100" b="1" dirty="0">
                <a:latin typeface="Palatino Linotype" panose="02040502050505030304" pitchFamily="18" charset="0"/>
              </a:rPr>
              <a:t>&lt;a&gt;</a:t>
            </a:r>
            <a:r>
              <a:rPr lang="en-US" sz="1100" dirty="0">
                <a:latin typeface="Palatino Linotype" panose="02040502050505030304" pitchFamily="18" charset="0"/>
              </a:rPr>
              <a:t> tag is used.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The value of the </a:t>
            </a:r>
            <a:r>
              <a:rPr lang="en-US" sz="1100" dirty="0" err="1">
                <a:latin typeface="Palatino Linotype" panose="02040502050505030304" pitchFamily="18" charset="0"/>
              </a:rPr>
              <a:t>href</a:t>
            </a:r>
            <a:r>
              <a:rPr lang="en-US" sz="1100" dirty="0">
                <a:latin typeface="Palatino Linotype" panose="02040502050505030304" pitchFamily="18" charset="0"/>
              </a:rPr>
              <a:t> attribute is the </a:t>
            </a:r>
            <a:r>
              <a:rPr lang="en-US" sz="1100" b="1" dirty="0">
                <a:latin typeface="Palatino Linotype" panose="02040502050505030304" pitchFamily="18" charset="0"/>
              </a:rPr>
              <a:t>full web address</a:t>
            </a:r>
            <a:r>
              <a:rPr lang="en-US" sz="1100" dirty="0">
                <a:latin typeface="Palatino Linotype" panose="02040502050505030304" pitchFamily="18" charset="0"/>
              </a:rPr>
              <a:t> for the page you want to link to.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For example:	</a:t>
            </a:r>
          </a:p>
          <a:p>
            <a:pPr marL="172867" lvl="1"/>
            <a:r>
              <a:rPr lang="en-US" sz="1100" dirty="0">
                <a:latin typeface="Palatino Linotype" panose="02040502050505030304" pitchFamily="18" charset="0"/>
              </a:rPr>
              <a:t>	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&lt;a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href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 = http://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www.google.com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alatino Linotype" panose="02040502050505030304" pitchFamily="18" charset="0"/>
              </a:rPr>
              <a:t>&gt; Click here &lt;/a&gt;</a:t>
            </a: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4E23F-5268-E54B-BCD8-6F506CCF8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2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53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HTML links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434975"/>
            <a:ext cx="3976211" cy="1543512"/>
          </a:xfrm>
        </p:spPr>
        <p:txBody>
          <a:bodyPr>
            <a:noAutofit/>
          </a:bodyPr>
          <a:lstStyle/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Here is an example of an external link: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&lt;title&gt; External linking &lt;/title&gt;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&lt;/head&gt;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&lt;body&gt;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the home page. To open Google, &lt;a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http://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www.google.com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&gt;Click here&lt;/a&gt;.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&lt;/body&gt;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</a:p>
          <a:p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65924-BA15-8047-AAA2-258B7835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4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91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3587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It is not suitable to store all HTML pages in a single directory for a website.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It helps to put related pages in different directories for better organization and management (for example, a folder named </a:t>
            </a:r>
            <a:r>
              <a:rPr lang="en-US" b="1" dirty="0"/>
              <a:t>images </a:t>
            </a:r>
            <a:r>
              <a:rPr lang="en-US" dirty="0"/>
              <a:t>to store all images to be put on the website etc.).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 </a:t>
            </a:r>
            <a:r>
              <a:rPr lang="en-US" b="1" dirty="0"/>
              <a:t>root </a:t>
            </a:r>
            <a:r>
              <a:rPr lang="en-US" dirty="0"/>
              <a:t>directory (or the root folder) is the main directory that holds the whole of your website.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A </a:t>
            </a:r>
            <a:r>
              <a:rPr lang="en-US" b="1" dirty="0"/>
              <a:t>subdirectory</a:t>
            </a:r>
            <a:r>
              <a:rPr lang="en-US" dirty="0"/>
              <a:t> is a directory that is within another directory.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A </a:t>
            </a:r>
            <a:r>
              <a:rPr lang="en-US" b="1" dirty="0"/>
              <a:t>parent</a:t>
            </a:r>
            <a:r>
              <a:rPr lang="en-US" dirty="0"/>
              <a:t> directory is a directory that contains another directory.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8C69B-F8E5-C646-B0BE-2E4059E08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05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Directory structure – cont.</a:t>
            </a:r>
          </a:p>
        </p:txBody>
      </p:sp>
      <p:pic>
        <p:nvPicPr>
          <p:cNvPr id="7" name="Content Placeholder 6" descr="A red rectang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F43E636-230E-DF43-AE0E-B4B97B718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7749" y="990003"/>
            <a:ext cx="2546539" cy="161437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1EE1BB-468D-F54E-A1B0-DA9AB1482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5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18289</TotalTime>
  <Words>1088</Words>
  <Application>Microsoft Macintosh PowerPoint</Application>
  <PresentationFormat>Custom</PresentationFormat>
  <Paragraphs>200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Microsoft Sans Serif</vt:lpstr>
      <vt:lpstr>Palatino Linotype</vt:lpstr>
      <vt:lpstr>Trebuchet MS</vt:lpstr>
      <vt:lpstr>Office Theme</vt:lpstr>
      <vt:lpstr>PowerPoint Presentation</vt:lpstr>
      <vt:lpstr>Outline</vt:lpstr>
      <vt:lpstr>HTML links</vt:lpstr>
      <vt:lpstr>HTML links – cont.</vt:lpstr>
      <vt:lpstr>HTML links – cont.</vt:lpstr>
      <vt:lpstr>HTML links – cont.</vt:lpstr>
      <vt:lpstr>HTML links – cont.</vt:lpstr>
      <vt:lpstr>Directory structure</vt:lpstr>
      <vt:lpstr>Directory structure – cont.</vt:lpstr>
      <vt:lpstr>Referencing a web page</vt:lpstr>
      <vt:lpstr>Directory structure – cont.</vt:lpstr>
      <vt:lpstr>More attributes for &lt;a&gt;</vt:lpstr>
      <vt:lpstr>HTML links – cont.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Fingerprint Estimation with a Generative  Adversarial Network (GAN)</dc:title>
  <cp:lastModifiedBy>Sujoy Chakraborty</cp:lastModifiedBy>
  <cp:revision>727</cp:revision>
  <dcterms:created xsi:type="dcterms:W3CDTF">2021-03-12T19:02:42Z</dcterms:created>
  <dcterms:modified xsi:type="dcterms:W3CDTF">2022-02-08T01:08:28Z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2021-03-12T00:00:00Z</vt:filetime>
  </property>
</Properties>
</file>