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8" r:id="rId2"/>
    <p:sldId id="257" r:id="rId3"/>
    <p:sldId id="286" r:id="rId4"/>
    <p:sldId id="366" r:id="rId5"/>
    <p:sldId id="370" r:id="rId6"/>
    <p:sldId id="371" r:id="rId7"/>
    <p:sldId id="367" r:id="rId8"/>
    <p:sldId id="369" r:id="rId9"/>
    <p:sldId id="373" r:id="rId10"/>
    <p:sldId id="340" r:id="rId11"/>
    <p:sldId id="372" r:id="rId12"/>
    <p:sldId id="284" r:id="rId13"/>
    <p:sldId id="277" r:id="rId14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26" autoAdjust="0"/>
    <p:restoredTop sz="94694"/>
  </p:normalViewPr>
  <p:slideViewPr>
    <p:cSldViewPr>
      <p:cViewPr varScale="1">
        <p:scale>
          <a:sx n="240" d="100"/>
          <a:sy n="240" d="100"/>
        </p:scale>
        <p:origin x="122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1CA36-EF40-DB40-A437-6C76EC5EEBA7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CB7AA-3613-0849-BE00-26438E42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8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43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1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7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62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54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42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5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02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7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1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567" y="615947"/>
            <a:ext cx="4410964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192" y="135100"/>
            <a:ext cx="4315714" cy="2154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161" y="1331235"/>
            <a:ext cx="1615263" cy="58785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96676" y="1331235"/>
            <a:ext cx="1614687" cy="58785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230505" y="3218497"/>
            <a:ext cx="1060323" cy="276999"/>
          </a:xfrm>
        </p:spPr>
        <p:txBody>
          <a:bodyPr/>
          <a:lstStyle/>
          <a:p>
            <a:fld id="{137DA5AC-4951-B948-9371-4BA05BF2B838}" type="datetimeFigureOut">
              <a:rPr lang="en-US" smtClean="0"/>
              <a:t>2/7/22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567434" y="3218497"/>
            <a:ext cx="1475232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4313986" y="3283967"/>
            <a:ext cx="152400" cy="92333"/>
          </a:xfrm>
        </p:spPr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0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7192" y="135100"/>
            <a:ext cx="4315714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236" y="812087"/>
            <a:ext cx="4319905" cy="1310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13986" y="3283967"/>
            <a:ext cx="152400" cy="1200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87375"/>
            <a:ext cx="4608195" cy="408305"/>
          </a:xfrm>
          <a:custGeom>
            <a:avLst/>
            <a:gdLst/>
            <a:ahLst/>
            <a:cxnLst/>
            <a:rect l="l" t="t" r="r" b="b"/>
            <a:pathLst>
              <a:path w="4608195" h="408305">
                <a:moveTo>
                  <a:pt x="4608004" y="0"/>
                </a:moveTo>
                <a:lnTo>
                  <a:pt x="0" y="0"/>
                </a:lnTo>
                <a:lnTo>
                  <a:pt x="0" y="407746"/>
                </a:lnTo>
                <a:lnTo>
                  <a:pt x="4608004" y="40774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7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-57150" y="663575"/>
            <a:ext cx="426320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69900" lvl="1" algn="ctr">
              <a:spcBef>
                <a:spcPts val="135"/>
              </a:spcBef>
            </a:pPr>
            <a:r>
              <a:rPr lang="en-US" sz="1200" b="1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HTML – Creating tables in HTML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5303" y="1416328"/>
            <a:ext cx="2132965" cy="10800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CSCI – 4135 (Spring 2022)</a:t>
            </a: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endParaRPr lang="en-US" sz="1100" b="1" spc="-5" dirty="0">
              <a:solidFill>
                <a:srgbClr val="7F7F7F"/>
              </a:solidFill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Sujoy</a:t>
            </a:r>
            <a:r>
              <a:rPr sz="1100" b="1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Chakraborty</a:t>
            </a:r>
            <a:endParaRPr sz="11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Palatino Linotype"/>
              <a:cs typeface="Palatino Linotype"/>
            </a:endParaRPr>
          </a:p>
          <a:p>
            <a:pPr marL="40640" marR="38735" algn="ctr">
              <a:lnSpc>
                <a:spcPct val="102600"/>
              </a:lnSpc>
            </a:pP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Department</a:t>
            </a:r>
            <a:r>
              <a:rPr sz="1100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of</a:t>
            </a:r>
            <a:r>
              <a:rPr sz="1100" spc="-2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Computer</a:t>
            </a:r>
            <a:r>
              <a:rPr sz="1100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Science </a:t>
            </a:r>
            <a:r>
              <a:rPr sz="1100" spc="-26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Stockton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7F7F7F"/>
                </a:solidFill>
                <a:latin typeface="Palatino Linotype"/>
                <a:cs typeface="Palatino Linotype"/>
              </a:rPr>
              <a:t>University,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NJ, 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USA</a:t>
            </a:r>
            <a:endParaRPr sz="1100" dirty="0">
              <a:latin typeface="Palatino Linotype"/>
              <a:cs typeface="Palatino Linotype"/>
            </a:endParaRPr>
          </a:p>
        </p:txBody>
      </p:sp>
      <p:pic>
        <p:nvPicPr>
          <p:cNvPr id="6" name="Picture 5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7B7766EC-14AD-DF41-930D-8E8BC2E9BA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8" y="107414"/>
            <a:ext cx="2000822" cy="40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3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3000">
        <p:cut/>
      </p:transition>
    </mc:Choice>
    <mc:Fallback xmlns="">
      <p:transition spd="slow" advTm="13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0175"/>
            <a:ext cx="3976211" cy="337714"/>
          </a:xfrm>
        </p:spPr>
        <p:txBody>
          <a:bodyPr>
            <a:normAutofit/>
          </a:bodyPr>
          <a:lstStyle/>
          <a:p>
            <a:r>
              <a:rPr lang="en-US" sz="1361" dirty="0"/>
              <a:t>Adding caption to the table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4349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&lt;caption&gt; tag is used to add a caption of the table.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We usually add caption before the first row of the table.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Example: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b="1" dirty="0">
              <a:latin typeface="Palatino Linotype" panose="02040502050505030304" pitchFamily="18" charset="0"/>
            </a:endParaRP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&lt;table&gt;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&lt;caption&gt;&lt;b&gt;This is the title of the table&lt;/b&gt;&lt;/caption&gt;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tr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&gt;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&lt;td&gt;Alice&lt;/td&gt;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&lt;td&gt;85&lt;/td&gt;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&lt;td&gt;90&lt;/td&gt;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&lt;/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tr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&gt;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&lt;/table&gt;</a:t>
            </a:r>
            <a:r>
              <a:rPr lang="en-US" sz="1100" dirty="0">
                <a:latin typeface="Palatino Linotype" panose="02040502050505030304" pitchFamily="18" charset="0"/>
              </a:rPr>
              <a:t> 	</a:t>
            </a:r>
          </a:p>
          <a:p>
            <a:r>
              <a:rPr lang="en-US" b="1" dirty="0">
                <a:latin typeface="Palatino Linotype" panose="02040502050505030304" pitchFamily="18" charset="0"/>
              </a:rPr>
              <a:t>	</a:t>
            </a:r>
          </a:p>
          <a:p>
            <a:endParaRPr lang="en-US" b="1" dirty="0">
              <a:latin typeface="Palatino Linotype" panose="02040502050505030304" pitchFamily="18" charset="0"/>
            </a:endParaRPr>
          </a:p>
          <a:p>
            <a:endParaRPr lang="en-US" b="1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248DC-10FF-584B-9001-81AAE0500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80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0175"/>
            <a:ext cx="3976211" cy="303250"/>
          </a:xfrm>
        </p:spPr>
        <p:txBody>
          <a:bodyPr>
            <a:normAutofit/>
          </a:bodyPr>
          <a:lstStyle/>
          <a:p>
            <a:r>
              <a:rPr lang="en-US" sz="1361" dirty="0"/>
              <a:t>Web page layout using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039" y="6635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We can use tables to define the structure of a web page.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Example:</a:t>
            </a: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&lt;table border = 1 height = 100% width = 100% align = center&gt;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tr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height = 15%&gt;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&lt;td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colspan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= 2&gt;&amp;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nbsp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;&lt;/td&gt;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&lt;/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tr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&gt;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tr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height = 80%&gt;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&lt;td width = 20%&gt; &amp;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nbsp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;&lt;/td&gt; 	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&lt;td width = 80%&gt; &amp;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nbsp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;&lt;/td&gt;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&lt;/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tr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&gt;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&lt;/table&gt;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518602" lvl="3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	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6FFD31-356A-1B47-8667-938EBDAFA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5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30175"/>
            <a:ext cx="2922803" cy="21544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5873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We discussed: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How to create tables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Creating web page layout using tables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345735" lvl="2"/>
            <a:endParaRPr lang="en-US" sz="1100" dirty="0">
              <a:latin typeface="Palatino Linotype" panose="0204050205050503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E19154-3BEA-8A4F-8F3E-FB50A7F5F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14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87933"/>
            <a:ext cx="4608195" cy="408305"/>
          </a:xfrm>
          <a:custGeom>
            <a:avLst/>
            <a:gdLst/>
            <a:ahLst/>
            <a:cxnLst/>
            <a:rect l="l" t="t" r="r" b="b"/>
            <a:pathLst>
              <a:path w="4608195" h="408305">
                <a:moveTo>
                  <a:pt x="4608004" y="0"/>
                </a:moveTo>
                <a:lnTo>
                  <a:pt x="0" y="0"/>
                </a:lnTo>
                <a:lnTo>
                  <a:pt x="0" y="407746"/>
                </a:lnTo>
                <a:lnTo>
                  <a:pt x="4608004" y="40774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7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38300" y="642465"/>
            <a:ext cx="1123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THANK</a:t>
            </a:r>
            <a:r>
              <a:rPr sz="1400" b="1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YOU!</a:t>
            </a:r>
            <a:endParaRPr sz="1400" b="1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5303" y="1416328"/>
            <a:ext cx="213296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Questions?</a:t>
            </a:r>
            <a:endParaRPr sz="1100" dirty="0">
              <a:latin typeface="Palatino Linotype"/>
              <a:cs typeface="Palatino Linotype"/>
            </a:endParaRPr>
          </a:p>
        </p:txBody>
      </p:sp>
      <p:pic>
        <p:nvPicPr>
          <p:cNvPr id="6" name="Picture 5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7B7766EC-14AD-DF41-930D-8E8BC2E9BA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8" y="107414"/>
            <a:ext cx="2000822" cy="401772"/>
          </a:xfrm>
          <a:prstGeom prst="rect">
            <a:avLst/>
          </a:prstGeom>
        </p:spPr>
      </p:pic>
    </p:spTree>
  </p:cSld>
  <p:clrMapOvr>
    <a:masterClrMapping/>
  </p:clrMapOvr>
  <p:transition advTm="9001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316E-9393-674F-8B90-2A61A76C3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30175"/>
            <a:ext cx="2922803" cy="215444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BE47E-562F-AE49-8546-7FF5D370B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663575"/>
            <a:ext cx="3048000" cy="1371600"/>
          </a:xfrm>
        </p:spPr>
        <p:txBody>
          <a:bodyPr>
            <a:norm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How to create tables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Creating web page layout using tables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C58B5-AADA-A441-BCAE-C7DF20F0B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3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30175"/>
            <a:ext cx="2922803" cy="215444"/>
          </a:xfrm>
        </p:spPr>
        <p:txBody>
          <a:bodyPr/>
          <a:lstStyle/>
          <a:p>
            <a:r>
              <a:rPr lang="en-US" dirty="0"/>
              <a:t>Creating HTML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5873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Tables display information in </a:t>
            </a:r>
            <a:r>
              <a:rPr lang="en-US" b="1" dirty="0"/>
              <a:t>rows</a:t>
            </a:r>
            <a:r>
              <a:rPr lang="en-US" dirty="0"/>
              <a:t> and </a:t>
            </a:r>
            <a:r>
              <a:rPr lang="en-US" b="1" dirty="0"/>
              <a:t>columns.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b="1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Tables are commonly used to display all types of data that fit in a grid such as financial reports, schedules etc.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We can also design the layout of a web page using tables</a:t>
            </a:r>
          </a:p>
          <a:p>
            <a:endParaRPr lang="en-US" b="1" dirty="0"/>
          </a:p>
          <a:p>
            <a:r>
              <a:rPr lang="en-US" dirty="0"/>
              <a:t>		</a:t>
            </a:r>
          </a:p>
          <a:p>
            <a:pPr marL="345735" lvl="2"/>
            <a:endParaRPr lang="en-US" sz="11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/>
          </a:p>
          <a:p>
            <a:pPr marL="172867" lvl="1"/>
            <a:endParaRPr lang="en-US" sz="1100" b="1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DE764D-D330-9B49-8679-062E4AB3C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9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4350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Creating HTML tables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282575"/>
            <a:ext cx="4293155" cy="1524000"/>
          </a:xfrm>
        </p:spPr>
        <p:txBody>
          <a:bodyPr>
            <a:noAutofit/>
          </a:bodyPr>
          <a:lstStyle/>
          <a:p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In HTML, &lt;table&gt; tag is used to start a table while &lt;/table&gt; tag indicates the end of the table.</a:t>
            </a:r>
          </a:p>
          <a:p>
            <a:pPr marL="12065" marR="508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tabLst>
                <a:tab pos="133350" algn="l"/>
              </a:tabLst>
            </a:pPr>
            <a:endParaRPr lang="en-US" dirty="0"/>
          </a:p>
          <a:p>
            <a:pPr marL="12065" marR="508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tabLst>
                <a:tab pos="133350" algn="l"/>
              </a:tabLst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&lt;table&gt;</a:t>
            </a:r>
          </a:p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 structure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&lt;/table&gt;</a:t>
            </a:r>
          </a:p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&lt;tr&gt; starts a row of the table and &lt;/tr&gt; ends the row.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&lt;td&gt; is used to create a cell inside the row while &lt;/td&gt; ends the cell.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The contents of the cell are written between &lt;td&gt; and &lt;/td&gt; tags  (Content is not bold and left-aligned).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 tag is used to declare the cell of the heading row of the table (Content is bold and center-aligned).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Table heights and widths are adjusted by the browser depending upon the content.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/>
          </a:p>
          <a:p>
            <a:pPr marL="172867" lvl="1"/>
            <a:endParaRPr lang="en-US" sz="1100" b="1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A3073-5421-934F-952E-2E809F06D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3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30175"/>
            <a:ext cx="2922803" cy="215444"/>
          </a:xfrm>
        </p:spPr>
        <p:txBody>
          <a:bodyPr/>
          <a:lstStyle/>
          <a:p>
            <a:r>
              <a:rPr lang="en-US" dirty="0"/>
              <a:t>Creating tables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2267" y="557438"/>
            <a:ext cx="1615263" cy="1172937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Example: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72867"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&lt;html&gt;</a:t>
            </a:r>
          </a:p>
          <a:p>
            <a:pPr marL="172867"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&lt;body&gt;</a:t>
            </a:r>
          </a:p>
          <a:p>
            <a:pPr marL="172867"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&lt;h2&gt;Basic HTML Table&lt;/h2&gt;</a:t>
            </a:r>
          </a:p>
          <a:p>
            <a:pPr marL="172867"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&lt;table&gt;</a:t>
            </a:r>
          </a:p>
          <a:p>
            <a:pPr marL="172867"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 &lt;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tr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&gt;</a:t>
            </a:r>
          </a:p>
          <a:p>
            <a:pPr marL="172867"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   &lt;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th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&gt;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Firstname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&lt;/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th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&gt;</a:t>
            </a:r>
          </a:p>
          <a:p>
            <a:pPr marL="172867"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   &lt;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th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&gt;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Lastname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&lt;/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th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&gt; </a:t>
            </a:r>
          </a:p>
          <a:p>
            <a:pPr marL="172867"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   &lt;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th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&gt;Age&lt;/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th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&gt;</a:t>
            </a:r>
          </a:p>
          <a:p>
            <a:pPr marL="172867"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 &lt;/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tr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&gt;</a:t>
            </a:r>
          </a:p>
          <a:p>
            <a:pPr marL="172867" lvl="1"/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dirty="0">
              <a:latin typeface="Palatino Linotype" panose="02040502050505030304" pitchFamily="18" charset="0"/>
            </a:endParaRPr>
          </a:p>
          <a:p>
            <a:endParaRPr lang="en-US" b="1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pPr marL="345735" lvl="2"/>
            <a:endParaRPr lang="en-US" sz="1100" dirty="0">
              <a:latin typeface="Palatino Linotype" panose="0204050205050503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30A7D-74AA-D443-9DE2-62EF773E4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96676" y="739775"/>
            <a:ext cx="1614687" cy="1172937"/>
          </a:xfrm>
        </p:spPr>
        <p:txBody>
          <a:bodyPr>
            <a:noAutofit/>
          </a:bodyPr>
          <a:lstStyle/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&lt;tr&gt;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   &lt;td&gt;Jill&lt;/td&gt;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   &lt;td&gt;Smith&lt;/td&gt;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   &lt;td&gt;50&lt;/td&gt;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 &lt;/tr&gt;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 &lt;tr&gt;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   &lt;td&gt;Eve&lt;/td&gt;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   &lt;td&gt;Jackson&lt;/td&gt;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   &lt;td&gt;94&lt;/td&gt;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 &lt;/tr&gt;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&lt;/table&gt;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&lt;/body&gt;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&lt;/html&gt;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74330-7BD1-F943-9E4B-A66EB316A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2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47750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Table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5111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Table level attributes (applies to the whole table).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Row level attributes (applies to the specific row on which it is applied).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Cell level attributes (applies to a specific cell).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/>
          </a:p>
          <a:p>
            <a:pPr marL="172867" lvl="1"/>
            <a:endParaRPr lang="en-US" sz="1100" b="1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EAE75F-422C-D04B-962D-78C5FB799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4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19150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Table level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34975"/>
            <a:ext cx="4293155" cy="1524000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The </a:t>
            </a:r>
            <a:r>
              <a:rPr lang="en-US" b="1" dirty="0">
                <a:latin typeface="Palatino Linotype" panose="02040502050505030304" pitchFamily="18" charset="0"/>
              </a:rPr>
              <a:t>Border</a:t>
            </a:r>
            <a:r>
              <a:rPr lang="en-US" dirty="0">
                <a:latin typeface="Palatino Linotype" panose="02040502050505030304" pitchFamily="18" charset="0"/>
              </a:rPr>
              <a:t> attribute: Indicates the presence of border around the table (default is Border = “0”, i.e. no border).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&lt;table border = “1”&gt;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The </a:t>
            </a:r>
            <a:r>
              <a:rPr lang="en-US" b="1" dirty="0">
                <a:latin typeface="Palatino Linotype" panose="02040502050505030304" pitchFamily="18" charset="0"/>
              </a:rPr>
              <a:t>align </a:t>
            </a:r>
            <a:r>
              <a:rPr lang="en-US" dirty="0">
                <a:latin typeface="Palatino Linotype" panose="02040502050505030304" pitchFamily="18" charset="0"/>
              </a:rPr>
              <a:t>attribute: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&lt;table align = “center, right or left”&gt;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The </a:t>
            </a:r>
            <a:r>
              <a:rPr lang="en-US" b="1" dirty="0" err="1">
                <a:latin typeface="Palatino Linotype" panose="02040502050505030304" pitchFamily="18" charset="0"/>
              </a:rPr>
              <a:t>bgcolor</a:t>
            </a:r>
            <a:r>
              <a:rPr lang="en-US" dirty="0">
                <a:latin typeface="Palatino Linotype" panose="02040502050505030304" pitchFamily="18" charset="0"/>
              </a:rPr>
              <a:t> attribute: sets the background color of the table.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&lt;table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bgcolor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= “gray”&gt;</a:t>
            </a: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The </a:t>
            </a:r>
            <a:r>
              <a:rPr lang="en-US" b="1" dirty="0">
                <a:latin typeface="Palatino Linotype" panose="02040502050505030304" pitchFamily="18" charset="0"/>
              </a:rPr>
              <a:t>background </a:t>
            </a:r>
            <a:r>
              <a:rPr lang="en-US" dirty="0">
                <a:latin typeface="Palatino Linotype" panose="02040502050505030304" pitchFamily="18" charset="0"/>
              </a:rPr>
              <a:t>attribute: sets a specified image at the background of the table.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&lt;table background = “image-title”&gt;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The </a:t>
            </a:r>
            <a:r>
              <a:rPr lang="en-US" b="1" dirty="0">
                <a:latin typeface="Palatino Linotype" panose="02040502050505030304" pitchFamily="18" charset="0"/>
              </a:rPr>
              <a:t>height</a:t>
            </a:r>
            <a:r>
              <a:rPr lang="en-US" dirty="0">
                <a:latin typeface="Palatino Linotype" panose="02040502050505030304" pitchFamily="18" charset="0"/>
              </a:rPr>
              <a:t> and </a:t>
            </a:r>
            <a:r>
              <a:rPr lang="en-US" b="1" dirty="0">
                <a:latin typeface="Palatino Linotype" panose="02040502050505030304" pitchFamily="18" charset="0"/>
              </a:rPr>
              <a:t>width</a:t>
            </a:r>
            <a:r>
              <a:rPr lang="en-US" dirty="0">
                <a:latin typeface="Palatino Linotype" panose="02040502050505030304" pitchFamily="18" charset="0"/>
              </a:rPr>
              <a:t> attributes (can be specified in terms of </a:t>
            </a:r>
            <a:r>
              <a:rPr lang="en-US" b="1" dirty="0">
                <a:latin typeface="Palatino Linotype" panose="02040502050505030304" pitchFamily="18" charset="0"/>
              </a:rPr>
              <a:t>pixels</a:t>
            </a:r>
            <a:r>
              <a:rPr lang="en-US" dirty="0">
                <a:latin typeface="Palatino Linotype" panose="02040502050505030304" pitchFamily="18" charset="0"/>
              </a:rPr>
              <a:t> or </a:t>
            </a:r>
            <a:r>
              <a:rPr lang="en-US" b="1" dirty="0">
                <a:latin typeface="Palatino Linotype" panose="02040502050505030304" pitchFamily="18" charset="0"/>
              </a:rPr>
              <a:t>percentage</a:t>
            </a:r>
            <a:r>
              <a:rPr lang="en-US" dirty="0">
                <a:latin typeface="Palatino Linotype" panose="02040502050505030304" pitchFamily="18" charset="0"/>
              </a:rPr>
              <a:t>).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The </a:t>
            </a:r>
            <a:r>
              <a:rPr lang="en-US" b="1" dirty="0">
                <a:latin typeface="Palatino Linotype" panose="02040502050505030304" pitchFamily="18" charset="0"/>
              </a:rPr>
              <a:t>cellpadding</a:t>
            </a:r>
            <a:r>
              <a:rPr lang="en-US" dirty="0">
                <a:latin typeface="Palatino Linotype" panose="02040502050505030304" pitchFamily="18" charset="0"/>
              </a:rPr>
              <a:t> attribute: used to create a gap between the edges of a cell and its contents.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&lt;table cellpadding = “50”&gt;</a:t>
            </a:r>
            <a:r>
              <a:rPr lang="en-US" sz="1100" dirty="0">
                <a:latin typeface="Palatino Linotype" panose="02040502050505030304" pitchFamily="18" charset="0"/>
              </a:rPr>
              <a:t>	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The </a:t>
            </a:r>
            <a:r>
              <a:rPr lang="en-US" b="1" dirty="0" err="1">
                <a:latin typeface="Palatino Linotype" panose="02040502050505030304" pitchFamily="18" charset="0"/>
              </a:rPr>
              <a:t>cellspacing</a:t>
            </a:r>
            <a:r>
              <a:rPr lang="en-US" dirty="0">
                <a:latin typeface="Palatino Linotype" panose="02040502050505030304" pitchFamily="18" charset="0"/>
              </a:rPr>
              <a:t> attribute is used to create a space between the borders of each cell.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E65C49-CF93-CB49-A197-9ECC52283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0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19150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Row level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039" y="434975"/>
            <a:ext cx="4223861" cy="1600200"/>
          </a:xfrm>
        </p:spPr>
        <p:txBody>
          <a:bodyPr>
            <a:noAutofit/>
          </a:bodyPr>
          <a:lstStyle/>
          <a:p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The </a:t>
            </a:r>
            <a:r>
              <a:rPr lang="en-US" b="1" dirty="0">
                <a:latin typeface="Palatino Linotype" panose="02040502050505030304" pitchFamily="18" charset="0"/>
              </a:rPr>
              <a:t>align </a:t>
            </a:r>
            <a:r>
              <a:rPr lang="en-US" dirty="0">
                <a:latin typeface="Palatino Linotype" panose="02040502050505030304" pitchFamily="18" charset="0"/>
              </a:rPr>
              <a:t>attribute: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&lt;tr align = “center, right or left”&gt;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The </a:t>
            </a:r>
            <a:r>
              <a:rPr lang="en-US" b="1" dirty="0" err="1">
                <a:latin typeface="Palatino Linotype" panose="02040502050505030304" pitchFamily="18" charset="0"/>
              </a:rPr>
              <a:t>bgcolor</a:t>
            </a: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dirty="0">
                <a:latin typeface="Palatino Linotype" panose="02040502050505030304" pitchFamily="18" charset="0"/>
              </a:rPr>
              <a:t>attribute: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&lt;tr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bgcolor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= “gray”&gt;</a:t>
            </a: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</a:t>
            </a:r>
          </a:p>
          <a:p>
            <a:endParaRPr lang="en-US" b="1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The </a:t>
            </a:r>
            <a:r>
              <a:rPr lang="en-US" b="1" dirty="0">
                <a:latin typeface="Palatino Linotype" panose="02040502050505030304" pitchFamily="18" charset="0"/>
              </a:rPr>
              <a:t>background </a:t>
            </a:r>
            <a:r>
              <a:rPr lang="en-US" dirty="0">
                <a:latin typeface="Palatino Linotype" panose="02040502050505030304" pitchFamily="18" charset="0"/>
              </a:rPr>
              <a:t>attribute: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&lt;tr background = ”image-name”&gt;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The </a:t>
            </a:r>
            <a:r>
              <a:rPr lang="en-US" b="1" dirty="0">
                <a:latin typeface="Palatino Linotype" panose="02040502050505030304" pitchFamily="18" charset="0"/>
              </a:rPr>
              <a:t>height</a:t>
            </a:r>
            <a:r>
              <a:rPr lang="en-US" dirty="0">
                <a:latin typeface="Palatino Linotype" panose="02040502050505030304" pitchFamily="18" charset="0"/>
              </a:rPr>
              <a:t> and </a:t>
            </a:r>
            <a:r>
              <a:rPr lang="en-US" b="1" dirty="0">
                <a:latin typeface="Palatino Linotype" panose="02040502050505030304" pitchFamily="18" charset="0"/>
              </a:rPr>
              <a:t>width</a:t>
            </a:r>
            <a:r>
              <a:rPr lang="en-US" dirty="0">
                <a:latin typeface="Palatino Linotype" panose="02040502050505030304" pitchFamily="18" charset="0"/>
              </a:rPr>
              <a:t> attributes: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&lt;tr height = “20” width = “20”&gt;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The </a:t>
            </a:r>
            <a:r>
              <a:rPr lang="en-US" b="1" dirty="0" err="1">
                <a:latin typeface="Palatino Linotype" panose="02040502050505030304" pitchFamily="18" charset="0"/>
              </a:rPr>
              <a:t>valign</a:t>
            </a:r>
            <a:r>
              <a:rPr lang="en-US" dirty="0">
                <a:latin typeface="Palatino Linotype" panose="02040502050505030304" pitchFamily="18" charset="0"/>
              </a:rPr>
              <a:t> attribute: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&lt;tr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valign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= “top, bottom or middle”</a:t>
            </a: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DF637E-FCC9-3E48-AD07-D21BFDA66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03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19150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Cell level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5111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The </a:t>
            </a:r>
            <a:r>
              <a:rPr lang="en-US" b="1" dirty="0">
                <a:latin typeface="Palatino Linotype" panose="02040502050505030304" pitchFamily="18" charset="0"/>
              </a:rPr>
              <a:t>align </a:t>
            </a:r>
            <a:r>
              <a:rPr lang="en-US" dirty="0">
                <a:latin typeface="Palatino Linotype" panose="02040502050505030304" pitchFamily="18" charset="0"/>
              </a:rPr>
              <a:t>attribute: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&lt;td align = “center, right or left”&gt;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The </a:t>
            </a:r>
            <a:r>
              <a:rPr lang="en-US" b="1" dirty="0" err="1">
                <a:latin typeface="Palatino Linotype" panose="02040502050505030304" pitchFamily="18" charset="0"/>
              </a:rPr>
              <a:t>bgcolor</a:t>
            </a: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dirty="0">
                <a:latin typeface="Palatino Linotype" panose="02040502050505030304" pitchFamily="18" charset="0"/>
              </a:rPr>
              <a:t>attribute: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&lt;td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bgcolor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= “gray”&gt;</a:t>
            </a:r>
            <a:r>
              <a:rPr lang="en-US" sz="1100" b="1" dirty="0">
                <a:latin typeface="Palatino Linotype" panose="02040502050505030304" pitchFamily="18" charset="0"/>
              </a:rPr>
              <a:t> </a:t>
            </a:r>
          </a:p>
          <a:p>
            <a:endParaRPr lang="en-US" b="1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The </a:t>
            </a:r>
            <a:r>
              <a:rPr lang="en-US" b="1" dirty="0" err="1">
                <a:latin typeface="Palatino Linotype" panose="02040502050505030304" pitchFamily="18" charset="0"/>
              </a:rPr>
              <a:t>valign</a:t>
            </a:r>
            <a:r>
              <a:rPr lang="en-US" dirty="0">
                <a:latin typeface="Palatino Linotype" panose="02040502050505030304" pitchFamily="18" charset="0"/>
              </a:rPr>
              <a:t> attribute: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&lt;td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valign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= “top, bottom or middle”&gt;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The </a:t>
            </a:r>
            <a:r>
              <a:rPr lang="en-US" b="1" dirty="0" err="1">
                <a:latin typeface="Palatino Linotype" panose="02040502050505030304" pitchFamily="18" charset="0"/>
              </a:rPr>
              <a:t>rowspan</a:t>
            </a: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dirty="0">
                <a:latin typeface="Palatino Linotype" panose="02040502050505030304" pitchFamily="18" charset="0"/>
              </a:rPr>
              <a:t>attribute: Used when a cell should span across more than one rows.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The</a:t>
            </a: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b="1" dirty="0" err="1">
                <a:latin typeface="Palatino Linotype" panose="02040502050505030304" pitchFamily="18" charset="0"/>
              </a:rPr>
              <a:t>colspan</a:t>
            </a: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dirty="0">
                <a:latin typeface="Palatino Linotype" panose="02040502050505030304" pitchFamily="18" charset="0"/>
              </a:rPr>
              <a:t>attribute: Used when a cell should span across more than one column</a:t>
            </a: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72D85C-824B-7646-BB84-CF9845211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77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18374</TotalTime>
  <Words>911</Words>
  <Application>Microsoft Macintosh PowerPoint</Application>
  <PresentationFormat>Custom</PresentationFormat>
  <Paragraphs>192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Microsoft Sans Serif</vt:lpstr>
      <vt:lpstr>Palatino Linotype</vt:lpstr>
      <vt:lpstr>Trebuchet MS</vt:lpstr>
      <vt:lpstr>Office Theme</vt:lpstr>
      <vt:lpstr>PowerPoint Presentation</vt:lpstr>
      <vt:lpstr>Outline</vt:lpstr>
      <vt:lpstr>Creating HTML tables</vt:lpstr>
      <vt:lpstr>Creating HTML tables – cont.</vt:lpstr>
      <vt:lpstr>Creating tables – cont.</vt:lpstr>
      <vt:lpstr>Table Attributes</vt:lpstr>
      <vt:lpstr>Table level attributes</vt:lpstr>
      <vt:lpstr>Row level attributes</vt:lpstr>
      <vt:lpstr>Cell level attributes</vt:lpstr>
      <vt:lpstr>Adding caption to the table </vt:lpstr>
      <vt:lpstr>Web page layout using table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 Fingerprint Estimation with a Generative  Adversarial Network (GAN)</dc:title>
  <cp:lastModifiedBy>Sujoy Chakraborty</cp:lastModifiedBy>
  <cp:revision>751</cp:revision>
  <dcterms:created xsi:type="dcterms:W3CDTF">2021-03-12T19:02:42Z</dcterms:created>
  <dcterms:modified xsi:type="dcterms:W3CDTF">2022-02-08T02:39:22Z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2021-03-12T00:00:00Z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2021-03-12T00:00:00Z</vt:filetime>
  </property>
</Properties>
</file>