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8" r:id="rId2"/>
    <p:sldId id="257" r:id="rId3"/>
    <p:sldId id="286" r:id="rId4"/>
    <p:sldId id="382" r:id="rId5"/>
    <p:sldId id="366" r:id="rId6"/>
    <p:sldId id="370" r:id="rId7"/>
    <p:sldId id="371" r:id="rId8"/>
    <p:sldId id="367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284" r:id="rId18"/>
    <p:sldId id="277" r:id="rId1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43" autoAdjust="0"/>
    <p:restoredTop sz="94694"/>
  </p:normalViewPr>
  <p:slideViewPr>
    <p:cSldViewPr>
      <p:cViewPr varScale="1">
        <p:scale>
          <a:sx n="240" d="100"/>
          <a:sy n="240" d="100"/>
        </p:scale>
        <p:origin x="12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0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7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48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2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12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8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 – 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7750" y="130175"/>
            <a:ext cx="3976211" cy="27435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Hidden text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Syntax:</a:t>
            </a:r>
          </a:p>
          <a:p>
            <a:endParaRPr lang="en-US" dirty="0"/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&lt;INPUT TYPE = “HIDDEN”&gt;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NAME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VALUE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e.g., &lt;INPUT TYPE = “HIDDEN” NAME = NAME VALUE = “BOB”&gt;</a:t>
            </a:r>
          </a:p>
          <a:p>
            <a:endParaRPr lang="en-US" dirty="0"/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28720-1ACF-5F41-BA4E-A003FF369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0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6350" y="130175"/>
            <a:ext cx="3976211" cy="28186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63575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Syntax:</a:t>
            </a:r>
          </a:p>
          <a:p>
            <a:endParaRPr lang="en-US" dirty="0"/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&lt;INPUT TYPE = “CHECKBOX”&gt;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CHECKED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NAME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VALUE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</a:t>
            </a:r>
          </a:p>
          <a:p>
            <a:pPr lvl="1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e.g., &lt;INPUT TYPE = “CHECKBOX” NAME = CHECK VALUE = “CHECKED”&gt;</a:t>
            </a:r>
          </a:p>
          <a:p>
            <a:endParaRPr lang="en-US" dirty="0"/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ED966-76F1-5C46-AA12-A4BFF6B5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5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7761" y="130175"/>
            <a:ext cx="3976211" cy="215444"/>
          </a:xfrm>
        </p:spPr>
        <p:txBody>
          <a:bodyPr/>
          <a:lstStyle/>
          <a:p>
            <a:pPr algn="ctr"/>
            <a:r>
              <a:rPr lang="en-US" b="1" dirty="0"/>
              <a:t>Radio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Syntax:</a:t>
            </a:r>
          </a:p>
          <a:p>
            <a:endParaRPr lang="en-US" dirty="0"/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&lt;INPUT TYPE = “RADIO”&gt;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CHECKED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NAME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VALUE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</a:t>
            </a:r>
          </a:p>
          <a:p>
            <a:pPr lvl="1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&lt;INPUT TYPE = “RADIO” NAME = RADIO VALUE = “” CHECKED&gt; MALE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&lt;INPUT TYPE = “RADIO” NAME = RADIO VALUE = “”&gt; FEMALE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C9E2D-6CF8-D749-9232-AA36E851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2550" y="130175"/>
            <a:ext cx="3976211" cy="215444"/>
          </a:xfrm>
        </p:spPr>
        <p:txBody>
          <a:bodyPr/>
          <a:lstStyle/>
          <a:p>
            <a:pPr algn="ctr"/>
            <a:r>
              <a:rPr lang="en-US" b="1" dirty="0"/>
              <a:t>Select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Drop down list: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Select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- Name, 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Option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Example: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&lt;SELECT name = “name” size = “size”&gt;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&lt;OPTION value = “NY”&gt;New York&lt;/OPTION&gt;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&lt;OPTION value = “PY”&gt;Paris&lt;/OPTION&gt;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&lt;OPTION value = “LO”&gt;London&lt;/OPTION&gt;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&lt;/SELECT&gt;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3EA26-7342-C546-88A1-76197816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2550" y="130175"/>
            <a:ext cx="3976211" cy="215444"/>
          </a:xfrm>
        </p:spPr>
        <p:txBody>
          <a:bodyPr/>
          <a:lstStyle/>
          <a:p>
            <a:pPr algn="ctr"/>
            <a:r>
              <a:rPr lang="en-US" b="1" dirty="0"/>
              <a:t>Text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Text-area: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Rows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Name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Example: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Textarea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rows = 5 cols = 5&gt;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Default text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Textarea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2290F-2E59-AF49-BC3D-73AE02FA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2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2550" y="130175"/>
            <a:ext cx="3976211" cy="24428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File-field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93938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File-field</a:t>
            </a:r>
          </a:p>
          <a:p>
            <a:endParaRPr lang="en-US" dirty="0"/>
          </a:p>
          <a:p>
            <a:r>
              <a:rPr lang="en-US" dirty="0"/>
              <a:t>&lt;input type = “file” name = “file-name”&gt;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CB706-3A07-AE42-847F-2BC6EAB4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750" y="130175"/>
            <a:ext cx="3976211" cy="215444"/>
          </a:xfrm>
        </p:spPr>
        <p:txBody>
          <a:bodyPr/>
          <a:lstStyle/>
          <a:p>
            <a:pPr algn="ctr"/>
            <a:r>
              <a:rPr lang="en-US" b="1" dirty="0"/>
              <a:t>Submit and reset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34975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Syntax:</a:t>
            </a:r>
          </a:p>
          <a:p>
            <a:endParaRPr lang="en-US" dirty="0"/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&lt;input type = “Submit” Value = “Save”&gt;</a:t>
            </a:r>
          </a:p>
          <a:p>
            <a:pPr lvl="1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&lt;input type = “Reset” Value = “Reset”&gt;</a:t>
            </a:r>
          </a:p>
          <a:p>
            <a:endParaRPr lang="en-US" dirty="0"/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DE6D2-2FD5-2F43-A48C-18CC8504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4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HTML forms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HTML form elements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663575"/>
            <a:ext cx="3048000" cy="1371600"/>
          </a:xfrm>
        </p:spPr>
        <p:txBody>
          <a:bodyPr>
            <a:norm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HTML forms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HTML form elements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C58B5-AADA-A441-BCAE-C7DF20F0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47818"/>
          </a:xfrm>
        </p:spPr>
        <p:txBody>
          <a:bodyPr>
            <a:normAutofit/>
          </a:bodyPr>
          <a:lstStyle/>
          <a:p>
            <a:r>
              <a:rPr lang="en-US" b="1" dirty="0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Forms provide a means of submitting information from the client to the server.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HTML supports tags for creating forms, however, it doesn’t process the information.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To process the information provided on form, server-side scripts are used.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Server-side script runs on the web server and receives data from a form and uses it to perform a set of tasks.</a:t>
            </a:r>
          </a:p>
          <a:p>
            <a:endParaRPr lang="en-US" b="1" dirty="0"/>
          </a:p>
          <a:p>
            <a:r>
              <a:rPr lang="en-US" dirty="0"/>
              <a:t>		</a:t>
            </a:r>
          </a:p>
          <a:p>
            <a:pPr marL="345735" lvl="2"/>
            <a:endParaRPr lang="en-US" sz="11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6A003-6F15-1347-A4BF-CB7D6FEBA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b="1" dirty="0"/>
              <a:t>HTML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4ECA7-642A-2B45-9639-B9B5E72B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99" y="892175"/>
            <a:ext cx="2600571" cy="1506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E2692-020D-A640-BB96-2000D6BA3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8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6683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HTML forms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678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In HTML, </a:t>
            </a:r>
            <a:r>
              <a:rPr lang="en-US" b="1" dirty="0"/>
              <a:t>&lt;form&gt;</a:t>
            </a:r>
            <a:r>
              <a:rPr lang="en-US" dirty="0"/>
              <a:t> tag is used to start a form while </a:t>
            </a:r>
            <a:r>
              <a:rPr lang="en-US" b="1" dirty="0"/>
              <a:t>&lt;/form&gt;</a:t>
            </a:r>
            <a:r>
              <a:rPr lang="en-US" dirty="0"/>
              <a:t> tag indicates the end of the form.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Form elements are placed in between the tags.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We can declare a form as follows: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&lt;form attributes&gt;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      form elements and layout tags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&lt;/form&gt;</a:t>
            </a:r>
          </a:p>
          <a:p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A single page can include several different forms, but you cannot nest one form inside another. 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C4B00-C72B-7847-A529-CA66D246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47" y="130175"/>
            <a:ext cx="2922803" cy="215444"/>
          </a:xfrm>
        </p:spPr>
        <p:txBody>
          <a:bodyPr/>
          <a:lstStyle/>
          <a:p>
            <a:r>
              <a:rPr lang="en-US" b="1" dirty="0"/>
              <a:t>HTML forms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Form attributes: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Palatino Linotype" panose="02040502050505030304" pitchFamily="18" charset="0"/>
              </a:rPr>
              <a:t>action – </a:t>
            </a:r>
            <a:r>
              <a:rPr lang="en-US" sz="1100" dirty="0">
                <a:latin typeface="Palatino Linotype" panose="02040502050505030304" pitchFamily="18" charset="0"/>
              </a:rPr>
              <a:t>gives the URL of the application that is to receive and process the data on the forms.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Palatino Linotype" panose="02040502050505030304" pitchFamily="18" charset="0"/>
              </a:rPr>
              <a:t>method – </a:t>
            </a:r>
            <a:r>
              <a:rPr lang="en-US" sz="1100" dirty="0">
                <a:latin typeface="Palatino Linotype" panose="02040502050505030304" pitchFamily="18" charset="0"/>
              </a:rPr>
              <a:t>sets the HTTP method that the browser uses to send the form’s data to the server for processing: either POST or GET.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Palatino Linotype" panose="02040502050505030304" pitchFamily="18" charset="0"/>
              </a:rPr>
              <a:t>name – </a:t>
            </a:r>
            <a:r>
              <a:rPr lang="en-US" sz="1100" dirty="0">
                <a:latin typeface="Palatino Linotype" panose="02040502050505030304" pitchFamily="18" charset="0"/>
              </a:rPr>
              <a:t>name of the form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pPr marL="172867" lvl="1"/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0EEF3-AC97-4842-B965-457406C0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7750" y="130175"/>
            <a:ext cx="3976211" cy="215444"/>
          </a:xfrm>
        </p:spPr>
        <p:txBody>
          <a:bodyPr/>
          <a:lstStyle/>
          <a:p>
            <a:pPr algn="ctr"/>
            <a:r>
              <a:rPr lang="en-US" b="1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93938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Textbox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Password field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Hidden field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Checkbox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Radio button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Text Area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Select List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Submit button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Reset button</a:t>
            </a:r>
          </a:p>
          <a:p>
            <a:r>
              <a:rPr lang="en-US" dirty="0"/>
              <a:t>	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B29B4-0472-EC42-97A2-2205F23A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4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2550" y="130175"/>
            <a:ext cx="3976211" cy="25180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Textbox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82575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Syntax:</a:t>
            </a:r>
          </a:p>
          <a:p>
            <a:endParaRPr lang="en-US" dirty="0"/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&lt;INPUT TYPE = “TEXT”&gt;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NAME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SIZE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VALUE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MAXLENGTH</a:t>
            </a:r>
          </a:p>
          <a:p>
            <a:pPr lvl="1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e.g., &lt;INPUT TYPE = “TEXT” NAME = NAME SIZE = 30 VALUE = “ALICE” MAXLENGTH = 15&gt;</a:t>
            </a:r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Example: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&lt;form&gt;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Please Enter your name: &lt;input type = "text" size = 30 value = "Use uppercase letters"&gt;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&lt;/form&gt;</a:t>
            </a:r>
          </a:p>
          <a:p>
            <a:endParaRPr lang="en-US" dirty="0"/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2C19D-E840-9B4F-A1E0-38F2BF8A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6350" y="130175"/>
            <a:ext cx="3976211" cy="215444"/>
          </a:xfrm>
        </p:spPr>
        <p:txBody>
          <a:bodyPr/>
          <a:lstStyle/>
          <a:p>
            <a:pPr algn="ctr"/>
            <a:r>
              <a:rPr lang="en-US" b="1" dirty="0"/>
              <a:t>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434975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Syntax:</a:t>
            </a:r>
          </a:p>
          <a:p>
            <a:endParaRPr lang="en-US" dirty="0"/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&lt;INPUT TYPE = “PASSWORD”&gt;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NAME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SIZE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VALUE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MAXLENGTH</a:t>
            </a:r>
          </a:p>
          <a:p>
            <a:pPr lvl="1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e.g., &lt;INPUT TYPE = “PASSWORD” NAME = NAME SIZE = 30 VALUE = “BOB” MAXLENGTH = 15&gt;</a:t>
            </a:r>
          </a:p>
          <a:p>
            <a:endParaRPr lang="en-US" dirty="0"/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176C6-F93F-F14F-BFB6-7F0105323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18398</TotalTime>
  <Words>694</Words>
  <Application>Microsoft Macintosh PowerPoint</Application>
  <PresentationFormat>Custom</PresentationFormat>
  <Paragraphs>238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Microsoft Sans Serif</vt:lpstr>
      <vt:lpstr>Palatino Linotype</vt:lpstr>
      <vt:lpstr>Trebuchet MS</vt:lpstr>
      <vt:lpstr>Office Theme</vt:lpstr>
      <vt:lpstr>PowerPoint Presentation</vt:lpstr>
      <vt:lpstr>Outline</vt:lpstr>
      <vt:lpstr>HTML forms</vt:lpstr>
      <vt:lpstr>HTML forms</vt:lpstr>
      <vt:lpstr>HTML forms – cont.</vt:lpstr>
      <vt:lpstr>HTML forms – cont.</vt:lpstr>
      <vt:lpstr>Form Elements</vt:lpstr>
      <vt:lpstr>Textbox</vt:lpstr>
      <vt:lpstr>Password</vt:lpstr>
      <vt:lpstr>Hidden text field</vt:lpstr>
      <vt:lpstr>Checkbox</vt:lpstr>
      <vt:lpstr>Radio button</vt:lpstr>
      <vt:lpstr>Select list</vt:lpstr>
      <vt:lpstr>Text area</vt:lpstr>
      <vt:lpstr>File-field</vt:lpstr>
      <vt:lpstr>Submit and reset buttons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766</cp:revision>
  <dcterms:created xsi:type="dcterms:W3CDTF">2021-03-12T19:02:42Z</dcterms:created>
  <dcterms:modified xsi:type="dcterms:W3CDTF">2022-02-08T03:05:54Z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