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78" r:id="rId2"/>
    <p:sldId id="257" r:id="rId3"/>
    <p:sldId id="286" r:id="rId4"/>
    <p:sldId id="366" r:id="rId5"/>
    <p:sldId id="370" r:id="rId6"/>
    <p:sldId id="371" r:id="rId7"/>
    <p:sldId id="367" r:id="rId8"/>
    <p:sldId id="374" r:id="rId9"/>
    <p:sldId id="382" r:id="rId10"/>
    <p:sldId id="375" r:id="rId11"/>
    <p:sldId id="376" r:id="rId12"/>
    <p:sldId id="383" r:id="rId13"/>
    <p:sldId id="377" r:id="rId14"/>
    <p:sldId id="378" r:id="rId15"/>
    <p:sldId id="379" r:id="rId16"/>
    <p:sldId id="380" r:id="rId17"/>
    <p:sldId id="381" r:id="rId18"/>
    <p:sldId id="384" r:id="rId19"/>
    <p:sldId id="385" r:id="rId20"/>
    <p:sldId id="386" r:id="rId21"/>
    <p:sldId id="387" r:id="rId22"/>
    <p:sldId id="284" r:id="rId23"/>
    <p:sldId id="277" r:id="rId24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89" autoAdjust="0"/>
    <p:restoredTop sz="94694"/>
  </p:normalViewPr>
  <p:slideViewPr>
    <p:cSldViewPr>
      <p:cViewPr varScale="1">
        <p:scale>
          <a:sx n="240" d="100"/>
          <a:sy n="240" d="100"/>
        </p:scale>
        <p:origin x="1224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1CA36-EF40-DB40-A437-6C76EC5EEBA7}" type="datetimeFigureOut">
              <a:rPr lang="en-US" smtClean="0"/>
              <a:t>2/14/22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CB7AA-3613-0849-BE00-26438E426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8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43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04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33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50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07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48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08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87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898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962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14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79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62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54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42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12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74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82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0F16E-96CA-8E47-BC37-481C1FEB88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84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567" y="615947"/>
            <a:ext cx="4410964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74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74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74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7192" y="135100"/>
            <a:ext cx="4315714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0074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236" y="812087"/>
            <a:ext cx="4319905" cy="1310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13986" y="3283967"/>
            <a:ext cx="152400" cy="1200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007435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87375"/>
            <a:ext cx="4608195" cy="408305"/>
          </a:xfrm>
          <a:custGeom>
            <a:avLst/>
            <a:gdLst/>
            <a:ahLst/>
            <a:cxnLst/>
            <a:rect l="l" t="t" r="r" b="b"/>
            <a:pathLst>
              <a:path w="4608195" h="408305">
                <a:moveTo>
                  <a:pt x="4608004" y="0"/>
                </a:moveTo>
                <a:lnTo>
                  <a:pt x="0" y="0"/>
                </a:lnTo>
                <a:lnTo>
                  <a:pt x="0" y="407746"/>
                </a:lnTo>
                <a:lnTo>
                  <a:pt x="4608004" y="40774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74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-57150" y="663575"/>
            <a:ext cx="4263200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69900" lvl="1" algn="ctr">
              <a:spcBef>
                <a:spcPts val="135"/>
              </a:spcBef>
            </a:pPr>
            <a:r>
              <a:rPr lang="en-US" sz="1200" b="1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HTML5 Enhancements in Forms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85303" y="1416328"/>
            <a:ext cx="2132965" cy="10800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100" b="1" spc="-5" dirty="0">
                <a:solidFill>
                  <a:srgbClr val="7F7F7F"/>
                </a:solidFill>
                <a:latin typeface="Palatino Linotype"/>
                <a:cs typeface="Palatino Linotype"/>
              </a:rPr>
              <a:t>CSCI – 4135 (Spring 2022)</a:t>
            </a: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endParaRPr lang="en-US" sz="1100" b="1" spc="-5" dirty="0">
              <a:solidFill>
                <a:srgbClr val="7F7F7F"/>
              </a:solidFill>
              <a:latin typeface="Palatino Linotype"/>
              <a:cs typeface="Palatino Linotype"/>
            </a:endParaRP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solidFill>
                  <a:srgbClr val="7F7F7F"/>
                </a:solidFill>
                <a:latin typeface="Palatino Linotype"/>
                <a:cs typeface="Palatino Linotype"/>
              </a:rPr>
              <a:t>Sujoy</a:t>
            </a:r>
            <a:r>
              <a:rPr sz="1100" b="1" spc="-25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b="1" spc="-5" dirty="0">
                <a:solidFill>
                  <a:srgbClr val="7F7F7F"/>
                </a:solidFill>
                <a:latin typeface="Palatino Linotype"/>
                <a:cs typeface="Palatino Linotype"/>
              </a:rPr>
              <a:t>Chakraborty</a:t>
            </a:r>
            <a:endParaRPr sz="11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Palatino Linotype"/>
              <a:cs typeface="Palatino Linotype"/>
            </a:endParaRPr>
          </a:p>
          <a:p>
            <a:pPr marL="40640" marR="38735" algn="ctr">
              <a:lnSpc>
                <a:spcPct val="102600"/>
              </a:lnSpc>
            </a:pP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Department</a:t>
            </a:r>
            <a:r>
              <a:rPr sz="1100" spc="-25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of</a:t>
            </a:r>
            <a:r>
              <a:rPr sz="1100" spc="-2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7F7F7F"/>
                </a:solidFill>
                <a:latin typeface="Palatino Linotype"/>
                <a:cs typeface="Palatino Linotype"/>
              </a:rPr>
              <a:t>Computer</a:t>
            </a:r>
            <a:r>
              <a:rPr sz="1100" spc="-25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Science </a:t>
            </a:r>
            <a:r>
              <a:rPr sz="1100" spc="-26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Stockton</a:t>
            </a:r>
            <a:r>
              <a:rPr sz="1100" spc="-1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20" dirty="0">
                <a:solidFill>
                  <a:srgbClr val="7F7F7F"/>
                </a:solidFill>
                <a:latin typeface="Palatino Linotype"/>
                <a:cs typeface="Palatino Linotype"/>
              </a:rPr>
              <a:t>University,</a:t>
            </a:r>
            <a:r>
              <a:rPr sz="1100" spc="-10" dirty="0">
                <a:solidFill>
                  <a:srgbClr val="7F7F7F"/>
                </a:solidFill>
                <a:latin typeface="Palatino Linotype"/>
                <a:cs typeface="Palatino Linotype"/>
              </a:rPr>
              <a:t> </a:t>
            </a:r>
            <a:r>
              <a:rPr sz="1100" spc="-5" dirty="0">
                <a:solidFill>
                  <a:srgbClr val="7F7F7F"/>
                </a:solidFill>
                <a:latin typeface="Palatino Linotype"/>
                <a:cs typeface="Palatino Linotype"/>
              </a:rPr>
              <a:t>NJ, </a:t>
            </a:r>
            <a:r>
              <a:rPr sz="1100" spc="-10" dirty="0">
                <a:solidFill>
                  <a:srgbClr val="7F7F7F"/>
                </a:solidFill>
                <a:latin typeface="Palatino Linotype"/>
                <a:cs typeface="Palatino Linotype"/>
              </a:rPr>
              <a:t>USA</a:t>
            </a:r>
            <a:endParaRPr sz="1100" dirty="0">
              <a:latin typeface="Palatino Linotype"/>
              <a:cs typeface="Palatino Linotype"/>
            </a:endParaRPr>
          </a:p>
        </p:txBody>
      </p:sp>
      <p:pic>
        <p:nvPicPr>
          <p:cNvPr id="6" name="Picture 5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7B7766EC-14AD-DF41-930D-8E8BC2E9BA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28" y="107414"/>
            <a:ext cx="2000822" cy="40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3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13000">
        <p:cut/>
      </p:transition>
    </mc:Choice>
    <mc:Fallback xmlns="">
      <p:transition spd="slow" advTm="130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0550" y="130175"/>
            <a:ext cx="3976211" cy="215444"/>
          </a:xfrm>
        </p:spPr>
        <p:txBody>
          <a:bodyPr/>
          <a:lstStyle/>
          <a:p>
            <a:pPr algn="ctr"/>
            <a:r>
              <a:rPr lang="en-US" dirty="0"/>
              <a:t>The pattern attribute -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5111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Writing Regular Expression: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[]: makes a class of characters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-: means a range of characters </a:t>
            </a:r>
            <a:r>
              <a:rPr lang="en-US" sz="1100" b="1" dirty="0">
                <a:latin typeface="Palatino Linotype" panose="02040502050505030304" pitchFamily="18" charset="0"/>
              </a:rPr>
              <a:t>(e.g., [a-z],[0-9])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b="1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[^]:negates the class of character </a:t>
            </a:r>
            <a:r>
              <a:rPr lang="en-US" sz="1100" b="1" dirty="0">
                <a:latin typeface="Palatino Linotype" panose="02040502050505030304" pitchFamily="18" charset="0"/>
              </a:rPr>
              <a:t>(</a:t>
            </a:r>
            <a:r>
              <a:rPr lang="en-US" sz="1100" b="1" dirty="0" err="1">
                <a:latin typeface="Palatino Linotype" panose="02040502050505030304" pitchFamily="18" charset="0"/>
              </a:rPr>
              <a:t>e.g</a:t>
            </a:r>
            <a:r>
              <a:rPr lang="en-US" sz="1100" b="1" dirty="0">
                <a:latin typeface="Palatino Linotype" panose="02040502050505030304" pitchFamily="18" charset="0"/>
              </a:rPr>
              <a:t>, [^0-9])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b="1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{n}: matches a character, class or sub-pattern for n times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{</a:t>
            </a:r>
            <a:r>
              <a:rPr lang="en-US" sz="1100" dirty="0" err="1">
                <a:latin typeface="Palatino Linotype" panose="02040502050505030304" pitchFamily="18" charset="0"/>
              </a:rPr>
              <a:t>n,m</a:t>
            </a:r>
            <a:r>
              <a:rPr lang="en-US" sz="1100" dirty="0">
                <a:latin typeface="Palatino Linotype" panose="02040502050505030304" pitchFamily="18" charset="0"/>
              </a:rPr>
              <a:t>}: matches a character, class or sub-pattern for minimum n times and maximum m times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F3F87F-E7FF-9642-AE96-5B0CA372C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07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0550" y="130175"/>
            <a:ext cx="3976211" cy="28186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pattern attribute -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6635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Example patterns:</a:t>
            </a:r>
          </a:p>
          <a:p>
            <a:pPr marL="12065" marR="508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tabLst>
                <a:tab pos="133350" algn="l"/>
              </a:tabLst>
            </a:pPr>
            <a:endParaRPr lang="en-US" b="1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&lt;input type = “text” pattern = “[a-</a:t>
            </a:r>
            <a:r>
              <a:rPr lang="en-US" sz="1100" dirty="0" err="1">
                <a:latin typeface="Palatino Linotype" panose="02040502050505030304" pitchFamily="18" charset="0"/>
              </a:rPr>
              <a:t>zA</a:t>
            </a:r>
            <a:r>
              <a:rPr lang="en-US" sz="1100" dirty="0">
                <a:latin typeface="Palatino Linotype" panose="02040502050505030304" pitchFamily="18" charset="0"/>
              </a:rPr>
              <a:t>-Z]{1-20}”&gt;	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&lt;input type = “text” pattern = “[a-</a:t>
            </a:r>
            <a:r>
              <a:rPr lang="en-US" sz="1100" dirty="0" err="1">
                <a:latin typeface="Palatino Linotype" panose="02040502050505030304" pitchFamily="18" charset="0"/>
              </a:rPr>
              <a:t>zA</a:t>
            </a:r>
            <a:r>
              <a:rPr lang="en-US" sz="1100" dirty="0">
                <a:latin typeface="Palatino Linotype" panose="02040502050505030304" pitchFamily="18" charset="0"/>
              </a:rPr>
              <a:t>-Z]{1-20} [] [a-</a:t>
            </a:r>
            <a:r>
              <a:rPr lang="en-US" sz="1100" dirty="0" err="1">
                <a:latin typeface="Palatino Linotype" panose="02040502050505030304" pitchFamily="18" charset="0"/>
              </a:rPr>
              <a:t>zA</a:t>
            </a:r>
            <a:r>
              <a:rPr lang="en-US" sz="1100" dirty="0">
                <a:latin typeface="Palatino Linotype" panose="02040502050505030304" pitchFamily="18" charset="0"/>
              </a:rPr>
              <a:t>-Z]{1-20}”&gt; (to allow full name to be provided as input)	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7ADF62-88B7-504C-AC22-DAD1C64E5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59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0550" y="130175"/>
            <a:ext cx="3976211" cy="24052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pattern attribute -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6635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Example patterns: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b="1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&lt;input type = “text” pattern = “[0-9]{2}[-][0-9]{2}[-][0-9]{4}”&gt;</a:t>
            </a:r>
            <a:r>
              <a:rPr lang="en-US" sz="1100" b="1" dirty="0">
                <a:latin typeface="Palatino Linotype" panose="02040502050505030304" pitchFamily="18" charset="0"/>
              </a:rPr>
              <a:t> (For a date field)</a:t>
            </a:r>
            <a:r>
              <a:rPr lang="en-US" sz="1100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&lt;input type = “text” pattern = “[0-9]{3}[-][0-9]{2}[-][0-9]{4}”&gt;</a:t>
            </a:r>
            <a:r>
              <a:rPr lang="en-US" sz="1100" b="1" dirty="0">
                <a:latin typeface="Palatino Linotype" panose="02040502050505030304" pitchFamily="18" charset="0"/>
              </a:rPr>
              <a:t> (For SSN)</a:t>
            </a:r>
            <a:endParaRPr lang="en-US" sz="1100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2776EE-28FF-8347-BEE9-9AE8A5E4C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76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19150" y="118248"/>
            <a:ext cx="3976211" cy="24052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disabled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5111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disabled attribute: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have the content greyed out in the browser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prohibit the user from focusing on a form control that has disabled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&lt;input type = “text” disabled&gt;</a:t>
            </a: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69162B-3196-1746-AB37-1DF7253C7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14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19150" y="130175"/>
            <a:ext cx="3976211" cy="215444"/>
          </a:xfrm>
        </p:spPr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dirty="0" err="1"/>
              <a:t>readonly</a:t>
            </a:r>
            <a:r>
              <a:rPr lang="en-US" dirty="0"/>
              <a:t>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5873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 err="1">
                <a:latin typeface="Palatino Linotype" panose="02040502050505030304" pitchFamily="18" charset="0"/>
              </a:rPr>
              <a:t>readonly</a:t>
            </a:r>
            <a:r>
              <a:rPr lang="en-US" b="1" dirty="0">
                <a:latin typeface="Palatino Linotype" panose="02040502050505030304" pitchFamily="18" charset="0"/>
              </a:rPr>
              <a:t> attribute: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it makes it impossible for the user to edit the form field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the field can receive focus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&lt;input type = “text” </a:t>
            </a:r>
            <a:r>
              <a:rPr lang="en-US" sz="1100" b="1" dirty="0" err="1">
                <a:latin typeface="Palatino Linotype" panose="02040502050505030304" pitchFamily="18" charset="0"/>
              </a:rPr>
              <a:t>readonly</a:t>
            </a:r>
            <a:r>
              <a:rPr lang="en-US" sz="1100" dirty="0">
                <a:latin typeface="Palatino Linotype" panose="02040502050505030304" pitchFamily="18" charset="0"/>
              </a:rPr>
              <a:t>&gt;</a:t>
            </a: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821B2-42D7-9249-B679-44A434A2B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186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6750" y="130175"/>
            <a:ext cx="3976211" cy="22549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autocomplete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5111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autocomplete attribute: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b="1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Browser gives some hint as soon as the user starts typing into the form.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Shows the previously added values as hint.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This will be a drop-down list that appears when the user begins typing.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1" dirty="0">
                <a:latin typeface="Palatino Linotype" panose="02040502050505030304" pitchFamily="18" charset="0"/>
              </a:rPr>
              <a:t>&lt;input type = “text” autocomplete&gt;</a:t>
            </a:r>
            <a:r>
              <a:rPr lang="en-US" sz="1100" dirty="0">
                <a:latin typeface="Palatino Linotype" panose="02040502050505030304" pitchFamily="18" charset="0"/>
              </a:rPr>
              <a:t> </a:t>
            </a: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DBB622-B3CC-434A-A637-370FD826F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625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95350" y="130175"/>
            <a:ext cx="3976211" cy="27810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</a:t>
            </a:r>
            <a:r>
              <a:rPr lang="en-US" dirty="0" err="1"/>
              <a:t>datalist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7397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/>
              <a:t>The </a:t>
            </a:r>
            <a:r>
              <a:rPr lang="en-US" b="1" dirty="0" err="1"/>
              <a:t>datalist</a:t>
            </a:r>
            <a:r>
              <a:rPr lang="en-US" b="1" dirty="0"/>
              <a:t> element:</a:t>
            </a:r>
          </a:p>
          <a:p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a text field with a set of predefined autocomplete options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First we define an input field with list attribute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Then we define the </a:t>
            </a:r>
            <a:r>
              <a:rPr lang="en-US" sz="1100" dirty="0" err="1"/>
              <a:t>datalist</a:t>
            </a:r>
            <a:endParaRPr lang="en-US" sz="1100" dirty="0"/>
          </a:p>
          <a:p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/>
              <a:t>Example: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&lt;input type = “text”</a:t>
            </a:r>
            <a:r>
              <a:rPr lang="en-US" sz="1100" b="1" dirty="0"/>
              <a:t> </a:t>
            </a:r>
            <a:r>
              <a:rPr lang="en-US" sz="1100" dirty="0"/>
              <a:t>list = “colors”&gt;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r>
              <a:rPr lang="en-US" dirty="0"/>
              <a:t>	&lt;</a:t>
            </a:r>
            <a:r>
              <a:rPr lang="en-US" dirty="0" err="1"/>
              <a:t>datalist</a:t>
            </a:r>
            <a:r>
              <a:rPr lang="en-US" dirty="0"/>
              <a:t> id = “colors”&gt;</a:t>
            </a:r>
          </a:p>
          <a:p>
            <a:r>
              <a:rPr lang="en-US" dirty="0"/>
              <a:t>                                     &lt;option&gt;Red&lt;/option&gt;</a:t>
            </a:r>
          </a:p>
          <a:p>
            <a:r>
              <a:rPr lang="en-US" dirty="0"/>
              <a:t>	           &lt;option&gt;Blue&lt;/option&gt;</a:t>
            </a:r>
          </a:p>
          <a:p>
            <a:r>
              <a:rPr lang="en-US" dirty="0"/>
              <a:t>	           &lt;option&gt;Black&lt;/option&gt;</a:t>
            </a:r>
          </a:p>
          <a:p>
            <a:r>
              <a:rPr lang="en-US" dirty="0"/>
              <a:t>	&lt;/</a:t>
            </a:r>
            <a:r>
              <a:rPr lang="en-US" dirty="0" err="1"/>
              <a:t>datalist</a:t>
            </a:r>
            <a:r>
              <a:rPr lang="en-US" dirty="0"/>
              <a:t>&gt;</a:t>
            </a:r>
          </a:p>
          <a:p>
            <a:endParaRPr lang="en-US" dirty="0"/>
          </a:p>
          <a:p>
            <a:pPr marL="172867" lvl="1"/>
            <a:endParaRPr lang="en-US" sz="1100" b="1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86EC1-BFC3-CD4B-8259-EEF587A20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9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28161" y="130175"/>
            <a:ext cx="3976211" cy="28186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HTML5: some new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693938"/>
            <a:ext cx="3976211" cy="1543512"/>
          </a:xfrm>
        </p:spPr>
        <p:txBody>
          <a:bodyPr>
            <a:noAutofit/>
          </a:bodyPr>
          <a:lstStyle/>
          <a:p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Email element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Date element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Number element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Color element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231A5D-5FC9-224D-B69C-0EE966CA6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548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00150" y="130175"/>
            <a:ext cx="3976211" cy="215444"/>
          </a:xfrm>
        </p:spPr>
        <p:txBody>
          <a:bodyPr/>
          <a:lstStyle/>
          <a:p>
            <a:pPr algn="ctr"/>
            <a:r>
              <a:rPr lang="en-US" dirty="0"/>
              <a:t>Email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693938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The email element: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b="1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ensures that the user enters a valid email address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&lt;input type = “email” name = “email”&gt;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D0A999-090D-254D-BB9D-2DF1C4B0C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56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00150" y="136753"/>
            <a:ext cx="3976211" cy="215444"/>
          </a:xfrm>
        </p:spPr>
        <p:txBody>
          <a:bodyPr/>
          <a:lstStyle/>
          <a:p>
            <a:pPr algn="ctr"/>
            <a:r>
              <a:rPr lang="en-US" dirty="0"/>
              <a:t>Date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693938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The date element: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b="1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It shows a calendar to user to select a date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&lt;input type = “date” name = “DOB”&gt;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97B77B-252D-C44E-8392-8F061BD08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66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316E-9393-674F-8B90-2A61A76C3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30175"/>
            <a:ext cx="2922803" cy="215444"/>
          </a:xfrm>
        </p:spPr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BE47E-562F-AE49-8546-7FF5D370B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663575"/>
            <a:ext cx="3048000" cy="1371600"/>
          </a:xfrm>
        </p:spPr>
        <p:txBody>
          <a:bodyPr>
            <a:norm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HTML5 enhancements in forms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7C58B5-AADA-A441-BCAE-C7DF20F0B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35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3950" y="130175"/>
            <a:ext cx="3976211" cy="26683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Color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693938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/>
              <a:t>The color element:</a:t>
            </a:r>
          </a:p>
          <a:p>
            <a:pPr marL="12065" marR="508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tabLst>
                <a:tab pos="133350" algn="l"/>
              </a:tabLst>
            </a:pPr>
            <a:endParaRPr lang="en-US" b="1" dirty="0"/>
          </a:p>
          <a:p>
            <a:r>
              <a:rPr lang="en-US" dirty="0"/>
              <a:t>	- It facilitates the user to choose a color</a:t>
            </a:r>
          </a:p>
          <a:p>
            <a:endParaRPr lang="en-US" dirty="0"/>
          </a:p>
          <a:p>
            <a:r>
              <a:rPr lang="en-US" dirty="0"/>
              <a:t>	- &lt;input type = “color” name = “color”&gt;</a:t>
            </a:r>
          </a:p>
          <a:p>
            <a:endParaRPr lang="en-US" dirty="0"/>
          </a:p>
          <a:p>
            <a:pPr marL="172867" lvl="1"/>
            <a:endParaRPr lang="en-US" sz="1100" b="1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E4315D-B20C-8E48-9DE3-CDE9B0891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70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71550" y="130175"/>
            <a:ext cx="3976211" cy="215444"/>
          </a:xfrm>
        </p:spPr>
        <p:txBody>
          <a:bodyPr/>
          <a:lstStyle/>
          <a:p>
            <a:pPr algn="ctr"/>
            <a:r>
              <a:rPr lang="en-US" dirty="0"/>
              <a:t>Number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693938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/>
              <a:t>The number element: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b="1" dirty="0"/>
          </a:p>
          <a:p>
            <a:r>
              <a:rPr lang="en-US" dirty="0"/>
              <a:t>	- It ensures that user enters only a numeric value</a:t>
            </a:r>
          </a:p>
          <a:p>
            <a:endParaRPr lang="en-US" dirty="0"/>
          </a:p>
          <a:p>
            <a:r>
              <a:rPr lang="en-US" dirty="0"/>
              <a:t>	- &lt;input type = “number” name = “number”&gt;</a:t>
            </a:r>
          </a:p>
          <a:p>
            <a:endParaRPr lang="en-US" dirty="0"/>
          </a:p>
          <a:p>
            <a:pPr marL="172867" lvl="1"/>
            <a:endParaRPr lang="en-US" sz="1100" b="1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B0E186-5E1E-DF4D-AE3B-ABDE5F470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292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30175"/>
            <a:ext cx="2922803" cy="215444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5873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We discussed: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HTML5 enhancements in forms</a:t>
            </a:r>
          </a:p>
          <a:p>
            <a:pPr marL="640715" marR="5080" lvl="1" indent="-1714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Arial" panose="020B0604020202020204" pitchFamily="34" charset="0"/>
              <a:buChar char="•"/>
              <a:tabLst>
                <a:tab pos="133350" algn="l"/>
              </a:tabLst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212215" marR="5080" lvl="2" indent="-2857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Wingdings" pitchFamily="2" charset="2"/>
              <a:buChar char="Ø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Addition of new attributes to existing elements</a:t>
            </a:r>
          </a:p>
          <a:p>
            <a:pPr marL="1212215" marR="5080" lvl="2" indent="-2857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Wingdings" pitchFamily="2" charset="2"/>
              <a:buChar char="Ø"/>
              <a:tabLst>
                <a:tab pos="133350" algn="l"/>
              </a:tabLst>
            </a:pPr>
            <a:r>
              <a:rPr lang="en-US" sz="1100" dirty="0">
                <a:latin typeface="Palatino Linotype" panose="02040502050505030304" pitchFamily="18" charset="0"/>
              </a:rPr>
              <a:t>Addition of new elements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345735" lvl="2"/>
            <a:endParaRPr lang="en-US" sz="1100" dirty="0">
              <a:latin typeface="Palatino Linotype" panose="0204050205050503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E19154-3BEA-8A4F-8F3E-FB50A7F5F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14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87933"/>
            <a:ext cx="4608195" cy="408305"/>
          </a:xfrm>
          <a:custGeom>
            <a:avLst/>
            <a:gdLst/>
            <a:ahLst/>
            <a:cxnLst/>
            <a:rect l="l" t="t" r="r" b="b"/>
            <a:pathLst>
              <a:path w="4608195" h="408305">
                <a:moveTo>
                  <a:pt x="4608004" y="0"/>
                </a:moveTo>
                <a:lnTo>
                  <a:pt x="0" y="0"/>
                </a:lnTo>
                <a:lnTo>
                  <a:pt x="0" y="407746"/>
                </a:lnTo>
                <a:lnTo>
                  <a:pt x="4608004" y="407746"/>
                </a:lnTo>
                <a:lnTo>
                  <a:pt x="4608004" y="0"/>
                </a:lnTo>
                <a:close/>
              </a:path>
            </a:pathLst>
          </a:custGeom>
          <a:solidFill>
            <a:srgbClr val="0074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38300" y="642465"/>
            <a:ext cx="1123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THANK</a:t>
            </a:r>
            <a:r>
              <a:rPr sz="1400" b="1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b="1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YOU!</a:t>
            </a:r>
            <a:endParaRPr sz="1400" b="1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5303" y="1416328"/>
            <a:ext cx="213296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100" b="1" spc="-5" dirty="0">
                <a:solidFill>
                  <a:srgbClr val="7F7F7F"/>
                </a:solidFill>
                <a:latin typeface="Palatino Linotype"/>
                <a:cs typeface="Palatino Linotype"/>
              </a:rPr>
              <a:t>Questions?</a:t>
            </a:r>
            <a:endParaRPr sz="1100" dirty="0">
              <a:latin typeface="Palatino Linotype"/>
              <a:cs typeface="Palatino Linotype"/>
            </a:endParaRPr>
          </a:p>
        </p:txBody>
      </p:sp>
      <p:pic>
        <p:nvPicPr>
          <p:cNvPr id="6" name="Picture 5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7B7766EC-14AD-DF41-930D-8E8BC2E9BA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28" y="107414"/>
            <a:ext cx="2000822" cy="401772"/>
          </a:xfrm>
          <a:prstGeom prst="rect">
            <a:avLst/>
          </a:prstGeom>
        </p:spPr>
      </p:pic>
    </p:spTree>
  </p:cSld>
  <p:clrMapOvr>
    <a:masterClrMapping/>
  </p:clrMapOvr>
  <p:transition advTm="9001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3331"/>
            <a:ext cx="2922803" cy="215444"/>
          </a:xfrm>
        </p:spPr>
        <p:txBody>
          <a:bodyPr/>
          <a:lstStyle/>
          <a:p>
            <a:r>
              <a:rPr lang="en-US" dirty="0"/>
              <a:t>HTML5 form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587375"/>
            <a:ext cx="3976211" cy="1543512"/>
          </a:xfrm>
        </p:spPr>
        <p:txBody>
          <a:bodyPr>
            <a:noAutofit/>
          </a:bodyPr>
          <a:lstStyle/>
          <a:p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>
                <a:latin typeface="Palatino Linotype" panose="02040502050505030304" pitchFamily="18" charset="0"/>
              </a:rPr>
              <a:t>HTML5 enhances the forms in two ways: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Adding new attributes to existing elements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New elements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	</a:t>
            </a:r>
          </a:p>
          <a:p>
            <a:pPr marL="345735" lvl="2"/>
            <a:endParaRPr lang="en-US" sz="1100" dirty="0">
              <a:latin typeface="Palatino Linotype" panose="0204050205050503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A3DEAF-026E-5D46-B0A2-0D1987C3D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96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19150" y="130175"/>
            <a:ext cx="3976211" cy="2790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required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5873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Required attribute: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b="1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tells the browser to submit the form only if the field in question is filled out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ensures that all necessary information is provided by the user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&lt;input type = “text” name = “name” </a:t>
            </a:r>
            <a:r>
              <a:rPr lang="en-US" sz="1100" b="1" dirty="0">
                <a:latin typeface="Palatino Linotype" panose="02040502050505030304" pitchFamily="18" charset="0"/>
              </a:rPr>
              <a:t>required</a:t>
            </a:r>
            <a:r>
              <a:rPr lang="en-US" sz="1100" dirty="0">
                <a:latin typeface="Palatino Linotype" panose="02040502050505030304" pitchFamily="18" charset="0"/>
              </a:rPr>
              <a:t>&gt;</a:t>
            </a:r>
            <a:endParaRPr lang="en-US" sz="1100" b="1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005D0E-D5CD-624C-937E-E06ED9040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3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24686"/>
            <a:ext cx="2922803" cy="234089"/>
          </a:xfrm>
        </p:spPr>
        <p:txBody>
          <a:bodyPr>
            <a:normAutofit/>
          </a:bodyPr>
          <a:lstStyle/>
          <a:p>
            <a:r>
              <a:rPr lang="en-US" dirty="0"/>
              <a:t>The required attribute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4349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/>
              <a:t>Example: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2867"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&lt;html&gt;</a:t>
            </a:r>
          </a:p>
          <a:p>
            <a:pPr marL="172867"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&lt;head&gt;HTML forms&lt;/head&gt;</a:t>
            </a:r>
          </a:p>
          <a:p>
            <a:pPr marL="172867"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&lt;body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bgcolor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lightblue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pPr marL="172867"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&lt;center&gt;</a:t>
            </a:r>
          </a:p>
          <a:p>
            <a:pPr marL="172867"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&lt;h1&gt;&lt;font color = Green align = center&gt;User Registration Form&lt;/font&gt;&lt;/h1&gt;</a:t>
            </a:r>
          </a:p>
          <a:p>
            <a:pPr marL="172867"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hr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pPr marL="172867"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&lt;form&gt;</a:t>
            </a:r>
          </a:p>
          <a:p>
            <a:pPr marL="172867"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Please Enter your name: &lt;input type = "text" required&gt;</a:t>
            </a:r>
          </a:p>
          <a:p>
            <a:pPr marL="172867"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br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pPr marL="172867"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&lt;input type = "submit" value = "submit"&gt;</a:t>
            </a:r>
          </a:p>
          <a:p>
            <a:pPr marL="172867"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&lt;/form&gt;</a:t>
            </a:r>
          </a:p>
          <a:p>
            <a:pPr marL="172867"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&lt;/center&gt;</a:t>
            </a:r>
          </a:p>
          <a:p>
            <a:pPr marL="172867"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&lt;/body&gt;</a:t>
            </a:r>
          </a:p>
          <a:p>
            <a:pPr marL="172867" lvl="1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&lt;/html&gt;</a:t>
            </a:r>
          </a:p>
          <a:p>
            <a:pPr marL="172867" lvl="1"/>
            <a:endParaRPr lang="en-US" sz="1100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</a:p>
          <a:p>
            <a:pPr marL="345735" lvl="2"/>
            <a:endParaRPr lang="en-US" sz="11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/>
          </a:p>
          <a:p>
            <a:pPr marL="172867" lvl="1"/>
            <a:endParaRPr lang="en-US" sz="1100" b="1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2CDDD6-4061-C34D-931B-1E42246E1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25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6750" y="130175"/>
            <a:ext cx="3976211" cy="27435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placeholder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663575"/>
            <a:ext cx="4121705" cy="1600200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Placeholder attribute: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b="1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Allows a short hint to be displayed inside the form element.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tells the user what data should be entered in that field.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&lt;input type = “text” name = “name” </a:t>
            </a:r>
            <a:r>
              <a:rPr lang="en-US" sz="1100" b="1" dirty="0">
                <a:latin typeface="Palatino Linotype" panose="02040502050505030304" pitchFamily="18" charset="0"/>
              </a:rPr>
              <a:t>placeholder = “Only uppercase letters”</a:t>
            </a:r>
            <a:r>
              <a:rPr lang="en-US" sz="1100" dirty="0">
                <a:latin typeface="Palatino Linotype" panose="02040502050505030304" pitchFamily="18" charset="0"/>
              </a:rPr>
              <a:t>&gt;		 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1100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E82672-6E0D-374D-8061-06CEE0451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943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839" y="109810"/>
            <a:ext cx="3976211" cy="24896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The placeholder attribute</a:t>
            </a:r>
            <a:br>
              <a:rPr lang="en-US" dirty="0"/>
            </a:br>
            <a:r>
              <a:rPr lang="en-US" dirty="0"/>
              <a:t>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5873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/>
              <a:t>Example: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&lt;html&gt;</a:t>
            </a:r>
          </a:p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&lt;head&gt;HTML forms&lt;/head&gt;</a:t>
            </a:r>
          </a:p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&lt;body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bgcolor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lightblue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&lt;center&gt;</a:t>
            </a:r>
          </a:p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&lt;h1&gt;&lt;font color = Green align = center&gt;User Registration Form&lt;/font&gt;&lt;/h1&gt;</a:t>
            </a:r>
          </a:p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hr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&lt;form&gt;</a:t>
            </a:r>
          </a:p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Please Enter your name: &lt;input type = "text" required placeholder = 'Only uppercase letters'&gt;</a:t>
            </a:r>
          </a:p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br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&lt;input type = "submit" value = "submit"&gt;</a:t>
            </a:r>
          </a:p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&lt;/form&gt;</a:t>
            </a:r>
          </a:p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&lt;/center&gt;</a:t>
            </a:r>
          </a:p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&lt;/body&gt;</a:t>
            </a:r>
          </a:p>
          <a:p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&lt;/html&gt;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97CAF9-6C4F-484C-AE59-1E99415D6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01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95350" y="143331"/>
            <a:ext cx="3976211" cy="215444"/>
          </a:xfrm>
        </p:spPr>
        <p:txBody>
          <a:bodyPr/>
          <a:lstStyle/>
          <a:p>
            <a:pPr algn="ctr"/>
            <a:r>
              <a:rPr lang="en-US" dirty="0"/>
              <a:t>The pattern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5873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The user input needs to be validated before sending to the server.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For example, the name and the email of the user should have some pattern (for example, the name should not contain a number or any special character etc.).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/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dirty="0"/>
              <a:t>Previous versions of HTML were incapable of validating user inputs (typically </a:t>
            </a:r>
            <a:r>
              <a:rPr lang="en-US" dirty="0" err="1"/>
              <a:t>Javascripts</a:t>
            </a:r>
            <a:r>
              <a:rPr lang="en-US" dirty="0"/>
              <a:t> were used for validating form inputs).</a:t>
            </a:r>
          </a:p>
          <a:p>
            <a:endParaRPr lang="en-US" dirty="0"/>
          </a:p>
          <a:p>
            <a:pPr marL="172867" lvl="1"/>
            <a:endParaRPr lang="en-US" sz="1100" b="1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CAB588-523B-8B41-A79F-44BBE0C05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72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9C67-47F1-B34A-9371-9E0B8C90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0550" y="130175"/>
            <a:ext cx="3976211" cy="215444"/>
          </a:xfrm>
        </p:spPr>
        <p:txBody>
          <a:bodyPr/>
          <a:lstStyle/>
          <a:p>
            <a:pPr algn="ctr"/>
            <a:r>
              <a:rPr lang="en-US" dirty="0"/>
              <a:t>The pattern attribute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E44B-740E-DD4B-A1B0-0F915714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45" y="587375"/>
            <a:ext cx="3976211" cy="1543512"/>
          </a:xfrm>
        </p:spPr>
        <p:txBody>
          <a:bodyPr>
            <a:noAutofit/>
          </a:bodyPr>
          <a:lstStyle/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Pattern attribute:</a:t>
            </a: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b="1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enables you to provide a regular expression that the user’s input must match in order to be 	   	  considered valid.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&lt;input type = “text” pattern = “Regular Expression”&gt;</a:t>
            </a:r>
          </a:p>
          <a:p>
            <a:endParaRPr lang="en-US" b="1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endParaRPr lang="en-US" dirty="0">
              <a:latin typeface="Palatino Linotype" panose="02040502050505030304" pitchFamily="18" charset="0"/>
            </a:endParaRPr>
          </a:p>
          <a:p>
            <a:pPr marL="132715" marR="5080" indent="-120650">
              <a:lnSpc>
                <a:spcPct val="102600"/>
              </a:lnSpc>
              <a:spcBef>
                <a:spcPts val="65"/>
              </a:spcBef>
              <a:buClr>
                <a:srgbClr val="007435"/>
              </a:buClr>
              <a:buSzPct val="54545"/>
              <a:buFont typeface="Trebuchet MS"/>
              <a:buChar char="□"/>
              <a:tabLst>
                <a:tab pos="133350" algn="l"/>
              </a:tabLst>
            </a:pPr>
            <a:r>
              <a:rPr lang="en-US" b="1" dirty="0">
                <a:latin typeface="Palatino Linotype" panose="02040502050505030304" pitchFamily="18" charset="0"/>
              </a:rPr>
              <a:t>Example: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Palatino Linotype" panose="02040502050505030304" pitchFamily="18" charset="0"/>
              </a:rPr>
              <a:t>&lt;input type = “text” pattern = “[a-z]{1, 20}”&gt;</a:t>
            </a: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pPr marL="172867" lvl="1"/>
            <a:endParaRPr lang="en-US" sz="1100" b="1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	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136410-3EA6-214E-B739-7EC5E483A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6375"/>
            <a:ext cx="44577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16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18623</TotalTime>
  <Words>1069</Words>
  <Application>Microsoft Macintosh PowerPoint</Application>
  <PresentationFormat>Custom</PresentationFormat>
  <Paragraphs>281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Courier New</vt:lpstr>
      <vt:lpstr>Microsoft Sans Serif</vt:lpstr>
      <vt:lpstr>Palatino Linotype</vt:lpstr>
      <vt:lpstr>Trebuchet MS</vt:lpstr>
      <vt:lpstr>Wingdings</vt:lpstr>
      <vt:lpstr>Office Theme</vt:lpstr>
      <vt:lpstr>PowerPoint Presentation</vt:lpstr>
      <vt:lpstr>Outline</vt:lpstr>
      <vt:lpstr>HTML5 form enhancement</vt:lpstr>
      <vt:lpstr>The required attribute</vt:lpstr>
      <vt:lpstr>The required attribute – cont.</vt:lpstr>
      <vt:lpstr>The placeholder attribute</vt:lpstr>
      <vt:lpstr>The placeholder attribute – cont.</vt:lpstr>
      <vt:lpstr>The pattern attribute</vt:lpstr>
      <vt:lpstr>The pattern attribute – cont.</vt:lpstr>
      <vt:lpstr>The pattern attribute - cont.</vt:lpstr>
      <vt:lpstr>The pattern attribute - cont.</vt:lpstr>
      <vt:lpstr>The pattern attribute - cont.</vt:lpstr>
      <vt:lpstr>The disabled attribute</vt:lpstr>
      <vt:lpstr>The readonly attribute</vt:lpstr>
      <vt:lpstr>The autocomplete attribute</vt:lpstr>
      <vt:lpstr>The datalist element</vt:lpstr>
      <vt:lpstr>HTML5: some new elements</vt:lpstr>
      <vt:lpstr>Email element</vt:lpstr>
      <vt:lpstr>Date element</vt:lpstr>
      <vt:lpstr>Color element</vt:lpstr>
      <vt:lpstr>Number elements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Camera Fingerprint Estimation with a Generative  Adversarial Network (GAN)</dc:title>
  <cp:lastModifiedBy>Sujoy Chakraborty</cp:lastModifiedBy>
  <cp:revision>780</cp:revision>
  <dcterms:created xsi:type="dcterms:W3CDTF">2021-03-12T19:02:42Z</dcterms:created>
  <dcterms:modified xsi:type="dcterms:W3CDTF">2022-02-15T01:35:51Z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2021-03-12T00:00:00Z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2021-03-12T00:00:00Z</vt:filetime>
  </property>
</Properties>
</file>