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8" r:id="rId2"/>
    <p:sldId id="257" r:id="rId3"/>
    <p:sldId id="286" r:id="rId4"/>
    <p:sldId id="366" r:id="rId5"/>
    <p:sldId id="370" r:id="rId6"/>
    <p:sldId id="371" r:id="rId7"/>
    <p:sldId id="367" r:id="rId8"/>
    <p:sldId id="374" r:id="rId9"/>
    <p:sldId id="382" r:id="rId10"/>
    <p:sldId id="375" r:id="rId11"/>
    <p:sldId id="376" r:id="rId12"/>
    <p:sldId id="383" r:id="rId13"/>
    <p:sldId id="377" r:id="rId14"/>
    <p:sldId id="378" r:id="rId15"/>
    <p:sldId id="379" r:id="rId16"/>
    <p:sldId id="284" r:id="rId17"/>
    <p:sldId id="277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6" autoAdjust="0"/>
    <p:restoredTop sz="94694"/>
  </p:normalViewPr>
  <p:slideViewPr>
    <p:cSldViewPr>
      <p:cViewPr varScale="1">
        <p:scale>
          <a:sx n="240" d="100"/>
          <a:sy n="240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Cascading Stylesheets (CSS) - 1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9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External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Open an HTML file.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Between &lt;head&gt; and &lt;/head&gt; add: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- &lt;link </a:t>
            </a:r>
            <a:r>
              <a:rPr lang="en-US" dirty="0" err="1">
                <a:latin typeface="Palatino Linotype" panose="02040502050505030304" pitchFamily="18" charset="0"/>
              </a:rPr>
              <a:t>href</a:t>
            </a:r>
            <a:r>
              <a:rPr lang="en-US" dirty="0">
                <a:latin typeface="Palatino Linotype" panose="02040502050505030304" pitchFamily="18" charset="0"/>
              </a:rPr>
              <a:t> = URL </a:t>
            </a:r>
            <a:r>
              <a:rPr lang="en-US" dirty="0" err="1">
                <a:latin typeface="Palatino Linotype" panose="02040502050505030304" pitchFamily="18" charset="0"/>
              </a:rPr>
              <a:t>rel</a:t>
            </a:r>
            <a:r>
              <a:rPr lang="en-US" dirty="0">
                <a:latin typeface="Palatino Linotype" panose="02040502050505030304" pitchFamily="18" charset="0"/>
              </a:rPr>
              <a:t> = “</a:t>
            </a:r>
            <a:r>
              <a:rPr lang="en-US" dirty="0" err="1">
                <a:latin typeface="Palatino Linotype" panose="02040502050505030304" pitchFamily="18" charset="0"/>
              </a:rPr>
              <a:t>Relation_type</a:t>
            </a:r>
            <a:r>
              <a:rPr lang="en-US" dirty="0">
                <a:latin typeface="Palatino Linotype" panose="02040502050505030304" pitchFamily="18" charset="0"/>
              </a:rPr>
              <a:t>” type = “</a:t>
            </a:r>
            <a:r>
              <a:rPr lang="en-US" dirty="0" err="1">
                <a:latin typeface="Palatino Linotype" panose="02040502050505030304" pitchFamily="18" charset="0"/>
              </a:rPr>
              <a:t>Link_type</a:t>
            </a:r>
            <a:r>
              <a:rPr lang="en-US" dirty="0">
                <a:latin typeface="Palatino Linotype" panose="02040502050505030304" pitchFamily="18" charset="0"/>
              </a:rPr>
              <a:t>”&gt;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Palatino Linotype" panose="02040502050505030304" pitchFamily="18" charset="0"/>
              </a:rPr>
              <a:t>URL is </a:t>
            </a:r>
            <a:r>
              <a:rPr lang="en-US" sz="1050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filename.css</a:t>
            </a:r>
            <a:endParaRPr lang="en-US" sz="1050" dirty="0">
              <a:solidFill>
                <a:schemeClr val="tx2"/>
              </a:solidFill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Relation_type</a:t>
            </a:r>
            <a:r>
              <a:rPr lang="en-US" sz="1050" dirty="0">
                <a:solidFill>
                  <a:schemeClr val="tx2"/>
                </a:solidFill>
                <a:latin typeface="Palatino Linotype" panose="02040502050505030304" pitchFamily="18" charset="0"/>
              </a:rPr>
              <a:t> = “stylesheet”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2"/>
                </a:solidFill>
                <a:latin typeface="Palatino Linotype" panose="02040502050505030304" pitchFamily="18" charset="0"/>
              </a:rPr>
              <a:t>Link_type</a:t>
            </a:r>
            <a:r>
              <a:rPr lang="en-US" sz="1050" dirty="0">
                <a:solidFill>
                  <a:schemeClr val="tx2"/>
                </a:solidFill>
                <a:latin typeface="Palatino Linotype" panose="02040502050505030304" pitchFamily="18" charset="0"/>
              </a:rPr>
              <a:t> = “text/CSS”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Save this file and the .</a:t>
            </a:r>
            <a:r>
              <a:rPr lang="en-US" dirty="0" err="1">
                <a:latin typeface="Palatino Linotype" panose="02040502050505030304" pitchFamily="18" charset="0"/>
              </a:rPr>
              <a:t>css</a:t>
            </a:r>
            <a:r>
              <a:rPr lang="en-US" dirty="0">
                <a:latin typeface="Palatino Linotype" panose="02040502050505030304" pitchFamily="18" charset="0"/>
              </a:rPr>
              <a:t> file in the same web server directory.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Provide the complete (or relative) path if you have your .</a:t>
            </a:r>
            <a:r>
              <a:rPr lang="en-US" dirty="0" err="1">
                <a:latin typeface="Palatino Linotype" panose="02040502050505030304" pitchFamily="18" charset="0"/>
              </a:rPr>
              <a:t>css</a:t>
            </a:r>
            <a:r>
              <a:rPr lang="en-US" dirty="0">
                <a:latin typeface="Palatino Linotype" panose="02040502050505030304" pitchFamily="18" charset="0"/>
              </a:rPr>
              <a:t> files in a separate directory (or subdirectory).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518602" lvl="3"/>
            <a:r>
              <a:rPr lang="en-US" sz="1100" dirty="0">
                <a:latin typeface="Palatino Linotype" panose="02040502050505030304" pitchFamily="18" charset="0"/>
              </a:rPr>
              <a:t>		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   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2EC4F-0FB6-944C-A59C-160D6748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Style sheet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Wherever possible, place your styles in external style sheets.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At the top level of your website define a </a:t>
            </a:r>
            <a:r>
              <a:rPr lang="en-US" dirty="0" err="1">
                <a:latin typeface="Palatino Linotype" panose="02040502050505030304" pitchFamily="18" charset="0"/>
              </a:rPr>
              <a:t>global.css</a:t>
            </a:r>
            <a:r>
              <a:rPr lang="en-US" dirty="0">
                <a:latin typeface="Palatino Linotype" panose="02040502050505030304" pitchFamily="18" charset="0"/>
              </a:rPr>
              <a:t> style sheet.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Refine styles at sublevels with a </a:t>
            </a:r>
            <a:r>
              <a:rPr lang="en-US" dirty="0" err="1">
                <a:latin typeface="Palatino Linotype" panose="02040502050505030304" pitchFamily="18" charset="0"/>
              </a:rPr>
              <a:t>section.css</a:t>
            </a:r>
            <a:r>
              <a:rPr lang="en-US" dirty="0">
                <a:latin typeface="Palatino Linotype" panose="02040502050505030304" pitchFamily="18" charset="0"/>
              </a:rPr>
              <a:t> style sheet.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Try to avoid using styles in tags (inline styles).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97B8E-C2EA-584B-BF77-9C23DD11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Defining a CSS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4121705" cy="16764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CSS </a:t>
            </a:r>
            <a:r>
              <a:rPr lang="en-US" dirty="0">
                <a:latin typeface="Palatino Linotype" panose="02040502050505030304" pitchFamily="18" charset="0"/>
              </a:rPr>
              <a:t>works by allowing you to associate rules with the elements that appear in a web page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rule consists of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A selector	:</a:t>
            </a:r>
            <a:r>
              <a:rPr lang="en-US" sz="1100" dirty="0">
                <a:latin typeface="Palatino Linotype" panose="02040502050505030304" pitchFamily="18" charset="0"/>
              </a:rPr>
              <a:t>  element or elements the 			   declaration applies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Declaration	:</a:t>
            </a:r>
            <a:r>
              <a:rPr lang="en-US" sz="1100" dirty="0">
                <a:latin typeface="Palatino Linotype" panose="02040502050505030304" pitchFamily="18" charset="0"/>
              </a:rPr>
              <a:t>  how the elements referred to in 		   the selector should be styled</a:t>
            </a:r>
          </a:p>
          <a:p>
            <a:pPr lvl="1"/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 </a:t>
            </a:r>
            <a:r>
              <a:rPr lang="en-US" i="1" dirty="0">
                <a:latin typeface="Palatino Linotype" panose="02040502050505030304" pitchFamily="18" charset="0"/>
              </a:rPr>
              <a:t>a. property	: </a:t>
            </a:r>
            <a:r>
              <a:rPr lang="en-US" dirty="0">
                <a:latin typeface="Palatino Linotype" panose="02040502050505030304" pitchFamily="18" charset="0"/>
              </a:rPr>
              <a:t>the property of the selected 			  element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 </a:t>
            </a:r>
            <a:r>
              <a:rPr lang="en-US" i="1" dirty="0">
                <a:latin typeface="Palatino Linotype" panose="02040502050505030304" pitchFamily="18" charset="0"/>
              </a:rPr>
              <a:t>b. value	:</a:t>
            </a:r>
            <a:r>
              <a:rPr lang="en-US" dirty="0">
                <a:latin typeface="Palatino Linotype" panose="02040502050505030304" pitchFamily="18" charset="0"/>
              </a:rPr>
              <a:t> specification for the property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 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6797B-4BE4-CB4F-8D60-0E95BD09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6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Using Id-s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91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Use an id to distinguish something, like a paragraph, from the others in a document.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id selector is used to specify a style for a single, unique element.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Create a style id:</a:t>
            </a:r>
          </a:p>
          <a:p>
            <a:r>
              <a:rPr lang="en-US" dirty="0"/>
              <a:t>	- #</a:t>
            </a:r>
            <a:r>
              <a:rPr lang="en-US" dirty="0" err="1"/>
              <a:t>id_name</a:t>
            </a:r>
            <a:r>
              <a:rPr lang="en-US" dirty="0"/>
              <a:t> {style attributes and values}</a:t>
            </a:r>
          </a:p>
          <a:p>
            <a:endParaRPr lang="en-US" dirty="0"/>
          </a:p>
          <a:p>
            <a:r>
              <a:rPr lang="en-US" dirty="0"/>
              <a:t>      Use a style id:</a:t>
            </a:r>
          </a:p>
          <a:p>
            <a:r>
              <a:rPr lang="en-US" dirty="0"/>
              <a:t>	- &lt;tag ID = </a:t>
            </a:r>
            <a:r>
              <a:rPr lang="en-US" dirty="0" err="1"/>
              <a:t>id_name</a:t>
            </a:r>
            <a:r>
              <a:rPr lang="en-US" dirty="0"/>
              <a:t>&gt;	</a:t>
            </a:r>
          </a:p>
          <a:p>
            <a:endParaRPr lang="en-US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For example:</a:t>
            </a:r>
            <a:endParaRPr lang="en-US" dirty="0"/>
          </a:p>
          <a:p>
            <a:r>
              <a:rPr lang="en-US" dirty="0"/>
              <a:t>	&lt;p ID = </a:t>
            </a:r>
            <a:r>
              <a:rPr lang="en-US" dirty="0" err="1"/>
              <a:t>id_name</a:t>
            </a:r>
            <a:r>
              <a:rPr lang="en-US" dirty="0"/>
              <a:t>&gt; Hello there! &lt;p&gt;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BFCA5-1A39-F54C-8229-54BDC152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77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Using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67863"/>
            <a:ext cx="4114800" cy="17721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To create a class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tag.class_name</a:t>
            </a:r>
            <a:r>
              <a:rPr lang="en-US" sz="1100" dirty="0">
                <a:latin typeface="Palatino Linotype" panose="02040502050505030304" pitchFamily="18" charset="0"/>
              </a:rPr>
              <a:t>{style attributes} </a:t>
            </a:r>
            <a:r>
              <a:rPr lang="en-US" sz="1100" b="1" dirty="0">
                <a:latin typeface="Palatino Linotype" panose="02040502050505030304" pitchFamily="18" charset="0"/>
              </a:rPr>
              <a:t>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alatino Linotype" panose="02040502050505030304" pitchFamily="18" charset="0"/>
              </a:rPr>
              <a:t>class_name</a:t>
            </a:r>
            <a:r>
              <a:rPr lang="en-US" sz="1100" dirty="0">
                <a:latin typeface="Palatino Linotype" panose="02040502050505030304" pitchFamily="18" charset="0"/>
              </a:rPr>
              <a:t>{style attributes}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To apply a style: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&lt;tag CLASS = </a:t>
            </a:r>
            <a:r>
              <a:rPr lang="en-US" sz="1100" dirty="0" err="1">
                <a:latin typeface="Palatino Linotype" panose="02040502050505030304" pitchFamily="18" charset="0"/>
              </a:rPr>
              <a:t>class_name</a:t>
            </a:r>
            <a:r>
              <a:rPr lang="en-US" sz="1100" dirty="0">
                <a:latin typeface="Palatino Linotype" panose="02040502050505030304" pitchFamily="18" charset="0"/>
              </a:rPr>
              <a:t>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For 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&lt;h1 class = “</a:t>
            </a:r>
            <a:r>
              <a:rPr lang="en-US" sz="1100" dirty="0" err="1">
                <a:latin typeface="Palatino Linotype" panose="02040502050505030304" pitchFamily="18" charset="0"/>
                <a:cs typeface="Arial" panose="020B0604020202020204" pitchFamily="34" charset="0"/>
              </a:rPr>
              <a:t>Firstheader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”&gt;Welcome!&lt;/h1&gt;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48447-C9D5-C24D-BC65-84AF8B2F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430887"/>
          </a:xfrm>
        </p:spPr>
        <p:txBody>
          <a:bodyPr/>
          <a:lstStyle/>
          <a:p>
            <a:pPr algn="l"/>
            <a:r>
              <a:rPr lang="en-US" dirty="0"/>
              <a:t>Differences between classes </a:t>
            </a:r>
            <a:br>
              <a:rPr lang="en-US" dirty="0"/>
            </a:br>
            <a:r>
              <a:rPr lang="en-US" dirty="0"/>
              <a:t>and ID-s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202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You can’t have more than one tag with the same ID value.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You can apply the same class value to multiple document tags.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So, classes or ID-s?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use ID-s for any element that is simply used once on a page.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use classes for styles to be applied at multiple places on a website.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only use classes to style websites but when you must use an element in JavaScript, use an identifier.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71E10-9DB8-7E4B-A73E-AB4F6C9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CSS basics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CSS writing options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CSS rules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Id-s and classes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Understanding the basic concepts of CSS.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Understanding the differences among inline, internal and external style sheets.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Understanding how to declare a style.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2922803" cy="215444"/>
          </a:xfrm>
        </p:spPr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All web pages can be broken down into bucketed content areas.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These areas can be updated by changing the code on every page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    Or –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    by using cascading style sheets!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Advantage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reusability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provides additional options for controlling the layout and formatting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EEAB4-2C71-C54E-BF0B-847F6C3F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350" y="130175"/>
            <a:ext cx="3976211" cy="2630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Cascading Style Sheet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9" y="5678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Created by </a:t>
            </a:r>
            <a:r>
              <a:rPr lang="en-US" dirty="0" err="1"/>
              <a:t>Hakon</a:t>
            </a:r>
            <a:r>
              <a:rPr lang="en-US" dirty="0"/>
              <a:t> Lie of MIT in 1994.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Has become the W3C standard for controlling visual presentation of web pages.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Cascading style sheets are powerful mechanism to add styles to web documents.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CSS enforces standards and uniformity.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Creates dynamic effects.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Works by allowing you to specify rules.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AF55F-CA4C-9445-ABE9-B074D93E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3331"/>
            <a:ext cx="2922803" cy="215444"/>
          </a:xfrm>
        </p:spPr>
        <p:txBody>
          <a:bodyPr/>
          <a:lstStyle/>
          <a:p>
            <a:r>
              <a:rPr lang="en-US" dirty="0"/>
              <a:t>Advantages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Saves time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Easy to change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Keeps consistency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Gives us more control over layout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We can use styles with JavaScript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Makes it easy to create a common format for all the web pages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77AD-390D-F543-946E-B71E88B9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91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Writing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726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In-line styles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Embedded/internal styles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External style sheet</a:t>
            </a:r>
          </a:p>
          <a:p>
            <a:pPr marL="172867" lvl="1"/>
            <a:endParaRPr lang="en-US" sz="1100" b="1" dirty="0"/>
          </a:p>
          <a:p>
            <a:pPr marL="172867" lvl="1"/>
            <a:endParaRPr lang="en-US" sz="1100" b="1" dirty="0"/>
          </a:p>
          <a:p>
            <a:r>
              <a:rPr lang="en-US" b="1" dirty="0"/>
              <a:t>	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4724A-16DB-5A47-9082-227B6CA4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In-line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Inline styles: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Add styles to each tag within the HTML file</a:t>
            </a:r>
          </a:p>
          <a:p>
            <a:pPr>
              <a:buFontTx/>
              <a:buChar char="-"/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Use it when you need to format just a single section in a web page</a:t>
            </a:r>
          </a:p>
          <a:p>
            <a:pPr>
              <a:buFontTx/>
              <a:buChar char="-"/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Style attribute is used to add style</a:t>
            </a:r>
          </a:p>
          <a:p>
            <a:pPr>
              <a:buFontTx/>
              <a:buChar char="-"/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&lt;h1 style = “</a:t>
            </a:r>
            <a:r>
              <a:rPr lang="en-US" sz="1100" dirty="0" err="1">
                <a:latin typeface="Palatino Linotype" panose="02040502050505030304" pitchFamily="18" charset="0"/>
                <a:cs typeface="Arial" panose="020B0604020202020204" pitchFamily="34" charset="0"/>
              </a:rPr>
              <a:t>color:red;font-family:sans-sarif</a:t>
            </a:r>
            <a:r>
              <a:rPr lang="en-US" sz="1100" dirty="0">
                <a:latin typeface="Palatino Linotype" panose="02040502050505030304" pitchFamily="18" charset="0"/>
                <a:cs typeface="Arial" panose="020B0604020202020204" pitchFamily="34" charset="0"/>
              </a:rPr>
              <a:t>”&gt; Hello! &lt;/h1&gt;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AA6D-845C-3E43-A0AF-9E8A4771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950" y="130175"/>
            <a:ext cx="3976211" cy="2668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Internal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964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style applied to the entire HTML file.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Use it when you need to modify all instances of a particular element (e.g., 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h1</a:t>
            </a:r>
            <a:r>
              <a:rPr lang="en-US" dirty="0">
                <a:latin typeface="Palatino Linotype" panose="02040502050505030304" pitchFamily="18" charset="0"/>
              </a:rPr>
              <a:t>) in a web page.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&lt;style&gt;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&lt;h1&gt; {</a:t>
            </a:r>
            <a:r>
              <a:rPr lang="en-US" dirty="0" err="1">
                <a:latin typeface="Palatino Linotype" panose="02040502050505030304" pitchFamily="18" charset="0"/>
                <a:cs typeface="Arial" panose="020B0604020202020204" pitchFamily="34" charset="0"/>
              </a:rPr>
              <a:t>color:red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Palatino Linotype" panose="02040502050505030304" pitchFamily="18" charset="0"/>
                <a:cs typeface="Arial" panose="020B0604020202020204" pitchFamily="34" charset="0"/>
              </a:rPr>
              <a:t>font-family:sans-sarif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	&lt;/style&gt;	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DF58-FB1E-4844-9335-C87A450E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5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External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An external style sheet is a text file containing the style definition (declaration).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Use it when you need to control the style for an entire web site.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Type style declarations in an editor: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  <a:cs typeface="Arial" panose="020B0604020202020204" pitchFamily="34" charset="0"/>
              </a:rPr>
              <a:t>h1{</a:t>
            </a:r>
            <a:r>
              <a:rPr lang="en-US" sz="1100" b="1" dirty="0" err="1">
                <a:latin typeface="Palatino Linotype" panose="02040502050505030304" pitchFamily="18" charset="0"/>
                <a:cs typeface="Arial" panose="020B0604020202020204" pitchFamily="34" charset="0"/>
              </a:rPr>
              <a:t>color:red;font-family:Calibri</a:t>
            </a:r>
            <a:r>
              <a:rPr lang="en-US" sz="1100" b="1" dirty="0">
                <a:latin typeface="Palatino Linotype" panose="02040502050505030304" pitchFamily="18" charset="0"/>
                <a:cs typeface="Arial" panose="020B0604020202020204" pitchFamily="34" charset="0"/>
              </a:rPr>
              <a:t>;}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Do not include &lt;style&gt; tags.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Save the document as </a:t>
            </a:r>
            <a:r>
              <a:rPr lang="en-US" dirty="0" err="1">
                <a:latin typeface="Palatino Linotype" panose="02040502050505030304" pitchFamily="18" charset="0"/>
              </a:rPr>
              <a:t>filename.css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21E62-844E-3D4A-B352-4CFDD1DC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18655</TotalTime>
  <Words>907</Words>
  <Application>Microsoft Macintosh PowerPoint</Application>
  <PresentationFormat>Custom</PresentationFormat>
  <Paragraphs>247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Cascading Style Sheet</vt:lpstr>
      <vt:lpstr>Cascading Style Sheet – cont.</vt:lpstr>
      <vt:lpstr>Advantages of CSS</vt:lpstr>
      <vt:lpstr>Writing style sheets</vt:lpstr>
      <vt:lpstr>In-line styles</vt:lpstr>
      <vt:lpstr>Internal styles</vt:lpstr>
      <vt:lpstr>External styles</vt:lpstr>
      <vt:lpstr>External styles</vt:lpstr>
      <vt:lpstr>Style sheet strategies</vt:lpstr>
      <vt:lpstr>Defining a CSS rule</vt:lpstr>
      <vt:lpstr>Using Id-s</vt:lpstr>
      <vt:lpstr>Using classes</vt:lpstr>
      <vt:lpstr>Differences between classes  and ID-s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800</cp:revision>
  <dcterms:created xsi:type="dcterms:W3CDTF">2021-03-12T19:02:42Z</dcterms:created>
  <dcterms:modified xsi:type="dcterms:W3CDTF">2022-02-17T03:04:26Z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