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86" r:id="rId4"/>
    <p:sldId id="366" r:id="rId5"/>
    <p:sldId id="370" r:id="rId6"/>
    <p:sldId id="371" r:id="rId7"/>
    <p:sldId id="367" r:id="rId8"/>
    <p:sldId id="374" r:id="rId9"/>
    <p:sldId id="382" r:id="rId10"/>
    <p:sldId id="375" r:id="rId11"/>
    <p:sldId id="376" r:id="rId12"/>
    <p:sldId id="383" r:id="rId13"/>
    <p:sldId id="377" r:id="rId14"/>
    <p:sldId id="378" r:id="rId15"/>
    <p:sldId id="379" r:id="rId16"/>
    <p:sldId id="384" r:id="rId17"/>
    <p:sldId id="385" r:id="rId18"/>
    <p:sldId id="386" r:id="rId19"/>
    <p:sldId id="387" r:id="rId20"/>
    <p:sldId id="388" r:id="rId21"/>
    <p:sldId id="389" r:id="rId22"/>
    <p:sldId id="284" r:id="rId23"/>
    <p:sldId id="277" r:id="rId2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7" autoAdjust="0"/>
    <p:restoredTop sz="94694"/>
  </p:normalViewPr>
  <p:slideViewPr>
    <p:cSldViewPr>
      <p:cViewPr varScale="1">
        <p:scale>
          <a:sx n="240" d="100"/>
          <a:sy n="240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Cascading Stylesheets (CSS) - 2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  <a:cs typeface="Arial" panose="020B0604020202020204" pitchFamily="34" charset="0"/>
              </a:rPr>
              <a:t>H1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font-family: </a:t>
            </a:r>
            <a:r>
              <a:rPr lang="en-US" dirty="0" err="1">
                <a:latin typeface="Palatino Linotype" panose="02040502050505030304" pitchFamily="18" charset="0"/>
                <a:cs typeface="Arial" panose="020B0604020202020204" pitchFamily="34" charset="0"/>
              </a:rPr>
              <a:t>arial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font-weight: bolder;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font-size: 25-px;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Palatino Linotype" panose="02040502050505030304" pitchFamily="18" charset="0"/>
                <a:cs typeface="Arial" panose="020B0604020202020204" pitchFamily="34" charset="0"/>
              </a:rPr>
              <a:t>font-style:italic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Palatino Linotype" panose="02040502050505030304" pitchFamily="18" charset="0"/>
                <a:cs typeface="Arial" panose="020B0604020202020204" pitchFamily="34" charset="0"/>
              </a:rPr>
              <a:t>font-variant:small-caps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}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518602" lvl="3"/>
            <a:r>
              <a:rPr lang="en-US" sz="1100" dirty="0">
                <a:latin typeface="Palatino Linotype" panose="02040502050505030304" pitchFamily="18" charset="0"/>
              </a:rPr>
              <a:t>		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   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D3EA0-5DA1-E543-8680-759D70678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6761" y="130175"/>
            <a:ext cx="3976211" cy="321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dirty="0">
                <a:latin typeface="Palatino Linotype" panose="02040502050505030304" pitchFamily="18" charset="0"/>
              </a:rPr>
              <a:t>&lt;html&gt;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&lt;head&gt;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&lt;title&gt; Text properties &lt;/title&gt;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&lt;link </a:t>
            </a:r>
            <a:r>
              <a:rPr lang="en-US" sz="1100" dirty="0" err="1"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latin typeface="Palatino Linotype" panose="02040502050505030304" pitchFamily="18" charset="0"/>
              </a:rPr>
              <a:t> = “</a:t>
            </a:r>
            <a:r>
              <a:rPr lang="en-US" sz="1100" dirty="0" err="1">
                <a:latin typeface="Palatino Linotype" panose="02040502050505030304" pitchFamily="18" charset="0"/>
              </a:rPr>
              <a:t>mystyle.css</a:t>
            </a:r>
            <a:r>
              <a:rPr lang="en-US" sz="1100" dirty="0">
                <a:latin typeface="Palatino Linotype" panose="02040502050505030304" pitchFamily="18" charset="0"/>
              </a:rPr>
              <a:t>” type= “text/</a:t>
            </a:r>
            <a:r>
              <a:rPr lang="en-US" sz="1100" dirty="0" err="1">
                <a:latin typeface="Palatino Linotype" panose="02040502050505030304" pitchFamily="18" charset="0"/>
              </a:rPr>
              <a:t>css</a:t>
            </a:r>
            <a:r>
              <a:rPr lang="en-US" sz="1100" dirty="0">
                <a:latin typeface="Palatino Linotype" panose="02040502050505030304" pitchFamily="18" charset="0"/>
              </a:rPr>
              <a:t>” </a:t>
            </a:r>
            <a:r>
              <a:rPr lang="en-US" sz="1100" dirty="0" err="1">
                <a:latin typeface="Palatino Linotype" panose="02040502050505030304" pitchFamily="18" charset="0"/>
              </a:rPr>
              <a:t>rel</a:t>
            </a:r>
            <a:r>
              <a:rPr lang="en-US" sz="1100" dirty="0">
                <a:latin typeface="Palatino Linotype" panose="02040502050505030304" pitchFamily="18" charset="0"/>
              </a:rPr>
              <a:t> = “</a:t>
            </a:r>
            <a:r>
              <a:rPr lang="en-US" sz="1100" dirty="0" err="1">
                <a:latin typeface="Palatino Linotype" panose="02040502050505030304" pitchFamily="18" charset="0"/>
              </a:rPr>
              <a:t>stylesheet</a:t>
            </a:r>
            <a:r>
              <a:rPr lang="en-US" sz="1100" dirty="0">
                <a:latin typeface="Palatino Linotype" panose="02040502050505030304" pitchFamily="18" charset="0"/>
              </a:rPr>
              <a:t>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&lt;/head&gt;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&lt;body&gt;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&lt;h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1100" dirty="0">
                <a:latin typeface="Palatino Linotype" panose="02040502050505030304" pitchFamily="18" charset="0"/>
              </a:rPr>
              <a:t>&gt;Stockton University&lt;/h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1100" dirty="0">
                <a:latin typeface="Palatino Linotype" panose="02040502050505030304" pitchFamily="18" charset="0"/>
              </a:rPr>
              <a:t>&gt;</a:t>
            </a:r>
          </a:p>
          <a:p>
            <a:pPr marL="172867" lvl="2"/>
            <a:r>
              <a:rPr lang="en-US" sz="1100" dirty="0">
                <a:latin typeface="Palatino Linotype" panose="02040502050505030304" pitchFamily="18" charset="0"/>
              </a:rPr>
              <a:t>&lt;/body&gt;</a:t>
            </a:r>
          </a:p>
          <a:p>
            <a:pPr marL="172867" lvl="2"/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&lt;/html&gt;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B7EFC-9A44-3B49-BF41-D3061D30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5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Color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Text-align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Vertical-align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Text-decoration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Text-transform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Word-spacing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Letter-spacing</a:t>
            </a:r>
          </a:p>
          <a:p>
            <a:r>
              <a:rPr lang="en-US" dirty="0"/>
              <a:t>	 </a:t>
            </a:r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61D95-B0DE-9941-B4B5-2E450C0C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67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Text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Color: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the color of the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Example: p{</a:t>
            </a:r>
            <a:r>
              <a:rPr lang="en-US" sz="1100" dirty="0" err="1">
                <a:latin typeface="Palatino Linotype" panose="02040502050505030304" pitchFamily="18" charset="0"/>
              </a:rPr>
              <a:t>color:green</a:t>
            </a:r>
            <a:r>
              <a:rPr lang="en-US" sz="1100" dirty="0">
                <a:latin typeface="Palatino Linotype" panose="02040502050505030304" pitchFamily="18" charset="0"/>
              </a:rPr>
              <a:t>}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Text-align: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controls horizontal alignment of the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left, right, center or justify</a:t>
            </a:r>
            <a:r>
              <a:rPr lang="en-US" sz="1100" b="1" dirty="0">
                <a:latin typeface="Palatino Linotype" panose="02040502050505030304" pitchFamily="18" charset="0"/>
              </a:rPr>
              <a:t>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Vertical-align: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controls vertical alignment of the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sub, super, top, middle,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57EAE-650B-8E42-B414-F1E3198E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29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Text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Text decoration</a:t>
            </a: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whether the text should be underline, overline, line-through or blinking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Text-transform: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text should be lowercase, uppercase or capitalize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Letter-spacing: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the space between letters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H1{letter-spacing: 3 px}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Word-spacing: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the space between words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H1{word-spacing:4px}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BC119-0BB8-2345-B7AB-3B434E72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0175"/>
            <a:ext cx="3976211" cy="268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Styling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Color: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Changes the color of the links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Background-color: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Highlights the link, as if it had been highlighted with a highlighter pen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Text-decoration: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underline, strike through, over-line, blink, none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Pseudo-classes of links: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Link: Styles for unvisited links in general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Visited: Styles the links which are already </a:t>
            </a:r>
            <a:r>
              <a:rPr lang="en-US" sz="1100" dirty="0" err="1">
                <a:latin typeface="Palatino Linotype" panose="02040502050505030304" pitchFamily="18" charset="0"/>
              </a:rPr>
              <a:t>visite</a:t>
            </a:r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Hover: Styles when someone hovers on a link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Active: Styles the link when it is being clicked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E18F3-34B0-2A44-B72A-79295BE8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350" y="130175"/>
            <a:ext cx="3976211" cy="2662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Styling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91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r>
              <a:rPr lang="en-US" dirty="0"/>
              <a:t>a{</a:t>
            </a:r>
          </a:p>
          <a:p>
            <a:r>
              <a:rPr lang="en-US" dirty="0"/>
              <a:t>	</a:t>
            </a:r>
            <a:r>
              <a:rPr lang="en-US" dirty="0" err="1"/>
              <a:t>font-family:calibri</a:t>
            </a:r>
            <a:r>
              <a:rPr lang="en-US" dirty="0"/>
              <a:t>;</a:t>
            </a:r>
          </a:p>
          <a:p>
            <a:r>
              <a:rPr lang="en-US" dirty="0"/>
              <a:t>	font-size: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16</a:t>
            </a:r>
            <a:r>
              <a:rPr lang="en-US" dirty="0"/>
              <a:t>px;</a:t>
            </a:r>
          </a:p>
          <a:p>
            <a:r>
              <a:rPr lang="en-US" dirty="0"/>
              <a:t>	</a:t>
            </a:r>
            <a:r>
              <a:rPr lang="en-US" dirty="0" err="1"/>
              <a:t>text-decoration:none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a:link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a:visited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a:hover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background-color:gray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1A8F2-BD85-BB4E-93D1-53F2B6BE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91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Styling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15463"/>
            <a:ext cx="4286250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b="1" dirty="0"/>
              <a:t>Example:</a:t>
            </a:r>
          </a:p>
          <a:p>
            <a:endParaRPr lang="en-US" sz="800" dirty="0">
              <a:solidFill>
                <a:schemeClr val="tx2"/>
              </a:solidFill>
            </a:endParaRPr>
          </a:p>
          <a:p>
            <a:r>
              <a:rPr lang="en-US" sz="800" dirty="0">
                <a:solidFill>
                  <a:schemeClr val="tx2"/>
                </a:solidFill>
              </a:rPr>
              <a:t>&lt;html&gt;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&lt;head&gt;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&lt;title&gt; Text properties &lt;/title&gt;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&lt;link </a:t>
            </a:r>
            <a:r>
              <a:rPr lang="en-US" sz="800" dirty="0" err="1">
                <a:solidFill>
                  <a:schemeClr val="tx2"/>
                </a:solidFill>
              </a:rPr>
              <a:t>href</a:t>
            </a:r>
            <a:r>
              <a:rPr lang="en-US" sz="800" dirty="0">
                <a:solidFill>
                  <a:schemeClr val="tx2"/>
                </a:solidFill>
              </a:rPr>
              <a:t> = “mystyle3.css” type= “text/</a:t>
            </a:r>
            <a:r>
              <a:rPr lang="en-US" sz="800" dirty="0" err="1">
                <a:solidFill>
                  <a:schemeClr val="tx2"/>
                </a:solidFill>
              </a:rPr>
              <a:t>css</a:t>
            </a:r>
            <a:r>
              <a:rPr lang="en-US" sz="800" dirty="0">
                <a:solidFill>
                  <a:schemeClr val="tx2"/>
                </a:solidFill>
              </a:rPr>
              <a:t>” </a:t>
            </a:r>
            <a:r>
              <a:rPr lang="en-US" sz="800" dirty="0" err="1">
                <a:solidFill>
                  <a:schemeClr val="tx2"/>
                </a:solidFill>
              </a:rPr>
              <a:t>rel</a:t>
            </a:r>
            <a:r>
              <a:rPr lang="en-US" sz="800" dirty="0">
                <a:solidFill>
                  <a:schemeClr val="tx2"/>
                </a:solidFill>
              </a:rPr>
              <a:t> = “</a:t>
            </a:r>
            <a:r>
              <a:rPr lang="en-US" sz="800" dirty="0" err="1">
                <a:solidFill>
                  <a:schemeClr val="tx2"/>
                </a:solidFill>
              </a:rPr>
              <a:t>stylesheet</a:t>
            </a:r>
            <a:r>
              <a:rPr lang="en-US" sz="800" dirty="0">
                <a:solidFill>
                  <a:schemeClr val="tx2"/>
                </a:solidFill>
              </a:rPr>
              <a:t>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&lt;/head&gt;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&lt;body&gt;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&lt;h</a:t>
            </a:r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dirty="0">
                <a:solidFill>
                  <a:schemeClr val="tx2"/>
                </a:solidFill>
              </a:rPr>
              <a:t> class = title&gt;Stockton University&lt;/h</a:t>
            </a:r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dirty="0">
                <a:solidFill>
                  <a:schemeClr val="tx2"/>
                </a:solidFill>
              </a:rPr>
              <a:t>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</a:t>
            </a:r>
            <a:r>
              <a:rPr lang="en-US" sz="800" dirty="0" err="1">
                <a:solidFill>
                  <a:schemeClr val="tx2"/>
                </a:solidFill>
              </a:rPr>
              <a:t>hr</a:t>
            </a:r>
            <a:r>
              <a:rPr lang="en-US" sz="800" dirty="0">
                <a:solidFill>
                  <a:schemeClr val="tx2"/>
                </a:solidFill>
              </a:rPr>
              <a:t> size = 5 color = green&gt;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&lt;center&gt;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	&lt;a </a:t>
            </a:r>
            <a:r>
              <a:rPr lang="en-US" sz="800" dirty="0" err="1">
                <a:solidFill>
                  <a:schemeClr val="tx2"/>
                </a:solidFill>
              </a:rPr>
              <a:t>href</a:t>
            </a:r>
            <a:r>
              <a:rPr lang="en-US" sz="800" dirty="0">
                <a:solidFill>
                  <a:schemeClr val="tx2"/>
                </a:solidFill>
              </a:rPr>
              <a:t>=https://</a:t>
            </a:r>
            <a:r>
              <a:rPr lang="en-US" sz="800" dirty="0" err="1">
                <a:solidFill>
                  <a:schemeClr val="tx2"/>
                </a:solidFill>
              </a:rPr>
              <a:t>stockton.edu</a:t>
            </a:r>
            <a:r>
              <a:rPr lang="en-US" sz="800" dirty="0">
                <a:solidFill>
                  <a:schemeClr val="tx2"/>
                </a:solidFill>
              </a:rPr>
              <a:t>/about-</a:t>
            </a:r>
            <a:r>
              <a:rPr lang="en-US" sz="800" dirty="0" err="1">
                <a:solidFill>
                  <a:schemeClr val="tx2"/>
                </a:solidFill>
              </a:rPr>
              <a:t>stockton</a:t>
            </a:r>
            <a:r>
              <a:rPr lang="en-US" sz="800" dirty="0">
                <a:solidFill>
                  <a:schemeClr val="tx2"/>
                </a:solidFill>
              </a:rPr>
              <a:t>/</a:t>
            </a:r>
            <a:r>
              <a:rPr lang="en-US" sz="800" dirty="0" err="1">
                <a:solidFill>
                  <a:schemeClr val="tx2"/>
                </a:solidFill>
              </a:rPr>
              <a:t>index.html</a:t>
            </a:r>
            <a:r>
              <a:rPr lang="en-US" sz="800" dirty="0">
                <a:solidFill>
                  <a:schemeClr val="tx2"/>
                </a:solidFill>
              </a:rPr>
              <a:t>&gt;Home&lt;/a&gt;&amp;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</a:t>
            </a:r>
          </a:p>
          <a:p>
            <a:r>
              <a:rPr lang="en-US" sz="800" dirty="0">
                <a:solidFill>
                  <a:schemeClr val="tx2"/>
                </a:solidFill>
              </a:rPr>
              <a:t>	&lt;a </a:t>
            </a:r>
            <a:r>
              <a:rPr lang="en-US" sz="800" dirty="0" err="1">
                <a:solidFill>
                  <a:schemeClr val="tx2"/>
                </a:solidFill>
              </a:rPr>
              <a:t>href</a:t>
            </a:r>
            <a:r>
              <a:rPr lang="en-US" sz="800" dirty="0">
                <a:solidFill>
                  <a:schemeClr val="tx2"/>
                </a:solidFill>
              </a:rPr>
              <a:t>=“https://</a:t>
            </a:r>
            <a:r>
              <a:rPr lang="en-US" sz="800" dirty="0" err="1">
                <a:solidFill>
                  <a:schemeClr val="tx2"/>
                </a:solidFill>
              </a:rPr>
              <a:t>stockton.edu</a:t>
            </a:r>
            <a:r>
              <a:rPr lang="en-US" sz="800" dirty="0">
                <a:solidFill>
                  <a:schemeClr val="tx2"/>
                </a:solidFill>
              </a:rPr>
              <a:t>/campus-life/</a:t>
            </a:r>
            <a:r>
              <a:rPr lang="en-US" sz="800" dirty="0" err="1">
                <a:solidFill>
                  <a:schemeClr val="tx2"/>
                </a:solidFill>
              </a:rPr>
              <a:t>index.html</a:t>
            </a:r>
            <a:r>
              <a:rPr lang="en-US" sz="800" dirty="0">
                <a:solidFill>
                  <a:schemeClr val="tx2"/>
                </a:solidFill>
              </a:rPr>
              <a:t>”&gt;Campuses&lt;/a&gt;&amp;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</a:t>
            </a:r>
          </a:p>
          <a:p>
            <a:r>
              <a:rPr lang="en-US" sz="800" dirty="0">
                <a:solidFill>
                  <a:schemeClr val="tx2"/>
                </a:solidFill>
              </a:rPr>
              <a:t>	&lt;a </a:t>
            </a:r>
            <a:r>
              <a:rPr lang="en-US" sz="800" dirty="0" err="1">
                <a:solidFill>
                  <a:schemeClr val="tx2"/>
                </a:solidFill>
              </a:rPr>
              <a:t>href</a:t>
            </a:r>
            <a:r>
              <a:rPr lang="en-US" sz="800" dirty="0">
                <a:solidFill>
                  <a:schemeClr val="tx2"/>
                </a:solidFill>
              </a:rPr>
              <a:t>=“https://</a:t>
            </a:r>
            <a:r>
              <a:rPr lang="en-US" sz="800" dirty="0" err="1">
                <a:solidFill>
                  <a:schemeClr val="tx2"/>
                </a:solidFill>
              </a:rPr>
              <a:t>stockton.edu</a:t>
            </a:r>
            <a:r>
              <a:rPr lang="en-US" sz="800" dirty="0">
                <a:solidFill>
                  <a:schemeClr val="tx2"/>
                </a:solidFill>
              </a:rPr>
              <a:t>/admissions-scholarships-aid/</a:t>
            </a:r>
            <a:r>
              <a:rPr lang="en-US" sz="800" dirty="0" err="1">
                <a:solidFill>
                  <a:schemeClr val="tx2"/>
                </a:solidFill>
              </a:rPr>
              <a:t>index.html</a:t>
            </a:r>
            <a:r>
              <a:rPr lang="en-US" sz="800" dirty="0">
                <a:solidFill>
                  <a:schemeClr val="tx2"/>
                </a:solidFill>
              </a:rPr>
              <a:t>”&gt;Departments&lt;/a&gt;&amp;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</a:t>
            </a:r>
          </a:p>
          <a:p>
            <a:r>
              <a:rPr lang="en-US" sz="800" dirty="0">
                <a:solidFill>
                  <a:schemeClr val="tx2"/>
                </a:solidFill>
              </a:rPr>
              <a:t>	&lt;a </a:t>
            </a:r>
            <a:r>
              <a:rPr lang="en-US" sz="800" dirty="0" err="1">
                <a:solidFill>
                  <a:schemeClr val="tx2"/>
                </a:solidFill>
              </a:rPr>
              <a:t>href</a:t>
            </a:r>
            <a:r>
              <a:rPr lang="en-US" sz="800" dirty="0">
                <a:solidFill>
                  <a:schemeClr val="tx2"/>
                </a:solidFill>
              </a:rPr>
              <a:t>=“https://</a:t>
            </a:r>
            <a:r>
              <a:rPr lang="en-US" sz="800" dirty="0" err="1">
                <a:solidFill>
                  <a:schemeClr val="tx2"/>
                </a:solidFill>
              </a:rPr>
              <a:t>stockton.edu</a:t>
            </a:r>
            <a:r>
              <a:rPr lang="en-US" sz="800" dirty="0">
                <a:solidFill>
                  <a:schemeClr val="tx2"/>
                </a:solidFill>
              </a:rPr>
              <a:t>/arts-culture/</a:t>
            </a:r>
            <a:r>
              <a:rPr lang="en-US" sz="800" dirty="0" err="1">
                <a:solidFill>
                  <a:schemeClr val="tx2"/>
                </a:solidFill>
              </a:rPr>
              <a:t>index.html</a:t>
            </a:r>
            <a:r>
              <a:rPr lang="en-US" sz="800" dirty="0">
                <a:solidFill>
                  <a:schemeClr val="tx2"/>
                </a:solidFill>
              </a:rPr>
              <a:t>”&gt;Arts&lt;/a&gt;&amp;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 &amp;</a:t>
            </a:r>
            <a:r>
              <a:rPr lang="en-US" sz="800" dirty="0" err="1">
                <a:solidFill>
                  <a:schemeClr val="tx2"/>
                </a:solidFill>
              </a:rPr>
              <a:t>nbsp</a:t>
            </a:r>
            <a:r>
              <a:rPr lang="en-US" sz="800" dirty="0">
                <a:solidFill>
                  <a:schemeClr val="tx2"/>
                </a:solidFill>
              </a:rPr>
              <a:t>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&lt;/center&gt;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</a:t>
            </a:r>
            <a:r>
              <a:rPr lang="en-US" sz="800" dirty="0" err="1">
                <a:solidFill>
                  <a:schemeClr val="tx2"/>
                </a:solidFill>
              </a:rPr>
              <a:t>hr</a:t>
            </a:r>
            <a:r>
              <a:rPr lang="en-US" sz="800" dirty="0">
                <a:solidFill>
                  <a:schemeClr val="tx2"/>
                </a:solidFill>
              </a:rPr>
              <a:t> size = 5 color = green&gt;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&lt;/body&gt;</a:t>
            </a:r>
          </a:p>
          <a:p>
            <a:r>
              <a:rPr lang="en-US" sz="800" dirty="0">
                <a:solidFill>
                  <a:schemeClr val="tx2"/>
                </a:solidFill>
              </a:rPr>
              <a:t>&lt;/html&gt; 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5829B-A5B8-3E41-9F66-645E5599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29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Styling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Background-color: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the background color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Background-image: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the background image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Background-repeat: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whether the image should repeat or not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Background-position: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specifies where an image should be positioned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6460-0892-9748-A2C6-6B2BCB6E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43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Styling background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dirty="0"/>
              <a:t>body{</a:t>
            </a:r>
          </a:p>
          <a:p>
            <a:r>
              <a:rPr lang="en-US" dirty="0"/>
              <a:t>	</a:t>
            </a:r>
            <a:r>
              <a:rPr lang="en-US" dirty="0" err="1"/>
              <a:t>background-color:pink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background-image:url</a:t>
            </a:r>
            <a:r>
              <a:rPr lang="en-US" dirty="0"/>
              <a:t>(</a:t>
            </a:r>
            <a:r>
              <a:rPr lang="en-US" dirty="0" err="1"/>
              <a:t>stockton.png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background-repeat:no-repeat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background-position:bottom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CC1C2-C025-BA4C-85F4-5FA3F7AA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Font properties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Controlling text with CSS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Styling links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Styling background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Styling tables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9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Text and font:</a:t>
            </a:r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Vertical-align: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Width: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Height: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Background-color: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Background-image: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Border: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border-style (solid, dashed, dotted, double etc.)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Border-color: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Border-bottom (solid, dashed, dotted, double etc.)</a:t>
            </a:r>
            <a:r>
              <a:rPr lang="en-US" dirty="0">
                <a:latin typeface="Palatino Linotype" panose="02040502050505030304" pitchFamily="18" charset="0"/>
              </a:rPr>
              <a:t>	</a:t>
            </a:r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EDD34-4DC5-3A4D-B87C-64F6345F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9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Styling tables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padding:</a:t>
            </a:r>
            <a:r>
              <a:rPr lang="en-US" dirty="0"/>
              <a:t>	</a:t>
            </a:r>
          </a:p>
          <a:p>
            <a:r>
              <a:rPr lang="en-US" dirty="0"/>
              <a:t>	- padding-left</a:t>
            </a:r>
          </a:p>
          <a:p>
            <a:r>
              <a:rPr lang="en-US" dirty="0"/>
              <a:t>	- padding-right</a:t>
            </a:r>
          </a:p>
          <a:p>
            <a:r>
              <a:rPr lang="en-US" dirty="0"/>
              <a:t>	- padding-top</a:t>
            </a:r>
          </a:p>
          <a:p>
            <a:r>
              <a:rPr lang="en-US" dirty="0"/>
              <a:t>	- padding-bottom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Border-color:</a:t>
            </a: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Border-bottom (solid, dashed, dotted, double etc.)</a:t>
            </a:r>
            <a:r>
              <a:rPr lang="en-US" dirty="0"/>
              <a:t>	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A76D7-4360-7A4C-846D-A6A47410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4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Font properties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Controlling text with CSS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Styling links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Styling background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Styling tables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CSS works by allowing you to associate rules with the elements that appear in a web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rule consists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 selector: element or elements the declaration applies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Declaration: how the element(s) referred to in the selector should be styled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a. property	: which is the property of the 			  selected element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b. value	: which is a specification for this 		  property	 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To control the presentation of an element, you need to know the corresponding properties.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Properties with related functionalities ae grouped together.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Example: Properties to control the presentation of text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D8957-BBD2-FD49-9D8E-4D32D838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5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4121705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Several properties allow you to control the appearance of text in your documents.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Common font properties: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font-family</a:t>
            </a:r>
          </a:p>
          <a:p>
            <a:pPr lvl="2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font-size</a:t>
            </a:r>
          </a:p>
          <a:p>
            <a:pPr lvl="2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font-weight</a:t>
            </a:r>
          </a:p>
          <a:p>
            <a:pPr lvl="2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font-style</a:t>
            </a:r>
          </a:p>
          <a:p>
            <a:pPr lvl="2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font-variant</a:t>
            </a:r>
          </a:p>
          <a:p>
            <a:pPr lvl="2">
              <a:buFont typeface="Wingdings" pitchFamily="2" charset="2"/>
              <a:buChar char="v"/>
            </a:pPr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2219C-2674-D64C-A3F1-DFFA4D9F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Font-family: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Specifies the typeface or family of font that should be used.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Common values: Arial, Courier/Courier New, Verdana etc.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Example:</a:t>
            </a:r>
          </a:p>
          <a:p>
            <a:pPr marL="1085850" lvl="2" indent="-171450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H1 {font-family: arial}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EB291-F248-1C41-B581-DFF7A168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67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Font-size: </a:t>
            </a:r>
            <a:r>
              <a:rPr lang="en-US" dirty="0">
                <a:latin typeface="Palatino Linotype" panose="02040502050505030304" pitchFamily="18" charset="0"/>
              </a:rPr>
              <a:t>Specifies the size of the font</a:t>
            </a:r>
            <a:r>
              <a:rPr lang="en-US" b="1" dirty="0">
                <a:latin typeface="Palatino Linotype" panose="02040502050505030304" pitchFamily="18" charset="0"/>
              </a:rPr>
              <a:t>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Common values: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 pixels</a:t>
            </a:r>
            <a:r>
              <a:rPr lang="en-US" sz="1100" b="1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latin typeface="Palatino Linotype" panose="02040502050505030304" pitchFamily="18" charset="0"/>
              </a:rPr>
              <a:t>(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12</a:t>
            </a:r>
            <a:r>
              <a:rPr lang="en-US" sz="1100" dirty="0">
                <a:latin typeface="Palatino Linotype" panose="02040502050505030304" pitchFamily="18" charset="0"/>
              </a:rPr>
              <a:t> px, 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20</a:t>
            </a:r>
            <a:r>
              <a:rPr lang="en-US" sz="1100" dirty="0">
                <a:latin typeface="Palatino Linotype" panose="02040502050505030304" pitchFamily="18" charset="0"/>
              </a:rPr>
              <a:t> px etc.)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 terms of absolute size (small, medium, large, x-large etc.)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Example: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H1 {font-size: 20 px}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b="1" dirty="0">
                <a:latin typeface="Palatino Linotype" panose="02040502050505030304" pitchFamily="18" charset="0"/>
              </a:rPr>
              <a:t>	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83EFE-8EEE-8640-9C26-280B12AB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Font weight: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 Specifies whether the font should be bold or normal.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Common values: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Normal, bold, bolder, lighter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100, 200, </a:t>
            </a:r>
            <a:r>
              <a:rPr lang="is-IS" sz="1100" dirty="0">
                <a:latin typeface="Palatino Linotype" panose="02040502050505030304" pitchFamily="18" charset="0"/>
              </a:rPr>
              <a:t>….., 900</a:t>
            </a:r>
          </a:p>
          <a:p>
            <a:endParaRPr lang="is-IS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is-IS" sz="1100" b="1" dirty="0">
                <a:latin typeface="Palatino Linotype" panose="02040502050505030304" pitchFamily="18" charset="0"/>
              </a:rPr>
              <a:t> Example: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s-I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H1{font-weight: bold}</a:t>
            </a:r>
            <a:endParaRPr lang="en-US" sz="1100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D13AC-CB87-E147-A0E3-3A9DD739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67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810000" cy="15240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Font-style: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Specifies whether the font should be normal, italic or oblique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Common values: Normal, italic or oblique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Example:</a:t>
            </a:r>
          </a:p>
          <a:p>
            <a:pPr marL="1097915" marR="5080" lvl="2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  <a:cs typeface="Arial" panose="020B0604020202020204" pitchFamily="34" charset="0"/>
              </a:rPr>
              <a:t>H1{</a:t>
            </a:r>
            <a:r>
              <a:rPr lang="en-US" sz="1100" b="1" dirty="0" err="1">
                <a:latin typeface="Palatino Linotype" panose="02040502050505030304" pitchFamily="18" charset="0"/>
                <a:cs typeface="Arial" panose="020B0604020202020204" pitchFamily="34" charset="0"/>
              </a:rPr>
              <a:t>font-style:italic</a:t>
            </a:r>
            <a:r>
              <a:rPr lang="en-US" sz="1100" b="1" dirty="0">
                <a:latin typeface="Palatino Linotype" panose="02040502050505030304" pitchFamily="18" charset="0"/>
                <a:cs typeface="Arial" panose="020B0604020202020204" pitchFamily="34" charset="0"/>
              </a:rPr>
              <a:t>}</a:t>
            </a:r>
          </a:p>
          <a:p>
            <a:pPr lvl="2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E80E-AECC-944A-AA31-368B47B2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29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Font properties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Font-variant: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dirty="0">
                <a:latin typeface="Palatino Linotype" panose="02040502050505030304" pitchFamily="18" charset="0"/>
              </a:rPr>
              <a:t> Specifies whether the font should be normal or small-caps (smaller version or upper case)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Common values: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Normal, small-caps</a:t>
            </a:r>
          </a:p>
          <a:p>
            <a:pPr lvl="3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Example: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  <a:cs typeface="Arial" panose="020B0604020202020204" pitchFamily="34" charset="0"/>
              </a:rPr>
              <a:t>H1{font-variant: small caps}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ABAE2-0114-924B-A601-6856661F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18714</TotalTime>
  <Words>1195</Words>
  <Application>Microsoft Macintosh PowerPoint</Application>
  <PresentationFormat>Custom</PresentationFormat>
  <Paragraphs>377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Microsoft Sans Serif</vt:lpstr>
      <vt:lpstr>Palatino Linotype</vt:lpstr>
      <vt:lpstr>Trebuchet MS</vt:lpstr>
      <vt:lpstr>Wingdings</vt:lpstr>
      <vt:lpstr>Office Theme</vt:lpstr>
      <vt:lpstr>PowerPoint Presentation</vt:lpstr>
      <vt:lpstr>Outline</vt:lpstr>
      <vt:lpstr>CSS properties</vt:lpstr>
      <vt:lpstr>Font properties</vt:lpstr>
      <vt:lpstr>Font properties – cont.</vt:lpstr>
      <vt:lpstr>Font properties – cont.</vt:lpstr>
      <vt:lpstr>Font properties – cont.</vt:lpstr>
      <vt:lpstr>Font properties – cont.</vt:lpstr>
      <vt:lpstr>Font properties – cont.</vt:lpstr>
      <vt:lpstr>Font properties</vt:lpstr>
      <vt:lpstr>Font properties – cont.</vt:lpstr>
      <vt:lpstr>Text properties</vt:lpstr>
      <vt:lpstr>Text properties – cont.</vt:lpstr>
      <vt:lpstr>Text properties – cont.</vt:lpstr>
      <vt:lpstr>Styling links</vt:lpstr>
      <vt:lpstr>Styling links – cont.</vt:lpstr>
      <vt:lpstr>Styling links – cont.</vt:lpstr>
      <vt:lpstr>Styling backgrounds</vt:lpstr>
      <vt:lpstr>Styling background – cont.</vt:lpstr>
      <vt:lpstr>Styling tables</vt:lpstr>
      <vt:lpstr>Styling tables – cont.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818</cp:revision>
  <dcterms:created xsi:type="dcterms:W3CDTF">2021-03-12T19:02:42Z</dcterms:created>
  <dcterms:modified xsi:type="dcterms:W3CDTF">2022-02-17T04:06:44Z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