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2" r:id="rId16"/>
    <p:sldId id="298" r:id="rId17"/>
    <p:sldId id="299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3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09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3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CSIS – 4135: </a:t>
            </a:r>
            <a:r>
              <a:rPr lang="en-US"/>
              <a:t>Spring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– 2</a:t>
            </a:r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8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Requirements for a web application development process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67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Handling short development cycles: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- Development time is short, typically within six months.</a:t>
            </a:r>
          </a:p>
          <a:p>
            <a:pPr marL="0" indent="0">
              <a:buNone/>
            </a:pPr>
            <a:r>
              <a:rPr lang="en-US" sz="1800" b="1" dirty="0"/>
              <a:t>	- </a:t>
            </a:r>
            <a:r>
              <a:rPr lang="en-US" sz="1800" dirty="0"/>
              <a:t>Immediate delivery mechanism (Web application needs to be available on the web quickly, typically to capture share in market)</a:t>
            </a:r>
          </a:p>
          <a:p>
            <a:pPr marL="0" indent="0">
              <a:buNone/>
            </a:pPr>
            <a:r>
              <a:rPr lang="en-US" sz="1800" dirty="0"/>
              <a:t>	- Leaves less freedom for systematic development process.</a:t>
            </a:r>
            <a:endParaRPr lang="en-US" sz="1600" dirty="0"/>
          </a:p>
          <a:p>
            <a:r>
              <a:rPr lang="en-US" sz="1600" b="1" dirty="0"/>
              <a:t>Handling changing requirements: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Requirements usually change rapidly, often emerge during development (as developers gain better understanding of the business).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Must facilitate the integration of the changes to the application rapidly, to remain in competition.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User involvement is more critical, due to emerging and unstable requirements.</a:t>
            </a:r>
            <a:endParaRPr lang="en-US" sz="1600" b="1" dirty="0"/>
          </a:p>
          <a:p>
            <a:r>
              <a:rPr lang="en-US" sz="1600" b="1" dirty="0"/>
              <a:t>Re-use and integration: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To meet time constraints, developers often try to re-use components (Leads to integration issues)</a:t>
            </a:r>
          </a:p>
          <a:p>
            <a:pPr marL="0" indent="0">
              <a:buNone/>
            </a:pPr>
            <a:r>
              <a:rPr lang="en-US" sz="1600" dirty="0"/>
              <a:t>	- Development can’t be isolated from development of other applications within the organization.</a:t>
            </a:r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142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Requirements for a web application development process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Adapting to web application’s complexity level: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- Process depends on the level of complexity</a:t>
            </a:r>
          </a:p>
          <a:p>
            <a:pPr marL="0" indent="0">
              <a:buNone/>
            </a:pPr>
            <a:r>
              <a:rPr lang="en-US" sz="1800" b="1" dirty="0"/>
              <a:t>	- </a:t>
            </a:r>
            <a:r>
              <a:rPr lang="en-US" sz="1800" dirty="0"/>
              <a:t>Process is adapted dynamically</a:t>
            </a:r>
          </a:p>
          <a:p>
            <a:pPr marL="0" indent="0">
              <a:buNone/>
            </a:pPr>
            <a:r>
              <a:rPr lang="en-US" sz="1800" dirty="0"/>
              <a:t>	   a. For low complexity, it should be like lightweight process (less documentation, focus on output).</a:t>
            </a:r>
          </a:p>
          <a:p>
            <a:pPr marL="0" indent="0">
              <a:buNone/>
            </a:pPr>
            <a:r>
              <a:rPr lang="en-US" sz="1800" dirty="0"/>
              <a:t>	   b. For high complexity, it should be like </a:t>
            </a:r>
            <a:r>
              <a:rPr lang="en-US" sz="1800"/>
              <a:t>heavyweight process (</a:t>
            </a:r>
            <a:r>
              <a:rPr lang="en-US" sz="1800" dirty="0"/>
              <a:t>More documentation).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638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9626"/>
            <a:ext cx="7729728" cy="8044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 unified process (RUP)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968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RUP </a:t>
            </a:r>
            <a:r>
              <a:rPr lang="en-US" sz="1800" dirty="0"/>
              <a:t>is a heavyweight, phase oriented, incremental and iterative process</a:t>
            </a:r>
            <a:r>
              <a:rPr lang="en-US" sz="1800" b="1" dirty="0"/>
              <a:t>:</a:t>
            </a:r>
            <a:r>
              <a:rPr lang="en-US" sz="1800" dirty="0"/>
              <a:t> 	</a:t>
            </a:r>
          </a:p>
          <a:p>
            <a:pPr marL="0" indent="0">
              <a:buNone/>
            </a:pPr>
            <a:r>
              <a:rPr lang="en-US" sz="1800" b="1" dirty="0"/>
              <a:t>	- </a:t>
            </a:r>
            <a:r>
              <a:rPr lang="en-US" sz="1800" dirty="0"/>
              <a:t>Documentation is required for every phase</a:t>
            </a:r>
          </a:p>
          <a:p>
            <a:r>
              <a:rPr lang="en-US" sz="1800" dirty="0"/>
              <a:t>Described in 3 perspectives:</a:t>
            </a:r>
          </a:p>
          <a:p>
            <a:pPr marL="0" indent="0">
              <a:buNone/>
            </a:pPr>
            <a:r>
              <a:rPr lang="en-US" sz="1800" dirty="0"/>
              <a:t>	- Dynamic perspective	: phases</a:t>
            </a:r>
          </a:p>
          <a:p>
            <a:pPr marL="0" indent="0">
              <a:buNone/>
            </a:pPr>
            <a:r>
              <a:rPr lang="en-US" sz="1800" dirty="0"/>
              <a:t>	- Static perspective		: activities in phases</a:t>
            </a:r>
          </a:p>
          <a:p>
            <a:pPr marL="0" indent="0">
              <a:buNone/>
            </a:pPr>
            <a:r>
              <a:rPr lang="en-US" sz="1800" dirty="0"/>
              <a:t>	- Practice perspective	: good engineering practices</a:t>
            </a:r>
          </a:p>
          <a:p>
            <a:r>
              <a:rPr lang="en-US" sz="1800" dirty="0"/>
              <a:t>RUP Phases: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Inception: 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dirty="0"/>
              <a:t>1.</a:t>
            </a:r>
            <a:r>
              <a:rPr lang="en-US" sz="1800" b="1" dirty="0"/>
              <a:t> </a:t>
            </a:r>
            <a:r>
              <a:rPr lang="en-US" sz="1800" dirty="0"/>
              <a:t>Defines the business case for the project.	</a:t>
            </a:r>
          </a:p>
          <a:p>
            <a:pPr marL="0" indent="0">
              <a:buNone/>
            </a:pPr>
            <a:r>
              <a:rPr lang="en-US" sz="1800" dirty="0"/>
              <a:t>		2. Goal of inception: To prepare a business case with analysis on feasibility of the 			    application.</a:t>
            </a:r>
          </a:p>
          <a:p>
            <a:pPr marL="0" indent="0">
              <a:buNone/>
            </a:pPr>
            <a:r>
              <a:rPr lang="en-US" sz="1800" dirty="0"/>
              <a:t>		3. Identifies and interacts with external	entities</a:t>
            </a:r>
          </a:p>
          <a:p>
            <a:pPr marL="0" indent="0">
              <a:buNone/>
            </a:pPr>
            <a:r>
              <a:rPr lang="en-US" sz="1800" dirty="0"/>
              <a:t>		4. Assesses the business contribution</a:t>
            </a:r>
          </a:p>
          <a:p>
            <a:pPr marL="0" indent="0">
              <a:buNone/>
            </a:pPr>
            <a:r>
              <a:rPr lang="en-US" sz="1800" dirty="0"/>
              <a:t>		5. Artifacts: Business cases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		</a:t>
            </a:r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312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96"/>
            <a:ext cx="10515600" cy="6199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 unified process (RUP)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1041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Elaboration: 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dirty="0"/>
              <a:t>1.</a:t>
            </a:r>
            <a:r>
              <a:rPr lang="en-US" sz="1800" b="1" dirty="0"/>
              <a:t> </a:t>
            </a:r>
            <a:r>
              <a:rPr lang="en-US" sz="1800" dirty="0"/>
              <a:t>Establishes understanding with the problem.	</a:t>
            </a:r>
          </a:p>
          <a:p>
            <a:pPr marL="0" indent="0">
              <a:buNone/>
            </a:pPr>
            <a:r>
              <a:rPr lang="en-US" sz="1800" dirty="0"/>
              <a:t>		2. Goal of elaboration: To establish scope of the application.</a:t>
            </a:r>
          </a:p>
          <a:p>
            <a:pPr marL="0" indent="0">
              <a:buNone/>
            </a:pPr>
            <a:r>
              <a:rPr lang="en-US" sz="1800" dirty="0"/>
              <a:t>		3. Discriminating critical use cases.</a:t>
            </a:r>
          </a:p>
          <a:p>
            <a:pPr marL="0" indent="0">
              <a:buNone/>
            </a:pPr>
            <a:r>
              <a:rPr lang="en-US" sz="1800" dirty="0"/>
              <a:t>		4. Estimating cost, schedules and risks.</a:t>
            </a:r>
          </a:p>
          <a:p>
            <a:pPr marL="0" indent="0">
              <a:buNone/>
            </a:pPr>
            <a:r>
              <a:rPr lang="en-US" sz="1800" dirty="0"/>
              <a:t>		5. Artifacts: Development plan, use case model, architectural description	 	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 </a:t>
            </a:r>
            <a:r>
              <a:rPr lang="en-US" sz="1800" dirty="0"/>
              <a:t>- </a:t>
            </a:r>
            <a:r>
              <a:rPr lang="en-US" sz="1800" b="1" dirty="0"/>
              <a:t>Construction: 	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dirty="0"/>
              <a:t>1. Involves system design, programming and testing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/>
              <a:t>		</a:t>
            </a:r>
            <a:r>
              <a:rPr lang="en-US" sz="1800" dirty="0"/>
              <a:t>2. Goals: </a:t>
            </a:r>
            <a:r>
              <a:rPr lang="en-US" sz="1800" b="1" dirty="0"/>
              <a:t>a)</a:t>
            </a:r>
            <a:r>
              <a:rPr lang="en-US" sz="1800" dirty="0"/>
              <a:t> Develop the design, </a:t>
            </a:r>
            <a:r>
              <a:rPr lang="en-US" sz="1800" b="1" dirty="0"/>
              <a:t>b) </a:t>
            </a:r>
            <a:r>
              <a:rPr lang="en-US" sz="1800" dirty="0"/>
              <a:t>implement the design and </a:t>
            </a:r>
            <a:r>
              <a:rPr lang="en-US" sz="1800" b="1" dirty="0"/>
              <a:t>c)</a:t>
            </a:r>
            <a:r>
              <a:rPr lang="en-US" sz="1800" dirty="0"/>
              <a:t> validate the system</a:t>
            </a:r>
          </a:p>
          <a:p>
            <a:pPr marL="457200" lvl="1" indent="0">
              <a:buNone/>
            </a:pPr>
            <a:r>
              <a:rPr lang="en-US" sz="1800" b="1" dirty="0"/>
              <a:t>		</a:t>
            </a:r>
            <a:r>
              <a:rPr lang="en-US" sz="1800" dirty="0"/>
              <a:t>3. Artifacts: System, training material</a:t>
            </a:r>
            <a:endParaRPr lang="en-US" sz="1800" b="1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800" b="1" dirty="0"/>
              <a:t>- Transition:</a:t>
            </a:r>
            <a:r>
              <a:rPr lang="en-US" sz="1600" dirty="0"/>
              <a:t> 	</a:t>
            </a:r>
          </a:p>
          <a:p>
            <a:pPr marL="0" indent="0">
              <a:buNone/>
            </a:pPr>
            <a:r>
              <a:rPr lang="en-US" sz="1600" dirty="0"/>
              <a:t>		1. Involves installing the system in real environment.</a:t>
            </a:r>
          </a:p>
          <a:p>
            <a:pPr marL="0" indent="0">
              <a:buNone/>
            </a:pPr>
            <a:r>
              <a:rPr lang="en-US" sz="1600" dirty="0"/>
              <a:t>		2. Goals: </a:t>
            </a:r>
            <a:r>
              <a:rPr lang="en-US" sz="1600" b="1" dirty="0"/>
              <a:t>a)</a:t>
            </a:r>
            <a:r>
              <a:rPr lang="en-US" sz="1600" dirty="0"/>
              <a:t> Testing in real environment, </a:t>
            </a:r>
            <a:r>
              <a:rPr lang="en-US" sz="1600" b="1" dirty="0"/>
              <a:t>b)</a:t>
            </a:r>
            <a:r>
              <a:rPr lang="en-US" sz="1600" dirty="0"/>
              <a:t> training the users and </a:t>
            </a:r>
            <a:r>
              <a:rPr lang="en-US" sz="1600" b="1" dirty="0"/>
              <a:t>c)</a:t>
            </a:r>
            <a:r>
              <a:rPr lang="en-US" sz="1600" dirty="0"/>
              <a:t> bug fixing and performance 			     enhancements.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b="1" dirty="0"/>
              <a:t>- Artifacts: </a:t>
            </a:r>
            <a:r>
              <a:rPr lang="en-US" sz="1600" dirty="0"/>
              <a:t>A correctly working documented system.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	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54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559"/>
            <a:ext cx="10515600" cy="63984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 unified process (RUP)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906"/>
            <a:ext cx="10515600" cy="4893674"/>
          </a:xfrm>
        </p:spPr>
        <p:txBody>
          <a:bodyPr>
            <a:noAutofit/>
          </a:bodyPr>
          <a:lstStyle/>
          <a:p>
            <a:r>
              <a:rPr lang="en-US" sz="1600" b="1" dirty="0"/>
              <a:t>RUP </a:t>
            </a:r>
            <a:r>
              <a:rPr lang="en-US" sz="1600" dirty="0"/>
              <a:t>activities (workflows)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Requirements gathering</a:t>
            </a:r>
            <a:r>
              <a:rPr lang="en-US" sz="1600" b="1" dirty="0"/>
              <a:t>		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analysis</a:t>
            </a:r>
            <a:r>
              <a:rPr lang="en-US" sz="1600" b="1" dirty="0"/>
              <a:t>	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- design</a:t>
            </a:r>
          </a:p>
          <a:p>
            <a:pPr marL="0" indent="0">
              <a:buNone/>
            </a:pPr>
            <a:r>
              <a:rPr lang="en-US" sz="1600" dirty="0"/>
              <a:t>	- implementation</a:t>
            </a:r>
          </a:p>
          <a:p>
            <a:pPr marL="0" indent="0">
              <a:buNone/>
            </a:pPr>
            <a:r>
              <a:rPr lang="en-US" sz="1600" dirty="0"/>
              <a:t>	- test</a:t>
            </a:r>
          </a:p>
          <a:p>
            <a:r>
              <a:rPr lang="en-US" sz="1600" b="1" dirty="0"/>
              <a:t>RUP</a:t>
            </a:r>
            <a:r>
              <a:rPr lang="en-US" sz="1600" dirty="0"/>
              <a:t> good practices:</a:t>
            </a:r>
          </a:p>
          <a:p>
            <a:pPr marL="0" indent="0">
              <a:buNone/>
            </a:pPr>
            <a:r>
              <a:rPr lang="en-US" sz="1600" dirty="0"/>
              <a:t>	- Develop software iteratively</a:t>
            </a:r>
          </a:p>
          <a:p>
            <a:pPr marL="0" indent="0">
              <a:buNone/>
            </a:pPr>
            <a:r>
              <a:rPr lang="en-US" sz="1600" dirty="0"/>
              <a:t>	- Manage requirements (they may change)</a:t>
            </a:r>
          </a:p>
          <a:p>
            <a:pPr marL="0" indent="0">
              <a:buNone/>
            </a:pPr>
            <a:r>
              <a:rPr lang="en-US" sz="1600" dirty="0"/>
              <a:t>	- Use component-based architectures</a:t>
            </a:r>
          </a:p>
          <a:p>
            <a:pPr marL="0" indent="0">
              <a:buNone/>
            </a:pPr>
            <a:r>
              <a:rPr lang="en-US" sz="1600" dirty="0"/>
              <a:t>	- Visually model software using UML</a:t>
            </a:r>
          </a:p>
          <a:p>
            <a:pPr marL="0" indent="0">
              <a:buNone/>
            </a:pPr>
            <a:r>
              <a:rPr lang="en-US" sz="1600" dirty="0"/>
              <a:t>	- Verify software quality</a:t>
            </a:r>
          </a:p>
          <a:p>
            <a:pPr marL="0" indent="0">
              <a:buNone/>
            </a:pPr>
            <a:r>
              <a:rPr lang="en-US" sz="1600" dirty="0"/>
              <a:t>	- Control changes to software</a:t>
            </a:r>
          </a:p>
        </p:txBody>
      </p:sp>
    </p:spTree>
    <p:extLst>
      <p:ext uri="{BB962C8B-B14F-4D97-AF65-F5344CB8AC3E}">
        <p14:creationId xmlns:p14="http://schemas.microsoft.com/office/powerpoint/2010/main" val="301392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15"/>
            <a:ext cx="10515600" cy="888320"/>
          </a:xfrm>
        </p:spPr>
        <p:txBody>
          <a:bodyPr/>
          <a:lstStyle/>
          <a:p>
            <a:r>
              <a:rPr lang="en-US" sz="3200" dirty="0"/>
              <a:t>Rational unified process (RUP) – cont.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15293-F30C-A047-B2ED-741A2634A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2857" y="1198563"/>
            <a:ext cx="8043406" cy="4894262"/>
          </a:xfrm>
        </p:spPr>
      </p:pic>
    </p:spTree>
    <p:extLst>
      <p:ext uri="{BB962C8B-B14F-4D97-AF65-F5344CB8AC3E}">
        <p14:creationId xmlns:p14="http://schemas.microsoft.com/office/powerpoint/2010/main" val="319916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983"/>
            <a:ext cx="10515600" cy="7393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RUP for web applications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906"/>
            <a:ext cx="10515600" cy="4893674"/>
          </a:xfrm>
        </p:spPr>
        <p:txBody>
          <a:bodyPr>
            <a:noAutofit/>
          </a:bodyPr>
          <a:lstStyle/>
          <a:p>
            <a:r>
              <a:rPr lang="en-US" sz="1600" b="1" dirty="0"/>
              <a:t>Inception phase: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Definition is problematic for web application (no concrete view of the system at the beginning)</a:t>
            </a:r>
            <a:r>
              <a:rPr lang="en-US" sz="1600" b="1" dirty="0"/>
              <a:t>		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has target groups but needs are unknown</a:t>
            </a:r>
            <a:r>
              <a:rPr lang="en-US" sz="1600" b="1" dirty="0"/>
              <a:t>	</a:t>
            </a:r>
            <a:r>
              <a:rPr lang="en-US" sz="1600" dirty="0"/>
              <a:t> </a:t>
            </a:r>
          </a:p>
          <a:p>
            <a:r>
              <a:rPr lang="en-US" sz="1600" b="1" dirty="0"/>
              <a:t>Elaboration phase:</a:t>
            </a:r>
          </a:p>
          <a:p>
            <a:pPr marL="0" indent="0">
              <a:buNone/>
            </a:pPr>
            <a:r>
              <a:rPr lang="en-US" sz="1600" dirty="0"/>
              <a:t>	- due to short implementation time, first version has priority over clearly defined end product.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Construction phase: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Involves the web development process</a:t>
            </a:r>
          </a:p>
          <a:p>
            <a:r>
              <a:rPr lang="en-US" sz="1600" b="1" dirty="0"/>
              <a:t>Transition phase: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Important for a web application</a:t>
            </a: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725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89"/>
            <a:ext cx="10515600" cy="95325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Does RUP satisfy the requirements for a web application development process?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824"/>
            <a:ext cx="10515600" cy="4893674"/>
          </a:xfrm>
        </p:spPr>
        <p:txBody>
          <a:bodyPr>
            <a:noAutofit/>
          </a:bodyPr>
          <a:lstStyle/>
          <a:p>
            <a:r>
              <a:rPr lang="en-US" sz="1600" b="1" dirty="0"/>
              <a:t>Handling short development cycles: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Conflicting: short cycle means concession in modeling and documentation while RUP is heavyweight.</a:t>
            </a:r>
            <a:r>
              <a:rPr lang="en-US" sz="1600" b="1" dirty="0"/>
              <a:t>	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This requirement is not fulfilled for a RUP model.</a:t>
            </a:r>
            <a:r>
              <a:rPr lang="en-US" sz="1600" b="1" dirty="0"/>
              <a:t>	</a:t>
            </a:r>
            <a:r>
              <a:rPr lang="en-US" sz="1600" dirty="0"/>
              <a:t> </a:t>
            </a:r>
          </a:p>
          <a:p>
            <a:r>
              <a:rPr lang="en-US" sz="1600" b="1" dirty="0"/>
              <a:t>Handling changing requirements:</a:t>
            </a:r>
          </a:p>
          <a:p>
            <a:pPr marL="0" indent="0">
              <a:buNone/>
            </a:pPr>
            <a:r>
              <a:rPr lang="en-US" sz="1600" dirty="0"/>
              <a:t>	- Conflicting with time constraints (requires concrete vision at the end of the inception phase which require more 	   time in web application due to evolving requirements.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Parallel development of different releases: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Can be met with RUP (only allows parallel development in construction phase)</a:t>
            </a:r>
          </a:p>
          <a:p>
            <a:r>
              <a:rPr lang="en-US" sz="1600" b="1" dirty="0"/>
              <a:t>Re-use and integration: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Conflicting (requires coordination with development processes of other applications, RUP does not describe this)</a:t>
            </a:r>
            <a:endParaRPr lang="en-US" sz="1600" b="1" dirty="0"/>
          </a:p>
          <a:p>
            <a:r>
              <a:rPr lang="en-US" sz="1600" b="1" dirty="0"/>
              <a:t>Adapting to a web application’s complexity level: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RUP can be adopted for later stages when complexity of web application is understood.</a:t>
            </a: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796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8040"/>
            <a:ext cx="7729728" cy="11887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Development process models</a:t>
            </a:r>
          </a:p>
          <a:p>
            <a:pPr marL="0" indent="0">
              <a:buNone/>
            </a:pPr>
            <a:r>
              <a:rPr lang="en-US" sz="1600" dirty="0"/>
              <a:t>	- Software development process activities</a:t>
            </a:r>
          </a:p>
          <a:p>
            <a:pPr marL="0" indent="0">
              <a:buNone/>
            </a:pPr>
            <a:r>
              <a:rPr lang="en-US" sz="1600" dirty="0"/>
              <a:t>	- conventional software development approaches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Requirements for a web development process model</a:t>
            </a:r>
          </a:p>
          <a:p>
            <a:endParaRPr lang="en-US" sz="1600" dirty="0"/>
          </a:p>
          <a:p>
            <a:r>
              <a:rPr lang="en-US" sz="1600" dirty="0"/>
              <a:t>Rational unified process model (RUP)</a:t>
            </a:r>
          </a:p>
          <a:p>
            <a:pPr marL="0" indent="0">
              <a:buNone/>
            </a:pPr>
            <a:r>
              <a:rPr lang="en-US" sz="1600" dirty="0"/>
              <a:t>	- suitability for web application development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02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8040"/>
            <a:ext cx="7729728" cy="83027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10, Kappel G, </a:t>
            </a:r>
            <a:r>
              <a:rPr lang="en-US" sz="1600" dirty="0" err="1"/>
              <a:t>Proll</a:t>
            </a:r>
            <a:r>
              <a:rPr lang="en-US" sz="1600" dirty="0"/>
              <a:t> B, Reich S &amp; </a:t>
            </a:r>
            <a:r>
              <a:rPr lang="en-US" sz="1600" dirty="0" err="1"/>
              <a:t>Retschitzegger</a:t>
            </a:r>
            <a:r>
              <a:rPr lang="en-US" sz="1600" dirty="0"/>
              <a:t> W. Web Engineering, John Wiley &amp; Sons.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2, Sommerville, Software Engineering, PEARSON.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process model</a:t>
            </a:r>
          </a:p>
          <a:p>
            <a:pPr marL="0" indent="0">
              <a:buNone/>
            </a:pPr>
            <a:r>
              <a:rPr lang="en-US" dirty="0"/>
              <a:t>	- Software development process activities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a web application process model</a:t>
            </a:r>
          </a:p>
          <a:p>
            <a:endParaRPr lang="en-US" dirty="0"/>
          </a:p>
          <a:p>
            <a:r>
              <a:rPr lang="en-US" dirty="0"/>
              <a:t>Rational unified process model (RUP)</a:t>
            </a:r>
          </a:p>
          <a:p>
            <a:pPr marL="0" indent="0">
              <a:buNone/>
            </a:pPr>
            <a:r>
              <a:rPr lang="en-US" dirty="0"/>
              <a:t>	- Suitability for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5352"/>
            <a:ext cx="7729728" cy="1188720"/>
          </a:xfrm>
        </p:spPr>
        <p:txBody>
          <a:bodyPr/>
          <a:lstStyle/>
          <a:p>
            <a:r>
              <a:rPr lang="en-US" dirty="0"/>
              <a:t>Development 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Process Model:	A set of related activities that leads to the production of a software product.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600" dirty="0"/>
              <a:t>development of software from scratch</a:t>
            </a:r>
          </a:p>
          <a:p>
            <a:pPr marL="0" indent="0">
              <a:buNone/>
            </a:pPr>
            <a:r>
              <a:rPr lang="en-US" sz="1600" dirty="0"/>
              <a:t>	- extending and modifying existing systems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Common activities:</a:t>
            </a:r>
          </a:p>
          <a:p>
            <a:pPr marL="0" indent="0">
              <a:buNone/>
            </a:pPr>
            <a:r>
              <a:rPr lang="en-US" sz="1600" dirty="0"/>
              <a:t>	- Software specification</a:t>
            </a:r>
          </a:p>
          <a:p>
            <a:pPr marL="0" indent="0">
              <a:buNone/>
            </a:pPr>
            <a:r>
              <a:rPr lang="en-US" sz="1600" dirty="0"/>
              <a:t>	- Designing and implementation</a:t>
            </a:r>
          </a:p>
          <a:p>
            <a:pPr marL="0" indent="0">
              <a:buNone/>
            </a:pPr>
            <a:r>
              <a:rPr lang="en-US" sz="1600" dirty="0"/>
              <a:t>	- System validation</a:t>
            </a:r>
          </a:p>
          <a:p>
            <a:pPr marL="0" indent="0">
              <a:buNone/>
            </a:pPr>
            <a:r>
              <a:rPr lang="en-US" sz="1600" dirty="0"/>
              <a:t>	- System evolution 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8770"/>
            <a:ext cx="7729728" cy="1188720"/>
          </a:xfrm>
        </p:spPr>
        <p:txBody>
          <a:bodyPr/>
          <a:lstStyle/>
          <a:p>
            <a:r>
              <a:rPr lang="en-US" dirty="0"/>
              <a:t>Process activities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Software specification: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600" dirty="0"/>
              <a:t>The functionality of the software and constraints on its operation must be defined </a:t>
            </a:r>
          </a:p>
          <a:p>
            <a:pPr marL="0" indent="0">
              <a:buNone/>
            </a:pPr>
            <a:r>
              <a:rPr lang="en-US" sz="1600" dirty="0"/>
              <a:t>	- This is a critical stage and need to be accurate and complete (otherwise can lead to problems in design and 	   	   implementation)</a:t>
            </a:r>
          </a:p>
          <a:p>
            <a:pPr marL="0" indent="0">
              <a:buNone/>
            </a:pPr>
            <a:r>
              <a:rPr lang="en-US" sz="1600" dirty="0"/>
              <a:t>	- Activities:</a:t>
            </a:r>
          </a:p>
          <a:p>
            <a:pPr marL="1997075" lvl="8" indent="-342900">
              <a:buFont typeface="+mj-lt"/>
              <a:buAutoNum type="arabicPeriod"/>
            </a:pPr>
            <a:r>
              <a:rPr lang="en-US" sz="1400" dirty="0"/>
              <a:t>Feasibility study</a:t>
            </a:r>
          </a:p>
          <a:p>
            <a:pPr marL="1997075" lvl="8" indent="-342900">
              <a:buFont typeface="+mj-lt"/>
              <a:buAutoNum type="arabicPeriod"/>
            </a:pPr>
            <a:r>
              <a:rPr lang="en-US" sz="1400" dirty="0"/>
              <a:t>Requirement elicitation and analysis (if there are some issues or conflicting requirements)</a:t>
            </a:r>
          </a:p>
          <a:p>
            <a:pPr marL="1997075" lvl="8" indent="-342900">
              <a:buFont typeface="+mj-lt"/>
              <a:buAutoNum type="arabicPeriod"/>
            </a:pPr>
            <a:r>
              <a:rPr lang="en-US" sz="1400" dirty="0"/>
              <a:t>Requirement specification (Documenting the requirements after analysis)</a:t>
            </a:r>
          </a:p>
          <a:p>
            <a:pPr marL="1997075" lvl="8" indent="-342900">
              <a:buFont typeface="+mj-lt"/>
              <a:buAutoNum type="arabicPeriod"/>
            </a:pPr>
            <a:r>
              <a:rPr lang="en-US" sz="1400" dirty="0"/>
              <a:t>Requirement validation (validating the requirement with the stakeholders)</a:t>
            </a:r>
          </a:p>
          <a:p>
            <a:pPr marL="1997075" lvl="8" indent="-342900"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95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8162"/>
            <a:ext cx="7729728" cy="1188720"/>
          </a:xfrm>
        </p:spPr>
        <p:txBody>
          <a:bodyPr/>
          <a:lstStyle/>
          <a:p>
            <a:r>
              <a:rPr lang="en-US" dirty="0"/>
              <a:t>Process activities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Software design and implementation: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600" b="1" dirty="0"/>
              <a:t>Design </a:t>
            </a:r>
            <a:r>
              <a:rPr lang="en-US" sz="1600" dirty="0"/>
              <a:t>is the description of: 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i</a:t>
            </a:r>
            <a:r>
              <a:rPr lang="en-US" sz="1600" dirty="0"/>
              <a:t>&gt; 	System structure</a:t>
            </a:r>
          </a:p>
          <a:p>
            <a:pPr marL="0" indent="0">
              <a:buNone/>
            </a:pPr>
            <a:r>
              <a:rPr lang="en-US" sz="1600" dirty="0"/>
              <a:t>		ii&gt; 	Data models</a:t>
            </a:r>
          </a:p>
          <a:p>
            <a:pPr marL="0" indent="0">
              <a:buNone/>
            </a:pPr>
            <a:r>
              <a:rPr lang="en-US" sz="1600" dirty="0"/>
              <a:t>		iii&gt;	Interface between components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en-US" sz="1600" b="1" dirty="0"/>
              <a:t>Implementation </a:t>
            </a:r>
            <a:r>
              <a:rPr lang="en-US" sz="1600" dirty="0"/>
              <a:t>entails converting a system specification into an executable system.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034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283"/>
            <a:ext cx="7729728" cy="1188720"/>
          </a:xfrm>
        </p:spPr>
        <p:txBody>
          <a:bodyPr/>
          <a:lstStyle/>
          <a:p>
            <a:r>
              <a:rPr lang="en-US" dirty="0"/>
              <a:t>Process activities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System validation: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Intended to show that the system</a:t>
            </a:r>
          </a:p>
          <a:p>
            <a:pPr marL="0" indent="0">
              <a:buNone/>
            </a:pPr>
            <a:r>
              <a:rPr lang="en-US" sz="1600" dirty="0"/>
              <a:t>	- Conforms to its specification</a:t>
            </a:r>
          </a:p>
          <a:p>
            <a:pPr marL="0" indent="0">
              <a:buNone/>
            </a:pPr>
            <a:r>
              <a:rPr lang="en-US" sz="1600" dirty="0"/>
              <a:t>	- Meets customer’s expectations</a:t>
            </a:r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Performed in different stages:</a:t>
            </a:r>
            <a:r>
              <a:rPr lang="en-US" sz="1400" dirty="0"/>
              <a:t>		</a:t>
            </a:r>
            <a:endParaRPr lang="en-US" sz="1200" dirty="0"/>
          </a:p>
          <a:p>
            <a:pPr marL="0" indent="0">
              <a:buNone/>
            </a:pPr>
            <a:r>
              <a:rPr lang="en-US" sz="1600" dirty="0"/>
              <a:t>	- Development testing: Tested by the people who developed the components.</a:t>
            </a:r>
          </a:p>
          <a:p>
            <a:pPr marL="0" indent="0">
              <a:buNone/>
            </a:pPr>
            <a:r>
              <a:rPr lang="en-US" sz="1600" dirty="0"/>
              <a:t>	- System testing: Testing after integration of components to find component integration errors.</a:t>
            </a:r>
          </a:p>
          <a:p>
            <a:pPr marL="0" indent="0">
              <a:buNone/>
            </a:pPr>
            <a:r>
              <a:rPr lang="en-US" sz="1600" dirty="0"/>
              <a:t>	- Acceptance testing: System is tested by customer’s provided data.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165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8101"/>
            <a:ext cx="7729728" cy="1188720"/>
          </a:xfrm>
        </p:spPr>
        <p:txBody>
          <a:bodyPr/>
          <a:lstStyle/>
          <a:p>
            <a:r>
              <a:rPr lang="en-US" dirty="0"/>
              <a:t>Process activities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Software evolution: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Software needs to be flexible to meet changing requirements from the customer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Changes can be made to the system during/after development:</a:t>
            </a:r>
            <a:r>
              <a:rPr lang="en-US" sz="1400" dirty="0"/>
              <a:t>		</a:t>
            </a:r>
            <a:endParaRPr lang="en-US" sz="1200" dirty="0"/>
          </a:p>
          <a:p>
            <a:pPr marL="0" indent="0">
              <a:buNone/>
            </a:pPr>
            <a:r>
              <a:rPr lang="en-US" sz="1600" dirty="0"/>
              <a:t>	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42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3"/>
            <a:ext cx="7729728" cy="1188720"/>
          </a:xfrm>
        </p:spPr>
        <p:txBody>
          <a:bodyPr/>
          <a:lstStyle/>
          <a:p>
            <a:r>
              <a:rPr lang="en-US" dirty="0"/>
              <a:t>Common process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89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The Waterfall model: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The process model steps are performed in sequence.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The next step is started based on the output from the previous step in the model.</a:t>
            </a:r>
            <a:r>
              <a:rPr lang="en-US" sz="1400" dirty="0"/>
              <a:t>	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Changes in the system are costly to implement in this model.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Used more with systems where requirements are unambiguous and chances of changes at a later stage are minimum.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The iterative model: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System is evolved iteratively after validating the functionality with customer at each iteration and incorporating the feedback.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Suitable for small scale projects, or for implementing a big project in small chunks.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Reuse oriented: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Existing</a:t>
            </a:r>
            <a:r>
              <a:rPr lang="en-US" sz="1600" b="1" dirty="0"/>
              <a:t> </a:t>
            </a:r>
            <a:r>
              <a:rPr lang="en-US" sz="1600" dirty="0"/>
              <a:t>components are reused to build added functionality. 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340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196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Requirements for a web application development process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/>
              <a:t>Recall: </a:t>
            </a:r>
            <a:r>
              <a:rPr lang="en-US" sz="1800" dirty="0"/>
              <a:t>Web Applications evolved from informational medium to application medium: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dirty="0"/>
              <a:t>Existing approaches are over-pragmatic.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Such approaches lead to short development time, but often problems are encountered in them due to lack of planning.</a:t>
            </a:r>
          </a:p>
          <a:p>
            <a:endParaRPr lang="en-US" sz="1800" dirty="0"/>
          </a:p>
          <a:p>
            <a:r>
              <a:rPr lang="en-US" sz="1800" dirty="0"/>
              <a:t>Web engineering does not have its own mature development process model.</a:t>
            </a:r>
          </a:p>
          <a:p>
            <a:endParaRPr lang="en-US" sz="1800" dirty="0"/>
          </a:p>
          <a:p>
            <a:r>
              <a:rPr lang="en-US" sz="1800" dirty="0"/>
              <a:t>Software development process models are adopted for development.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65287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762</TotalTime>
  <Words>1523</Words>
  <Application>Microsoft Macintosh PowerPoint</Application>
  <PresentationFormat>Widescreen</PresentationFormat>
  <Paragraphs>253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Parcel</vt:lpstr>
      <vt:lpstr>CSIS – 4135: Spring 2022</vt:lpstr>
      <vt:lpstr>Outline</vt:lpstr>
      <vt:lpstr>Development Process Model</vt:lpstr>
      <vt:lpstr>Process activities </vt:lpstr>
      <vt:lpstr>Process activities – cont. </vt:lpstr>
      <vt:lpstr>Process activities – cont. </vt:lpstr>
      <vt:lpstr>Process activities – cont. </vt:lpstr>
      <vt:lpstr>Common process models </vt:lpstr>
      <vt:lpstr>Requirements for a web application development process </vt:lpstr>
      <vt:lpstr>Requirements for a web application development process – cont. </vt:lpstr>
      <vt:lpstr>Requirements for a web application development process – cont. </vt:lpstr>
      <vt:lpstr>Rational unified process (RUP) </vt:lpstr>
      <vt:lpstr>Rational unified process (RUP) – cont. </vt:lpstr>
      <vt:lpstr>Rational unified process (RUP) – cont. </vt:lpstr>
      <vt:lpstr>Rational unified process (RUP) – cont. </vt:lpstr>
      <vt:lpstr>RUP for web applications </vt:lpstr>
      <vt:lpstr>Does RUP satisfy the requirements for a web application development process? 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23</cp:revision>
  <dcterms:created xsi:type="dcterms:W3CDTF">2019-01-14T03:31:52Z</dcterms:created>
  <dcterms:modified xsi:type="dcterms:W3CDTF">2022-01-18T16:15:10Z</dcterms:modified>
</cp:coreProperties>
</file>