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78" r:id="rId2"/>
    <p:sldId id="371" r:id="rId3"/>
    <p:sldId id="286" r:id="rId4"/>
    <p:sldId id="372" r:id="rId5"/>
    <p:sldId id="373" r:id="rId6"/>
    <p:sldId id="374" r:id="rId7"/>
    <p:sldId id="358" r:id="rId8"/>
    <p:sldId id="365" r:id="rId9"/>
    <p:sldId id="375" r:id="rId10"/>
    <p:sldId id="339" r:id="rId11"/>
    <p:sldId id="366" r:id="rId12"/>
    <p:sldId id="367" r:id="rId13"/>
    <p:sldId id="368" r:id="rId14"/>
    <p:sldId id="369" r:id="rId15"/>
    <p:sldId id="302" r:id="rId16"/>
    <p:sldId id="340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284" r:id="rId32"/>
    <p:sldId id="277" r:id="rId3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31" autoAdjust="0"/>
    <p:restoredTop sz="94694"/>
  </p:normalViewPr>
  <p:slideViewPr>
    <p:cSldViewPr>
      <p:cViewPr varScale="1">
        <p:scale>
          <a:sx n="240" d="100"/>
          <a:sy n="240" d="100"/>
        </p:scale>
        <p:origin x="12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8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9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5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4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0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4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5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3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0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9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72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2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161" y="1331235"/>
            <a:ext cx="1615263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6676" y="1331235"/>
            <a:ext cx="1614687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/>
          <a:p>
            <a:fld id="{137DA5AC-4951-B948-9371-4BA05BF2B83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313986" y="3283967"/>
            <a:ext cx="152400" cy="92333"/>
          </a:xfrm>
        </p:spPr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Introduction to JavaScript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9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External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34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place script in a separate file (.</a:t>
            </a:r>
            <a:r>
              <a:rPr lang="en-US" dirty="0" err="1">
                <a:latin typeface="Palatino Linotype" panose="02040502050505030304" pitchFamily="18" charset="0"/>
              </a:rPr>
              <a:t>js</a:t>
            </a:r>
            <a:r>
              <a:rPr lang="en-US" dirty="0">
                <a:latin typeface="Palatino Linotype" panose="02040502050505030304" pitchFamily="18" charset="0"/>
              </a:rPr>
              <a:t> extension) and include that in HTML code.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>
                <a:latin typeface="Palatino Linotype" panose="02040502050505030304" pitchFamily="18" charset="0"/>
              </a:rPr>
              <a:t>src</a:t>
            </a:r>
            <a:r>
              <a:rPr lang="en-US" dirty="0">
                <a:latin typeface="Palatino Linotype" panose="02040502050505030304" pitchFamily="18" charset="0"/>
              </a:rPr>
              <a:t> attribute of the &lt;script&gt; tag is used to include the external JavaScript file in HTML.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- &lt;script </a:t>
            </a:r>
            <a:r>
              <a:rPr lang="en-US" dirty="0" err="1">
                <a:latin typeface="Palatino Linotype" panose="02040502050505030304" pitchFamily="18" charset="0"/>
              </a:rPr>
              <a:t>src</a:t>
            </a:r>
            <a:r>
              <a:rPr lang="en-US" dirty="0">
                <a:latin typeface="Palatino Linotype" panose="02040502050505030304" pitchFamily="18" charset="0"/>
              </a:rPr>
              <a:t> = “</a:t>
            </a:r>
            <a:r>
              <a:rPr lang="en-US" dirty="0" err="1">
                <a:latin typeface="Palatino Linotype" panose="02040502050505030304" pitchFamily="18" charset="0"/>
              </a:rPr>
              <a:t>myscripts.js</a:t>
            </a:r>
            <a:r>
              <a:rPr lang="en-US" dirty="0">
                <a:latin typeface="Palatino Linotype" panose="02040502050505030304" pitchFamily="18" charset="0"/>
              </a:rPr>
              <a:t>”&gt;&lt;/script&gt;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Are useful when we have lengthy </a:t>
            </a:r>
            <a:r>
              <a:rPr lang="en-US" dirty="0" err="1">
                <a:latin typeface="Palatino Linotype" panose="02040502050505030304" pitchFamily="18" charset="0"/>
              </a:rPr>
              <a:t>JavaScripts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To use a common script in multiple web pages, we use the External script option.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Improves the readability of HTML code.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24E7B-A526-7C4C-AC11-789513A0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8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2950" y="130175"/>
            <a:ext cx="3976211" cy="2742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JavaScript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9" y="434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Using the semicolon: statements are terminated with a semi-colon (optional).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 But to write multiple instructions in one line, we need to separate instructions with semi-colon.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- </a:t>
            </a:r>
            <a:r>
              <a:rPr lang="en-US" dirty="0" err="1">
                <a:latin typeface="Palatino Linotype" panose="02040502050505030304" pitchFamily="18" charset="0"/>
              </a:rPr>
              <a:t>document.write</a:t>
            </a:r>
            <a:r>
              <a:rPr lang="en-US" dirty="0">
                <a:latin typeface="Palatino Linotype" panose="02040502050505030304" pitchFamily="18" charset="0"/>
              </a:rPr>
              <a:t>(“Hello”); alert(“Good bye”)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Can also be written as: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Palatino Linotype" panose="02040502050505030304" pitchFamily="18" charset="0"/>
              </a:rPr>
              <a:t>	- </a:t>
            </a:r>
            <a:r>
              <a:rPr lang="en-US" dirty="0" err="1">
                <a:solidFill>
                  <a:srgbClr val="7030A0"/>
                </a:solidFill>
                <a:latin typeface="Palatino Linotype" panose="02040502050505030304" pitchFamily="18" charset="0"/>
              </a:rPr>
              <a:t>document.write</a:t>
            </a:r>
            <a:r>
              <a:rPr lang="en-US" dirty="0">
                <a:solidFill>
                  <a:srgbClr val="7030A0"/>
                </a:solidFill>
                <a:latin typeface="Palatino Linotype" panose="02040502050505030304" pitchFamily="18" charset="0"/>
              </a:rPr>
              <a:t>(“Hello”)</a:t>
            </a:r>
          </a:p>
          <a:p>
            <a:r>
              <a:rPr lang="en-US" dirty="0">
                <a:solidFill>
                  <a:srgbClr val="7030A0"/>
                </a:solidFill>
                <a:latin typeface="Palatino Linotype" panose="02040502050505030304" pitchFamily="18" charset="0"/>
              </a:rPr>
              <a:t>	  alert(“Good bye”)</a:t>
            </a:r>
          </a:p>
          <a:p>
            <a:r>
              <a:rPr lang="en-US" dirty="0">
                <a:latin typeface="Palatino Linotype" panose="02040502050505030304" pitchFamily="18" charset="0"/>
              </a:rPr>
              <a:t>        or,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- </a:t>
            </a:r>
            <a:r>
              <a:rPr lang="en-US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document.write</a:t>
            </a:r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(“Hello”);</a:t>
            </a:r>
          </a:p>
          <a:p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	  alert(“Good bye”);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7CFCD-DF27-6249-A70A-AC63E896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50" y="130175"/>
            <a:ext cx="3976211" cy="2702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Case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We learnt that HTML is not case sensitive.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JavaScript </a:t>
            </a:r>
            <a:r>
              <a:rPr lang="en-US" b="1" dirty="0"/>
              <a:t>is Case sensitive.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Instructions are to be strictly coded in the way they are defined.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4B561-55EB-2844-B102-FEDE4963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43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Commenting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Single Line:</a:t>
            </a:r>
            <a:r>
              <a:rPr lang="en-US" dirty="0"/>
              <a:t> //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Multiple Lines:</a:t>
            </a:r>
            <a:r>
              <a:rPr lang="en-US" dirty="0"/>
              <a:t> /* ……   */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F4623-39D9-5643-959D-3D0F3AEB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Using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678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JavaScript allows both single and double quotation marks.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However, we need to be careful when we want to put a quotation mark within another quotation mark.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marL="517185" lvl="2" indent="-171450">
              <a:buFontTx/>
              <a:buChar char="-"/>
            </a:pPr>
            <a:r>
              <a:rPr lang="en-US" sz="1100" b="1" dirty="0">
                <a:latin typeface="Palatino Linotype" panose="02040502050505030304" pitchFamily="18" charset="0"/>
              </a:rPr>
              <a:t>Example:</a:t>
            </a:r>
          </a:p>
          <a:p>
            <a:pPr marL="345735" lvl="2"/>
            <a:endParaRPr lang="en-US" sz="1100" b="1" dirty="0">
              <a:latin typeface="Palatino Linotype" panose="02040502050505030304" pitchFamily="18" charset="0"/>
            </a:endParaRPr>
          </a:p>
          <a:p>
            <a:pPr marL="345735" lvl="2"/>
            <a:r>
              <a:rPr lang="en-US" sz="1100" dirty="0">
                <a:latin typeface="Palatino Linotype" panose="02040502050505030304" pitchFamily="18" charset="0"/>
              </a:rPr>
              <a:t>	</a:t>
            </a:r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(“&lt;font color = “red”&gt;Hello World&lt;/font&gt;”) :</a:t>
            </a:r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INCORRECT</a:t>
            </a:r>
          </a:p>
          <a:p>
            <a:pPr marL="345735" lvl="2"/>
            <a:endParaRPr lang="en-US" sz="11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345735" lvl="2"/>
            <a:r>
              <a:rPr lang="en-US" sz="1100" dirty="0">
                <a:solidFill>
                  <a:srgbClr val="FF0000"/>
                </a:solidFill>
                <a:latin typeface="Palatino Linotype" panose="02040502050505030304" pitchFamily="18" charset="0"/>
              </a:rPr>
              <a:t>	</a:t>
            </a:r>
            <a:r>
              <a:rPr lang="en-US" sz="1100" dirty="0"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latin typeface="Palatino Linotype" panose="02040502050505030304" pitchFamily="18" charset="0"/>
              </a:rPr>
              <a:t>document.write</a:t>
            </a:r>
            <a:r>
              <a:rPr lang="en-US" sz="1100" dirty="0">
                <a:latin typeface="Palatino Linotype" panose="02040502050505030304" pitchFamily="18" charset="0"/>
              </a:rPr>
              <a:t>(“&lt;font color = ‘red’&gt;Hello World&lt;/font&gt;”) :</a:t>
            </a:r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CORRECT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967D9-5BF3-AA42-A03F-EB6C97DA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416777"/>
          </a:xfrm>
        </p:spPr>
        <p:txBody>
          <a:bodyPr>
            <a:normAutofit/>
          </a:bodyPr>
          <a:lstStyle/>
          <a:p>
            <a:r>
              <a:rPr lang="en-US" sz="1361" dirty="0"/>
              <a:t>Writing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&lt;html&gt;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&lt;head&gt;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&lt;title&gt;Hello World. &lt;/title&gt;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&lt;/head&gt;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&lt;body&gt;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&lt;script language = “</a:t>
            </a:r>
            <a:r>
              <a:rPr lang="en-US" dirty="0" err="1">
                <a:latin typeface="Palatino Linotype" panose="02040502050505030304" pitchFamily="18" charset="0"/>
              </a:rPr>
              <a:t>javascript</a:t>
            </a:r>
            <a:r>
              <a:rPr lang="en-US" dirty="0">
                <a:latin typeface="Palatino Linotype" panose="02040502050505030304" pitchFamily="18" charset="0"/>
              </a:rPr>
              <a:t>”&gt;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Document.write</a:t>
            </a:r>
            <a:r>
              <a:rPr lang="en-US" dirty="0">
                <a:latin typeface="Palatino Linotype" panose="02040502050505030304" pitchFamily="18" charset="0"/>
              </a:rPr>
              <a:t>(“&lt;h1&gt;Hello World&lt;/h1&gt;”);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&lt;/script&gt;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&lt;body&gt;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&lt;/html&gt;	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4545C-E61B-EE42-B079-6940B71C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8083"/>
            <a:ext cx="3976211" cy="353092"/>
          </a:xfrm>
        </p:spPr>
        <p:txBody>
          <a:bodyPr>
            <a:normAutofit/>
          </a:bodyPr>
          <a:lstStyle/>
          <a:p>
            <a:r>
              <a:rPr lang="en-US" sz="1361" dirty="0"/>
              <a:t>Variables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Variable </a:t>
            </a:r>
            <a:r>
              <a:rPr lang="en-US" dirty="0"/>
              <a:t>is the name of a memory location which holds the data of a certain type (data types).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There are four common data types in JavaScript: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dirty="0"/>
              <a:t>	- Numbers</a:t>
            </a:r>
          </a:p>
          <a:p>
            <a:r>
              <a:rPr lang="en-US" dirty="0"/>
              <a:t>	- Strings</a:t>
            </a:r>
          </a:p>
          <a:p>
            <a:r>
              <a:rPr lang="en-US" dirty="0"/>
              <a:t>	- Boolean</a:t>
            </a:r>
          </a:p>
          <a:p>
            <a:r>
              <a:rPr lang="en-US" dirty="0"/>
              <a:t>	- null values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JavaScript is a loosely typed language (type need not be explicitly mentioned and automatically determined by the value assigned.)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8F83-8E51-0E49-9DD1-75FFFDCF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65015"/>
          </a:xfrm>
        </p:spPr>
        <p:txBody>
          <a:bodyPr>
            <a:normAutofit/>
          </a:bodyPr>
          <a:lstStyle/>
          <a:p>
            <a:r>
              <a:rPr lang="en-US" sz="1361" dirty="0"/>
              <a:t>Variables in JavaScript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To declare a variable, we use the keyword </a:t>
            </a:r>
            <a:r>
              <a:rPr lang="en-US" b="1" dirty="0"/>
              <a:t>“var”</a:t>
            </a:r>
            <a:r>
              <a:rPr lang="en-US" dirty="0"/>
              <a:t>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b="1" dirty="0"/>
              <a:t>                   </a:t>
            </a:r>
            <a:r>
              <a:rPr lang="en-US" dirty="0"/>
              <a:t>- var </a:t>
            </a:r>
            <a:r>
              <a:rPr lang="en-US" dirty="0" err="1"/>
              <a:t>LastName</a:t>
            </a:r>
            <a:r>
              <a:rPr lang="en-US" dirty="0"/>
              <a:t> = “Smith”</a:t>
            </a:r>
          </a:p>
          <a:p>
            <a:r>
              <a:rPr lang="en-US" dirty="0"/>
              <a:t>                   - var </a:t>
            </a:r>
            <a:r>
              <a:rPr lang="en-US" dirty="0" err="1"/>
              <a:t>AccountNumber</a:t>
            </a:r>
            <a:r>
              <a:rPr lang="en-US" dirty="0"/>
              <a:t> = 1111</a:t>
            </a:r>
          </a:p>
          <a:p>
            <a:endParaRPr lang="en-US" b="1" dirty="0"/>
          </a:p>
          <a:p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Variable naming: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dirty="0"/>
              <a:t>                  - First character cannot be a digit</a:t>
            </a:r>
          </a:p>
          <a:p>
            <a:r>
              <a:rPr lang="en-US" dirty="0"/>
              <a:t>                  - Other characters may be digits, letters or underscore</a:t>
            </a:r>
          </a:p>
          <a:p>
            <a:r>
              <a:rPr lang="en-US" dirty="0"/>
              <a:t>                  - Reserved words cannot be used</a:t>
            </a:r>
          </a:p>
          <a:p>
            <a:r>
              <a:rPr lang="en-US" dirty="0"/>
              <a:t>                  - Case sensitive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354B3-5805-F240-8731-373C4766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8212"/>
            <a:ext cx="3976211" cy="372963"/>
          </a:xfrm>
        </p:spPr>
        <p:txBody>
          <a:bodyPr>
            <a:normAutofit/>
          </a:bodyPr>
          <a:lstStyle/>
          <a:p>
            <a:r>
              <a:rPr lang="en-US" sz="1361" dirty="0"/>
              <a:t>Variables in JavaScript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4916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Variable Initialization: variables can be initialized in separate lines, or multiple variables can be declared and initialized in one line.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b="1" dirty="0"/>
              <a:t>	- </a:t>
            </a:r>
            <a:r>
              <a:rPr lang="en-US" b="1" dirty="0">
                <a:solidFill>
                  <a:srgbClr val="7030A0"/>
                </a:solidFill>
              </a:rPr>
              <a:t>var </a:t>
            </a:r>
            <a:r>
              <a:rPr lang="en-US" b="1" dirty="0" err="1">
                <a:solidFill>
                  <a:srgbClr val="7030A0"/>
                </a:solidFill>
              </a:rPr>
              <a:t>varName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initialvalue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- var varName1 = initialvalue1, varName2 = initialvalue2, ….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F3FFB-FFDE-2E4E-A9F6-B7F5CA69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4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6160"/>
            <a:ext cx="3976211" cy="365015"/>
          </a:xfrm>
        </p:spPr>
        <p:txBody>
          <a:bodyPr>
            <a:normAutofit/>
          </a:bodyPr>
          <a:lstStyle/>
          <a:p>
            <a:r>
              <a:rPr lang="en-US" sz="1361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4286250" cy="16764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An operator is simply a symbol that tells the compiler (or interpreter) to perform a certain action.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Basic operators in JavaScript: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b="1" dirty="0"/>
              <a:t>	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Assignment operator:</a:t>
            </a:r>
            <a:r>
              <a:rPr lang="en-US" b="1" dirty="0"/>
              <a:t> =</a:t>
            </a:r>
          </a:p>
          <a:p>
            <a:r>
              <a:rPr lang="en-US" b="1" dirty="0"/>
              <a:t>	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Arithmetic operators:</a:t>
            </a:r>
            <a:r>
              <a:rPr lang="en-US" b="1" dirty="0"/>
              <a:t> +, -, *, /, %, ++, --</a:t>
            </a:r>
          </a:p>
          <a:p>
            <a:r>
              <a:rPr lang="en-US" b="1" dirty="0"/>
              <a:t>	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Assignment operator:</a:t>
            </a:r>
            <a:r>
              <a:rPr lang="en-US" b="1" dirty="0"/>
              <a:t> &amp;&amp;, ||, !</a:t>
            </a:r>
          </a:p>
          <a:p>
            <a:r>
              <a:rPr lang="en-US" b="1" dirty="0"/>
              <a:t>	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Comparison operator:</a:t>
            </a:r>
            <a:r>
              <a:rPr lang="en-US" b="1" dirty="0"/>
              <a:t> ==, === (strict comparison), </a:t>
            </a:r>
          </a:p>
          <a:p>
            <a:r>
              <a:rPr lang="en-US" b="1" dirty="0"/>
              <a:t>                                                                     !=, !==, &lt;, &gt;, &lt;=, &gt;=</a:t>
            </a:r>
          </a:p>
          <a:p>
            <a:endParaRPr lang="en-US" b="1" dirty="0"/>
          </a:p>
          <a:p>
            <a:r>
              <a:rPr lang="en-US" b="1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2C4C7-BD02-6744-B491-5F7581E8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" y="135100"/>
            <a:ext cx="4315714" cy="21544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37" y="434975"/>
            <a:ext cx="4225214" cy="12192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What is JavaScript?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Embedding JavaScript with HTML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JavaScript conventions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Variables in JavaScript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JavaScript operators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Input/output in JavaScript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JavaScript functions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Conditional statements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000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000" dirty="0"/>
              <a:t>Looping statements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BCE6F-7484-2140-990C-35A2D946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01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84886"/>
          </a:xfrm>
        </p:spPr>
        <p:txBody>
          <a:bodyPr>
            <a:normAutofit/>
          </a:bodyPr>
          <a:lstStyle/>
          <a:p>
            <a:r>
              <a:rPr lang="en-US" sz="1361" dirty="0"/>
              <a:t>Input output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write()</a:t>
            </a:r>
            <a:r>
              <a:rPr lang="en-US" dirty="0"/>
              <a:t> is used to write on browser. </a:t>
            </a:r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	- </a:t>
            </a:r>
            <a:r>
              <a:rPr lang="en-US" dirty="0" err="1"/>
              <a:t>document.write</a:t>
            </a:r>
            <a:r>
              <a:rPr lang="en-US" dirty="0"/>
              <a:t>(a)</a:t>
            </a:r>
          </a:p>
          <a:p>
            <a:endParaRPr lang="en-US" dirty="0"/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prompt()</a:t>
            </a:r>
            <a:r>
              <a:rPr lang="en-US" dirty="0"/>
              <a:t> is used to take input from users.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b="1" dirty="0"/>
              <a:t>	-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= prompt(“Please enter a number:”,0)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039EF-7056-954F-A01E-8E3E2055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425912"/>
          </a:xfrm>
        </p:spPr>
        <p:txBody>
          <a:bodyPr>
            <a:normAutofit/>
          </a:bodyPr>
          <a:lstStyle/>
          <a:p>
            <a:r>
              <a:rPr lang="en-US" sz="1361" dirty="0"/>
              <a:t>Input output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873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&lt;title&gt;Untitled&lt;/title&gt;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prompt(“Please enter a number:”, 0)</a:t>
            </a:r>
          </a:p>
          <a:p>
            <a:r>
              <a:rPr lang="en-US" dirty="0" err="1"/>
              <a:t>Document.write</a:t>
            </a:r>
            <a:r>
              <a:rPr lang="en-US" dirty="0"/>
              <a:t>(“You entered “,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	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637E5-88DC-4F43-9BF2-70A0BE29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13350"/>
          </a:xfrm>
        </p:spPr>
        <p:txBody>
          <a:bodyPr>
            <a:normAutofit/>
          </a:bodyPr>
          <a:lstStyle/>
          <a:p>
            <a:r>
              <a:rPr lang="en-US" sz="1361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Java Script supports two types of functions: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dirty="0"/>
              <a:t>	- User defined functions</a:t>
            </a:r>
          </a:p>
          <a:p>
            <a:r>
              <a:rPr lang="en-US" dirty="0"/>
              <a:t>	- Predefined functions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Functions</a:t>
            </a:r>
            <a:r>
              <a:rPr lang="en-US" b="1" dirty="0"/>
              <a:t> </a:t>
            </a:r>
            <a:r>
              <a:rPr lang="en-US" dirty="0"/>
              <a:t>are defined using the keyword </a:t>
            </a:r>
            <a:r>
              <a:rPr lang="en-US" b="1" dirty="0"/>
              <a:t>function</a:t>
            </a:r>
            <a:r>
              <a:rPr lang="en-US" dirty="0"/>
              <a:t>, followed by the name of the function and list of parameters.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function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functionName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([parameters])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D1241-086A-D64C-AE48-25024E17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130175"/>
            <a:ext cx="3976211" cy="349118"/>
          </a:xfrm>
        </p:spPr>
        <p:txBody>
          <a:bodyPr>
            <a:normAutofit/>
          </a:bodyPr>
          <a:lstStyle/>
          <a:p>
            <a:r>
              <a:rPr lang="en-US" sz="1361" dirty="0"/>
              <a:t>JavaScript functions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Calling a function: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dirty="0"/>
              <a:t>	- The syntax of a function call is:</a:t>
            </a:r>
          </a:p>
          <a:p>
            <a:endParaRPr lang="en-US" dirty="0"/>
          </a:p>
          <a:p>
            <a:r>
              <a:rPr lang="en-US" dirty="0"/>
              <a:t>	       </a:t>
            </a:r>
            <a:r>
              <a:rPr lang="en-US" b="1" dirty="0" err="1"/>
              <a:t>functionName</a:t>
            </a:r>
            <a:r>
              <a:rPr lang="en-US" b="1" dirty="0"/>
              <a:t>([arguments])</a:t>
            </a:r>
          </a:p>
          <a:p>
            <a:endParaRPr lang="en-US" dirty="0"/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Functions</a:t>
            </a:r>
            <a:r>
              <a:rPr lang="en-US" b="1" dirty="0"/>
              <a:t> </a:t>
            </a:r>
            <a:r>
              <a:rPr lang="en-US" dirty="0"/>
              <a:t>are defined using the keyword </a:t>
            </a:r>
            <a:r>
              <a:rPr lang="en-US" b="1" dirty="0"/>
              <a:t>function</a:t>
            </a:r>
            <a:r>
              <a:rPr lang="en-US" dirty="0"/>
              <a:t>, followed by the name of the function and list of parameters.</a:t>
            </a:r>
          </a:p>
          <a:p>
            <a:endParaRPr lang="en-US" b="1" dirty="0"/>
          </a:p>
          <a:p>
            <a:r>
              <a:rPr lang="en-US" b="1" dirty="0"/>
              <a:t>	       function </a:t>
            </a:r>
            <a:r>
              <a:rPr lang="en-US" b="1" i="1" dirty="0" err="1"/>
              <a:t>functionName</a:t>
            </a:r>
            <a:r>
              <a:rPr lang="en-US" b="1" i="1" dirty="0"/>
              <a:t> </a:t>
            </a:r>
            <a:r>
              <a:rPr lang="en-US" b="1" dirty="0"/>
              <a:t>([parameters])</a:t>
            </a:r>
          </a:p>
          <a:p>
            <a:r>
              <a:rPr lang="en-US" b="1" dirty="0"/>
              <a:t>	            {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	          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E4A0E-127E-8D43-839A-08F30616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53092"/>
          </a:xfrm>
        </p:spPr>
        <p:txBody>
          <a:bodyPr>
            <a:normAutofit/>
          </a:bodyPr>
          <a:lstStyle/>
          <a:p>
            <a:r>
              <a:rPr lang="en-US" sz="1361" dirty="0"/>
              <a:t>JavaScript functions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491663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&lt;title&gt;Untitled&lt;/title&gt;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name = prompt(“Please enter your name:”, ‘name’)</a:t>
            </a:r>
          </a:p>
          <a:p>
            <a:r>
              <a:rPr lang="en-US" dirty="0" err="1"/>
              <a:t>document.write</a:t>
            </a:r>
            <a:r>
              <a:rPr lang="en-US" dirty="0"/>
              <a:t>(“Welcome “, name);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onload = “</a:t>
            </a:r>
            <a:r>
              <a:rPr lang="en-US" dirty="0" err="1"/>
              <a:t>getName</a:t>
            </a:r>
            <a:r>
              <a:rPr lang="en-US" dirty="0"/>
              <a:t>()”&gt;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	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D27A5-37F8-E94D-BE7E-1B45CA56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14527"/>
          </a:xfrm>
        </p:spPr>
        <p:txBody>
          <a:bodyPr>
            <a:normAutofit/>
          </a:bodyPr>
          <a:lstStyle/>
          <a:p>
            <a:r>
              <a:rPr lang="en-US" sz="1361" dirty="0"/>
              <a:t>JavaScript functions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Common events in JavaScript</a:t>
            </a:r>
          </a:p>
          <a:p>
            <a:pPr>
              <a:buFontTx/>
              <a:buChar char="-"/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onClick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onDblClick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onChange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onFocus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onMouseOver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onMouseOut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onSubmit</a:t>
            </a:r>
            <a:endParaRPr lang="en-US" sz="1100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288D5-645A-DD45-B23A-E5CD46E0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357066"/>
          </a:xfrm>
        </p:spPr>
        <p:txBody>
          <a:bodyPr>
            <a:normAutofit/>
          </a:bodyPr>
          <a:lstStyle/>
          <a:p>
            <a:r>
              <a:rPr lang="en-US" sz="1361" dirty="0"/>
              <a:t>JavaScript functions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Some common predefined math functions: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Math.sqrt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Math.pow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Math.abs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Math.max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Math.min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Math.floor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Math.ceil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Math.round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Palatino Linotype" panose="02040502050505030304" pitchFamily="18" charset="0"/>
              </a:rPr>
              <a:t>Math.random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D48C8-C815-A348-8E93-61987B4E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345144"/>
          </a:xfrm>
        </p:spPr>
        <p:txBody>
          <a:bodyPr>
            <a:normAutofit/>
          </a:bodyPr>
          <a:lstStyle/>
          <a:p>
            <a:r>
              <a:rPr lang="en-US" sz="1361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If statement: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r>
              <a:rPr lang="en-US" dirty="0"/>
              <a:t>	- if(condition)</a:t>
            </a:r>
          </a:p>
          <a:p>
            <a:r>
              <a:rPr lang="en-US" dirty="0"/>
              <a:t>	    statement   </a:t>
            </a:r>
          </a:p>
          <a:p>
            <a:endParaRPr lang="en-US" dirty="0"/>
          </a:p>
          <a:p>
            <a:r>
              <a:rPr lang="en-US" dirty="0"/>
              <a:t>	- if(condition)</a:t>
            </a:r>
          </a:p>
          <a:p>
            <a:r>
              <a:rPr lang="en-US" dirty="0"/>
              <a:t>	    {Statements}	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If-else statement: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r>
              <a:rPr lang="en-US" dirty="0"/>
              <a:t>	- if(condition)</a:t>
            </a:r>
          </a:p>
          <a:p>
            <a:r>
              <a:rPr lang="en-US" dirty="0"/>
              <a:t>	    {statements}</a:t>
            </a:r>
          </a:p>
          <a:p>
            <a:r>
              <a:rPr lang="en-US" dirty="0"/>
              <a:t>	  else</a:t>
            </a:r>
          </a:p>
          <a:p>
            <a:r>
              <a:rPr lang="en-US" dirty="0"/>
              <a:t>	    {statements}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1BF02-D18B-6A42-9BE9-2B3D6E59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3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130175"/>
            <a:ext cx="2922803" cy="449485"/>
          </a:xfrm>
        </p:spPr>
        <p:txBody>
          <a:bodyPr>
            <a:normAutofit/>
          </a:bodyPr>
          <a:lstStyle/>
          <a:p>
            <a:pPr algn="ctr"/>
            <a:r>
              <a:rPr lang="en-US" sz="1361" dirty="0"/>
              <a:t>Conditional statements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50" y="358775"/>
            <a:ext cx="1905000" cy="1219200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&lt;title&gt;If condition&lt;/title&gt;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playGame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10)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prompt(“Please enter a number”,0)</a:t>
            </a:r>
          </a:p>
          <a:p>
            <a:r>
              <a:rPr lang="en-US" dirty="0"/>
              <a:t>If(</a:t>
            </a:r>
            <a:r>
              <a:rPr lang="en-US" dirty="0" err="1"/>
              <a:t>num</a:t>
            </a:r>
            <a:r>
              <a:rPr lang="en-US" dirty="0"/>
              <a:t> == res)</a:t>
            </a:r>
          </a:p>
          <a:p>
            <a:r>
              <a:rPr lang="en-US" dirty="0" err="1"/>
              <a:t>document.write</a:t>
            </a:r>
            <a:r>
              <a:rPr lang="en-US" dirty="0"/>
              <a:t>(“You won”);</a:t>
            </a:r>
          </a:p>
          <a:p>
            <a:r>
              <a:rPr lang="en-US" dirty="0"/>
              <a:t>else</a:t>
            </a:r>
          </a:p>
          <a:p>
            <a:r>
              <a:rPr lang="en-US" dirty="0" err="1"/>
              <a:t>document.write</a:t>
            </a:r>
            <a:r>
              <a:rPr lang="en-US" dirty="0"/>
              <a:t>(“You lose. Correct answer is: ”, res);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B3E3-2AD8-AE47-8134-549DE1A7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7763" y="511175"/>
            <a:ext cx="1786137" cy="1447800"/>
          </a:xfrm>
        </p:spPr>
        <p:txBody>
          <a:bodyPr/>
          <a:lstStyle/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onload = “</a:t>
            </a:r>
            <a:r>
              <a:rPr lang="en-US" dirty="0" err="1"/>
              <a:t>playGame</a:t>
            </a:r>
            <a:r>
              <a:rPr lang="en-US" dirty="0"/>
              <a:t>()”&gt;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	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AFAC7-7419-BB4B-A4F1-951A8067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0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130175"/>
            <a:ext cx="2922803" cy="367949"/>
          </a:xfrm>
        </p:spPr>
        <p:txBody>
          <a:bodyPr>
            <a:normAutofit/>
          </a:bodyPr>
          <a:lstStyle/>
          <a:p>
            <a:pPr algn="ctr"/>
            <a:r>
              <a:rPr lang="en-US" sz="1361" dirty="0"/>
              <a:t>Conditional statements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358775"/>
            <a:ext cx="1981200" cy="1172937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&lt;title&gt;If condition&lt;/title&gt;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playGame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10)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prompt(“Please enter a number”,0)</a:t>
            </a:r>
          </a:p>
          <a:p>
            <a:r>
              <a:rPr lang="en-US" dirty="0"/>
              <a:t>If(</a:t>
            </a:r>
            <a:r>
              <a:rPr lang="en-US" dirty="0" err="1"/>
              <a:t>num</a:t>
            </a:r>
            <a:r>
              <a:rPr lang="en-US" dirty="0"/>
              <a:t> == res)</a:t>
            </a:r>
          </a:p>
          <a:p>
            <a:r>
              <a:rPr lang="en-US" dirty="0" err="1"/>
              <a:t>document.write</a:t>
            </a:r>
            <a:r>
              <a:rPr lang="en-US" dirty="0"/>
              <a:t>(“You won”);</a:t>
            </a:r>
          </a:p>
          <a:p>
            <a:r>
              <a:rPr lang="en-US" dirty="0"/>
              <a:t>else</a:t>
            </a:r>
          </a:p>
          <a:p>
            <a:r>
              <a:rPr lang="en-US" dirty="0" err="1"/>
              <a:t>document.write</a:t>
            </a:r>
            <a:r>
              <a:rPr lang="en-US" dirty="0"/>
              <a:t>(“You lose. Correct answer is: ”, res);</a:t>
            </a:r>
          </a:p>
          <a:p>
            <a:r>
              <a:rPr lang="en-US" dirty="0"/>
              <a:t>}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E7AD-C541-204B-BA5C-6810990C1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2876" y="405038"/>
            <a:ext cx="1813374" cy="1172937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</a:t>
            </a:r>
            <a:r>
              <a:rPr lang="en-US" dirty="0" err="1"/>
              <a:t>onClick</a:t>
            </a:r>
            <a:r>
              <a:rPr lang="en-US" dirty="0"/>
              <a:t> = “</a:t>
            </a:r>
            <a:r>
              <a:rPr lang="en-US" dirty="0" err="1"/>
              <a:t>playGame</a:t>
            </a:r>
            <a:r>
              <a:rPr lang="en-US" dirty="0"/>
              <a:t>()”&gt;Play the Game&lt;/p&gt;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	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D87AF-2426-1549-B93D-81DA1332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What is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JavaScript </a:t>
            </a:r>
            <a:r>
              <a:rPr lang="en-US" dirty="0">
                <a:latin typeface="Palatino Linotype" panose="02040502050505030304" pitchFamily="18" charset="0"/>
              </a:rPr>
              <a:t>is a client-side scripting language.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It was designed to add interactivity to HTML pages.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 programming tool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for web designers to make web applications dynamic and more interactive.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JavaScript is used in millions of web pages to improve the design, validate forms, detect browsers, create cookies and much more. 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85C4-C080-2A4C-8F01-13EC456A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50" y="130175"/>
            <a:ext cx="3976211" cy="323882"/>
          </a:xfrm>
        </p:spPr>
        <p:txBody>
          <a:bodyPr>
            <a:normAutofit/>
          </a:bodyPr>
          <a:lstStyle/>
          <a:p>
            <a:pPr algn="ctr"/>
            <a:r>
              <a:rPr lang="en-US" sz="1361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For loop: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I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b="1" dirty="0"/>
              <a:t>	 </a:t>
            </a:r>
            <a:r>
              <a:rPr lang="en-US" dirty="0"/>
              <a:t>   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While loop:</a:t>
            </a:r>
          </a:p>
          <a:p>
            <a:r>
              <a:rPr lang="en-US" dirty="0"/>
              <a:t>	while (condition)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   statements;</a:t>
            </a:r>
          </a:p>
          <a:p>
            <a:r>
              <a:rPr lang="en-US" dirty="0"/>
              <a:t>	}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A8AAB-86AB-A944-A39A-546E59D1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80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What is JavaScript?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Embedding JavaScript with HTML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JavaScript conventions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Variables in JavaScript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JavaScript operators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Input/output in JavaScript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JavaScript functions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Conditional statements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Looping statements</a:t>
            </a:r>
          </a:p>
          <a:p>
            <a:pPr marL="469265" marR="5080" lvl="1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What is JavaScript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9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JavaScript </a:t>
            </a:r>
            <a:r>
              <a:rPr lang="en-US" dirty="0"/>
              <a:t>is an interpreted language (means that scripts execute without preliminary compilation).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Browser interprets the JavaScript code and executes it.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JavaScript is usually embedded directly into HTML pages.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Everyone can use JavaScript without purchasing a license.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65396-0847-8E42-9948-F62AA64A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What is JavaScript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JavaScript </a:t>
            </a:r>
            <a:r>
              <a:rPr lang="en-US" dirty="0">
                <a:latin typeface="Palatino Linotype" panose="02040502050505030304" pitchFamily="18" charset="0"/>
              </a:rPr>
              <a:t>is the most popular client-side scripting language.</a:t>
            </a:r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It works on all major browsers. 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B5D29-432A-4B40-A5C2-68313E22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JavaScript: common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678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JavaScript </a:t>
            </a:r>
            <a:r>
              <a:rPr lang="en-US" dirty="0">
                <a:latin typeface="Palatino Linotype" panose="02040502050505030304" pitchFamily="18" charset="0"/>
              </a:rPr>
              <a:t>gives HTML designers a programming tool, which complements the features of HTML.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It can react to events.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JavaScript can read and write HTML elements.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JavaScript can be used to validate data.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JavaScript can be used to detect the visitor’s browser (enables us to write browser-specific code).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JavaScript can be used to create cookies.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E9E71-DDFD-794B-9073-F47B5E71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215444"/>
          </a:xfrm>
        </p:spPr>
        <p:txBody>
          <a:bodyPr/>
          <a:lstStyle/>
          <a:p>
            <a:r>
              <a:rPr lang="en-US" dirty="0"/>
              <a:t>Embedding JavaScript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964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There are two methods to embed JavaScript into HTML code: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b="1" dirty="0">
                <a:latin typeface="Palatino Linotype" panose="02040502050505030304" pitchFamily="18" charset="0"/>
              </a:rPr>
              <a:t>         Internal Script: </a:t>
            </a:r>
            <a:r>
              <a:rPr lang="en-US" sz="1100" dirty="0">
                <a:latin typeface="Palatino Linotype" panose="02040502050505030304" pitchFamily="18" charset="0"/>
              </a:rPr>
              <a:t>directly written in HTML code</a:t>
            </a:r>
          </a:p>
          <a:p>
            <a:pPr marL="628650" lvl="1" indent="-171450">
              <a:buFont typeface="Wingdings" pitchFamily="2" charset="2"/>
              <a:buChar char="Ø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b="1" dirty="0">
                <a:latin typeface="Palatino Linotype" panose="02040502050505030304" pitchFamily="18" charset="0"/>
              </a:rPr>
              <a:t>         External Script: </a:t>
            </a:r>
            <a:r>
              <a:rPr lang="en-US" sz="1100" dirty="0">
                <a:latin typeface="Palatino Linotype" panose="02040502050505030304" pitchFamily="18" charset="0"/>
              </a:rPr>
              <a:t>written in a separate file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&lt;script&gt; </a:t>
            </a:r>
            <a:r>
              <a:rPr lang="en-US" dirty="0">
                <a:latin typeface="Palatino Linotype" panose="02040502050505030304" pitchFamily="18" charset="0"/>
              </a:rPr>
              <a:t>tag is used to tell the browser that a script follows.</a:t>
            </a:r>
            <a:endParaRPr lang="en-US" b="1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335C6-203E-0A46-9DF6-37C8027D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215444"/>
          </a:xfrm>
        </p:spPr>
        <p:txBody>
          <a:bodyPr/>
          <a:lstStyle/>
          <a:p>
            <a:r>
              <a:rPr lang="en-US" dirty="0"/>
              <a:t>Internal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 &lt;script&gt; tag is used to embed JavaScript code in HTML documents.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- &lt;script language = “JavaScript”&gt;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	[JavaScript statement]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&lt;/script&gt;</a:t>
            </a:r>
          </a:p>
          <a:p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JavaScript can be placed anywhere between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&lt;html&gt;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and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&lt;/html&gt;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tags.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Two possibilities are the &lt;head&gt; .. &lt;/head&gt; and &lt;body&gt; .. &lt;/body&gt;.</a:t>
            </a:r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00AB9-2121-754E-8429-6D174254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3976211" cy="215444"/>
          </a:xfrm>
        </p:spPr>
        <p:txBody>
          <a:bodyPr/>
          <a:lstStyle/>
          <a:p>
            <a:r>
              <a:rPr lang="en-US" dirty="0"/>
              <a:t>Internal Scripts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34975"/>
            <a:ext cx="4121705" cy="16002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can have multiple JavaScript blocks: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- &lt;html&gt;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  &lt;head&gt;&lt;title&gt;Using Multiple scripts&lt;/title&gt;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    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&lt;script language = “JavaScript”&gt; </a:t>
            </a:r>
          </a:p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		[JavaScript statements..]</a:t>
            </a:r>
          </a:p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	     &lt;/script&gt;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     </a:t>
            </a: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&lt;script language = “JavaScript”&gt; 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		[JavaScript statements..]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	     &lt;/script&gt;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&lt;/head&gt;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&lt;body&gt;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    &lt;h1&gt;This is another script&lt;/h1&gt;</a:t>
            </a:r>
          </a:p>
          <a:p>
            <a:r>
              <a:rPr lang="en-US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	    &lt;script language = “JavaScript”&gt; </a:t>
            </a:r>
          </a:p>
          <a:p>
            <a:r>
              <a:rPr lang="en-US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		[JavaScript statements..]</a:t>
            </a:r>
          </a:p>
          <a:p>
            <a:r>
              <a:rPr lang="en-US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	   &lt;/script&gt;</a:t>
            </a:r>
          </a:p>
          <a:p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	&lt;body&gt;&lt;/html&gt;</a:t>
            </a:r>
          </a:p>
          <a:p>
            <a:endParaRPr lang="en-US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endParaRPr lang="en-US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4BF6-9D81-C449-A90C-A9112FD2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19158</TotalTime>
  <Words>1789</Words>
  <Application>Microsoft Macintosh PowerPoint</Application>
  <PresentationFormat>Custom</PresentationFormat>
  <Paragraphs>466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Microsoft Sans Serif</vt:lpstr>
      <vt:lpstr>Palatino Linotype</vt:lpstr>
      <vt:lpstr>Trebuchet MS</vt:lpstr>
      <vt:lpstr>Wingdings</vt:lpstr>
      <vt:lpstr>Office Theme</vt:lpstr>
      <vt:lpstr>PowerPoint Presentation</vt:lpstr>
      <vt:lpstr>Outline</vt:lpstr>
      <vt:lpstr>What is JavaScript</vt:lpstr>
      <vt:lpstr>What is JavaScript – cont.</vt:lpstr>
      <vt:lpstr>What is JavaScript – cont.</vt:lpstr>
      <vt:lpstr>JavaScript: common uses</vt:lpstr>
      <vt:lpstr>Embedding JavaScript in HTML</vt:lpstr>
      <vt:lpstr>Internal Scripts</vt:lpstr>
      <vt:lpstr>Internal Scripts – cont.</vt:lpstr>
      <vt:lpstr>External Script</vt:lpstr>
      <vt:lpstr>JavaScript conventions</vt:lpstr>
      <vt:lpstr>Case Sensitivity</vt:lpstr>
      <vt:lpstr>Commenting in JavaScript</vt:lpstr>
      <vt:lpstr>Using quotes</vt:lpstr>
      <vt:lpstr>Writing JavaScript</vt:lpstr>
      <vt:lpstr>Variables in JavaScript</vt:lpstr>
      <vt:lpstr>Variables in JavaScript – cont.</vt:lpstr>
      <vt:lpstr>Variables in JavaScript – cont.</vt:lpstr>
      <vt:lpstr>JavaScript Operators</vt:lpstr>
      <vt:lpstr>Input output in JavaScript</vt:lpstr>
      <vt:lpstr>Input output in JavaScript</vt:lpstr>
      <vt:lpstr>JavaScript functions</vt:lpstr>
      <vt:lpstr>JavaScript functions – cont.</vt:lpstr>
      <vt:lpstr>JavaScript functions – cont.</vt:lpstr>
      <vt:lpstr>JavaScript functions – cont.</vt:lpstr>
      <vt:lpstr>JavaScript functions – cont.</vt:lpstr>
      <vt:lpstr>Conditional statements</vt:lpstr>
      <vt:lpstr>Conditional statements – cont.</vt:lpstr>
      <vt:lpstr>Conditional statements – cont.</vt:lpstr>
      <vt:lpstr>Loops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846</cp:revision>
  <dcterms:created xsi:type="dcterms:W3CDTF">2021-03-12T19:02:42Z</dcterms:created>
  <dcterms:modified xsi:type="dcterms:W3CDTF">2022-03-18T23:03:51Z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