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8" r:id="rId2"/>
    <p:sldId id="257" r:id="rId3"/>
    <p:sldId id="286" r:id="rId4"/>
    <p:sldId id="372" r:id="rId5"/>
    <p:sldId id="388" r:id="rId6"/>
    <p:sldId id="389" r:id="rId7"/>
    <p:sldId id="390" r:id="rId8"/>
    <p:sldId id="373" r:id="rId9"/>
    <p:sldId id="358" r:id="rId10"/>
    <p:sldId id="365" r:id="rId11"/>
    <p:sldId id="391" r:id="rId12"/>
    <p:sldId id="374" r:id="rId13"/>
    <p:sldId id="339" r:id="rId14"/>
    <p:sldId id="392" r:id="rId15"/>
    <p:sldId id="366" r:id="rId16"/>
    <p:sldId id="393" r:id="rId17"/>
    <p:sldId id="367" r:id="rId18"/>
    <p:sldId id="368" r:id="rId19"/>
    <p:sldId id="284" r:id="rId20"/>
    <p:sldId id="277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94694"/>
  </p:normalViewPr>
  <p:slideViewPr>
    <p:cSldViewPr>
      <p:cViewPr varScale="1">
        <p:scale>
          <a:sx n="240" d="100"/>
          <a:sy n="240" d="100"/>
        </p:scale>
        <p:origin x="12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6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2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4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8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161" y="1331235"/>
            <a:ext cx="1615263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6676" y="1331235"/>
            <a:ext cx="1614687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30505" y="3218497"/>
            <a:ext cx="1060323" cy="276999"/>
          </a:xfrm>
        </p:spPr>
        <p:txBody>
          <a:bodyPr/>
          <a:lstStyle/>
          <a:p>
            <a:fld id="{137DA5AC-4951-B948-9371-4BA05BF2B83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67434" y="3218497"/>
            <a:ext cx="1475232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4313986" y="3283967"/>
            <a:ext cx="152400" cy="92333"/>
          </a:xfrm>
        </p:spPr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Dialog boxes and HTML DOM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15444"/>
          </a:xfrm>
        </p:spPr>
        <p:txBody>
          <a:bodyPr/>
          <a:lstStyle/>
          <a:p>
            <a:r>
              <a:rPr lang="en-US" dirty="0"/>
              <a:t>DOM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HTML DOM defines a standard set of objects for HTML and a standard way to access and manipulate HTML documents.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All HTML elements, along with their containing text and attributes can be accessed through DOM.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HTML DOM is platform and language independent: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It can be used by any programming language like Java, JavaScript, VBScript etc.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HTML DOM can be thought of as a hierarchy moving from the most general object to the most specific.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47A3C-8DA5-F14F-8E80-926B3C0A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15444"/>
          </a:xfrm>
        </p:spPr>
        <p:txBody>
          <a:bodyPr/>
          <a:lstStyle/>
          <a:p>
            <a:r>
              <a:rPr lang="en-US" dirty="0"/>
              <a:t>DOM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919927"/>
            <a:ext cx="3976211" cy="1543512"/>
          </a:xfrm>
        </p:spPr>
        <p:txBody>
          <a:bodyPr>
            <a:noAutofit/>
          </a:bodyPr>
          <a:lstStyle/>
          <a:p>
            <a:endParaRPr lang="en-US" sz="605" dirty="0"/>
          </a:p>
          <a:p>
            <a:pPr marL="345735" lvl="2"/>
            <a:endParaRPr lang="en-US" sz="605" dirty="0"/>
          </a:p>
          <a:p>
            <a:pPr marL="172867" lvl="1"/>
            <a:endParaRPr lang="en-US" sz="605" b="1" dirty="0"/>
          </a:p>
          <a:p>
            <a:r>
              <a:rPr lang="en-US" sz="605" dirty="0"/>
              <a:t>	</a:t>
            </a:r>
          </a:p>
          <a:p>
            <a:endParaRPr lang="en-US" sz="605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F6F111-0C69-E448-9229-21FA85AD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1" y="663575"/>
            <a:ext cx="3936959" cy="2185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8DF2AF-F2B9-5B46-85D1-C1286EF08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6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15444"/>
          </a:xfrm>
        </p:spPr>
        <p:txBody>
          <a:bodyPr/>
          <a:lstStyle/>
          <a:p>
            <a:r>
              <a:rPr lang="en-US" dirty="0"/>
              <a:t>Dom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397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document.forms</a:t>
            </a:r>
            <a:r>
              <a:rPr lang="en-US" sz="1100" dirty="0">
                <a:latin typeface="Palatino Linotype" panose="02040502050505030304" pitchFamily="18" charset="0"/>
              </a:rPr>
              <a:t>[0].elements[0].value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document.images</a:t>
            </a:r>
            <a:r>
              <a:rPr lang="en-US" sz="1100" dirty="0">
                <a:latin typeface="Palatino Linotype" panose="02040502050505030304" pitchFamily="18" charset="0"/>
              </a:rPr>
              <a:t>[0].</a:t>
            </a:r>
            <a:r>
              <a:rPr lang="en-US" sz="1100" dirty="0" err="1">
                <a:latin typeface="Palatino Linotype" panose="02040502050505030304" pitchFamily="18" charset="0"/>
              </a:rPr>
              <a:t>src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document.links</a:t>
            </a:r>
            <a:r>
              <a:rPr lang="en-US" sz="1100" dirty="0">
                <a:latin typeface="Palatino Linotype" panose="02040502050505030304" pitchFamily="18" charset="0"/>
              </a:rPr>
              <a:t>[0].</a:t>
            </a:r>
            <a:r>
              <a:rPr lang="en-US" sz="1100" dirty="0" err="1">
                <a:latin typeface="Palatino Linotype" panose="02040502050505030304" pitchFamily="18" charset="0"/>
              </a:rPr>
              <a:t>href</a:t>
            </a:r>
            <a:endParaRPr lang="en-US" sz="11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09F6B-1A88-6049-8214-015161ED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5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43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Retrieving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511175"/>
            <a:ext cx="4362450" cy="15240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</a:t>
            </a:r>
            <a:r>
              <a:rPr lang="en-US" b="1" dirty="0" err="1"/>
              <a:t>getElementById</a:t>
            </a:r>
            <a:r>
              <a:rPr lang="en-US" b="1" dirty="0"/>
              <a:t>()</a:t>
            </a:r>
            <a:r>
              <a:rPr lang="en-US" dirty="0"/>
              <a:t> method is a workhorse method of the DOM, to retrieve HTML elements.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It retrieves a specified element of the HTML document and returns a reference to it.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To retrieve an element, it must have a unique id:</a:t>
            </a:r>
          </a:p>
          <a:p>
            <a:r>
              <a:rPr lang="en-US" dirty="0"/>
              <a:t>	- </a:t>
            </a:r>
            <a:r>
              <a:rPr lang="en-US" dirty="0" err="1"/>
              <a:t>document.getElementById</a:t>
            </a:r>
            <a:r>
              <a:rPr lang="en-US" dirty="0"/>
              <a:t>(“element-id</a:t>
            </a:r>
            <a:r>
              <a:rPr lang="en-US" dirty="0">
                <a:sym typeface="Wingdings" pitchFamily="2" charset="2"/>
              </a:rPr>
              <a:t>”)</a:t>
            </a:r>
            <a:endParaRPr lang="en-US" dirty="0"/>
          </a:p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returned reference can be used to retrieve element attributes: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(“element-id</a:t>
            </a:r>
            <a:r>
              <a:rPr lang="en-US" dirty="0">
                <a:sym typeface="Wingdings" pitchFamily="2" charset="2"/>
              </a:rPr>
              <a:t>”).attribute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sym typeface="Wingdings" pitchFamily="2" charset="2"/>
              </a:rPr>
              <a:t>Example:</a:t>
            </a:r>
            <a:r>
              <a:rPr lang="en-US" dirty="0">
                <a:sym typeface="Wingdings" pitchFamily="2" charset="2"/>
              </a:rPr>
              <a:t> 	</a:t>
            </a:r>
            <a:r>
              <a:rPr lang="en-US" dirty="0" err="1"/>
              <a:t>document.getElementById</a:t>
            </a:r>
            <a:r>
              <a:rPr lang="en-US" dirty="0"/>
              <a:t>(“pic</a:t>
            </a:r>
            <a:r>
              <a:rPr lang="en-US" dirty="0">
                <a:sym typeface="Wingdings" pitchFamily="2" charset="2"/>
              </a:rPr>
              <a:t>”).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	</a:t>
            </a:r>
            <a:r>
              <a:rPr lang="en-US" dirty="0" err="1"/>
              <a:t>document.getElementById</a:t>
            </a:r>
            <a:r>
              <a:rPr lang="en-US" dirty="0"/>
              <a:t>(“pic</a:t>
            </a:r>
            <a:r>
              <a:rPr lang="en-US" dirty="0">
                <a:sym typeface="Wingdings" pitchFamily="2" charset="2"/>
              </a:rPr>
              <a:t>”).height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DD65C-A725-454A-A333-BB315823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8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30175"/>
            <a:ext cx="3976211" cy="430887"/>
          </a:xfrm>
        </p:spPr>
        <p:txBody>
          <a:bodyPr/>
          <a:lstStyle/>
          <a:p>
            <a:pPr algn="l"/>
            <a:r>
              <a:rPr lang="en-US" dirty="0"/>
              <a:t>Retrieving HTML elements</a:t>
            </a:r>
            <a:br>
              <a:rPr lang="en-US" dirty="0"/>
            </a:br>
            <a:r>
              <a:rPr lang="en-US" dirty="0"/>
              <a:t>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434975"/>
            <a:ext cx="4121705" cy="1573255"/>
          </a:xfrm>
        </p:spPr>
        <p:txBody>
          <a:bodyPr>
            <a:noAutofit/>
          </a:bodyPr>
          <a:lstStyle/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1000" b="1" dirty="0">
                <a:latin typeface="Palatino Linotype" panose="02040502050505030304" pitchFamily="18" charset="0"/>
              </a:rPr>
              <a:t>Example: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&lt;html&gt;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&lt;head&gt;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&lt;title&gt;Retrieving values&lt;/title&gt;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&lt;script&gt;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function </a:t>
            </a:r>
            <a:r>
              <a:rPr lang="en-US" sz="1000" dirty="0" err="1">
                <a:latin typeface="Palatino Linotype" panose="02040502050505030304" pitchFamily="18" charset="0"/>
              </a:rPr>
              <a:t>getValue</a:t>
            </a:r>
            <a:r>
              <a:rPr lang="en-US" sz="1000" dirty="0">
                <a:latin typeface="Palatino Linotype" panose="02040502050505030304" pitchFamily="18" charset="0"/>
              </a:rPr>
              <a:t>()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{</a:t>
            </a:r>
          </a:p>
          <a:p>
            <a:r>
              <a:rPr lang="en-US" sz="1000" dirty="0" err="1">
                <a:latin typeface="Palatino Linotype" panose="02040502050505030304" pitchFamily="18" charset="0"/>
              </a:rPr>
              <a:t>var</a:t>
            </a:r>
            <a:r>
              <a:rPr lang="en-US" sz="1000" dirty="0">
                <a:latin typeface="Palatino Linotype" panose="02040502050505030304" pitchFamily="18" charset="0"/>
              </a:rPr>
              <a:t> a = </a:t>
            </a:r>
            <a:r>
              <a:rPr lang="en-US" sz="1000" dirty="0" err="1">
                <a:latin typeface="Palatino Linotype" panose="02040502050505030304" pitchFamily="18" charset="0"/>
              </a:rPr>
              <a:t>document.getElementById</a:t>
            </a:r>
            <a:r>
              <a:rPr lang="en-US" sz="1000" dirty="0">
                <a:latin typeface="Palatino Linotype" panose="02040502050505030304" pitchFamily="18" charset="0"/>
              </a:rPr>
              <a:t>("pic")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alert(</a:t>
            </a:r>
            <a:r>
              <a:rPr lang="en-US" sz="1000" dirty="0" err="1">
                <a:latin typeface="Palatino Linotype" panose="02040502050505030304" pitchFamily="18" charset="0"/>
              </a:rPr>
              <a:t>a.title</a:t>
            </a:r>
            <a:r>
              <a:rPr lang="en-US" sz="1000" dirty="0">
                <a:latin typeface="Palatino Linotype" panose="02040502050505030304" pitchFamily="18" charset="0"/>
              </a:rPr>
              <a:t>)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alert(</a:t>
            </a:r>
            <a:r>
              <a:rPr lang="en-US" sz="1000" dirty="0" err="1">
                <a:latin typeface="Palatino Linotype" panose="02040502050505030304" pitchFamily="18" charset="0"/>
              </a:rPr>
              <a:t>a.height</a:t>
            </a:r>
            <a:r>
              <a:rPr lang="en-US" sz="1000" dirty="0">
                <a:latin typeface="Palatino Linotype" panose="02040502050505030304" pitchFamily="18" charset="0"/>
              </a:rPr>
              <a:t>)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}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&lt;/script&gt;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&lt;/head&gt;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&lt;body&gt;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latin typeface="Palatino Linotype" panose="02040502050505030304" pitchFamily="18" charset="0"/>
              </a:rPr>
              <a:t> = "</a:t>
            </a:r>
            <a:r>
              <a:rPr lang="en-US" sz="1000" dirty="0" err="1">
                <a:latin typeface="Palatino Linotype" panose="02040502050505030304" pitchFamily="18" charset="0"/>
              </a:rPr>
              <a:t>robot.png</a:t>
            </a:r>
            <a:r>
              <a:rPr lang="en-US" sz="1000" dirty="0">
                <a:latin typeface="Palatino Linotype" panose="02040502050505030304" pitchFamily="18" charset="0"/>
              </a:rPr>
              <a:t>" id = "pic" height = "100" title = "My Robot" </a:t>
            </a:r>
            <a:r>
              <a:rPr lang="en-US" sz="1000" dirty="0" err="1">
                <a:latin typeface="Palatino Linotype" panose="02040502050505030304" pitchFamily="18" charset="0"/>
              </a:rPr>
              <a:t>onClick</a:t>
            </a:r>
            <a:r>
              <a:rPr lang="en-US" sz="1000" dirty="0">
                <a:latin typeface="Palatino Linotype" panose="02040502050505030304" pitchFamily="18" charset="0"/>
              </a:rPr>
              <a:t> = "</a:t>
            </a:r>
            <a:r>
              <a:rPr lang="en-US" sz="1000" dirty="0" err="1">
                <a:latin typeface="Palatino Linotype" panose="02040502050505030304" pitchFamily="18" charset="0"/>
              </a:rPr>
              <a:t>getValue</a:t>
            </a:r>
            <a:r>
              <a:rPr lang="en-US" sz="1000" dirty="0">
                <a:latin typeface="Palatino Linotype" panose="02040502050505030304" pitchFamily="18" charset="0"/>
              </a:rPr>
              <a:t>()"&gt;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&lt;/body&gt;</a:t>
            </a:r>
          </a:p>
          <a:p>
            <a:r>
              <a:rPr lang="en-US" sz="1000" dirty="0">
                <a:latin typeface="Palatino Linotype" panose="02040502050505030304" pitchFamily="18" charset="0"/>
              </a:rPr>
              <a:t>&lt;/html&gt;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000" dirty="0">
              <a:latin typeface="Palatino Linotype" panose="02040502050505030304" pitchFamily="18" charset="0"/>
            </a:endParaRPr>
          </a:p>
          <a:p>
            <a:pPr marL="172867" lvl="1"/>
            <a:endParaRPr lang="en-US" sz="1000" b="1" dirty="0">
              <a:latin typeface="Palatino Linotype" panose="02040502050505030304" pitchFamily="18" charset="0"/>
            </a:endParaRPr>
          </a:p>
          <a:p>
            <a:r>
              <a:rPr lang="en-US" sz="1000" dirty="0">
                <a:latin typeface="Palatino Linotype" panose="02040502050505030304" pitchFamily="18" charset="0"/>
              </a:rPr>
              <a:t>	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DB7C3-93AD-EA49-859C-13098747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430887"/>
          </a:xfrm>
        </p:spPr>
        <p:txBody>
          <a:bodyPr/>
          <a:lstStyle/>
          <a:p>
            <a:pPr algn="l"/>
            <a:r>
              <a:rPr lang="en-US" dirty="0"/>
              <a:t>Retrieving the text of an </a:t>
            </a:r>
            <a:br>
              <a:rPr lang="en-US" dirty="0"/>
            </a:br>
            <a:r>
              <a:rPr lang="en-US" dirty="0"/>
              <a:t>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9" y="8726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 err="1">
                <a:latin typeface="Palatino Linotype" panose="02040502050505030304" pitchFamily="18" charset="0"/>
              </a:rPr>
              <a:t>innerHTML</a:t>
            </a:r>
            <a:r>
              <a:rPr lang="en-US" dirty="0">
                <a:latin typeface="Palatino Linotype" panose="02040502050505030304" pitchFamily="18" charset="0"/>
              </a:rPr>
              <a:t> property defines both the HTML code and the text that occurs between that element’s opening and closing.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document.getElementById</a:t>
            </a:r>
            <a:r>
              <a:rPr lang="en-US" sz="1100" dirty="0">
                <a:latin typeface="Palatino Linotype" panose="02040502050505030304" pitchFamily="18" charset="0"/>
              </a:rPr>
              <a:t>(“element-id”).</a:t>
            </a:r>
            <a:r>
              <a:rPr lang="en-US" sz="1100" dirty="0" err="1">
                <a:latin typeface="Palatino Linotype" panose="02040502050505030304" pitchFamily="18" charset="0"/>
              </a:rPr>
              <a:t>innerHTML</a:t>
            </a:r>
            <a:endParaRPr lang="en-US" sz="1100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2245B-2F26-B942-9E4C-C6A27280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350" y="130175"/>
            <a:ext cx="2922803" cy="215444"/>
          </a:xfrm>
        </p:spPr>
        <p:txBody>
          <a:bodyPr/>
          <a:lstStyle/>
          <a:p>
            <a:pPr algn="ctr"/>
            <a:r>
              <a:rPr lang="en-US" dirty="0"/>
              <a:t>Retrieving the text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787" y="587375"/>
            <a:ext cx="1615263" cy="1172937"/>
          </a:xfrm>
        </p:spPr>
        <p:txBody>
          <a:bodyPr>
            <a:no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&lt;title&gt;Retrieving Text&lt;/title&gt;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getText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mypara</a:t>
            </a:r>
            <a:r>
              <a:rPr lang="en-US" dirty="0"/>
              <a:t>")</a:t>
            </a:r>
          </a:p>
          <a:p>
            <a:r>
              <a:rPr lang="en-US" dirty="0"/>
              <a:t>alert(</a:t>
            </a:r>
            <a:r>
              <a:rPr lang="en-US" dirty="0" err="1"/>
              <a:t>a.innerHTML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503F3-007E-5A4C-A302-2BEFC0BFC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6676" y="587375"/>
            <a:ext cx="1614687" cy="1354217"/>
          </a:xfrm>
        </p:spPr>
        <p:txBody>
          <a:bodyPr/>
          <a:lstStyle/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id = "</a:t>
            </a:r>
            <a:r>
              <a:rPr lang="en-US" dirty="0" err="1"/>
              <a:t>mypara</a:t>
            </a:r>
            <a:r>
              <a:rPr lang="en-US" dirty="0"/>
              <a:t>" </a:t>
            </a:r>
            <a:r>
              <a:rPr lang="en-US" dirty="0" err="1"/>
              <a:t>onClick</a:t>
            </a:r>
            <a:r>
              <a:rPr lang="en-US" dirty="0"/>
              <a:t> = "</a:t>
            </a:r>
            <a:r>
              <a:rPr lang="en-US" dirty="0" err="1"/>
              <a:t>getText</a:t>
            </a:r>
            <a:r>
              <a:rPr lang="en-US" dirty="0"/>
              <a:t>()"&gt;</a:t>
            </a:r>
          </a:p>
          <a:p>
            <a:r>
              <a:rPr lang="en-US" dirty="0"/>
              <a:t>Hello World 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7877-E591-0647-BA25-DC6A82C4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9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30175"/>
            <a:ext cx="3976211" cy="215444"/>
          </a:xfrm>
        </p:spPr>
        <p:txBody>
          <a:bodyPr/>
          <a:lstStyle/>
          <a:p>
            <a:pPr algn="l"/>
            <a:r>
              <a:rPr lang="en-US" dirty="0"/>
              <a:t>Getting value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9" y="644063"/>
            <a:ext cx="422386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 err="1"/>
              <a:t>getAttribute</a:t>
            </a:r>
            <a:r>
              <a:rPr lang="en-US" dirty="0"/>
              <a:t>() method is used to retrieve values of attributes: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sz="1000" dirty="0"/>
              <a:t>              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/>
              <a:t>document.getElementById</a:t>
            </a:r>
            <a:r>
              <a:rPr lang="en-US" sz="1000" dirty="0"/>
              <a:t>(“element-id”).</a:t>
            </a:r>
            <a:r>
              <a:rPr lang="en-US" sz="1000" dirty="0" err="1"/>
              <a:t>getAttribute</a:t>
            </a:r>
            <a:r>
              <a:rPr lang="en-US" sz="1000" dirty="0"/>
              <a:t>(“attribute-name”);</a:t>
            </a:r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For example:</a:t>
            </a:r>
          </a:p>
          <a:p>
            <a:pPr lvl="1"/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document.getElementById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(“pic”).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getAttribute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(“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”);</a:t>
            </a:r>
            <a:endParaRPr lang="en-US" sz="1000" b="1" dirty="0">
              <a:solidFill>
                <a:schemeClr val="accent6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Instructions are to be strictly coded in the way they are defined.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58ABE-459C-134F-A142-EAFDBB62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30175"/>
            <a:ext cx="3976211" cy="215444"/>
          </a:xfrm>
        </p:spPr>
        <p:txBody>
          <a:bodyPr/>
          <a:lstStyle/>
          <a:p>
            <a:pPr algn="l"/>
            <a:r>
              <a:rPr lang="en-US" dirty="0"/>
              <a:t>Setting values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So far, we have created references to HTML elements and accessed their attributes through those references.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However, to add dynamic effect on the web page, the next step is to set new values to those attributes.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 err="1">
                <a:latin typeface="Palatino Linotype" panose="02040502050505030304" pitchFamily="18" charset="0"/>
              </a:rPr>
              <a:t>setAttribute</a:t>
            </a:r>
            <a:r>
              <a:rPr lang="en-US" dirty="0">
                <a:latin typeface="Palatino Linotype" panose="02040502050505030304" pitchFamily="18" charset="0"/>
              </a:rPr>
              <a:t>() method is used to set values of attributes: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document.getElementById</a:t>
            </a:r>
            <a:r>
              <a:rPr lang="en-US" sz="1100" dirty="0">
                <a:latin typeface="Palatino Linotype" panose="02040502050505030304" pitchFamily="18" charset="0"/>
              </a:rPr>
              <a:t>(“element-id”).</a:t>
            </a:r>
            <a:r>
              <a:rPr lang="en-US" sz="1100" dirty="0" err="1">
                <a:latin typeface="Palatino Linotype" panose="02040502050505030304" pitchFamily="18" charset="0"/>
              </a:rPr>
              <a:t>setAttribute</a:t>
            </a:r>
            <a:r>
              <a:rPr lang="en-US" sz="1100" dirty="0">
                <a:latin typeface="Palatino Linotype" panose="02040502050505030304" pitchFamily="18" charset="0"/>
              </a:rPr>
              <a:t>(“attribute-name”, “Value”)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document.getElementById</a:t>
            </a:r>
            <a:r>
              <a:rPr lang="en-US" sz="1100" dirty="0">
                <a:latin typeface="Palatino Linotype" panose="02040502050505030304" pitchFamily="18" charset="0"/>
              </a:rPr>
              <a:t>(“pic”).</a:t>
            </a:r>
            <a:r>
              <a:rPr lang="en-US" sz="1100" dirty="0" err="1">
                <a:latin typeface="Palatino Linotype" panose="02040502050505030304" pitchFamily="18" charset="0"/>
              </a:rPr>
              <a:t>setAttribute</a:t>
            </a:r>
            <a:r>
              <a:rPr lang="en-US" sz="1100" dirty="0">
                <a:latin typeface="Palatino Linotype" panose="02040502050505030304" pitchFamily="18" charset="0"/>
              </a:rPr>
              <a:t>(“</a:t>
            </a:r>
            <a:r>
              <a:rPr lang="en-US" sz="1100" dirty="0" err="1">
                <a:latin typeface="Palatino Linotype" panose="02040502050505030304" pitchFamily="18" charset="0"/>
              </a:rPr>
              <a:t>src</a:t>
            </a:r>
            <a:r>
              <a:rPr lang="en-US" sz="1100" dirty="0">
                <a:latin typeface="Palatino Linotype" panose="02040502050505030304" pitchFamily="18" charset="0"/>
              </a:rPr>
              <a:t>”, “</a:t>
            </a:r>
            <a:r>
              <a:rPr lang="en-US" sz="1100" dirty="0" err="1">
                <a:latin typeface="Palatino Linotype" panose="02040502050505030304" pitchFamily="18" charset="0"/>
              </a:rPr>
              <a:t>abc.jpg</a:t>
            </a:r>
            <a:r>
              <a:rPr lang="en-US" sz="1100" dirty="0">
                <a:latin typeface="Palatino Linotype" panose="02040502050505030304" pitchFamily="18" charset="0"/>
              </a:rPr>
              <a:t>”)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3DCD7-02AC-C341-97B5-F04FBA117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7964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Dialog boxes in JavaScript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HTML Document Object Model (DOM)</a:t>
            </a:r>
          </a:p>
          <a:p>
            <a:pPr marL="469265" marR="5080" lvl="1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786038"/>
            <a:ext cx="2922803" cy="1172937"/>
          </a:xfrm>
        </p:spPr>
        <p:txBody>
          <a:bodyPr>
            <a:norm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Dialog boxes in JavaScript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HTML Document Object Model (DOM)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993E1-59EB-C946-B200-76470B7F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Dialog boxes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JavaScript </a:t>
            </a:r>
            <a:r>
              <a:rPr lang="en-US" dirty="0">
                <a:latin typeface="Palatino Linotype" panose="02040502050505030304" pitchFamily="18" charset="0"/>
              </a:rPr>
              <a:t>provides the ability to pickup user input or display small amounts of text to the user by using dialog boxes.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These dialog boxes appear as separate windows and their content depends on the information provided by the user.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JavaScript provides 3 types of dialog boxes: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alert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prompt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confirm box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A0421-5793-6545-8C94-FCEC025E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Alert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An alert box </a:t>
            </a:r>
            <a:r>
              <a:rPr lang="en-US" dirty="0">
                <a:latin typeface="Palatino Linotype" panose="02040502050505030304" pitchFamily="18" charset="0"/>
              </a:rPr>
              <a:t>is simply a small message box that pops up and gives the user some information.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Mostly used to give a warning message to the user.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When an alert box pops up, the user will have to click “OK” to proceed.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Syntax: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alert (“message”)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6C4E1-894D-874D-BBD0-C05DE919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15444"/>
          </a:xfrm>
        </p:spPr>
        <p:txBody>
          <a:bodyPr/>
          <a:lstStyle/>
          <a:p>
            <a:r>
              <a:rPr lang="en-US" dirty="0"/>
              <a:t>Alert Box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434975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alertme</a:t>
            </a:r>
            <a:r>
              <a:rPr lang="en-US" dirty="0"/>
              <a:t>(message)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alert(message)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alertme</a:t>
            </a:r>
            <a:r>
              <a:rPr lang="en-US" dirty="0"/>
              <a:t>("Welcome to my page")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&lt;h1&gt;Hello World. 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8B69B-EFD5-BC4C-A0A8-DE2E2255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Prompt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 prompt box is often used if you want the user to input a value before entering a page.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When a prompt box pops up, the user will have to click either “OK” or “Cancel” to proceed after entering an input value.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If the user clicks OK, the box returns the input value.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If the user clicks Cancel, the box returns null value.</a:t>
            </a:r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2646D-6FD3-B941-A933-41D7B20D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Prompt box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7" y="587375"/>
            <a:ext cx="3976211" cy="1543512"/>
          </a:xfrm>
        </p:spPr>
        <p:txBody>
          <a:bodyPr>
            <a:noAutofit/>
          </a:bodyPr>
          <a:lstStyle/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&lt;html&gt;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&lt;head&gt;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&lt;title&gt;Prompt box&lt;/title&gt;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&lt;script&gt;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function </a:t>
            </a:r>
            <a:r>
              <a:rPr lang="en-US" sz="1100" dirty="0" err="1">
                <a:latin typeface="Palatino Linotype" panose="02040502050505030304" pitchFamily="18" charset="0"/>
              </a:rPr>
              <a:t>promptme</a:t>
            </a:r>
            <a:r>
              <a:rPr lang="en-US" sz="1100" dirty="0">
                <a:latin typeface="Palatino Linotype" panose="02040502050505030304" pitchFamily="18" charset="0"/>
              </a:rPr>
              <a:t>()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{</a:t>
            </a: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var</a:t>
            </a:r>
            <a:r>
              <a:rPr lang="en-US" sz="1100" dirty="0">
                <a:latin typeface="Palatino Linotype" panose="02040502050505030304" pitchFamily="18" charset="0"/>
              </a:rPr>
              <a:t> name = prompt("Please enter your name:", "Name");</a:t>
            </a: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document.write</a:t>
            </a:r>
            <a:r>
              <a:rPr lang="en-US" sz="1100" dirty="0">
                <a:latin typeface="Palatino Linotype" panose="02040502050505030304" pitchFamily="18" charset="0"/>
              </a:rPr>
              <a:t>("Hello Mr. " + name);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}</a:t>
            </a:r>
          </a:p>
          <a:p>
            <a:pPr marL="345735" lvl="2"/>
            <a:r>
              <a:rPr lang="en-US" sz="1100" dirty="0" err="1">
                <a:latin typeface="Palatino Linotype" panose="02040502050505030304" pitchFamily="18" charset="0"/>
              </a:rPr>
              <a:t>promptme</a:t>
            </a:r>
            <a:r>
              <a:rPr lang="en-US" sz="1100" dirty="0">
                <a:latin typeface="Palatino Linotype" panose="02040502050505030304" pitchFamily="18" charset="0"/>
              </a:rPr>
              <a:t>()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&lt;/script&gt;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&lt;/head&gt;</a:t>
            </a: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&lt;/html&gt;</a:t>
            </a: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05946-0314-3B4B-8F26-8CF4D89C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7" y="130175"/>
            <a:ext cx="2922803" cy="215444"/>
          </a:xfrm>
        </p:spPr>
        <p:txBody>
          <a:bodyPr/>
          <a:lstStyle/>
          <a:p>
            <a:r>
              <a:rPr lang="en-US" dirty="0"/>
              <a:t>Confirm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 confirm box is often used if we want the user to verify or accept something.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When a confirm box pops up, the user will have to click either “OK”, or “Cancel” to proceed.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If the user clicks “OK”, the box returns true.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If the user clicks Cancel, the box returns false. 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DA3EB-19B9-284A-8883-F6D52683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19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Once HTML elements are rendered in the browser window, the browser cannot recognize them.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To create interactive web pages, it is vital that the browser continues to recognize HTML elements.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JavaScript enabled browsers do this because they recognize and use DOM.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DOM organizes the HTML elements in a hierarchical form and makes it possible to recognize the HTML elements even after being displayed.</a:t>
            </a:r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23D10-B874-7040-9905-2B814187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19190</TotalTime>
  <Words>1104</Words>
  <Application>Microsoft Macintosh PowerPoint</Application>
  <PresentationFormat>Custom</PresentationFormat>
  <Paragraphs>275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Microsoft Sans Serif</vt:lpstr>
      <vt:lpstr>Palatino Linotype</vt:lpstr>
      <vt:lpstr>Trebuchet MS</vt:lpstr>
      <vt:lpstr>Office Theme</vt:lpstr>
      <vt:lpstr>PowerPoint Presentation</vt:lpstr>
      <vt:lpstr>Outline</vt:lpstr>
      <vt:lpstr>Dialog boxes in JavaScript</vt:lpstr>
      <vt:lpstr>Alert Box</vt:lpstr>
      <vt:lpstr>Alert Box – cont.</vt:lpstr>
      <vt:lpstr>Prompt box</vt:lpstr>
      <vt:lpstr>Prompt box – cont.</vt:lpstr>
      <vt:lpstr>Confirm box</vt:lpstr>
      <vt:lpstr>Document Object Model (DOM)</vt:lpstr>
      <vt:lpstr>DOM cont.</vt:lpstr>
      <vt:lpstr>DOM cont.</vt:lpstr>
      <vt:lpstr>Dom – cont.</vt:lpstr>
      <vt:lpstr>Retrieving HTML elements</vt:lpstr>
      <vt:lpstr>Retrieving HTML elements – cont.</vt:lpstr>
      <vt:lpstr>Retrieving the text of an  element</vt:lpstr>
      <vt:lpstr>Retrieving the text – cont.</vt:lpstr>
      <vt:lpstr>Getting value of attributes</vt:lpstr>
      <vt:lpstr>Setting values of attributes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863</cp:revision>
  <dcterms:created xsi:type="dcterms:W3CDTF">2021-03-12T19:02:42Z</dcterms:created>
  <dcterms:modified xsi:type="dcterms:W3CDTF">2022-03-19T00:16:29Z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