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8" r:id="rId2"/>
    <p:sldId id="285" r:id="rId3"/>
    <p:sldId id="286" r:id="rId4"/>
    <p:sldId id="371" r:id="rId5"/>
    <p:sldId id="388" r:id="rId6"/>
    <p:sldId id="372" r:id="rId7"/>
    <p:sldId id="397" r:id="rId8"/>
    <p:sldId id="398" r:id="rId9"/>
    <p:sldId id="389" r:id="rId10"/>
    <p:sldId id="373" r:id="rId11"/>
    <p:sldId id="399" r:id="rId12"/>
    <p:sldId id="400" r:id="rId13"/>
    <p:sldId id="358" r:id="rId14"/>
    <p:sldId id="401" r:id="rId15"/>
    <p:sldId id="395" r:id="rId16"/>
    <p:sldId id="365" r:id="rId17"/>
    <p:sldId id="396" r:id="rId18"/>
    <p:sldId id="284" r:id="rId19"/>
    <p:sldId id="277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7" autoAdjust="0"/>
    <p:restoredTop sz="94694"/>
  </p:normalViewPr>
  <p:slideViewPr>
    <p:cSldViewPr>
      <p:cViewPr varScale="1">
        <p:scale>
          <a:sx n="240" d="100"/>
          <a:sy n="240" d="100"/>
        </p:scale>
        <p:origin x="12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3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161" y="1331235"/>
            <a:ext cx="1615263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6676" y="1331235"/>
            <a:ext cx="1614687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30505" y="3218497"/>
            <a:ext cx="1060323" cy="276999"/>
          </a:xfrm>
        </p:spPr>
        <p:txBody>
          <a:bodyPr/>
          <a:lstStyle/>
          <a:p>
            <a:fld id="{137DA5AC-4951-B948-9371-4BA05BF2B83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67434" y="3218497"/>
            <a:ext cx="1475232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4313986" y="3283967"/>
            <a:ext cx="152400" cy="92333"/>
          </a:xfrm>
        </p:spPr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lice1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History, Navigator, Screen and Form 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3331"/>
            <a:ext cx="2922803" cy="215444"/>
          </a:xfrm>
        </p:spPr>
        <p:txBody>
          <a:bodyPr/>
          <a:lstStyle/>
          <a:p>
            <a:r>
              <a:rPr lang="en-US" dirty="0"/>
              <a:t>The Screen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Screen object contains information about the visitor’s screen.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might need this information to determine which images to display or how large the page can be.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032B7-499E-DD46-B65B-74BF8AE8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The Screen object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Properties of the Screen object: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 err="1">
                <a:latin typeface="Palatino Linotype" panose="02040502050505030304" pitchFamily="18" charset="0"/>
              </a:rPr>
              <a:t>availHeight</a:t>
            </a:r>
            <a:r>
              <a:rPr lang="en-US" sz="1100" b="1" dirty="0">
                <a:latin typeface="Palatino Linotype" panose="02040502050505030304" pitchFamily="18" charset="0"/>
              </a:rPr>
              <a:t>: </a:t>
            </a:r>
            <a:r>
              <a:rPr lang="en-US" sz="1100" dirty="0">
                <a:latin typeface="Palatino Linotype" panose="02040502050505030304" pitchFamily="18" charset="0"/>
              </a:rPr>
              <a:t>Returns the height of the screen (excluding the windows taskbar) 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 err="1">
                <a:latin typeface="Palatino Linotype" panose="02040502050505030304" pitchFamily="18" charset="0"/>
              </a:rPr>
              <a:t>availWidth</a:t>
            </a:r>
            <a:r>
              <a:rPr lang="en-US" sz="1100" b="1" dirty="0">
                <a:latin typeface="Palatino Linotype" panose="02040502050505030304" pitchFamily="18" charset="0"/>
              </a:rPr>
              <a:t>: </a:t>
            </a:r>
            <a:r>
              <a:rPr lang="en-US" sz="1100" dirty="0">
                <a:latin typeface="Palatino Linotype" panose="02040502050505030304" pitchFamily="18" charset="0"/>
              </a:rPr>
              <a:t>Returns the width of the screen (excluding the windows taskbar) 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 err="1">
                <a:latin typeface="Palatino Linotype" panose="02040502050505030304" pitchFamily="18" charset="0"/>
              </a:rPr>
              <a:t>colorDepth</a:t>
            </a:r>
            <a:r>
              <a:rPr lang="en-US" sz="1100" b="1" dirty="0">
                <a:latin typeface="Palatino Linotype" panose="02040502050505030304" pitchFamily="18" charset="0"/>
              </a:rPr>
              <a:t>: </a:t>
            </a:r>
            <a:r>
              <a:rPr lang="en-US" sz="1100" dirty="0">
                <a:latin typeface="Palatino Linotype" panose="02040502050505030304" pitchFamily="18" charset="0"/>
              </a:rPr>
              <a:t>Returns the bit depth of the color palette for displaying images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height:</a:t>
            </a:r>
            <a:r>
              <a:rPr lang="en-US" sz="1100" dirty="0">
                <a:latin typeface="Palatino Linotype" panose="02040502050505030304" pitchFamily="18" charset="0"/>
              </a:rPr>
              <a:t> Returns the total height of the screen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width:</a:t>
            </a:r>
            <a:r>
              <a:rPr lang="en-US" sz="1100" dirty="0">
                <a:latin typeface="Palatino Linotype" panose="02040502050505030304" pitchFamily="18" charset="0"/>
              </a:rPr>
              <a:t> Returns the total width of the screen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4F6DB-3CAC-9A4A-BFDE-82633534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The Screen object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587375"/>
            <a:ext cx="4038600" cy="1600200"/>
          </a:xfrm>
        </p:spPr>
        <p:txBody>
          <a:bodyPr>
            <a:noAutofit/>
          </a:bodyPr>
          <a:lstStyle/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&lt;html&gt;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&lt;head&gt;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&lt;title&gt;Screen object&lt;/title&gt;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&lt;/head&gt;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&lt;body&gt;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&lt;script&gt;</a:t>
            </a: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document.write</a:t>
            </a:r>
            <a:r>
              <a:rPr lang="en-US" sz="1100" dirty="0">
                <a:latin typeface="Palatino Linotype" panose="02040502050505030304" pitchFamily="18" charset="0"/>
              </a:rPr>
              <a:t>("Available height: " + </a:t>
            </a:r>
            <a:r>
              <a:rPr lang="en-US" sz="1100" dirty="0" err="1">
                <a:latin typeface="Palatino Linotype" panose="02040502050505030304" pitchFamily="18" charset="0"/>
              </a:rPr>
              <a:t>screen.availHeight</a:t>
            </a:r>
            <a:r>
              <a:rPr lang="en-US" sz="1100" dirty="0">
                <a:latin typeface="Palatino Linotype" panose="02040502050505030304" pitchFamily="18" charset="0"/>
              </a:rPr>
              <a:t>)</a:t>
            </a: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document.write</a:t>
            </a:r>
            <a:r>
              <a:rPr lang="en-US" sz="1100" dirty="0">
                <a:latin typeface="Palatino Linotype" panose="02040502050505030304" pitchFamily="18" charset="0"/>
              </a:rPr>
              <a:t>("&lt;</a:t>
            </a:r>
            <a:r>
              <a:rPr lang="en-US" sz="1100" dirty="0" err="1">
                <a:latin typeface="Palatino Linotype" panose="02040502050505030304" pitchFamily="18" charset="0"/>
              </a:rPr>
              <a:t>br</a:t>
            </a:r>
            <a:r>
              <a:rPr lang="en-US" sz="1100" dirty="0">
                <a:latin typeface="Palatino Linotype" panose="02040502050505030304" pitchFamily="18" charset="0"/>
              </a:rPr>
              <a:t>&gt;Available width: " + </a:t>
            </a:r>
            <a:r>
              <a:rPr lang="en-US" sz="1100" dirty="0" err="1">
                <a:latin typeface="Palatino Linotype" panose="02040502050505030304" pitchFamily="18" charset="0"/>
              </a:rPr>
              <a:t>screen.availWidth</a:t>
            </a:r>
            <a:r>
              <a:rPr lang="en-US" sz="1100" dirty="0">
                <a:latin typeface="Palatino Linotype" panose="02040502050505030304" pitchFamily="18" charset="0"/>
              </a:rPr>
              <a:t>)</a:t>
            </a: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document.write</a:t>
            </a:r>
            <a:r>
              <a:rPr lang="en-US" sz="1100" dirty="0">
                <a:latin typeface="Palatino Linotype" panose="02040502050505030304" pitchFamily="18" charset="0"/>
              </a:rPr>
              <a:t>("&lt;</a:t>
            </a:r>
            <a:r>
              <a:rPr lang="en-US" sz="1100" dirty="0" err="1">
                <a:latin typeface="Palatino Linotype" panose="02040502050505030304" pitchFamily="18" charset="0"/>
              </a:rPr>
              <a:t>br</a:t>
            </a:r>
            <a:r>
              <a:rPr lang="en-US" sz="1100" dirty="0">
                <a:latin typeface="Palatino Linotype" panose="02040502050505030304" pitchFamily="18" charset="0"/>
              </a:rPr>
              <a:t>&gt;&lt;</a:t>
            </a:r>
            <a:r>
              <a:rPr lang="en-US" sz="1100" dirty="0" err="1">
                <a:latin typeface="Palatino Linotype" panose="02040502050505030304" pitchFamily="18" charset="0"/>
              </a:rPr>
              <a:t>br</a:t>
            </a:r>
            <a:r>
              <a:rPr lang="en-US" sz="1100" dirty="0">
                <a:latin typeface="Palatino Linotype" panose="02040502050505030304" pitchFamily="18" charset="0"/>
              </a:rPr>
              <a:t>&gt;Height: " + </a:t>
            </a:r>
            <a:r>
              <a:rPr lang="en-US" sz="1100" dirty="0" err="1">
                <a:latin typeface="Palatino Linotype" panose="02040502050505030304" pitchFamily="18" charset="0"/>
              </a:rPr>
              <a:t>screen.height</a:t>
            </a:r>
            <a:r>
              <a:rPr lang="en-US" sz="1100" dirty="0">
                <a:latin typeface="Palatino Linotype" panose="02040502050505030304" pitchFamily="18" charset="0"/>
              </a:rPr>
              <a:t>)</a:t>
            </a: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document.write</a:t>
            </a:r>
            <a:r>
              <a:rPr lang="en-US" sz="1100" dirty="0">
                <a:latin typeface="Palatino Linotype" panose="02040502050505030304" pitchFamily="18" charset="0"/>
              </a:rPr>
              <a:t>("&lt;</a:t>
            </a:r>
            <a:r>
              <a:rPr lang="en-US" sz="1100" dirty="0" err="1">
                <a:latin typeface="Palatino Linotype" panose="02040502050505030304" pitchFamily="18" charset="0"/>
              </a:rPr>
              <a:t>br</a:t>
            </a:r>
            <a:r>
              <a:rPr lang="en-US" sz="1100" dirty="0">
                <a:latin typeface="Palatino Linotype" panose="02040502050505030304" pitchFamily="18" charset="0"/>
              </a:rPr>
              <a:t>&gt;Width: " + </a:t>
            </a:r>
            <a:r>
              <a:rPr lang="en-US" sz="1100" dirty="0" err="1">
                <a:latin typeface="Palatino Linotype" panose="02040502050505030304" pitchFamily="18" charset="0"/>
              </a:rPr>
              <a:t>screen.width</a:t>
            </a:r>
            <a:r>
              <a:rPr lang="en-US" sz="1100" dirty="0">
                <a:latin typeface="Palatino Linotype" panose="02040502050505030304" pitchFamily="18" charset="0"/>
              </a:rPr>
              <a:t>)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&lt;/script&gt;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&lt;/body&gt;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CA616-E8EF-4F42-A102-F0B8691D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15444"/>
          </a:xfrm>
        </p:spPr>
        <p:txBody>
          <a:bodyPr/>
          <a:lstStyle/>
          <a:p>
            <a:pPr algn="l"/>
            <a:r>
              <a:rPr lang="en-US" dirty="0"/>
              <a:t>The Form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34975"/>
            <a:ext cx="4216955" cy="1572448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</a:t>
            </a:r>
            <a:r>
              <a:rPr lang="en-US" b="1" dirty="0"/>
              <a:t>Form</a:t>
            </a:r>
            <a:r>
              <a:rPr lang="en-US" dirty="0"/>
              <a:t> object represents an HTML form.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For each &lt;form&gt; tag in an HTML document, a </a:t>
            </a:r>
            <a:r>
              <a:rPr lang="en-US" b="1" dirty="0"/>
              <a:t>Form </a:t>
            </a:r>
            <a:r>
              <a:rPr lang="en-US" dirty="0"/>
              <a:t>object is created.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browser creates a “forms[] array” which keeps the number of form objects in the HTML code.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first form object in the HTML file is held as array index [0], the second as index [1] and so on.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”forms[] array” also holds information about each element used within &lt;form&gt; and &lt;/form&gt; tags.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Elements[] array keeps information about form elements.</a:t>
            </a:r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996E6-43E0-4442-B193-75825BC72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15444"/>
          </a:xfrm>
        </p:spPr>
        <p:txBody>
          <a:bodyPr/>
          <a:lstStyle/>
          <a:p>
            <a:r>
              <a:rPr lang="en-US" dirty="0"/>
              <a:t>Accessing 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919927"/>
            <a:ext cx="3976211" cy="1543512"/>
          </a:xfrm>
        </p:spPr>
        <p:txBody>
          <a:bodyPr>
            <a:noAutofit/>
          </a:bodyPr>
          <a:lstStyle/>
          <a:p>
            <a:endParaRPr lang="en-US" sz="605" dirty="0"/>
          </a:p>
          <a:p>
            <a:r>
              <a:rPr lang="en-US" sz="605" dirty="0"/>
              <a:t>	</a:t>
            </a:r>
          </a:p>
          <a:p>
            <a:endParaRPr lang="en-US" sz="605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1C0807D-9978-424D-A830-4008138F9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1" y="739775"/>
            <a:ext cx="4082866" cy="19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6DDE6-40AF-B74C-99E9-597E9AAB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Setting 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11175"/>
            <a:ext cx="4114800" cy="16002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For the previous form example, we can set the form elements as follows: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document.forms</a:t>
            </a:r>
            <a:r>
              <a:rPr lang="en-US" sz="1100" dirty="0">
                <a:latin typeface="Palatino Linotype" panose="02040502050505030304" pitchFamily="18" charset="0"/>
              </a:rPr>
              <a:t>[0].</a:t>
            </a:r>
            <a:r>
              <a:rPr lang="en-US" sz="1100" dirty="0" err="1">
                <a:latin typeface="Palatino Linotype" panose="02040502050505030304" pitchFamily="18" charset="0"/>
              </a:rPr>
              <a:t>name.value</a:t>
            </a:r>
            <a:r>
              <a:rPr lang="en-US" sz="1100" dirty="0">
                <a:latin typeface="Palatino Linotype" panose="02040502050505030304" pitchFamily="18" charset="0"/>
              </a:rPr>
              <a:t> = “Alice”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or, </a:t>
            </a:r>
          </a:p>
          <a:p>
            <a:r>
              <a:rPr lang="en-US" dirty="0">
                <a:latin typeface="Palatino Linotype" panose="02040502050505030304" pitchFamily="18" charset="0"/>
              </a:rPr>
              <a:t>                  document.form1.elements[0].value = “Alice”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document.forms</a:t>
            </a:r>
            <a:r>
              <a:rPr lang="en-US" sz="1100" dirty="0">
                <a:latin typeface="Palatino Linotype" panose="02040502050505030304" pitchFamily="18" charset="0"/>
              </a:rPr>
              <a:t>[0].</a:t>
            </a:r>
            <a:r>
              <a:rPr lang="en-US" sz="1100" dirty="0" err="1">
                <a:latin typeface="Palatino Linotype" panose="02040502050505030304" pitchFamily="18" charset="0"/>
              </a:rPr>
              <a:t>email.value</a:t>
            </a:r>
            <a:r>
              <a:rPr lang="en-US" sz="1100" dirty="0">
                <a:latin typeface="Palatino Linotype" panose="02040502050505030304" pitchFamily="18" charset="0"/>
              </a:rPr>
              <a:t> = </a:t>
            </a:r>
            <a:r>
              <a:rPr lang="en-US" sz="1100" dirty="0">
                <a:latin typeface="Palatino Linotype" panose="02040502050505030304" pitchFamily="18" charset="0"/>
                <a:hlinkClick r:id="rId3"/>
              </a:rPr>
              <a:t>Alice</a:t>
            </a: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100" dirty="0">
                <a:latin typeface="Palatino Linotype" panose="02040502050505030304" pitchFamily="18" charset="0"/>
                <a:hlinkClick r:id="rId3"/>
              </a:rPr>
              <a:t>@gmail.com</a:t>
            </a:r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or, </a:t>
            </a:r>
          </a:p>
          <a:p>
            <a:r>
              <a:rPr lang="en-US" dirty="0">
                <a:latin typeface="Palatino Linotype" panose="02040502050505030304" pitchFamily="18" charset="0"/>
              </a:rPr>
              <a:t>                  document.form1.elements[1].value = </a:t>
            </a:r>
            <a:r>
              <a:rPr lang="en-US" dirty="0">
                <a:latin typeface="Palatino Linotype" panose="02040502050505030304" pitchFamily="18" charset="0"/>
                <a:hlinkClick r:id="rId3"/>
              </a:rPr>
              <a:t>Alice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dirty="0">
                <a:latin typeface="Palatino Linotype" panose="02040502050505030304" pitchFamily="18" charset="0"/>
                <a:hlinkClick r:id="rId3"/>
              </a:rPr>
              <a:t>@gmail.com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Hence, we can read and write form elements on a web page using JavaScript at run time.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2705C-DAF6-AB4A-A589-1066645B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0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30175"/>
            <a:ext cx="3976211" cy="215444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11867-A94A-9343-9E2C-66E8FF0C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434975"/>
            <a:ext cx="1931731" cy="1271158"/>
          </a:xfrm>
        </p:spPr>
        <p:txBody>
          <a:bodyPr>
            <a:noAutofit/>
          </a:bodyPr>
          <a:lstStyle/>
          <a:p>
            <a:r>
              <a:rPr lang="en-US" sz="900" dirty="0"/>
              <a:t>&lt;html&gt;</a:t>
            </a:r>
          </a:p>
          <a:p>
            <a:r>
              <a:rPr lang="en-US" sz="900" dirty="0"/>
              <a:t>&lt;head&gt;</a:t>
            </a:r>
          </a:p>
          <a:p>
            <a:r>
              <a:rPr lang="en-US" sz="900" dirty="0"/>
              <a:t>&lt;title&gt;History object&lt;/title&gt;</a:t>
            </a:r>
          </a:p>
          <a:p>
            <a:r>
              <a:rPr lang="en-US" sz="900" dirty="0"/>
              <a:t>&lt;script&gt;</a:t>
            </a:r>
          </a:p>
          <a:p>
            <a:endParaRPr lang="en-US" sz="900" dirty="0"/>
          </a:p>
          <a:p>
            <a:r>
              <a:rPr lang="en-US" sz="900" dirty="0"/>
              <a:t>function </a:t>
            </a:r>
            <a:r>
              <a:rPr lang="en-US" sz="900" dirty="0" err="1"/>
              <a:t>ver</a:t>
            </a:r>
            <a:r>
              <a:rPr lang="en-US" sz="900" dirty="0"/>
              <a:t>()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 err="1"/>
              <a:t>var</a:t>
            </a:r>
            <a:r>
              <a:rPr lang="en-US" sz="900" dirty="0"/>
              <a:t> cur, pre, </a:t>
            </a:r>
            <a:r>
              <a:rPr lang="en-US" sz="900" dirty="0" err="1"/>
              <a:t>ut</a:t>
            </a:r>
            <a:r>
              <a:rPr lang="en-US" sz="900" dirty="0"/>
              <a:t>, bill</a:t>
            </a:r>
          </a:p>
          <a:p>
            <a:r>
              <a:rPr lang="en-US" sz="900" dirty="0"/>
              <a:t>cur = form1.elements[1].value</a:t>
            </a:r>
          </a:p>
          <a:p>
            <a:r>
              <a:rPr lang="en-US" sz="900" dirty="0"/>
              <a:t>pre = form1.elements[0].value</a:t>
            </a:r>
          </a:p>
          <a:p>
            <a:r>
              <a:rPr lang="en-US" sz="900" dirty="0"/>
              <a:t>if(cur&lt;pre)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alert("Current reading cannot be less than previous reading")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else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form1.elements[2].value = cur - pre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7B10F8-18F6-9C41-A680-BF8D95285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5050" y="358775"/>
            <a:ext cx="2211774" cy="1477258"/>
          </a:xfrm>
        </p:spPr>
        <p:txBody>
          <a:bodyPr>
            <a:noAutofit/>
          </a:bodyPr>
          <a:lstStyle/>
          <a:p>
            <a:r>
              <a:rPr lang="en-US" sz="900" dirty="0"/>
              <a:t>form1.elements[3].value = form1.elements[2].value * 5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&lt;/script&gt;</a:t>
            </a:r>
          </a:p>
          <a:p>
            <a:r>
              <a:rPr lang="en-US" sz="900" dirty="0"/>
              <a:t>&lt;/head&gt;</a:t>
            </a:r>
          </a:p>
          <a:p>
            <a:r>
              <a:rPr lang="en-US" sz="900" dirty="0"/>
              <a:t>&lt;body&gt;</a:t>
            </a:r>
          </a:p>
          <a:p>
            <a:r>
              <a:rPr lang="en-US" sz="900" dirty="0"/>
              <a:t>&lt;form name = "form1"&gt;</a:t>
            </a:r>
          </a:p>
          <a:p>
            <a:r>
              <a:rPr lang="en-US" sz="900" dirty="0"/>
              <a:t>Previous Reading &lt;input type = "text" size = 30&gt;&lt;</a:t>
            </a:r>
            <a:r>
              <a:rPr lang="en-US" sz="900" dirty="0" err="1"/>
              <a:t>br</a:t>
            </a:r>
            <a:r>
              <a:rPr lang="en-US" sz="900" dirty="0"/>
              <a:t>&gt;</a:t>
            </a:r>
          </a:p>
          <a:p>
            <a:endParaRPr lang="en-US" sz="900" dirty="0"/>
          </a:p>
          <a:p>
            <a:r>
              <a:rPr lang="en-US" sz="900" dirty="0"/>
              <a:t>Current Reading &lt;input type = "text" size = 30 </a:t>
            </a:r>
            <a:r>
              <a:rPr lang="en-US" sz="900" dirty="0" err="1"/>
              <a:t>onchange</a:t>
            </a:r>
            <a:r>
              <a:rPr lang="en-US" sz="900" dirty="0"/>
              <a:t> = "</a:t>
            </a:r>
            <a:r>
              <a:rPr lang="en-US" sz="900" dirty="0" err="1"/>
              <a:t>ver</a:t>
            </a:r>
            <a:r>
              <a:rPr lang="en-US" sz="900" dirty="0"/>
              <a:t>()"&gt;&lt;</a:t>
            </a:r>
            <a:r>
              <a:rPr lang="en-US" sz="900" dirty="0" err="1"/>
              <a:t>br</a:t>
            </a:r>
            <a:r>
              <a:rPr lang="en-US" sz="900" dirty="0"/>
              <a:t>&gt;</a:t>
            </a:r>
          </a:p>
          <a:p>
            <a:endParaRPr lang="en-US" sz="900" dirty="0"/>
          </a:p>
          <a:p>
            <a:r>
              <a:rPr lang="en-US" sz="900" dirty="0"/>
              <a:t>Usage &lt;input type = "text" size = 30&gt;&lt;</a:t>
            </a:r>
            <a:r>
              <a:rPr lang="en-US" sz="900" dirty="0" err="1"/>
              <a:t>br</a:t>
            </a:r>
            <a:r>
              <a:rPr lang="en-US" sz="900" dirty="0"/>
              <a:t>&gt;</a:t>
            </a:r>
          </a:p>
          <a:p>
            <a:endParaRPr lang="en-US" sz="900" dirty="0"/>
          </a:p>
          <a:p>
            <a:r>
              <a:rPr lang="en-US" sz="900" dirty="0"/>
              <a:t>Billed amount &lt;input type = "text" size = 30&gt;&lt;</a:t>
            </a:r>
            <a:r>
              <a:rPr lang="en-US" sz="900" dirty="0" err="1"/>
              <a:t>br</a:t>
            </a:r>
            <a:r>
              <a:rPr lang="en-US" sz="900" dirty="0"/>
              <a:t>&gt;</a:t>
            </a:r>
          </a:p>
          <a:p>
            <a:r>
              <a:rPr lang="en-US" sz="900" dirty="0"/>
              <a:t>&lt;/form&gt;</a:t>
            </a:r>
          </a:p>
          <a:p>
            <a:r>
              <a:rPr lang="en-US" sz="900" dirty="0"/>
              <a:t>&lt;/body&gt;</a:t>
            </a:r>
          </a:p>
          <a:p>
            <a:r>
              <a:rPr lang="en-US" sz="900" dirty="0"/>
              <a:t>&lt;/html&gt;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3909F-316F-C444-B77E-E8A9CA8F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15444"/>
          </a:xfrm>
        </p:spPr>
        <p:txBody>
          <a:bodyPr/>
          <a:lstStyle/>
          <a:p>
            <a:r>
              <a:rPr lang="en-US" dirty="0"/>
              <a:t>Validating form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D0122-DB5A-BC44-BB52-0D814D69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63575"/>
            <a:ext cx="2922803" cy="891334"/>
          </a:xfrm>
        </p:spPr>
        <p:txBody>
          <a:bodyPr/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We can also validate form data using JavaScript.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For example, we can check if a name field is non-empty, or an email id is valid in a form.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B5519-76E2-F448-8CC8-76AB31CE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8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7964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History object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Navigator object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Screen object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Form object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469265" marR="5080" lvl="1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63575"/>
            <a:ext cx="2922803" cy="1172937"/>
          </a:xfrm>
        </p:spPr>
        <p:txBody>
          <a:bodyPr>
            <a:normAutofit lnSpcReduction="10000"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History object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Navigator object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Screen object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Form object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2C644-D238-E347-9697-6C1AA02F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The History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History object contains the URL-s visited by the user (within a browser window).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History object is part of the </a:t>
            </a:r>
            <a:r>
              <a:rPr lang="en-US" b="1" dirty="0">
                <a:latin typeface="Palatino Linotype" panose="02040502050505030304" pitchFamily="18" charset="0"/>
              </a:rPr>
              <a:t>Window</a:t>
            </a:r>
            <a:r>
              <a:rPr lang="en-US" dirty="0">
                <a:latin typeface="Palatino Linotype" panose="02040502050505030304" pitchFamily="18" charset="0"/>
              </a:rPr>
              <a:t> object and is accessed through the </a:t>
            </a:r>
            <a:r>
              <a:rPr lang="en-US" b="1" dirty="0" err="1">
                <a:latin typeface="Palatino Linotype" panose="02040502050505030304" pitchFamily="18" charset="0"/>
              </a:rPr>
              <a:t>window.history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property.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Used to move forward and backward through the visitor’s browsing history.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E713B-A94E-DB4D-96D1-F4C2F8F3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The History object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4349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Properties of the History object: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Length: </a:t>
            </a:r>
            <a:r>
              <a:rPr lang="en-US" sz="1100" dirty="0">
                <a:latin typeface="Palatino Linotype" panose="02040502050505030304" pitchFamily="18" charset="0"/>
              </a:rPr>
              <a:t>Returns the number of URL-s in the history list.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Methods of the History object: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back(): </a:t>
            </a:r>
            <a:r>
              <a:rPr lang="en-US" sz="1100" dirty="0">
                <a:latin typeface="Palatino Linotype" panose="02040502050505030304" pitchFamily="18" charset="0"/>
              </a:rPr>
              <a:t>Loads the previous URL in the history list.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forward(): </a:t>
            </a:r>
            <a:r>
              <a:rPr lang="en-US" sz="1100" dirty="0">
                <a:latin typeface="Palatino Linotype" panose="02040502050505030304" pitchFamily="18" charset="0"/>
              </a:rPr>
              <a:t>Loads the next URL in the history list.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go():</a:t>
            </a:r>
            <a:r>
              <a:rPr lang="en-US" sz="1100" dirty="0">
                <a:latin typeface="Palatino Linotype" panose="02040502050505030304" pitchFamily="18" charset="0"/>
              </a:rPr>
              <a:t> Loads a specific URL from the history list.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AEA89-C9B6-D645-997D-0C1B1BEC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The History object –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C9E45-423B-4B4A-927D-0B442E846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511175"/>
            <a:ext cx="1905000" cy="1219200"/>
          </a:xfrm>
        </p:spPr>
        <p:txBody>
          <a:bodyPr>
            <a:no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&lt;title&gt;History object&lt;/title&gt;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history.length</a:t>
            </a:r>
            <a:r>
              <a:rPr lang="en-US" dirty="0"/>
              <a:t>)</a:t>
            </a:r>
          </a:p>
          <a:p>
            <a:r>
              <a:rPr lang="en-US" dirty="0"/>
              <a:t>function </a:t>
            </a:r>
            <a:r>
              <a:rPr lang="en-US" dirty="0" err="1"/>
              <a:t>goBack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window.history.back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function </a:t>
            </a:r>
            <a:r>
              <a:rPr lang="en-US" dirty="0" err="1"/>
              <a:t>goForward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window.history.forward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CA50C-C306-9C42-BF79-4EFBC647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9850" y="511175"/>
            <a:ext cx="1614687" cy="1172937"/>
          </a:xfrm>
        </p:spPr>
        <p:txBody>
          <a:bodyPr>
            <a:no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&lt;h1&gt;This is the first page.&lt;/h1&gt;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 = "JS-2.html"&gt;Go to next page&lt;/a&gt;&lt;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 = "button" value = "Go Back" onclick = "</a:t>
            </a:r>
            <a:r>
              <a:rPr lang="en-US" dirty="0" err="1"/>
              <a:t>goBack</a:t>
            </a:r>
            <a:r>
              <a:rPr lang="en-US" dirty="0"/>
              <a:t>()"&gt;</a:t>
            </a:r>
          </a:p>
          <a:p>
            <a:r>
              <a:rPr lang="en-US" dirty="0"/>
              <a:t>&lt;input type = "button" value = "Go Forward" onclick = "</a:t>
            </a:r>
            <a:r>
              <a:rPr lang="en-US" dirty="0" err="1"/>
              <a:t>goForward</a:t>
            </a:r>
            <a:r>
              <a:rPr lang="en-US" dirty="0"/>
              <a:t>()"&gt;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FBE86-85B4-5C47-9D88-0BA28D64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The Navigator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9" y="7964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</a:t>
            </a:r>
            <a:r>
              <a:rPr lang="en-US" b="1" dirty="0"/>
              <a:t>Navigator </a:t>
            </a:r>
            <a:r>
              <a:rPr lang="en-US" dirty="0"/>
              <a:t>object contains information about the browser. 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Provides several properties that assist in the detection of various elements of the visitor’s browser and environment.</a:t>
            </a:r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DC468-D180-8644-A1ED-107F20775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The Navigator object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Properties of the Navigator object: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 err="1">
                <a:latin typeface="Palatino Linotype" panose="02040502050505030304" pitchFamily="18" charset="0"/>
              </a:rPr>
              <a:t>appCodeName</a:t>
            </a:r>
            <a:r>
              <a:rPr lang="en-US" sz="1100" b="1" dirty="0">
                <a:latin typeface="Palatino Linotype" panose="02040502050505030304" pitchFamily="18" charset="0"/>
              </a:rPr>
              <a:t>: </a:t>
            </a:r>
            <a:r>
              <a:rPr lang="en-US" sz="1100" dirty="0">
                <a:latin typeface="Palatino Linotype" panose="02040502050505030304" pitchFamily="18" charset="0"/>
              </a:rPr>
              <a:t>Returns the code name of the browser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 err="1">
                <a:latin typeface="Palatino Linotype" panose="02040502050505030304" pitchFamily="18" charset="0"/>
              </a:rPr>
              <a:t>appName</a:t>
            </a:r>
            <a:r>
              <a:rPr lang="en-US" sz="1100" b="1" dirty="0">
                <a:latin typeface="Palatino Linotype" panose="02040502050505030304" pitchFamily="18" charset="0"/>
              </a:rPr>
              <a:t>: </a:t>
            </a:r>
            <a:r>
              <a:rPr lang="en-US" sz="1100" dirty="0">
                <a:latin typeface="Palatino Linotype" panose="02040502050505030304" pitchFamily="18" charset="0"/>
              </a:rPr>
              <a:t>Returns the name of the browser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 err="1">
                <a:latin typeface="Palatino Linotype" panose="02040502050505030304" pitchFamily="18" charset="0"/>
              </a:rPr>
              <a:t>appVersion</a:t>
            </a:r>
            <a:r>
              <a:rPr lang="en-US" sz="1100" b="1" dirty="0">
                <a:latin typeface="Palatino Linotype" panose="02040502050505030304" pitchFamily="18" charset="0"/>
              </a:rPr>
              <a:t>: </a:t>
            </a:r>
            <a:r>
              <a:rPr lang="en-US" sz="1100" dirty="0">
                <a:latin typeface="Palatino Linotype" panose="02040502050505030304" pitchFamily="18" charset="0"/>
              </a:rPr>
              <a:t>Returns the version information of the browser</a:t>
            </a:r>
          </a:p>
          <a:p>
            <a:pPr lvl="4">
              <a:buFont typeface="Wingdings" pitchFamily="2" charset="2"/>
              <a:buChar char="Ø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Methods of the Navigator object: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 err="1">
                <a:latin typeface="Palatino Linotype" panose="02040502050505030304" pitchFamily="18" charset="0"/>
              </a:rPr>
              <a:t>javaEnabled</a:t>
            </a:r>
            <a:r>
              <a:rPr lang="en-US" sz="1100" b="1" dirty="0">
                <a:latin typeface="Palatino Linotype" panose="02040502050505030304" pitchFamily="18" charset="0"/>
                <a:sym typeface="Wingdings" pitchFamily="2" charset="2"/>
              </a:rPr>
              <a:t>(): </a:t>
            </a:r>
            <a:r>
              <a:rPr lang="en-US" sz="1100" dirty="0">
                <a:latin typeface="Palatino Linotype" panose="02040502050505030304" pitchFamily="18" charset="0"/>
                <a:sym typeface="Wingdings" pitchFamily="2" charset="2"/>
              </a:rPr>
              <a:t>Specifies whether or not the browser has Java enabled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5EC45-EBF6-E94C-B2E5-6BBFF8FA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3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The Navigator object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Detecting user’s browser: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Used to write </a:t>
            </a:r>
            <a:r>
              <a:rPr lang="en-US" sz="1100" b="1" dirty="0">
                <a:latin typeface="Palatino Linotype" panose="02040502050505030304" pitchFamily="18" charset="0"/>
              </a:rPr>
              <a:t>browser specific</a:t>
            </a:r>
            <a:r>
              <a:rPr lang="en-US" sz="1100" dirty="0">
                <a:latin typeface="Palatino Linotype" panose="02040502050505030304" pitchFamily="18" charset="0"/>
              </a:rPr>
              <a:t> code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Can also be used to restrict users to use a specific browser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5B433-0FCB-6E43-B918-4969A7FD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3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The Navigator object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" y="644063"/>
            <a:ext cx="3276600" cy="1543512"/>
          </a:xfrm>
        </p:spPr>
        <p:txBody>
          <a:bodyPr>
            <a:noAutofit/>
          </a:bodyPr>
          <a:lstStyle/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&lt;html&gt;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&lt;head&gt;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&lt;title&gt;Browser detection&lt;/title&gt;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&lt;/head&gt;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&lt;body&gt;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&lt;script&gt;</a:t>
            </a: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var</a:t>
            </a:r>
            <a:r>
              <a:rPr lang="en-US" sz="1100" dirty="0"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latin typeface="Palatino Linotype" panose="02040502050505030304" pitchFamily="18" charset="0"/>
              </a:rPr>
              <a:t>browsername</a:t>
            </a:r>
            <a:r>
              <a:rPr lang="en-US" sz="1100" dirty="0">
                <a:latin typeface="Palatino Linotype" panose="02040502050505030304" pitchFamily="18" charset="0"/>
              </a:rPr>
              <a:t> = </a:t>
            </a:r>
            <a:r>
              <a:rPr lang="en-US" sz="1100" dirty="0" err="1">
                <a:latin typeface="Palatino Linotype" panose="02040502050505030304" pitchFamily="18" charset="0"/>
              </a:rPr>
              <a:t>navigator.appName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var</a:t>
            </a:r>
            <a:r>
              <a:rPr lang="en-US" sz="1100" dirty="0"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latin typeface="Palatino Linotype" panose="02040502050505030304" pitchFamily="18" charset="0"/>
              </a:rPr>
              <a:t>browserversion</a:t>
            </a:r>
            <a:r>
              <a:rPr lang="en-US" sz="1100" dirty="0">
                <a:latin typeface="Palatino Linotype" panose="02040502050505030304" pitchFamily="18" charset="0"/>
              </a:rPr>
              <a:t> = </a:t>
            </a:r>
            <a:r>
              <a:rPr lang="en-US" sz="1100" dirty="0" err="1">
                <a:latin typeface="Palatino Linotype" panose="02040502050505030304" pitchFamily="18" charset="0"/>
              </a:rPr>
              <a:t>navigator.appVersion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document.write</a:t>
            </a:r>
            <a:r>
              <a:rPr lang="en-US" sz="1100" dirty="0">
                <a:latin typeface="Palatino Linotype" panose="02040502050505030304" pitchFamily="18" charset="0"/>
              </a:rPr>
              <a:t>("You are using " + </a:t>
            </a:r>
            <a:r>
              <a:rPr lang="en-US" sz="1100" dirty="0" err="1">
                <a:latin typeface="Palatino Linotype" panose="02040502050505030304" pitchFamily="18" charset="0"/>
              </a:rPr>
              <a:t>browsername</a:t>
            </a:r>
            <a:r>
              <a:rPr lang="en-US" sz="1100" dirty="0">
                <a:latin typeface="Palatino Linotype" panose="02040502050505030304" pitchFamily="18" charset="0"/>
              </a:rPr>
              <a:t> + "version " + </a:t>
            </a:r>
            <a:r>
              <a:rPr lang="en-US" sz="1100" dirty="0" err="1">
                <a:latin typeface="Palatino Linotype" panose="02040502050505030304" pitchFamily="18" charset="0"/>
              </a:rPr>
              <a:t>browserversion</a:t>
            </a:r>
            <a:r>
              <a:rPr lang="en-US" sz="1100" dirty="0">
                <a:latin typeface="Palatino Linotype" panose="02040502050505030304" pitchFamily="18" charset="0"/>
              </a:rPr>
              <a:t>)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&lt;/script&gt;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&lt;/body&gt;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7371B-1DD8-F649-B9BB-34C029CA5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19204</TotalTime>
  <Words>1143</Words>
  <Application>Microsoft Macintosh PowerPoint</Application>
  <PresentationFormat>Custom</PresentationFormat>
  <Paragraphs>264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Microsoft Sans Serif</vt:lpstr>
      <vt:lpstr>Palatino Linotype</vt:lpstr>
      <vt:lpstr>Trebuchet MS</vt:lpstr>
      <vt:lpstr>Wingdings</vt:lpstr>
      <vt:lpstr>Office Theme</vt:lpstr>
      <vt:lpstr>PowerPoint Presentation</vt:lpstr>
      <vt:lpstr>Outline</vt:lpstr>
      <vt:lpstr>The History object</vt:lpstr>
      <vt:lpstr>The History object – cont.</vt:lpstr>
      <vt:lpstr>The History object – cont.</vt:lpstr>
      <vt:lpstr>The Navigator object</vt:lpstr>
      <vt:lpstr>The Navigator object – cont.</vt:lpstr>
      <vt:lpstr>The Navigator object – cont.</vt:lpstr>
      <vt:lpstr>The Navigator object – cont.</vt:lpstr>
      <vt:lpstr>The Screen object</vt:lpstr>
      <vt:lpstr>The Screen object – cont.</vt:lpstr>
      <vt:lpstr>The Screen object – cont.</vt:lpstr>
      <vt:lpstr>The Form object</vt:lpstr>
      <vt:lpstr>Accessing form elements</vt:lpstr>
      <vt:lpstr>Setting form elements</vt:lpstr>
      <vt:lpstr>Example:</vt:lpstr>
      <vt:lpstr>Validating form data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866</cp:revision>
  <dcterms:created xsi:type="dcterms:W3CDTF">2021-03-12T19:02:42Z</dcterms:created>
  <dcterms:modified xsi:type="dcterms:W3CDTF">2022-03-22T12:12:38Z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