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70" r:id="rId3"/>
    <p:sldId id="257" r:id="rId4"/>
    <p:sldId id="286" r:id="rId5"/>
    <p:sldId id="402" r:id="rId6"/>
    <p:sldId id="371" r:id="rId7"/>
    <p:sldId id="403" r:id="rId8"/>
    <p:sldId id="404" r:id="rId9"/>
    <p:sldId id="405" r:id="rId10"/>
    <p:sldId id="406" r:id="rId11"/>
    <p:sldId id="372" r:id="rId12"/>
    <p:sldId id="407" r:id="rId13"/>
    <p:sldId id="397" r:id="rId14"/>
    <p:sldId id="398" r:id="rId15"/>
    <p:sldId id="408" r:id="rId16"/>
    <p:sldId id="373" r:id="rId17"/>
    <p:sldId id="399" r:id="rId18"/>
    <p:sldId id="400" r:id="rId19"/>
    <p:sldId id="358" r:id="rId20"/>
    <p:sldId id="365" r:id="rId21"/>
    <p:sldId id="396" r:id="rId22"/>
    <p:sldId id="409" r:id="rId23"/>
    <p:sldId id="410" r:id="rId24"/>
    <p:sldId id="411" r:id="rId25"/>
    <p:sldId id="284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2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2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2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3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1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8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8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6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2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0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5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13926"/>
            <a:ext cx="8991600" cy="10422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CSIS – 4135: Spring 2022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831859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</a:t>
            </a:r>
            <a:r>
              <a:rPr lang="en-US"/>
              <a:t>– 26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054"/>
            <a:ext cx="7729728" cy="1001156"/>
          </a:xfrm>
        </p:spPr>
        <p:txBody>
          <a:bodyPr/>
          <a:lstStyle/>
          <a:p>
            <a:r>
              <a:rPr lang="en-US" dirty="0"/>
              <a:t>Basic rules of PHP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PHP code is denoted in the page with opening and closing tags, as follows: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&lt;?</a:t>
            </a:r>
            <a:r>
              <a:rPr lang="en-US" sz="1800" b="1" dirty="0" err="1"/>
              <a:t>php</a:t>
            </a:r>
            <a:r>
              <a:rPr lang="en-US" sz="1800" b="1" dirty="0"/>
              <a:t> </a:t>
            </a:r>
            <a:r>
              <a:rPr lang="en-US" sz="1800" dirty="0"/>
              <a:t>and </a:t>
            </a:r>
            <a:r>
              <a:rPr lang="en-US" sz="1800" b="1" dirty="0"/>
              <a:t>?&gt;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</a:t>
            </a:r>
            <a:r>
              <a:rPr lang="en-US" sz="1800" b="1" dirty="0"/>
              <a:t>&lt;?</a:t>
            </a:r>
            <a:r>
              <a:rPr lang="en-US" sz="1800" dirty="0"/>
              <a:t> and </a:t>
            </a:r>
            <a:r>
              <a:rPr lang="en-US" sz="1800" b="1" dirty="0"/>
              <a:t>?&gt; 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&lt;script language = “PHP&gt;…&lt;/script&gt;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dirty="0"/>
              <a:t>PHP</a:t>
            </a:r>
            <a:r>
              <a:rPr lang="en-US" sz="1800" b="1" dirty="0"/>
              <a:t> </a:t>
            </a:r>
            <a:r>
              <a:rPr lang="en-US" sz="1800" dirty="0"/>
              <a:t>statements end with a semicolon.</a:t>
            </a:r>
          </a:p>
          <a:p>
            <a:r>
              <a:rPr lang="en-US" sz="1800" dirty="0"/>
              <a:t>Comments can be added as:</a:t>
            </a:r>
            <a:r>
              <a:rPr lang="en-US" sz="1800" b="1" dirty="0"/>
              <a:t> </a:t>
            </a:r>
          </a:p>
          <a:p>
            <a:pPr marL="0" indent="0">
              <a:buNone/>
            </a:pPr>
            <a:r>
              <a:rPr lang="en-US" sz="1800" dirty="0"/>
              <a:t>	- // for single line comment</a:t>
            </a:r>
          </a:p>
          <a:p>
            <a:pPr marL="0" indent="0">
              <a:buNone/>
            </a:pPr>
            <a:r>
              <a:rPr lang="en-US" sz="1800" dirty="0"/>
              <a:t>	- /* and */ for multiple line comments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70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9798"/>
            <a:ext cx="7729728" cy="814412"/>
          </a:xfrm>
        </p:spPr>
        <p:txBody>
          <a:bodyPr/>
          <a:lstStyle/>
          <a:p>
            <a:r>
              <a:rPr lang="en-US" dirty="0"/>
              <a:t>Writing and executing PHP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Open an editor (</a:t>
            </a:r>
            <a:r>
              <a:rPr lang="en-US" sz="1800" dirty="0" err="1"/>
              <a:t>TextWrangler</a:t>
            </a:r>
            <a:r>
              <a:rPr lang="en-US" sz="1800" dirty="0"/>
              <a:t>, </a:t>
            </a:r>
            <a:r>
              <a:rPr lang="en-US" sz="1800" dirty="0" err="1"/>
              <a:t>dreamweaver</a:t>
            </a:r>
            <a:r>
              <a:rPr lang="en-US" sz="1800" dirty="0"/>
              <a:t>, </a:t>
            </a:r>
            <a:r>
              <a:rPr lang="en-US" sz="1800" dirty="0" err="1"/>
              <a:t>VSCode</a:t>
            </a:r>
            <a:r>
              <a:rPr lang="en-US" sz="1800" dirty="0"/>
              <a:t> etc.)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Write PHP code.</a:t>
            </a:r>
          </a:p>
          <a:p>
            <a:endParaRPr lang="en-US" sz="1800" dirty="0"/>
          </a:p>
          <a:p>
            <a:r>
              <a:rPr lang="en-US" sz="1800" dirty="0"/>
              <a:t>Save file with .</a:t>
            </a:r>
            <a:r>
              <a:rPr lang="en-US" sz="1800" dirty="0" err="1"/>
              <a:t>php</a:t>
            </a:r>
            <a:r>
              <a:rPr lang="en-US" sz="1800" dirty="0"/>
              <a:t> extension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Save all files in one directory</a:t>
            </a:r>
          </a:p>
          <a:p>
            <a:endParaRPr lang="en-US" sz="1800" dirty="0"/>
          </a:p>
          <a:p>
            <a:r>
              <a:rPr lang="en-US" sz="1800" dirty="0"/>
              <a:t>Copy this directory to:</a:t>
            </a:r>
          </a:p>
          <a:p>
            <a:pPr marL="0" indent="0">
              <a:buNone/>
            </a:pPr>
            <a:r>
              <a:rPr lang="en-US" sz="1800" dirty="0"/>
              <a:t>	- C:\</a:t>
            </a:r>
            <a:r>
              <a:rPr lang="en-US" sz="1800" dirty="0" err="1"/>
              <a:t>wamp</a:t>
            </a:r>
            <a:r>
              <a:rPr lang="en-US" sz="1800" dirty="0"/>
              <a:t>\www\			:</a:t>
            </a:r>
            <a:r>
              <a:rPr lang="en-US" sz="1800" b="1" dirty="0"/>
              <a:t> </a:t>
            </a:r>
            <a:r>
              <a:rPr lang="en-US" sz="1800" dirty="0"/>
              <a:t>for</a:t>
            </a:r>
            <a:r>
              <a:rPr lang="en-US" sz="1800" b="1" dirty="0"/>
              <a:t> Windows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/Applications/MAMP/</a:t>
            </a:r>
            <a:r>
              <a:rPr lang="en-US" sz="1800" dirty="0" err="1"/>
              <a:t>htdocs</a:t>
            </a:r>
            <a:r>
              <a:rPr lang="en-US" sz="1800" dirty="0"/>
              <a:t>		: for </a:t>
            </a:r>
            <a:r>
              <a:rPr lang="en-US" sz="1800" b="1" dirty="0"/>
              <a:t>Mac</a:t>
            </a:r>
          </a:p>
          <a:p>
            <a:pPr marL="0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257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7857"/>
            <a:ext cx="7729728" cy="883986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and executing PHP code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Start WAMP server.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Go to localhost either by typing localhost in address bar of the browser or by clicking the WAMP server icon in the toolbar and selecting localhost.</a:t>
            </a:r>
          </a:p>
          <a:p>
            <a:endParaRPr lang="en-US" sz="1800" dirty="0"/>
          </a:p>
          <a:p>
            <a:r>
              <a:rPr lang="en-US" sz="1800" dirty="0"/>
              <a:t>Select your web directory from the list of projects on the WAMP server home page.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Select the file to execute</a:t>
            </a:r>
          </a:p>
          <a:p>
            <a:endParaRPr lang="en-US" sz="1800" dirty="0"/>
          </a:p>
          <a:p>
            <a:r>
              <a:rPr lang="en-US" sz="1800" dirty="0"/>
              <a:t>If your project has a file </a:t>
            </a:r>
            <a:r>
              <a:rPr lang="en-US" sz="1800" dirty="0" err="1"/>
              <a:t>index.php</a:t>
            </a:r>
            <a:r>
              <a:rPr lang="en-US" sz="1800" dirty="0"/>
              <a:t>, then that opens by default when you click on the project folder.</a:t>
            </a:r>
          </a:p>
          <a:p>
            <a:pPr marL="0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110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7492"/>
            <a:ext cx="7729728" cy="923743"/>
          </a:xfrm>
        </p:spPr>
        <p:txBody>
          <a:bodyPr/>
          <a:lstStyle/>
          <a:p>
            <a:r>
              <a:rPr lang="en-US" dirty="0"/>
              <a:t>Writing output to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echo(): is used to write output on the browser</a:t>
            </a:r>
          </a:p>
          <a:p>
            <a:pPr marL="0" indent="0">
              <a:buNone/>
            </a:pPr>
            <a:r>
              <a:rPr lang="en-US" sz="1800" dirty="0"/>
              <a:t>	- echo(“Welcome to PHP</a:t>
            </a:r>
            <a:r>
              <a:rPr lang="en-US" sz="1800" dirty="0">
                <a:sym typeface="Wingdings" pitchFamily="2" charset="2"/>
              </a:rPr>
              <a:t>”);</a:t>
            </a:r>
          </a:p>
          <a:p>
            <a:pPr marL="0" indent="0">
              <a:buNone/>
            </a:pPr>
            <a:r>
              <a:rPr lang="en-US" sz="1800" dirty="0"/>
              <a:t>	- echo “Welcome to PHP</a:t>
            </a:r>
            <a:r>
              <a:rPr lang="en-US" sz="1800" dirty="0">
                <a:sym typeface="Wingdings" pitchFamily="2" charset="2"/>
              </a:rPr>
              <a:t>”;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print(): can also be used to write output on the browser</a:t>
            </a:r>
          </a:p>
          <a:p>
            <a:pPr marL="0" indent="0">
              <a:buNone/>
            </a:pPr>
            <a:r>
              <a:rPr lang="en-US" sz="1800" dirty="0"/>
              <a:t>	- print</a:t>
            </a:r>
            <a:r>
              <a:rPr lang="en-US" sz="1800" dirty="0">
                <a:sym typeface="Wingdings" pitchFamily="2" charset="2"/>
              </a:rPr>
              <a:t>(“Welcome to PHP”);</a:t>
            </a:r>
          </a:p>
          <a:p>
            <a:pPr marL="0" indent="0">
              <a:buNone/>
            </a:pPr>
            <a:r>
              <a:rPr lang="en-US" sz="1800" dirty="0"/>
              <a:t>	- print</a:t>
            </a:r>
            <a:r>
              <a:rPr lang="en-US" sz="1800" dirty="0">
                <a:sym typeface="Wingdings" pitchFamily="2" charset="2"/>
              </a:rPr>
              <a:t> “Welcome to PHP”;</a:t>
            </a:r>
          </a:p>
          <a:p>
            <a:r>
              <a:rPr lang="en-US" sz="1800" dirty="0">
                <a:sym typeface="Wingdings" pitchFamily="2" charset="2"/>
              </a:rPr>
              <a:t>echo() is faster than print() because echo() doesn’t return any value, whereas print() does.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r>
              <a:rPr lang="en-US" sz="1800" dirty="0" err="1">
                <a:sym typeface="Wingdings" pitchFamily="2" charset="2"/>
              </a:rPr>
              <a:t>printf</a:t>
            </a:r>
            <a:r>
              <a:rPr lang="en-US" sz="1800" dirty="0">
                <a:sym typeface="Wingdings" pitchFamily="2" charset="2"/>
              </a:rPr>
              <a:t>(): can also be used for writing output	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483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736"/>
            <a:ext cx="7729728" cy="874047"/>
          </a:xfrm>
        </p:spPr>
        <p:txBody>
          <a:bodyPr/>
          <a:lstStyle/>
          <a:p>
            <a:r>
              <a:rPr lang="en-US" dirty="0"/>
              <a:t>First PHP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&lt;html&gt;</a:t>
            </a:r>
          </a:p>
          <a:p>
            <a:pPr marL="457200" lvl="1" indent="0">
              <a:buNone/>
            </a:pPr>
            <a:r>
              <a:rPr lang="en-US" sz="1600" dirty="0"/>
              <a:t>&lt;title&gt;First </a:t>
            </a:r>
            <a:r>
              <a:rPr lang="en-US" sz="1600" dirty="0" err="1"/>
              <a:t>PhP</a:t>
            </a:r>
            <a:r>
              <a:rPr lang="en-US" sz="1600" dirty="0"/>
              <a:t> program&lt;/title&gt;</a:t>
            </a:r>
          </a:p>
          <a:p>
            <a:pPr marL="457200" lvl="1" indent="0">
              <a:buNone/>
            </a:pPr>
            <a:r>
              <a:rPr lang="en-US" sz="1600" dirty="0"/>
              <a:t>&lt;/head&gt;</a:t>
            </a:r>
          </a:p>
          <a:p>
            <a:pPr marL="457200" lvl="1" indent="0">
              <a:buNone/>
            </a:pPr>
            <a:r>
              <a:rPr lang="en-US" sz="1600" dirty="0"/>
              <a:t>&lt;body&gt;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&lt;?</a:t>
            </a:r>
            <a:r>
              <a:rPr lang="en-US" sz="1600" dirty="0" err="1">
                <a:solidFill>
                  <a:srgbClr val="FF0000"/>
                </a:solidFill>
              </a:rPr>
              <a:t>php</a:t>
            </a:r>
            <a:endParaRPr lang="en-US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 "Welcome to PHP"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?&gt;</a:t>
            </a:r>
          </a:p>
          <a:p>
            <a:pPr marL="457200" lvl="1" indent="0">
              <a:buNone/>
            </a:pPr>
            <a:r>
              <a:rPr lang="en-US" sz="1600" dirty="0"/>
              <a:t>&lt;/body&gt;</a:t>
            </a:r>
          </a:p>
          <a:p>
            <a:pPr marL="457200" lvl="1" indent="0">
              <a:buNone/>
            </a:pPr>
            <a:r>
              <a:rPr lang="en-US" sz="1600" dirty="0"/>
              <a:t>&lt;/html&gt;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03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7492"/>
            <a:ext cx="7729728" cy="824351"/>
          </a:xfrm>
        </p:spPr>
        <p:txBody>
          <a:bodyPr/>
          <a:lstStyle/>
          <a:p>
            <a:r>
              <a:rPr lang="en-US" dirty="0"/>
              <a:t>Integrating HTML with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echo statement outputs whatever it’s told to the browser.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It can output not only plain text, but also HTML tags.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	- echo “&lt;h1&gt;Welcome to PHP&lt;/h1&gt;”;</a:t>
            </a:r>
          </a:p>
          <a:p>
            <a:r>
              <a:rPr lang="en-US" sz="1800" dirty="0"/>
              <a:t>Using quotation marks:</a:t>
            </a:r>
          </a:p>
          <a:p>
            <a:pPr marL="0" indent="0">
              <a:buNone/>
            </a:pPr>
            <a:r>
              <a:rPr lang="en-US" sz="1800" dirty="0"/>
              <a:t>	- single and double quotation marks can be used interchangeably.</a:t>
            </a:r>
          </a:p>
          <a:p>
            <a:pPr marL="0" indent="0">
              <a:buNone/>
            </a:pPr>
            <a:r>
              <a:rPr lang="en-US" sz="1800" dirty="0"/>
              <a:t>	- But quotation pairs should be clearly recognizable to the PHP parser.</a:t>
            </a:r>
          </a:p>
          <a:p>
            <a:pPr marL="0" indent="0">
              <a:buNone/>
            </a:pPr>
            <a:r>
              <a:rPr lang="en-US" sz="1800" dirty="0"/>
              <a:t>	- For example:	</a:t>
            </a:r>
          </a:p>
          <a:p>
            <a:pPr marL="0" indent="0">
              <a:buNone/>
            </a:pPr>
            <a:r>
              <a:rPr lang="en-US" sz="1800" dirty="0"/>
              <a:t>		echo “&lt;h1 style = “</a:t>
            </a:r>
            <a:r>
              <a:rPr lang="en-US" sz="1800" dirty="0" err="1"/>
              <a:t>color:red</a:t>
            </a:r>
            <a:r>
              <a:rPr lang="en-US" sz="1800" dirty="0"/>
              <a:t>”&gt;Welcome to PHP&lt;/h1&gt;”; </a:t>
            </a:r>
            <a:r>
              <a:rPr lang="en-US" sz="1800" dirty="0">
                <a:solidFill>
                  <a:srgbClr val="FF0000"/>
                </a:solidFill>
              </a:rPr>
              <a:t>- Incorrect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	</a:t>
            </a:r>
            <a:r>
              <a:rPr lang="en-US" sz="1800" dirty="0"/>
              <a:t>echo “&lt;h1 style = ‘</a:t>
            </a:r>
            <a:r>
              <a:rPr lang="en-US" sz="1800" dirty="0" err="1"/>
              <a:t>color:red</a:t>
            </a:r>
            <a:r>
              <a:rPr lang="en-US" sz="1800" dirty="0"/>
              <a:t>’&gt;Welcome to PHP&lt;/h1&gt;”;  </a:t>
            </a:r>
            <a:r>
              <a:rPr lang="en-US" sz="1800" dirty="0">
                <a:solidFill>
                  <a:srgbClr val="00B050"/>
                </a:solidFill>
              </a:rPr>
              <a:t>- Correct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		</a:t>
            </a:r>
            <a:r>
              <a:rPr lang="en-US" sz="1800" dirty="0"/>
              <a:t>echo “&lt;h1 style = \“</a:t>
            </a:r>
            <a:r>
              <a:rPr lang="en-US" sz="1800" dirty="0" err="1"/>
              <a:t>color:red</a:t>
            </a:r>
            <a:r>
              <a:rPr lang="en-US" sz="1800" dirty="0"/>
              <a:t>\”&gt;Welcome to PHP&lt;/h1&gt;”; </a:t>
            </a:r>
            <a:r>
              <a:rPr lang="en-US" sz="1800" dirty="0">
                <a:solidFill>
                  <a:srgbClr val="00B050"/>
                </a:solidFill>
              </a:rPr>
              <a:t>- Correct, using escape character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	</a:t>
            </a:r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920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7"/>
            <a:ext cx="7729728" cy="893925"/>
          </a:xfrm>
        </p:spPr>
        <p:txBody>
          <a:bodyPr/>
          <a:lstStyle/>
          <a:p>
            <a:r>
              <a:rPr lang="en-US" dirty="0"/>
              <a:t>Integrating HTML with PHP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&lt;head&gt;</a:t>
            </a:r>
          </a:p>
          <a:p>
            <a:pPr marL="0" indent="0">
              <a:buNone/>
            </a:pPr>
            <a:r>
              <a:rPr lang="en-US" sz="1800" dirty="0"/>
              <a:t>&lt;title&gt;First PHP program&lt;/title&gt;</a:t>
            </a:r>
          </a:p>
          <a:p>
            <a:pPr marL="0" indent="0">
              <a:buNone/>
            </a:pPr>
            <a:r>
              <a:rPr lang="en-US" sz="1800" dirty="0"/>
              <a:t>&lt;/head&gt;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echo "&lt;h1&gt;Welcome to PHP&lt;/h1&gt;";</a:t>
            </a:r>
          </a:p>
          <a:p>
            <a:pPr marL="0" indent="0">
              <a:buNone/>
            </a:pPr>
            <a:r>
              <a:rPr lang="en-US" sz="1800" dirty="0"/>
              <a:t>echo "&lt;h1 style = '</a:t>
            </a:r>
            <a:r>
              <a:rPr lang="en-US" sz="1800" dirty="0" err="1"/>
              <a:t>color:blue</a:t>
            </a:r>
            <a:r>
              <a:rPr lang="en-US" sz="1800" dirty="0"/>
              <a:t>'&gt;Welcome to PHP&lt;/h1&gt;";</a:t>
            </a:r>
          </a:p>
          <a:p>
            <a:pPr marL="0" indent="0">
              <a:buNone/>
            </a:pPr>
            <a:r>
              <a:rPr lang="en-US" sz="1800" dirty="0"/>
              <a:t>echo "&lt;h1 style = \"</a:t>
            </a:r>
            <a:r>
              <a:rPr lang="en-US" sz="1800" dirty="0" err="1"/>
              <a:t>color:red</a:t>
            </a:r>
            <a:r>
              <a:rPr lang="en-US" sz="1800" dirty="0"/>
              <a:t>\"&gt;Welcome to PHP&lt;/h1&gt;";</a:t>
            </a:r>
          </a:p>
          <a:p>
            <a:pPr marL="0" indent="0">
              <a:buNone/>
            </a:pPr>
            <a:r>
              <a:rPr lang="en-US" sz="1800" dirty="0"/>
              <a:t>?&gt;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166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8830"/>
            <a:ext cx="7729728" cy="864108"/>
          </a:xfrm>
        </p:spPr>
        <p:txBody>
          <a:bodyPr/>
          <a:lstStyle/>
          <a:p>
            <a:r>
              <a:rPr lang="en-US" dirty="0"/>
              <a:t>Using constants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Constants:</a:t>
            </a:r>
          </a:p>
          <a:p>
            <a:pPr marL="0" indent="0">
              <a:buNone/>
            </a:pPr>
            <a:r>
              <a:rPr lang="en-US" sz="1800" dirty="0"/>
              <a:t>	- A placeholder for a value that you reference within your code that is formally defined before being 	  used.</a:t>
            </a:r>
          </a:p>
          <a:p>
            <a:pPr marL="0" indent="0">
              <a:buNone/>
            </a:pPr>
            <a:r>
              <a:rPr lang="en-US" sz="1800" dirty="0"/>
              <a:t>	- Must begin with a letter or an underscore.</a:t>
            </a:r>
          </a:p>
          <a:p>
            <a:pPr marL="0" indent="0">
              <a:buNone/>
            </a:pPr>
            <a:r>
              <a:rPr lang="en-US" sz="1800" dirty="0"/>
              <a:t>	- Constant names are case sensitive.</a:t>
            </a:r>
          </a:p>
          <a:p>
            <a:pPr marL="0" indent="0">
              <a:buNone/>
            </a:pPr>
            <a:r>
              <a:rPr lang="en-US" sz="1800" dirty="0"/>
              <a:t>	- typically they are named using uppercase letters.</a:t>
            </a:r>
          </a:p>
          <a:p>
            <a:pPr marL="0" indent="0">
              <a:buNone/>
            </a:pPr>
            <a:r>
              <a:rPr lang="en-US" sz="1800" dirty="0"/>
              <a:t>	- PHP function define() is used to assign a value to a constant.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245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7188"/>
            <a:ext cx="7729728" cy="726026"/>
          </a:xfrm>
        </p:spPr>
        <p:txBody>
          <a:bodyPr>
            <a:normAutofit fontScale="90000"/>
          </a:bodyPr>
          <a:lstStyle/>
          <a:p>
            <a:r>
              <a:rPr lang="en-US" dirty="0"/>
              <a:t>Constants..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718"/>
            <a:ext cx="10515600" cy="4082016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1600" dirty="0"/>
              <a:t>&lt;html&gt;</a:t>
            </a:r>
          </a:p>
          <a:p>
            <a:pPr marL="914400" lvl="2" indent="0">
              <a:buNone/>
            </a:pPr>
            <a:r>
              <a:rPr lang="en-US" sz="1600" dirty="0"/>
              <a:t>&lt;head&gt;</a:t>
            </a:r>
          </a:p>
          <a:p>
            <a:pPr marL="914400" lvl="2" indent="0">
              <a:buNone/>
            </a:pPr>
            <a:r>
              <a:rPr lang="en-US" sz="1600" dirty="0"/>
              <a:t>&lt;title&gt;PHP constants&lt;/title&gt;</a:t>
            </a:r>
          </a:p>
          <a:p>
            <a:pPr marL="914400" lvl="2" indent="0">
              <a:buNone/>
            </a:pPr>
            <a:r>
              <a:rPr lang="en-US" sz="1600" dirty="0"/>
              <a:t>&lt;/head&gt;</a:t>
            </a:r>
          </a:p>
          <a:p>
            <a:pPr marL="914400" lvl="2" indent="0">
              <a:buNone/>
            </a:pPr>
            <a:r>
              <a:rPr lang="en-US" sz="1600" dirty="0"/>
              <a:t>&lt;body&gt;</a:t>
            </a:r>
          </a:p>
          <a:p>
            <a:pPr marL="914400" lvl="2" indent="0">
              <a:buNone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define("FAVGAME", "Soccer");</a:t>
            </a:r>
          </a:p>
          <a:p>
            <a:pPr marL="914400" lvl="2" indent="0">
              <a:buNone/>
            </a:pPr>
            <a:r>
              <a:rPr lang="en-US" sz="1600" dirty="0"/>
              <a:t>echo "My favorite game is:";</a:t>
            </a:r>
          </a:p>
          <a:p>
            <a:pPr marL="914400" lvl="2" indent="0">
              <a:buNone/>
            </a:pPr>
            <a:r>
              <a:rPr lang="en-US" sz="1600" dirty="0"/>
              <a:t>echo FAVGAME;</a:t>
            </a:r>
          </a:p>
          <a:p>
            <a:pPr marL="914400" lvl="2" indent="0">
              <a:buNone/>
            </a:pPr>
            <a:r>
              <a:rPr lang="en-US" sz="1600" dirty="0"/>
              <a:t>?&gt;</a:t>
            </a:r>
          </a:p>
          <a:p>
            <a:pPr marL="914400" lvl="2" indent="0">
              <a:buNone/>
            </a:pPr>
            <a:r>
              <a:rPr lang="en-US" sz="1600" dirty="0"/>
              <a:t>&lt;/body&gt;</a:t>
            </a:r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704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18"/>
            <a:ext cx="10515600" cy="929289"/>
          </a:xfrm>
        </p:spPr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59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Variable names begin with the $ sign.</a:t>
            </a:r>
          </a:p>
          <a:p>
            <a:endParaRPr lang="en-US" sz="1800" dirty="0"/>
          </a:p>
          <a:p>
            <a:r>
              <a:rPr lang="en-US" sz="1800" dirty="0"/>
              <a:t>First character must be a letter or underscore</a:t>
            </a:r>
            <a:endParaRPr lang="en-US" sz="1800" b="1" dirty="0"/>
          </a:p>
          <a:p>
            <a:endParaRPr lang="en-US" sz="1800" dirty="0"/>
          </a:p>
          <a:p>
            <a:r>
              <a:rPr lang="en-US" sz="1800" dirty="0"/>
              <a:t>Remaining characters must be letters, numbers or underscores.</a:t>
            </a:r>
          </a:p>
          <a:p>
            <a:endParaRPr lang="en-US" sz="1800" dirty="0"/>
          </a:p>
          <a:p>
            <a:r>
              <a:rPr lang="en-US" sz="1800" dirty="0"/>
              <a:t>Unlike other programming languages, we don’t need to declare or initialize variables.</a:t>
            </a:r>
          </a:p>
          <a:p>
            <a:endParaRPr lang="en-US" sz="1800" dirty="0"/>
          </a:p>
          <a:p>
            <a:r>
              <a:rPr lang="en-US" sz="1800" dirty="0"/>
              <a:t>Variable names are case sensitive.</a:t>
            </a:r>
          </a:p>
          <a:p>
            <a:endParaRPr lang="en-US" sz="1800" dirty="0"/>
          </a:p>
          <a:p>
            <a:r>
              <a:rPr lang="en-US" sz="1800" dirty="0"/>
              <a:t>Data types are not required to be declared explicitly. </a:t>
            </a:r>
          </a:p>
          <a:p>
            <a:endParaRPr lang="en-US" sz="1800" dirty="0"/>
          </a:p>
          <a:p>
            <a:r>
              <a:rPr lang="en-US" sz="1800" dirty="0"/>
              <a:t>Supports: float, integer, </a:t>
            </a:r>
            <a:r>
              <a:rPr lang="en-US" sz="1800" dirty="0" err="1"/>
              <a:t>boolean</a:t>
            </a:r>
            <a:r>
              <a:rPr lang="en-US" sz="1800" dirty="0"/>
              <a:t>, string, array, object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57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521" y="2406622"/>
            <a:ext cx="9640957" cy="1645920"/>
          </a:xfrm>
        </p:spPr>
        <p:txBody>
          <a:bodyPr/>
          <a:lstStyle/>
          <a:p>
            <a:r>
              <a:rPr lang="en-US" b="1" dirty="0"/>
              <a:t>Introduction to PHP (Part-1)</a:t>
            </a:r>
          </a:p>
        </p:txBody>
      </p:sp>
    </p:spTree>
    <p:extLst>
      <p:ext uri="{BB962C8B-B14F-4D97-AF65-F5344CB8AC3E}">
        <p14:creationId xmlns:p14="http://schemas.microsoft.com/office/powerpoint/2010/main" val="276972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181"/>
            <a:ext cx="10515600" cy="816090"/>
          </a:xfrm>
        </p:spPr>
        <p:txBody>
          <a:bodyPr/>
          <a:lstStyle/>
          <a:p>
            <a:pPr algn="ctr"/>
            <a:r>
              <a:rPr lang="en-US" dirty="0"/>
              <a:t>Variables..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11867-A94A-9343-9E2C-66E8FF0C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1693826"/>
            <a:ext cx="4271771" cy="3101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&lt;head&gt;</a:t>
            </a:r>
          </a:p>
          <a:p>
            <a:pPr marL="0" indent="0">
              <a:buNone/>
            </a:pPr>
            <a:r>
              <a:rPr lang="en-US" sz="1400" dirty="0"/>
              <a:t>&lt;title&gt;PHP variables&lt;/title&gt;</a:t>
            </a:r>
          </a:p>
          <a:p>
            <a:pPr marL="0" indent="0">
              <a:buNone/>
            </a:pPr>
            <a:r>
              <a:rPr lang="en-US" sz="1400" dirty="0"/>
              <a:t>&lt;/head&gt;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$</a:t>
            </a:r>
            <a:r>
              <a:rPr lang="en-US" sz="1400" dirty="0" err="1"/>
              <a:t>favplayer</a:t>
            </a:r>
            <a:r>
              <a:rPr lang="en-US" sz="1400" dirty="0"/>
              <a:t> = "Cristiano Ronaldo";</a:t>
            </a:r>
          </a:p>
          <a:p>
            <a:pPr marL="0" indent="0">
              <a:buNone/>
            </a:pPr>
            <a:r>
              <a:rPr lang="en-US" sz="1400" dirty="0"/>
              <a:t>echo "My favorite player is: ";</a:t>
            </a:r>
          </a:p>
          <a:p>
            <a:pPr marL="0" indent="0">
              <a:buNone/>
            </a:pPr>
            <a:r>
              <a:rPr lang="en-US" sz="1400" dirty="0"/>
              <a:t>echo $</a:t>
            </a:r>
            <a:r>
              <a:rPr lang="en-US" sz="1400" dirty="0" err="1"/>
              <a:t>favplayer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?&gt;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736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1101952"/>
          </a:xfrm>
        </p:spPr>
        <p:txBody>
          <a:bodyPr/>
          <a:lstStyle/>
          <a:p>
            <a:r>
              <a:rPr lang="en-US" dirty="0"/>
              <a:t>Variables..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D0122-DB5A-BC44-BB52-0D814D69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2365"/>
            <a:ext cx="7729728" cy="310198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gettype</a:t>
            </a:r>
            <a:r>
              <a:rPr lang="en-US" b="1" dirty="0"/>
              <a:t>() </a:t>
            </a:r>
            <a:r>
              <a:rPr lang="en-US" dirty="0"/>
              <a:t>function returns the type of the provided variable.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settype</a:t>
            </a:r>
            <a:r>
              <a:rPr lang="en-US" b="1" dirty="0"/>
              <a:t>() </a:t>
            </a:r>
            <a:r>
              <a:rPr lang="en-US" dirty="0"/>
              <a:t>function converts a variable to the type specified by type.</a:t>
            </a:r>
          </a:p>
        </p:txBody>
      </p:sp>
    </p:spTree>
    <p:extLst>
      <p:ext uri="{BB962C8B-B14F-4D97-AF65-F5344CB8AC3E}">
        <p14:creationId xmlns:p14="http://schemas.microsoft.com/office/powerpoint/2010/main" val="197628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0"/>
            <a:ext cx="10515600" cy="905542"/>
          </a:xfrm>
        </p:spPr>
        <p:txBody>
          <a:bodyPr/>
          <a:lstStyle/>
          <a:p>
            <a:pPr algn="ctr"/>
            <a:r>
              <a:rPr lang="en-US" dirty="0"/>
              <a:t>Variables..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11867-A94A-9343-9E2C-66E8FF0C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1465226"/>
            <a:ext cx="4271771" cy="3101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&lt;head&gt;</a:t>
            </a:r>
          </a:p>
          <a:p>
            <a:pPr marL="0" indent="0">
              <a:buNone/>
            </a:pPr>
            <a:r>
              <a:rPr lang="en-US" sz="1400" dirty="0"/>
              <a:t>&lt;title&gt;PHP variables&lt;/title&gt;</a:t>
            </a:r>
          </a:p>
          <a:p>
            <a:pPr marL="0" indent="0">
              <a:buNone/>
            </a:pPr>
            <a:r>
              <a:rPr lang="en-US" sz="1400" dirty="0"/>
              <a:t>&lt;/head&gt;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$</a:t>
            </a:r>
            <a:r>
              <a:rPr lang="en-US" sz="1400" dirty="0" err="1"/>
              <a:t>favnumber</a:t>
            </a:r>
            <a:r>
              <a:rPr lang="en-US" sz="1400" dirty="0"/>
              <a:t> = 10;</a:t>
            </a:r>
          </a:p>
          <a:p>
            <a:pPr marL="0" indent="0">
              <a:buNone/>
            </a:pPr>
            <a:r>
              <a:rPr lang="en-US" sz="1400" dirty="0"/>
              <a:t>echo </a:t>
            </a:r>
            <a:r>
              <a:rPr lang="en-US" sz="1400" dirty="0" err="1"/>
              <a:t>gettype</a:t>
            </a:r>
            <a:r>
              <a:rPr lang="en-US" sz="1400" dirty="0"/>
              <a:t>($</a:t>
            </a:r>
            <a:r>
              <a:rPr lang="en-US" sz="1400" dirty="0" err="1"/>
              <a:t>favnumber</a:t>
            </a:r>
            <a:r>
              <a:rPr lang="en-US" sz="1400" dirty="0"/>
              <a:t>)."&lt;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pPr marL="0" indent="0">
              <a:buNone/>
            </a:pPr>
            <a:r>
              <a:rPr lang="en-US" sz="1400" dirty="0" err="1"/>
              <a:t>settype</a:t>
            </a:r>
            <a:r>
              <a:rPr lang="en-US" sz="1400" dirty="0"/>
              <a:t>($</a:t>
            </a:r>
            <a:r>
              <a:rPr lang="en-US" sz="1400" dirty="0" err="1"/>
              <a:t>favnumber</a:t>
            </a:r>
            <a:r>
              <a:rPr lang="en-US" sz="1400" dirty="0"/>
              <a:t>,"string");</a:t>
            </a:r>
          </a:p>
          <a:p>
            <a:pPr marL="0" indent="0">
              <a:buNone/>
            </a:pPr>
            <a:r>
              <a:rPr lang="en-US" sz="1400" dirty="0"/>
              <a:t>echo </a:t>
            </a:r>
            <a:r>
              <a:rPr lang="en-US" sz="1400" dirty="0" err="1"/>
              <a:t>gettype</a:t>
            </a:r>
            <a:r>
              <a:rPr lang="en-US" sz="1400" dirty="0"/>
              <a:t>($</a:t>
            </a:r>
            <a:r>
              <a:rPr lang="en-US" sz="1400" dirty="0" err="1"/>
              <a:t>favnumber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?&gt;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076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39"/>
            <a:ext cx="10515600" cy="1004934"/>
          </a:xfrm>
        </p:spPr>
        <p:txBody>
          <a:bodyPr/>
          <a:lstStyle/>
          <a:p>
            <a:pPr algn="ctr"/>
            <a:r>
              <a:rPr lang="en-US" dirty="0"/>
              <a:t>Type determination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11867-A94A-9343-9E2C-66E8FF0C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6784"/>
            <a:ext cx="9228292" cy="4351338"/>
          </a:xfrm>
        </p:spPr>
        <p:txBody>
          <a:bodyPr>
            <a:noAutofit/>
          </a:bodyPr>
          <a:lstStyle/>
          <a:p>
            <a:r>
              <a:rPr lang="en-US" sz="1400" dirty="0"/>
              <a:t>A number of functions are available for determining a variable’s type.</a:t>
            </a:r>
          </a:p>
          <a:p>
            <a:pPr marL="0" indent="0">
              <a:buNone/>
            </a:pPr>
            <a:r>
              <a:rPr lang="en-US" sz="1400" dirty="0"/>
              <a:t>	-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is_name</a:t>
            </a:r>
            <a:r>
              <a:rPr lang="en-US" sz="1400" dirty="0"/>
              <a:t>(</a:t>
            </a:r>
            <a:r>
              <a:rPr lang="en-US" sz="1400" dirty="0" err="1"/>
              <a:t>mixedvar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For example:</a:t>
            </a:r>
          </a:p>
          <a:p>
            <a:pPr marL="0" indent="0">
              <a:buNone/>
            </a:pPr>
            <a:r>
              <a:rPr lang="en-US" sz="1400" dirty="0"/>
              <a:t>	-	</a:t>
            </a:r>
            <a:r>
              <a:rPr lang="en-US" sz="1400" dirty="0" err="1"/>
              <a:t>is_array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-	</a:t>
            </a:r>
            <a:r>
              <a:rPr lang="en-US" sz="1400" dirty="0" err="1"/>
              <a:t>is_bool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-	</a:t>
            </a:r>
            <a:r>
              <a:rPr lang="en-US" sz="1400" dirty="0" err="1"/>
              <a:t>is_float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-	</a:t>
            </a:r>
            <a:r>
              <a:rPr lang="en-US" sz="1400" dirty="0" err="1"/>
              <a:t>is_integer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-	</a:t>
            </a:r>
            <a:r>
              <a:rPr lang="en-US" sz="1400" dirty="0" err="1"/>
              <a:t>is_null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-	</a:t>
            </a:r>
            <a:r>
              <a:rPr lang="en-US" sz="1400" dirty="0" err="1"/>
              <a:t>is_numeric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-	</a:t>
            </a:r>
            <a:r>
              <a:rPr lang="en-US" sz="1400" dirty="0" err="1"/>
              <a:t>is_string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66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96"/>
            <a:ext cx="10515600" cy="994994"/>
          </a:xfrm>
        </p:spPr>
        <p:txBody>
          <a:bodyPr/>
          <a:lstStyle/>
          <a:p>
            <a:pPr algn="ctr"/>
            <a:r>
              <a:rPr lang="en-US" dirty="0"/>
              <a:t>Type determination..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11867-A94A-9343-9E2C-66E8FF0C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1713704"/>
            <a:ext cx="4271771" cy="3101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&lt;head&gt;</a:t>
            </a:r>
          </a:p>
          <a:p>
            <a:pPr marL="0" indent="0">
              <a:buNone/>
            </a:pPr>
            <a:r>
              <a:rPr lang="en-US" sz="1400" dirty="0"/>
              <a:t>&lt;title&gt;PHP variables&lt;/title&gt;</a:t>
            </a:r>
          </a:p>
          <a:p>
            <a:pPr marL="0" indent="0">
              <a:buNone/>
            </a:pPr>
            <a:r>
              <a:rPr lang="en-US" sz="1400" dirty="0"/>
              <a:t>&lt;/head&gt;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$</a:t>
            </a:r>
            <a:r>
              <a:rPr lang="en-US" sz="1400" dirty="0" err="1"/>
              <a:t>favnumber</a:t>
            </a:r>
            <a:r>
              <a:rPr lang="en-US" sz="1400" dirty="0"/>
              <a:t> = 10;</a:t>
            </a:r>
          </a:p>
          <a:p>
            <a:pPr marL="0" indent="0">
              <a:buNone/>
            </a:pPr>
            <a:r>
              <a:rPr lang="en-US" sz="1400" dirty="0"/>
              <a:t>$</a:t>
            </a:r>
            <a:r>
              <a:rPr lang="en-US" sz="1400" dirty="0" err="1"/>
              <a:t>favplayer</a:t>
            </a:r>
            <a:r>
              <a:rPr lang="en-US" sz="1400" dirty="0"/>
              <a:t> = "Ronaldo";</a:t>
            </a:r>
          </a:p>
          <a:p>
            <a:pPr marL="0" indent="0">
              <a:buNone/>
            </a:pPr>
            <a:r>
              <a:rPr lang="en-US" sz="1400" dirty="0"/>
              <a:t>echo </a:t>
            </a:r>
            <a:r>
              <a:rPr lang="en-US" sz="1400" dirty="0" err="1"/>
              <a:t>is_integer</a:t>
            </a:r>
            <a:r>
              <a:rPr lang="en-US" sz="1400" dirty="0"/>
              <a:t>($</a:t>
            </a:r>
            <a:r>
              <a:rPr lang="en-US" sz="1400" dirty="0" err="1"/>
              <a:t>favnumber</a:t>
            </a:r>
            <a:r>
              <a:rPr lang="en-US" sz="1400" dirty="0"/>
              <a:t>)."&lt;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pPr marL="0" indent="0">
              <a:buNone/>
            </a:pPr>
            <a:r>
              <a:rPr lang="en-US" sz="1400" dirty="0"/>
              <a:t>echo </a:t>
            </a:r>
            <a:r>
              <a:rPr lang="en-US" sz="1400" dirty="0" err="1"/>
              <a:t>is_string</a:t>
            </a:r>
            <a:r>
              <a:rPr lang="en-US" sz="1400" dirty="0"/>
              <a:t>($</a:t>
            </a:r>
            <a:r>
              <a:rPr lang="en-US" sz="1400" dirty="0" err="1"/>
              <a:t>favplayer</a:t>
            </a:r>
            <a:r>
              <a:rPr lang="en-US" sz="1400" dirty="0"/>
              <a:t>)."&lt;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pPr marL="0" indent="0">
              <a:buNone/>
            </a:pPr>
            <a:r>
              <a:rPr lang="en-US" sz="1400" dirty="0"/>
              <a:t>echo </a:t>
            </a:r>
            <a:r>
              <a:rPr lang="en-US" sz="1400" dirty="0" err="1"/>
              <a:t>is_numeric</a:t>
            </a:r>
            <a:r>
              <a:rPr lang="en-US" sz="1400" dirty="0"/>
              <a:t>($</a:t>
            </a:r>
            <a:r>
              <a:rPr lang="en-US" sz="1400" dirty="0" err="1"/>
              <a:t>favnumber</a:t>
            </a:r>
            <a:r>
              <a:rPr lang="en-US" sz="1400" dirty="0"/>
              <a:t>)."&lt;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pPr marL="0" indent="0">
              <a:buNone/>
            </a:pPr>
            <a:r>
              <a:rPr lang="en-US" sz="1400" dirty="0"/>
              <a:t>?&gt;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3673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8222"/>
            <a:ext cx="7729728" cy="11887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7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Setting the environment</a:t>
            </a:r>
          </a:p>
          <a:p>
            <a:endParaRPr lang="en-US" sz="1800" dirty="0"/>
          </a:p>
          <a:p>
            <a:r>
              <a:rPr lang="en-US" sz="1800" dirty="0"/>
              <a:t>PHP overview</a:t>
            </a:r>
          </a:p>
          <a:p>
            <a:endParaRPr lang="en-US" sz="1800" dirty="0"/>
          </a:p>
          <a:p>
            <a:r>
              <a:rPr lang="en-US" sz="1800" dirty="0"/>
              <a:t>PHP constants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06289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21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Chapter 3, “Beginning PHP and MySQL” by W. Jason Gilmore.</a:t>
            </a:r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environment</a:t>
            </a:r>
          </a:p>
          <a:p>
            <a:r>
              <a:rPr lang="en-US" dirty="0"/>
              <a:t>Overview of PHP</a:t>
            </a:r>
          </a:p>
          <a:p>
            <a:r>
              <a:rPr lang="en-US" dirty="0"/>
              <a:t>Constants and variables in PHP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8222"/>
            <a:ext cx="7729728" cy="834291"/>
          </a:xfrm>
        </p:spPr>
        <p:txBody>
          <a:bodyPr/>
          <a:lstStyle/>
          <a:p>
            <a:r>
              <a:rPr lang="en-US" dirty="0"/>
              <a:t>Setting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Requirements</a:t>
            </a:r>
          </a:p>
          <a:p>
            <a:pPr marL="0" indent="0">
              <a:buNone/>
            </a:pPr>
            <a:r>
              <a:rPr lang="en-US" sz="1800" dirty="0"/>
              <a:t>	- A web server (usually apache for PHP)</a:t>
            </a:r>
          </a:p>
          <a:p>
            <a:pPr marL="0" indent="0">
              <a:buNone/>
            </a:pPr>
            <a:r>
              <a:rPr lang="en-US" sz="1800" dirty="0"/>
              <a:t>	- PHP interpreter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dirty="0" err="1"/>
              <a:t>MySql</a:t>
            </a:r>
            <a:r>
              <a:rPr lang="en-US" sz="1800" dirty="0"/>
              <a:t> database</a:t>
            </a:r>
          </a:p>
          <a:p>
            <a:r>
              <a:rPr lang="en-US" sz="1800" dirty="0"/>
              <a:t>All the above components are available in the WAMP server (free installation).</a:t>
            </a:r>
          </a:p>
          <a:p>
            <a:r>
              <a:rPr lang="en-US" sz="1800" dirty="0"/>
              <a:t>http://</a:t>
            </a:r>
            <a:r>
              <a:rPr lang="en-US" sz="1800" dirty="0" err="1"/>
              <a:t>www.wampserver.com</a:t>
            </a:r>
            <a:r>
              <a:rPr lang="en-US" sz="1800" dirty="0"/>
              <a:t>/</a:t>
            </a:r>
            <a:r>
              <a:rPr lang="en-US" sz="1800" dirty="0" err="1"/>
              <a:t>en</a:t>
            </a:r>
            <a:r>
              <a:rPr lang="en-US" sz="1800" dirty="0"/>
              <a:t>/</a:t>
            </a:r>
          </a:p>
          <a:p>
            <a:r>
              <a:rPr lang="en-US" sz="1800" dirty="0"/>
              <a:t>W - Windows</a:t>
            </a:r>
          </a:p>
          <a:p>
            <a:pPr marL="0" indent="0">
              <a:buNone/>
            </a:pPr>
            <a:r>
              <a:rPr lang="en-US" sz="1800" dirty="0"/>
              <a:t>     A  - Apache</a:t>
            </a:r>
          </a:p>
          <a:p>
            <a:pPr marL="0" indent="0">
              <a:buNone/>
            </a:pPr>
            <a:r>
              <a:rPr lang="en-US" sz="1800" dirty="0"/>
              <a:t>     M - </a:t>
            </a:r>
            <a:r>
              <a:rPr lang="en-US" sz="1800" dirty="0" err="1"/>
              <a:t>MySql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P  - PHP</a:t>
            </a:r>
          </a:p>
          <a:p>
            <a:r>
              <a:rPr lang="en-US" sz="1800" dirty="0"/>
              <a:t>For Mac OS, we can install MAMP.</a:t>
            </a:r>
          </a:p>
          <a:p>
            <a:pPr marL="0" indent="0">
              <a:buNone/>
            </a:pPr>
            <a:r>
              <a:rPr lang="en-US" sz="1800" dirty="0"/>
              <a:t> 		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7492"/>
            <a:ext cx="7729728" cy="844230"/>
          </a:xfrm>
        </p:spPr>
        <p:txBody>
          <a:bodyPr/>
          <a:lstStyle/>
          <a:p>
            <a:r>
              <a:rPr lang="en-US" dirty="0"/>
              <a:t>Setting the environment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Editor: </a:t>
            </a:r>
          </a:p>
          <a:p>
            <a:pPr marL="0" indent="0">
              <a:buNone/>
            </a:pPr>
            <a:r>
              <a:rPr lang="en-US" sz="1800" dirty="0"/>
              <a:t>	- You can use any editor (Dreamweaver/Atom/</a:t>
            </a:r>
            <a:r>
              <a:rPr lang="en-US" sz="1800" dirty="0" err="1"/>
              <a:t>VsCode</a:t>
            </a:r>
            <a:r>
              <a:rPr lang="en-US" sz="1800" dirty="0"/>
              <a:t> etc.)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Checking WAMP/MAMP status:</a:t>
            </a:r>
          </a:p>
          <a:p>
            <a:pPr marL="0" indent="0">
              <a:buNone/>
            </a:pPr>
            <a:r>
              <a:rPr lang="en-US" sz="1800" dirty="0"/>
              <a:t>	- It needs to be ensured that the WAMP/MAMP server is up and running properly, before we can 	 	  execute the PHP scripts.</a:t>
            </a:r>
          </a:p>
          <a:p>
            <a:pPr marL="0" indent="0">
              <a:buNone/>
            </a:pPr>
            <a:r>
              <a:rPr lang="en-US" sz="1800" dirty="0"/>
              <a:t>	- Sometimes we may find the error: </a:t>
            </a:r>
            <a:r>
              <a:rPr lang="en-US" sz="1800" b="1" dirty="0">
                <a:solidFill>
                  <a:srgbClr val="FF0000"/>
                </a:solidFill>
              </a:rPr>
              <a:t>MSVCR100.dll is missing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dirty="0"/>
              <a:t>- To fix this, we need to install the Microsoft Visual C++ SP1 Redistributable Package (freely 	 	  available for download and installation).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dirty="0"/>
              <a:t>- Port conflict with skype (WAMP should be started first before skype)</a:t>
            </a:r>
            <a:endParaRPr lang="en-US" sz="1800" b="1" dirty="0">
              <a:solidFill>
                <a:srgbClr val="FF000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		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493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9804"/>
            <a:ext cx="7729728" cy="1072831"/>
          </a:xfrm>
        </p:spPr>
        <p:txBody>
          <a:bodyPr/>
          <a:lstStyle/>
          <a:p>
            <a:r>
              <a:rPr lang="en-US" dirty="0"/>
              <a:t>PHP: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PHP: </a:t>
            </a:r>
            <a:r>
              <a:rPr lang="en-US" sz="1800" dirty="0"/>
              <a:t>Hypertext Preprocessor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- </a:t>
            </a:r>
            <a:r>
              <a:rPr lang="en-US" sz="1800" dirty="0"/>
              <a:t>Originally called “Personal Home Page Tools”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Used to create dynamic web pages</a:t>
            </a:r>
          </a:p>
          <a:p>
            <a:pPr marL="0" indent="0">
              <a:buNone/>
            </a:pPr>
            <a:r>
              <a:rPr lang="en-US" sz="1800" dirty="0"/>
              <a:t>	- The content of the web page changes as per the input from the user.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Web pages need to be linked with database through PHP script.</a:t>
            </a:r>
          </a:p>
          <a:p>
            <a:pPr marL="0" indent="0">
              <a:buNone/>
            </a:pPr>
            <a:r>
              <a:rPr lang="en-US" sz="1800" dirty="0"/>
              <a:t>	- For example, the login application for a social networking site.</a:t>
            </a:r>
          </a:p>
          <a:p>
            <a:r>
              <a:rPr lang="en-US" sz="1800" dirty="0"/>
              <a:t>Popular server-side scripting technology</a:t>
            </a:r>
          </a:p>
          <a:p>
            <a:r>
              <a:rPr lang="en-US" sz="1800" dirty="0"/>
              <a:t>Open-source (no license is required)</a:t>
            </a:r>
          </a:p>
          <a:p>
            <a:pPr marL="0" indent="0">
              <a:buNone/>
            </a:pPr>
            <a:r>
              <a:rPr lang="en-US" sz="1800" dirty="0"/>
              <a:t>	-  Anyone may view, modify and redistribute source code</a:t>
            </a:r>
          </a:p>
          <a:p>
            <a:r>
              <a:rPr lang="en-US" sz="1800" dirty="0"/>
              <a:t>Platform independent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313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196"/>
            <a:ext cx="7729728" cy="1074953"/>
          </a:xfrm>
        </p:spPr>
        <p:txBody>
          <a:bodyPr/>
          <a:lstStyle/>
          <a:p>
            <a:r>
              <a:rPr lang="en-US" dirty="0"/>
              <a:t>PHP: an overview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Interpreted language: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- </a:t>
            </a:r>
            <a:r>
              <a:rPr lang="en-US" sz="1800" dirty="0"/>
              <a:t>scripts are parsed at run-time and no compilation is needed.</a:t>
            </a:r>
          </a:p>
          <a:p>
            <a:r>
              <a:rPr lang="en-US" sz="1800" dirty="0"/>
              <a:t>Compatible with many popular databases</a:t>
            </a:r>
          </a:p>
          <a:p>
            <a:pPr marL="0" indent="0">
              <a:buNone/>
            </a:pPr>
            <a:r>
              <a:rPr lang="en-US" sz="1800" dirty="0"/>
              <a:t>	- Oracle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Microsoft SQL server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dirty="0" err="1"/>
              <a:t>MySql</a:t>
            </a:r>
            <a:r>
              <a:rPr lang="en-US" sz="1800" dirty="0"/>
              <a:t> etc.</a:t>
            </a:r>
          </a:p>
          <a:p>
            <a:r>
              <a:rPr lang="en-US" sz="1800" dirty="0" err="1"/>
              <a:t>MySql</a:t>
            </a:r>
            <a:r>
              <a:rPr lang="en-US" sz="1800" dirty="0"/>
              <a:t> is very popular (Adequate for medium to large-scale website and freely available)</a:t>
            </a:r>
          </a:p>
          <a:p>
            <a:r>
              <a:rPr lang="en-US" sz="1800" dirty="0"/>
              <a:t>PHP is structurally similar to C/C++</a:t>
            </a:r>
          </a:p>
          <a:p>
            <a:r>
              <a:rPr lang="en-US" sz="1800" dirty="0"/>
              <a:t>Supports both procedural and object-oriented paradigm</a:t>
            </a:r>
          </a:p>
          <a:p>
            <a:r>
              <a:rPr lang="en-US" sz="1800" b="1" dirty="0"/>
              <a:t>Basic function:</a:t>
            </a:r>
          </a:p>
          <a:p>
            <a:pPr marL="0" indent="0">
              <a:buNone/>
            </a:pPr>
            <a:r>
              <a:rPr lang="en-US" sz="1800" dirty="0"/>
              <a:t>	- Provides link with the server database</a:t>
            </a:r>
          </a:p>
          <a:p>
            <a:pPr marL="0" indent="0">
              <a:buNone/>
            </a:pPr>
            <a:r>
              <a:rPr lang="en-US" sz="1800" dirty="0"/>
              <a:t>	- Enables us to write server-side script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1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054"/>
            <a:ext cx="7729728" cy="1001156"/>
          </a:xfrm>
        </p:spPr>
        <p:txBody>
          <a:bodyPr/>
          <a:lstStyle/>
          <a:p>
            <a:r>
              <a:rPr lang="en-US" dirty="0"/>
              <a:t>PHP: an overview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Example: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- </a:t>
            </a:r>
            <a:r>
              <a:rPr lang="en-US" sz="1800" dirty="0"/>
              <a:t>User enters data on an HTML form</a:t>
            </a:r>
          </a:p>
          <a:p>
            <a:pPr marL="0" indent="0">
              <a:buNone/>
            </a:pPr>
            <a:r>
              <a:rPr lang="en-US" sz="1800" dirty="0"/>
              <a:t>	- Hits the submit button</a:t>
            </a:r>
          </a:p>
          <a:p>
            <a:pPr marL="0" indent="0">
              <a:buNone/>
            </a:pPr>
            <a:r>
              <a:rPr lang="en-US" sz="1800" dirty="0"/>
              <a:t>	- The data is sent to the server</a:t>
            </a:r>
          </a:p>
          <a:p>
            <a:pPr marL="0" indent="0">
              <a:buNone/>
            </a:pPr>
            <a:r>
              <a:rPr lang="en-US" sz="1800" dirty="0"/>
              <a:t>	- PHP is needed at this point to process the data:</a:t>
            </a:r>
          </a:p>
          <a:p>
            <a:pPr marL="0" indent="0">
              <a:buNone/>
            </a:pPr>
            <a:r>
              <a:rPr lang="en-US" sz="1800" dirty="0"/>
              <a:t>		1. To store the data received in the database</a:t>
            </a:r>
          </a:p>
          <a:p>
            <a:pPr marL="0" indent="0">
              <a:buNone/>
            </a:pPr>
            <a:r>
              <a:rPr lang="en-US" sz="1800" dirty="0"/>
              <a:t>		2. To retrieve some data from the database based on the information received</a:t>
            </a:r>
          </a:p>
          <a:p>
            <a:pPr marL="0" indent="0">
              <a:buNone/>
            </a:pPr>
            <a:r>
              <a:rPr lang="en-US" sz="1800" dirty="0"/>
              <a:t>		3. To modify the data in the database</a:t>
            </a:r>
          </a:p>
          <a:p>
            <a:pPr marL="0" indent="0">
              <a:buNone/>
            </a:pPr>
            <a:r>
              <a:rPr lang="en-US" sz="1800" dirty="0"/>
              <a:t>		4. To delete data from the database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- The output from the PHP code is in browser compatible format and is displayed as a web page.</a:t>
            </a:r>
          </a:p>
          <a:p>
            <a:pPr marL="0" indent="0">
              <a:buNone/>
            </a:pPr>
            <a:r>
              <a:rPr lang="en-US" sz="1800" dirty="0"/>
              <a:t>	- Hence, it is not needed to have PHP installed in the client machine.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977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054"/>
            <a:ext cx="7729728" cy="1188720"/>
          </a:xfrm>
        </p:spPr>
        <p:txBody>
          <a:bodyPr/>
          <a:lstStyle/>
          <a:p>
            <a:r>
              <a:rPr lang="en-US" dirty="0"/>
              <a:t>How PHP fits with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65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Embedding </a:t>
            </a:r>
            <a:r>
              <a:rPr lang="en-US" sz="1800" b="1" dirty="0"/>
              <a:t>PHP</a:t>
            </a:r>
            <a:r>
              <a:rPr lang="en-US" sz="1800" dirty="0"/>
              <a:t> in HTML code</a:t>
            </a:r>
          </a:p>
          <a:p>
            <a:endParaRPr lang="en-US" sz="1800" dirty="0"/>
          </a:p>
          <a:p>
            <a:r>
              <a:rPr lang="en-US" sz="1800" b="1" dirty="0"/>
              <a:t>HTML </a:t>
            </a:r>
            <a:r>
              <a:rPr lang="en-US" sz="1800" dirty="0"/>
              <a:t>can also be written inside the PHP code</a:t>
            </a:r>
          </a:p>
          <a:p>
            <a:endParaRPr lang="en-US" sz="1800" dirty="0"/>
          </a:p>
          <a:p>
            <a:r>
              <a:rPr lang="en-US" sz="1800" dirty="0"/>
              <a:t>PHP can also be written as a standalone program with no HTML at all.</a:t>
            </a:r>
            <a:br>
              <a:rPr lang="en-US" sz="1800" b="1" dirty="0"/>
            </a:b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27119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3472</TotalTime>
  <Words>1681</Words>
  <Application>Microsoft Macintosh PowerPoint</Application>
  <PresentationFormat>Widescreen</PresentationFormat>
  <Paragraphs>371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Gill Sans MT</vt:lpstr>
      <vt:lpstr>Parcel</vt:lpstr>
      <vt:lpstr>CSIS – 4135: Spring 2022 </vt:lpstr>
      <vt:lpstr>Introduction to PHP (Part-1)</vt:lpstr>
      <vt:lpstr>Outline</vt:lpstr>
      <vt:lpstr>Setting the environment</vt:lpstr>
      <vt:lpstr>Setting the environment – cont.</vt:lpstr>
      <vt:lpstr>PHP: an overview</vt:lpstr>
      <vt:lpstr>PHP: an overview – cont.</vt:lpstr>
      <vt:lpstr>PHP: an overview – cont.</vt:lpstr>
      <vt:lpstr>How PHP fits with HTML</vt:lpstr>
      <vt:lpstr>Basic rules of PHP syntax</vt:lpstr>
      <vt:lpstr>Writing and executing PHP code</vt:lpstr>
      <vt:lpstr>Writing and executing PHP code – cont.</vt:lpstr>
      <vt:lpstr>Writing output to the browser</vt:lpstr>
      <vt:lpstr>First PHP program</vt:lpstr>
      <vt:lpstr>Integrating HTML with PHP</vt:lpstr>
      <vt:lpstr>Integrating HTML with PHP – cont.</vt:lpstr>
      <vt:lpstr>Using constants and variables</vt:lpstr>
      <vt:lpstr>Constants..</vt:lpstr>
      <vt:lpstr>Variables</vt:lpstr>
      <vt:lpstr>Variables..</vt:lpstr>
      <vt:lpstr>Variables..</vt:lpstr>
      <vt:lpstr>Variables..</vt:lpstr>
      <vt:lpstr>Type determination</vt:lpstr>
      <vt:lpstr>Type determination..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412</cp:revision>
  <dcterms:created xsi:type="dcterms:W3CDTF">2019-01-14T03:31:52Z</dcterms:created>
  <dcterms:modified xsi:type="dcterms:W3CDTF">2022-04-05T15:34:16Z</dcterms:modified>
</cp:coreProperties>
</file>