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70" r:id="rId3"/>
    <p:sldId id="257" r:id="rId4"/>
    <p:sldId id="286" r:id="rId5"/>
    <p:sldId id="434" r:id="rId6"/>
    <p:sldId id="412" r:id="rId7"/>
    <p:sldId id="435" r:id="rId8"/>
    <p:sldId id="402" r:id="rId9"/>
    <p:sldId id="413" r:id="rId10"/>
    <p:sldId id="436" r:id="rId11"/>
    <p:sldId id="371" r:id="rId12"/>
    <p:sldId id="427" r:id="rId13"/>
    <p:sldId id="415" r:id="rId14"/>
    <p:sldId id="437" r:id="rId15"/>
    <p:sldId id="429" r:id="rId16"/>
    <p:sldId id="439" r:id="rId17"/>
    <p:sldId id="438" r:id="rId18"/>
    <p:sldId id="440" r:id="rId19"/>
    <p:sldId id="284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966E1-39B5-D941-BBD5-5FF162953B04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4DB37-6FBA-6146-8AE9-AB19D6FF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0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0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3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0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0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8596-42D2-7142-BC41-4FC3E9E2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09663-5520-1041-9C61-F7997A3B3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3C98-9695-0C43-9382-4ACCFE46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F9D1-5056-ED4C-A9F4-ECF68D64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CDC2-8155-E941-AB08-29924CDA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5E4B-86B0-844A-BD70-F8C50899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2DF71-56F4-5B42-A7AA-6AD582CAA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4362-5E12-724B-AAA6-45D66D26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8604-E74C-7A46-9C57-6038D516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3BDB-094F-DC47-AE6E-E17D5053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83C42-2CCE-D84E-B72F-1FA973E0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4269-9A30-8A46-BB9A-E2E9F918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D7E8-3228-A549-AA64-384582FA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AA07-E6C7-FA45-BF63-4E661E3D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C8E5-52C1-5144-A376-777C9DE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C696-A701-C745-9461-AA150CF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BF26-41A4-4F40-BB41-B626FEA19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FFB9-1C90-334C-91A5-7D268AD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68FD-9E8C-9048-8E7A-5895955B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07959-675F-CF49-85B6-223A7CA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9437-6D7C-7245-82E1-B7332707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496AB-D0C3-0446-AC2C-AE33DB6A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D219-7E86-684F-AC56-7E4B3194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4706-8204-C14A-82EC-D88232B9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55BA-5463-0844-B318-7F804464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4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E65F-C681-334D-ACED-8CBB343C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8639-03CB-5C41-8189-4C83ED0A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826A8-2D8A-5F40-AAC3-B3C5BEE3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64FF9-459A-A942-8415-98183CD0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0E86-8DD8-F841-89A6-A2D73729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854C0-44FD-D84D-A71F-B3189FC5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BFF-513F-AC4D-A037-80A5D2D5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4FF4-8945-C54A-BE07-10A4422F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E460B-BB37-9048-B02F-DB7838A8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3E45-F435-E840-9743-A59251A8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25727-3E87-F44B-837D-8DDCACAC0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33B96-5CA9-274E-99FF-694EEB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B7E7B-5EF9-1B49-B7BF-40866255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6FD90-77A5-BE49-82F5-9EF21DB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D224-08B4-0347-B0D7-E1469EAB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072A7-A728-7347-8CB6-01C656C3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A5B3-1994-0843-977F-55EF096F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10E12-50F5-BA4E-8F32-00EE518D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CE0EB-9B9E-C74B-B974-BA2D4DDF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3C6D8-E450-C345-94F7-42A1A0F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5F57-9E38-944D-84DC-0F0D0CB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0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8E2F-2D03-624E-B438-95392191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99FE-62C8-AE4E-8AF9-9F58016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DE86-8D03-0E42-AFFE-B963CF19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CC5A-5216-8E48-BEC5-1FED1F9D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B8C2-4103-F545-B7E5-38948D6C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789A-C08D-714C-94D8-F104853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E7B3-D8FB-C640-B60E-F0D64158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BFD7E-6C7B-3446-89F4-5C738AF34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4BDD9-A97B-424D-8A36-D34619FF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2192-4EE6-B54F-8CC0-6F8E0DB3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B593-D63C-224C-9F03-95A0A7A8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9C4FB-5449-0C40-BECF-001E1294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3F4EA-77F0-4642-8F7F-13F4B974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B4B0-05A8-334E-9347-7122ACDD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CEDA-A4D2-AD43-91CA-9B068A94B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A5AC-4951-B948-9371-4BA05BF2B83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9AAC-BBD8-3247-A511-D46292F36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4A8E-F920-7340-BCD9-9171C75C9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CSIS – 4135: </a:t>
            </a:r>
            <a:r>
              <a:rPr lang="en-US" b="1"/>
              <a:t>Spring 2022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E583-A938-904F-9C1E-20D4AC5CF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 Engineering</a:t>
            </a:r>
          </a:p>
          <a:p>
            <a:r>
              <a:rPr lang="en-US" dirty="0"/>
              <a:t>Instructor: Sujoy Chakraborty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1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user’s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 err="1"/>
              <a:t>preg_match</a:t>
            </a:r>
            <a:r>
              <a:rPr lang="en-US" sz="1800" b="1" dirty="0"/>
              <a:t>():</a:t>
            </a:r>
          </a:p>
          <a:p>
            <a:pPr marL="0" indent="0">
              <a:buNone/>
            </a:pPr>
            <a:r>
              <a:rPr lang="en-US" sz="1800" dirty="0"/>
              <a:t>	- searches a string for a specific pattern</a:t>
            </a:r>
          </a:p>
          <a:p>
            <a:pPr marL="0" indent="0">
              <a:buNone/>
            </a:pPr>
            <a:r>
              <a:rPr lang="en-US" sz="1800" dirty="0"/>
              <a:t>	- returns </a:t>
            </a:r>
            <a:r>
              <a:rPr lang="en-US" sz="1800" b="1" dirty="0"/>
              <a:t>TRUE</a:t>
            </a:r>
            <a:r>
              <a:rPr lang="en-US" sz="1800" dirty="0"/>
              <a:t> if pattern matches and </a:t>
            </a:r>
            <a:r>
              <a:rPr lang="en-US" sz="1800" b="1" dirty="0"/>
              <a:t>FALSE </a:t>
            </a:r>
            <a:r>
              <a:rPr lang="en-US" sz="1800" dirty="0"/>
              <a:t>otherwise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 err="1"/>
              <a:t>preg_match</a:t>
            </a:r>
            <a:r>
              <a:rPr lang="en-US" sz="1800" dirty="0"/>
              <a:t>(“pattern”, $string);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13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user’s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353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&lt;title&gt;Transfer data&lt;/title&gt;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&lt;form id = 'form1' name = "form1" method = "post" action = "</a:t>
            </a:r>
            <a:r>
              <a:rPr lang="en-US" sz="1600" dirty="0" err="1"/>
              <a:t>actions_validation.php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Enter your name: &lt;input type = "text" name = "name" value = "Your name" /&gt;&lt;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Enter your email: &lt;input type = "text" name = "email" value = "Your email" /&gt;&lt;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&lt;input type = "submit" /&gt;</a:t>
            </a:r>
          </a:p>
          <a:p>
            <a:pPr marL="0" indent="0">
              <a:buNone/>
            </a:pPr>
            <a:r>
              <a:rPr lang="en-US" sz="1600" dirty="0"/>
              <a:t>&lt;/form&gt;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FAF9D-C03A-8B4D-9CAA-30B366E0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2813"/>
            <a:ext cx="5181600" cy="50277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&lt;title&gt;Validate&lt;/title&gt;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$_POST['name'];</a:t>
            </a:r>
          </a:p>
          <a:p>
            <a:pPr marL="0" indent="0">
              <a:buNone/>
            </a:pPr>
            <a:r>
              <a:rPr lang="en-US" dirty="0"/>
              <a:t>$email = $_POST['email'];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preg_match</a:t>
            </a:r>
            <a:r>
              <a:rPr lang="en-US" dirty="0"/>
              <a:t>("|^[a-</a:t>
            </a:r>
            <a:r>
              <a:rPr lang="en-US" dirty="0" err="1"/>
              <a:t>zA</a:t>
            </a:r>
            <a:r>
              <a:rPr lang="en-US" dirty="0"/>
              <a:t>-Z ]{5,25}$|",$name))</a:t>
            </a:r>
          </a:p>
          <a:p>
            <a:pPr marL="0" indent="0">
              <a:buNone/>
            </a:pPr>
            <a:r>
              <a:rPr lang="en-US" dirty="0"/>
              <a:t>	echo "Invalid name";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preg_match</a:t>
            </a:r>
            <a:r>
              <a:rPr lang="en-US" dirty="0"/>
              <a:t>("|^[a-zA-Z0-9_.]+@[a-z]{3,5}.[a-z]{2,3}$|",$email))</a:t>
            </a:r>
          </a:p>
          <a:p>
            <a:pPr marL="0" indent="0">
              <a:buNone/>
            </a:pPr>
            <a:r>
              <a:rPr lang="en-US" dirty="0"/>
              <a:t>	echo "Invalid email";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34031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 err="1"/>
              <a:t>strlen</a:t>
            </a:r>
            <a:r>
              <a:rPr lang="en-US" sz="1800" b="1" dirty="0"/>
              <a:t>(): </a:t>
            </a:r>
          </a:p>
          <a:p>
            <a:pPr marL="0" indent="0">
              <a:buNone/>
            </a:pPr>
            <a:r>
              <a:rPr lang="en-US" sz="1800" dirty="0"/>
              <a:t>	- Returns the length of the string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dirty="0" err="1"/>
              <a:t>strlen</a:t>
            </a:r>
            <a:r>
              <a:rPr lang="en-US" sz="1800" dirty="0"/>
              <a:t>($string);</a:t>
            </a:r>
          </a:p>
          <a:p>
            <a:r>
              <a:rPr lang="en-US" sz="1800" b="1" dirty="0" err="1"/>
              <a:t>strcmp</a:t>
            </a:r>
            <a:r>
              <a:rPr lang="en-US" sz="1800" b="1" dirty="0"/>
              <a:t>():</a:t>
            </a:r>
          </a:p>
          <a:p>
            <a:pPr marL="914400" lvl="2" indent="0">
              <a:buNone/>
            </a:pPr>
            <a:r>
              <a:rPr lang="en-US" sz="1600" dirty="0"/>
              <a:t>- Compares two strings</a:t>
            </a:r>
          </a:p>
          <a:p>
            <a:pPr lvl="2">
              <a:buFontTx/>
              <a:buChar char="-"/>
            </a:pPr>
            <a:r>
              <a:rPr lang="en-US" sz="1600" dirty="0"/>
              <a:t>Returns 0 if strings are equal, 1 if first string is greater and -1 if second string is greater</a:t>
            </a:r>
          </a:p>
          <a:p>
            <a:pPr lvl="2">
              <a:buFontTx/>
              <a:buChar char="-"/>
            </a:pPr>
            <a:r>
              <a:rPr lang="en-US" sz="1600" dirty="0" err="1"/>
              <a:t>Strcmp</a:t>
            </a:r>
            <a:r>
              <a:rPr lang="en-US" sz="1600" dirty="0"/>
              <a:t>($string1, $string2);							</a:t>
            </a:r>
            <a:endParaRPr lang="en-US" sz="1800" dirty="0"/>
          </a:p>
          <a:p>
            <a:r>
              <a:rPr lang="en-US" sz="1800" b="1" dirty="0" err="1"/>
              <a:t>strcasecmp</a:t>
            </a:r>
            <a:r>
              <a:rPr lang="en-US" sz="1800" b="1" dirty="0"/>
              <a:t>():</a:t>
            </a:r>
          </a:p>
          <a:p>
            <a:pPr marL="914400" lvl="2" indent="0">
              <a:buNone/>
            </a:pPr>
            <a:r>
              <a:rPr lang="en-US" sz="1600" dirty="0"/>
              <a:t>- Compares two strings in case insensitive manner</a:t>
            </a:r>
          </a:p>
          <a:p>
            <a:pPr lvl="2">
              <a:buFontTx/>
              <a:buChar char="-"/>
            </a:pPr>
            <a:r>
              <a:rPr lang="en-US" sz="1600" dirty="0"/>
              <a:t>Returns 0 if strings are equal, 1 if first string is greater and -1 if second string is greater</a:t>
            </a:r>
          </a:p>
          <a:p>
            <a:pPr lvl="2">
              <a:buFontTx/>
              <a:buChar char="-"/>
            </a:pPr>
            <a:r>
              <a:rPr lang="en-US" sz="1600" dirty="0" err="1"/>
              <a:t>Strcmp</a:t>
            </a:r>
            <a:r>
              <a:rPr lang="en-US" sz="1600" dirty="0"/>
              <a:t>($string1, $string2);							</a:t>
            </a:r>
          </a:p>
          <a:p>
            <a:pPr lvl="2">
              <a:buFontTx/>
              <a:buChar char="-"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303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&lt;title&gt;Transfer data&lt;/title&gt;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id = 'form1' name = "form1" method = "post" action = "actions_validation_2.php"&gt;</a:t>
            </a:r>
          </a:p>
          <a:p>
            <a:pPr marL="0" indent="0">
              <a:buNone/>
            </a:pPr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Enter your password: &lt;input type = "text" name = "pass" value = "type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Re-enter your name: &lt;input type = "text" name = "pass1" value = "Retype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 = 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&lt;title&gt;Validate&lt;/title&gt;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$_POST['name'];</a:t>
            </a:r>
          </a:p>
          <a:p>
            <a:pPr marL="0" indent="0">
              <a:buNone/>
            </a:pPr>
            <a:r>
              <a:rPr lang="en-US" dirty="0"/>
              <a:t>$pass = $_POST['pass'];</a:t>
            </a:r>
          </a:p>
          <a:p>
            <a:pPr marL="0" indent="0">
              <a:buNone/>
            </a:pPr>
            <a:r>
              <a:rPr lang="en-US" dirty="0"/>
              <a:t>$pass1 = $_POST['pass1'];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strlen</a:t>
            </a:r>
            <a:r>
              <a:rPr lang="en-US" dirty="0"/>
              <a:t>($pass) &lt; 6)</a:t>
            </a:r>
          </a:p>
          <a:p>
            <a:pPr marL="0" indent="0">
              <a:buNone/>
            </a:pPr>
            <a:r>
              <a:rPr lang="en-US" dirty="0"/>
              <a:t>	echo "Too short password";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286651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&lt;title&gt;Transfer data&lt;/title&gt;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id = 'form1' name = "form1" method = "post" action = "actions_validation_3.php"&gt;</a:t>
            </a:r>
          </a:p>
          <a:p>
            <a:pPr marL="0" indent="0">
              <a:buNone/>
            </a:pPr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Enter your password: &lt;input type = "text" name = "pass" value = "type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Re-enter your name: &lt;input type = "text" name = "pass1" value = "Retype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 = 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&lt;title&gt;Validate&lt;/title&gt;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$_POST['name'];</a:t>
            </a:r>
          </a:p>
          <a:p>
            <a:pPr marL="0" indent="0">
              <a:buNone/>
            </a:pPr>
            <a:r>
              <a:rPr lang="en-US" dirty="0"/>
              <a:t>$pass = $_POST['pass'];</a:t>
            </a:r>
          </a:p>
          <a:p>
            <a:pPr marL="0" indent="0">
              <a:buNone/>
            </a:pPr>
            <a:r>
              <a:rPr lang="en-US" dirty="0"/>
              <a:t>$pass1 = $_POST['pass1'];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strlen</a:t>
            </a:r>
            <a:r>
              <a:rPr lang="en-US" dirty="0"/>
              <a:t>($pass) &lt; 6)</a:t>
            </a:r>
          </a:p>
          <a:p>
            <a:pPr marL="0" indent="0">
              <a:buNone/>
            </a:pPr>
            <a:r>
              <a:rPr lang="en-US" dirty="0"/>
              <a:t>	echo "Too short password";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strcmp</a:t>
            </a:r>
            <a:r>
              <a:rPr lang="en-US" dirty="0"/>
              <a:t>($pass, $pass1) &lt;&gt; 0)</a:t>
            </a:r>
          </a:p>
          <a:p>
            <a:pPr marL="0" indent="0">
              <a:buNone/>
            </a:pPr>
            <a:r>
              <a:rPr lang="en-US" dirty="0"/>
              <a:t>	echo "Password mismatch";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225021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823B3-C4F2-8749-AD53-99CAC661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strtolower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converts a string to lowercase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strtolower</a:t>
            </a:r>
            <a:r>
              <a:rPr lang="en-US" dirty="0"/>
              <a:t>($string);</a:t>
            </a:r>
          </a:p>
          <a:p>
            <a:r>
              <a:rPr lang="en-US" dirty="0" err="1"/>
              <a:t>strtoupper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converts a string to uppercase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strtoupper</a:t>
            </a:r>
            <a:r>
              <a:rPr lang="en-US" dirty="0"/>
              <a:t>($string);</a:t>
            </a:r>
          </a:p>
          <a:p>
            <a:r>
              <a:rPr lang="en-US" dirty="0" err="1"/>
              <a:t>ucfirst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converts the first character of a string to uppercase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ucfirst</a:t>
            </a:r>
            <a:r>
              <a:rPr lang="en-US" dirty="0"/>
              <a:t>($string);</a:t>
            </a:r>
          </a:p>
          <a:p>
            <a:r>
              <a:rPr lang="en-US" dirty="0" err="1"/>
              <a:t>ucwords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	- converts the first character of every word to uppercase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6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&lt;title&gt;Transfer data&lt;/title&gt;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id = 'form1' name = "form1" method = "post" action = "actions_validation_4.php"&gt;</a:t>
            </a:r>
          </a:p>
          <a:p>
            <a:pPr marL="0" indent="0">
              <a:buNone/>
            </a:pPr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Enter your password: &lt;input type = "text" name = "pass" value = "type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Re-enter your name: &lt;input type = "text" name = "pass1" value = "Retype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 = 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$_POST['name'];</a:t>
            </a:r>
          </a:p>
          <a:p>
            <a:pPr marL="0" indent="0">
              <a:buNone/>
            </a:pPr>
            <a:r>
              <a:rPr lang="en-US" dirty="0"/>
              <a:t>$pass = $_POST['pass'];</a:t>
            </a:r>
          </a:p>
          <a:p>
            <a:pPr marL="0" indent="0">
              <a:buNone/>
            </a:pPr>
            <a:r>
              <a:rPr lang="en-US" dirty="0"/>
              <a:t>$pass1 = $_POST['pass1'];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strlen</a:t>
            </a:r>
            <a:r>
              <a:rPr lang="en-US" dirty="0"/>
              <a:t>($pass) &lt; 6)</a:t>
            </a:r>
          </a:p>
          <a:p>
            <a:pPr marL="0" indent="0">
              <a:buNone/>
            </a:pPr>
            <a:r>
              <a:rPr lang="en-US" dirty="0"/>
              <a:t>	echo "Too short password";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strcmp</a:t>
            </a:r>
            <a:r>
              <a:rPr lang="en-US" dirty="0"/>
              <a:t>($pass, $pass1) &lt;&gt; 0)</a:t>
            </a:r>
          </a:p>
          <a:p>
            <a:pPr marL="0" indent="0">
              <a:buNone/>
            </a:pPr>
            <a:r>
              <a:rPr lang="en-US" dirty="0"/>
              <a:t>	echo "Password mismatch";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strtolower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	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strtoupper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ucfirst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ucwords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76584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823B3-C4F2-8749-AD53-99CAC661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strpos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finds the position of the first case-sensitive occurrence of a substring in a string.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strpos</a:t>
            </a:r>
            <a:r>
              <a:rPr lang="en-US" dirty="0"/>
              <a:t>($string, substring);</a:t>
            </a:r>
          </a:p>
          <a:p>
            <a:r>
              <a:rPr lang="en-US" dirty="0" err="1"/>
              <a:t>strrpos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finds the position of the last case-sensitive occurrence of a substring in a string.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strrpos</a:t>
            </a:r>
            <a:r>
              <a:rPr lang="en-US" dirty="0"/>
              <a:t>($string, substring);</a:t>
            </a:r>
          </a:p>
          <a:p>
            <a:r>
              <a:rPr lang="en-US" dirty="0" err="1"/>
              <a:t>substr_count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- finds the number of occurrences of a substring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in PHP – cont..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F6034-7D4B-FE44-B8DE-D7CBE02DE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&lt;title&gt;Transfer data&lt;/title&gt;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&lt;form id = 'form1' name = "form1" method = "post" action = "actions_validation_5.php"&gt;</a:t>
            </a:r>
          </a:p>
          <a:p>
            <a:pPr marL="0" indent="0">
              <a:buNone/>
            </a:pPr>
            <a:r>
              <a:rPr lang="en-US" dirty="0"/>
              <a:t>Enter your name: &lt;input type = "text" name = "name" value = "Your name"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Enter your password: &lt;input type = "text" name = "pass" value = "type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Re-enter your name: &lt;input type = "text" name = "pass1" value = "Retype password" 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 type = "submit" /&gt;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BB394-B599-994E-98B0-AF8AAA38EE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$name = $_POST['name'];</a:t>
            </a:r>
          </a:p>
          <a:p>
            <a:pPr marL="0" indent="0">
              <a:buNone/>
            </a:pPr>
            <a:r>
              <a:rPr lang="en-US" dirty="0"/>
              <a:t>$pass = $_POST['pass'];</a:t>
            </a:r>
          </a:p>
          <a:p>
            <a:pPr marL="0" indent="0">
              <a:buNone/>
            </a:pPr>
            <a:r>
              <a:rPr lang="en-US" dirty="0"/>
              <a:t>$pass1 = $_POST['pass1'];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strlen</a:t>
            </a:r>
            <a:r>
              <a:rPr lang="en-US" dirty="0"/>
              <a:t>($pass) &lt; 6)</a:t>
            </a:r>
          </a:p>
          <a:p>
            <a:pPr marL="0" indent="0">
              <a:buNone/>
            </a:pPr>
            <a:r>
              <a:rPr lang="en-US" dirty="0"/>
              <a:t>	echo "Too short password";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strcmp</a:t>
            </a:r>
            <a:r>
              <a:rPr lang="en-US" dirty="0"/>
              <a:t>($pass, $pass1) &lt;&gt; 0)</a:t>
            </a:r>
          </a:p>
          <a:p>
            <a:pPr marL="0" indent="0">
              <a:buNone/>
            </a:pPr>
            <a:r>
              <a:rPr lang="en-US" dirty="0"/>
              <a:t>	echo "Password mismatch";	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strtolower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	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strtoupper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ucfirst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ucwords</a:t>
            </a:r>
            <a:r>
              <a:rPr lang="en-US" dirty="0"/>
              <a:t>($name)."&lt;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strpos</a:t>
            </a:r>
            <a:r>
              <a:rPr lang="en-US" dirty="0"/>
              <a:t>($name, 'a')."&lt;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strrpos</a:t>
            </a:r>
            <a:r>
              <a:rPr lang="en-US" dirty="0"/>
              <a:t>($name, 'a')."&lt;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substr_count</a:t>
            </a:r>
            <a:r>
              <a:rPr lang="en-US" dirty="0"/>
              <a:t>($name, 'a')."&lt;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1569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Writing regular expression in PHP</a:t>
            </a:r>
          </a:p>
          <a:p>
            <a:r>
              <a:rPr lang="en-US" sz="1800" dirty="0"/>
              <a:t>Validating user’s input</a:t>
            </a:r>
          </a:p>
          <a:p>
            <a:r>
              <a:rPr lang="en-US" sz="1800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24252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DD2F-6C1D-3246-B788-1023991C1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276972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Chapter 9, “Beginning PHP and </a:t>
            </a:r>
            <a:r>
              <a:rPr lang="en-US" sz="1800" dirty="0" err="1"/>
              <a:t>MySql</a:t>
            </a:r>
            <a:r>
              <a:rPr lang="en-US" sz="1800" dirty="0"/>
              <a:t>”, by Gilmore.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lvl="1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2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in PHP</a:t>
            </a:r>
          </a:p>
          <a:p>
            <a:r>
              <a:rPr lang="en-US" dirty="0"/>
              <a:t>Validating user input at server</a:t>
            </a:r>
          </a:p>
          <a:p>
            <a:r>
              <a:rPr lang="en-US" dirty="0"/>
              <a:t>String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b="1" dirty="0"/>
              <a:t>regular expression </a:t>
            </a:r>
            <a:r>
              <a:rPr lang="en-US" sz="1800" dirty="0"/>
              <a:t>is a concise notation to describe patterns in strings.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Regular expressions provide the foundation for describing or matching data according to defined syntax rules.</a:t>
            </a:r>
          </a:p>
          <a:p>
            <a:endParaRPr lang="en-US" sz="1800" dirty="0"/>
          </a:p>
          <a:p>
            <a:r>
              <a:rPr lang="en-US" sz="1800" b="1" dirty="0"/>
              <a:t>Example:</a:t>
            </a:r>
          </a:p>
          <a:p>
            <a:pPr marL="0" indent="0">
              <a:buNone/>
            </a:pPr>
            <a:r>
              <a:rPr lang="en-US" sz="1800" b="1" dirty="0"/>
              <a:t>		|^[0-9]{2}-[0-9]{2}-[0-9]{4}$|</a:t>
            </a:r>
          </a:p>
          <a:p>
            <a:pPr marL="0" indent="0">
              <a:buNone/>
            </a:pPr>
            <a:r>
              <a:rPr lang="en-US" sz="1800" dirty="0"/>
              <a:t>		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PHP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	|^[0-9]{2}-[0-9]{2}-[0-9]{</a:t>
            </a:r>
            <a:r>
              <a:rPr lang="en-US" sz="1800" b="1"/>
              <a:t>4}$|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	  </a:t>
            </a:r>
          </a:p>
          <a:p>
            <a:r>
              <a:rPr lang="en-US" sz="1800" dirty="0"/>
              <a:t>Pipe symbol (‘|’) may be used to mark the start and end of Regular Expressions (optional).</a:t>
            </a:r>
          </a:p>
          <a:p>
            <a:endParaRPr lang="en-US" sz="1800" dirty="0"/>
          </a:p>
          <a:p>
            <a:r>
              <a:rPr lang="en-US" sz="1800" dirty="0"/>
              <a:t>Sub patterns: specifies allowed characters and their permissible lengths.</a:t>
            </a:r>
          </a:p>
          <a:p>
            <a:endParaRPr lang="en-US" sz="1800" dirty="0"/>
          </a:p>
          <a:p>
            <a:r>
              <a:rPr lang="en-US" sz="1800" dirty="0"/>
              <a:t>^ indicates to start matching from the beginning.</a:t>
            </a:r>
          </a:p>
          <a:p>
            <a:endParaRPr lang="en-US" sz="1800" dirty="0"/>
          </a:p>
          <a:p>
            <a:r>
              <a:rPr lang="en-US" sz="1800" dirty="0"/>
              <a:t>$ indicates to terminate the matching in the end.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968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504"/>
            <a:ext cx="10515600" cy="1325563"/>
          </a:xfrm>
        </p:spPr>
        <p:txBody>
          <a:bodyPr/>
          <a:lstStyle/>
          <a:p>
            <a:r>
              <a:rPr lang="en-US" dirty="0"/>
              <a:t>Regular expressions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2"/>
            <a:ext cx="10515600" cy="4082016"/>
          </a:xfrm>
        </p:spPr>
        <p:txBody>
          <a:bodyPr>
            <a:noAutofit/>
          </a:bodyPr>
          <a:lstStyle/>
          <a:p>
            <a:r>
              <a:rPr lang="en-US" sz="1600" b="1" dirty="0"/>
              <a:t>Start and end of RE:</a:t>
            </a:r>
          </a:p>
          <a:p>
            <a:pPr marL="0" indent="0">
              <a:buNone/>
            </a:pPr>
            <a:r>
              <a:rPr lang="en-US" sz="1600" dirty="0"/>
              <a:t>	- optional, ||</a:t>
            </a:r>
          </a:p>
          <a:p>
            <a:r>
              <a:rPr lang="en-US" sz="1600" b="1" dirty="0"/>
              <a:t>Sub-patterns: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range of allowed characters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permissible length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Sub-patterns with fixed character:</a:t>
            </a:r>
          </a:p>
          <a:p>
            <a:endParaRPr lang="en-US" sz="1600" b="1" dirty="0"/>
          </a:p>
          <a:p>
            <a:r>
              <a:rPr lang="en-US" sz="1600" b="1" dirty="0"/>
              <a:t>Matching from the start:</a:t>
            </a:r>
          </a:p>
          <a:p>
            <a:pPr marL="0" indent="0">
              <a:buNone/>
            </a:pPr>
            <a:r>
              <a:rPr lang="en-US" sz="1600" b="1" dirty="0"/>
              <a:t>	-	1212-12-2014 </a:t>
            </a:r>
            <a:r>
              <a:rPr lang="en-US" sz="1600" dirty="0"/>
              <a:t>(pattern exists if we do not match from start)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Matching till end:</a:t>
            </a:r>
          </a:p>
          <a:p>
            <a:pPr marL="0" indent="0">
              <a:buNone/>
            </a:pPr>
            <a:r>
              <a:rPr lang="en-US" sz="1600" b="1" dirty="0"/>
              <a:t>	-	12-12-2014123 </a:t>
            </a:r>
            <a:r>
              <a:rPr lang="en-US" sz="1600" dirty="0"/>
              <a:t>(pattern exists if not matched till the end)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For exact match we should use both ^ and $.</a:t>
            </a:r>
          </a:p>
        </p:txBody>
      </p:sp>
    </p:spTree>
    <p:extLst>
      <p:ext uri="{BB962C8B-B14F-4D97-AF65-F5344CB8AC3E}">
        <p14:creationId xmlns:p14="http://schemas.microsoft.com/office/powerpoint/2010/main" val="149009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for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^: match strings that start with the given pattern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$: match strings that end with the given pattern</a:t>
            </a:r>
          </a:p>
          <a:p>
            <a:endParaRPr lang="en-US" sz="1800" dirty="0"/>
          </a:p>
          <a:p>
            <a:r>
              <a:rPr lang="en-US" sz="1800" dirty="0"/>
              <a:t>-: indicates a range of characters</a:t>
            </a:r>
          </a:p>
          <a:p>
            <a:endParaRPr lang="en-US" sz="1800" dirty="0"/>
          </a:p>
          <a:p>
            <a:r>
              <a:rPr lang="en-US" sz="1800" dirty="0"/>
              <a:t>[]: makes a class of characters</a:t>
            </a:r>
          </a:p>
          <a:p>
            <a:endParaRPr lang="en-US" sz="1800" dirty="0"/>
          </a:p>
          <a:p>
            <a:r>
              <a:rPr lang="en-US" sz="1800" dirty="0"/>
              <a:t>[^]:negates the class of characters</a:t>
            </a:r>
          </a:p>
          <a:p>
            <a:endParaRPr lang="en-US" sz="1800" dirty="0"/>
          </a:p>
          <a:p>
            <a:r>
              <a:rPr lang="en-US" sz="1800" b="1" dirty="0"/>
              <a:t>Example:</a:t>
            </a:r>
          </a:p>
          <a:p>
            <a:pPr marL="0" indent="0">
              <a:buNone/>
            </a:pPr>
            <a:r>
              <a:rPr lang="en-US" sz="1800" b="1" dirty="0"/>
              <a:t>		|^[^0-9]{2}-[0-9]{2}-[0-9]{4}$|</a:t>
            </a:r>
          </a:p>
          <a:p>
            <a:pPr marL="0" indent="0">
              <a:buNone/>
            </a:pPr>
            <a:r>
              <a:rPr lang="en-US" sz="1800" dirty="0"/>
              <a:t>		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379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for RE 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10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800" b="1" dirty="0"/>
              <a:t>Quantifiers:</a:t>
            </a:r>
          </a:p>
          <a:p>
            <a:pPr marL="0" indent="0">
              <a:buNone/>
            </a:pPr>
            <a:r>
              <a:rPr lang="en-US" sz="1800" b="1" dirty="0"/>
              <a:t>	- {n}: </a:t>
            </a:r>
            <a:r>
              <a:rPr lang="en-US" sz="1800" dirty="0"/>
              <a:t>matches a character, class or sub-pattern for n times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{n, m}: </a:t>
            </a:r>
            <a:r>
              <a:rPr lang="en-US" sz="1800" dirty="0"/>
              <a:t>matches a character, class or sub-pattern for minimum n times and maximum m times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?: </a:t>
            </a:r>
            <a:r>
              <a:rPr lang="en-US" sz="1800" dirty="0"/>
              <a:t>matches the character, class or sub-pattern 0 or 1 time. (same as {0,1})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+: </a:t>
            </a:r>
            <a:r>
              <a:rPr lang="en-US" sz="1800" dirty="0"/>
              <a:t>matches the character, class or sub-pattern at least once. (same as {1,})</a:t>
            </a:r>
          </a:p>
          <a:p>
            <a:pPr marL="0" indent="0">
              <a:buNone/>
            </a:pPr>
            <a:r>
              <a:rPr lang="en-US" sz="1800" dirty="0"/>
              <a:t>	- </a:t>
            </a:r>
            <a:r>
              <a:rPr lang="en-US" sz="1800" b="1" dirty="0"/>
              <a:t>*: </a:t>
            </a:r>
            <a:r>
              <a:rPr lang="en-US" sz="1800" dirty="0"/>
              <a:t>matches the character, class or sub-pattern at least once. (same as {0,})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Predefined character ranges:</a:t>
            </a:r>
          </a:p>
          <a:p>
            <a:pPr marL="0" indent="0">
              <a:buNone/>
            </a:pPr>
            <a:r>
              <a:rPr lang="en-US" sz="1800" b="1" dirty="0"/>
              <a:t>	- \d: </a:t>
            </a:r>
            <a:r>
              <a:rPr lang="en-US" sz="1800" dirty="0"/>
              <a:t>means exactly as [0-9]</a:t>
            </a:r>
          </a:p>
          <a:p>
            <a:pPr marL="0" indent="0">
              <a:buNone/>
            </a:pPr>
            <a:r>
              <a:rPr lang="en-US" sz="1800" b="1" dirty="0"/>
              <a:t>	- \D: </a:t>
            </a:r>
            <a:r>
              <a:rPr lang="en-US" sz="1800" dirty="0"/>
              <a:t>means exactly as [^0-9]</a:t>
            </a:r>
          </a:p>
          <a:p>
            <a:pPr marL="0" indent="0">
              <a:buNone/>
            </a:pPr>
            <a:r>
              <a:rPr lang="en-US" sz="1800" b="1" dirty="0"/>
              <a:t>	- \w: </a:t>
            </a:r>
            <a:r>
              <a:rPr lang="en-US" sz="1800" dirty="0"/>
              <a:t>means exactly as [a-zA-z0-9]</a:t>
            </a:r>
            <a:r>
              <a:rPr lang="en-US" sz="1800" b="1" dirty="0"/>
              <a:t>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		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6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493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2"/>
            <a:ext cx="10515600" cy="40820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Validating date: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- |^\d{2}-\d{2}-\d{4}$|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Validating SSN:</a:t>
            </a:r>
          </a:p>
          <a:p>
            <a:pPr marL="0" indent="0">
              <a:buNone/>
            </a:pPr>
            <a:r>
              <a:rPr lang="en-US" sz="1600" dirty="0"/>
              <a:t>	- |^\d{3}-\d{2}-\d{4}$|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Validating Email:</a:t>
            </a:r>
          </a:p>
          <a:p>
            <a:pPr marL="0" indent="0">
              <a:buNone/>
            </a:pPr>
            <a:r>
              <a:rPr lang="en-US" sz="1600" dirty="0"/>
              <a:t>	- |^[a-zA-Z0-9_.]+@[a-z]{3,5}.[a-z]{2,3}$|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Validating name:</a:t>
            </a:r>
          </a:p>
          <a:p>
            <a:pPr marL="0" indent="0">
              <a:buNone/>
            </a:pPr>
            <a:r>
              <a:rPr lang="en-US" sz="1600" dirty="0"/>
              <a:t>	- |^[a-</a:t>
            </a:r>
            <a:r>
              <a:rPr lang="en-US" sz="1600" dirty="0" err="1"/>
              <a:t>zA</a:t>
            </a:r>
            <a:r>
              <a:rPr lang="en-US" sz="1600" dirty="0"/>
              <a:t>-Z ]{5,25}$|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Validating password:</a:t>
            </a:r>
          </a:p>
          <a:p>
            <a:pPr marL="0" indent="0">
              <a:buNone/>
            </a:pPr>
            <a:r>
              <a:rPr lang="en-US" sz="1600" dirty="0"/>
              <a:t>	- must contain ‘@’</a:t>
            </a:r>
          </a:p>
          <a:p>
            <a:pPr marL="0" indent="0">
              <a:buNone/>
            </a:pPr>
            <a:r>
              <a:rPr lang="en-US" sz="1600" dirty="0"/>
              <a:t>	- |@|</a:t>
            </a:r>
          </a:p>
        </p:txBody>
      </p:sp>
    </p:spTree>
    <p:extLst>
      <p:ext uri="{BB962C8B-B14F-4D97-AF65-F5344CB8AC3E}">
        <p14:creationId xmlns:p14="http://schemas.microsoft.com/office/powerpoint/2010/main" val="425365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2023</Words>
  <Application>Microsoft Macintosh PowerPoint</Application>
  <PresentationFormat>Widescreen</PresentationFormat>
  <Paragraphs>349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CSIS – 4135: Spring 2022 </vt:lpstr>
      <vt:lpstr>Validating user input</vt:lpstr>
      <vt:lpstr>Outline</vt:lpstr>
      <vt:lpstr>Regular expressions in PHP</vt:lpstr>
      <vt:lpstr>Regular expressions in PHP – cont.</vt:lpstr>
      <vt:lpstr>Regular expressions – cont.</vt:lpstr>
      <vt:lpstr>Notations for Regular expressions</vt:lpstr>
      <vt:lpstr>Notations for RE  – cont.</vt:lpstr>
      <vt:lpstr>RE examples</vt:lpstr>
      <vt:lpstr>Validating user’s input</vt:lpstr>
      <vt:lpstr>Validating user’s input </vt:lpstr>
      <vt:lpstr>String functions in PHP</vt:lpstr>
      <vt:lpstr>String functions in PHP – cont..</vt:lpstr>
      <vt:lpstr>String functions in PHP – cont..</vt:lpstr>
      <vt:lpstr>String functions in PHP – cont.</vt:lpstr>
      <vt:lpstr>String functions in PHP – cont..</vt:lpstr>
      <vt:lpstr>String functions in PHP – cont.</vt:lpstr>
      <vt:lpstr>String functions in PHP – cont..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– 4135: Spring 2019</dc:title>
  <dc:creator>Chakraborty, Sujoy</dc:creator>
  <cp:lastModifiedBy>Sujoy Chakraborty</cp:lastModifiedBy>
  <cp:revision>481</cp:revision>
  <dcterms:created xsi:type="dcterms:W3CDTF">2019-01-14T03:31:52Z</dcterms:created>
  <dcterms:modified xsi:type="dcterms:W3CDTF">2022-04-12T12:24:34Z</dcterms:modified>
</cp:coreProperties>
</file>