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6" r:id="rId4"/>
    <p:sldId id="302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3" r:id="rId19"/>
    <p:sldId id="284" r:id="rId20"/>
    <p:sldId id="30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9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4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3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2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3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7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7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8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07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87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2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– 4135: </a:t>
            </a:r>
            <a:r>
              <a:rPr lang="en-US"/>
              <a:t>Spring 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– 3</a:t>
            </a:r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8346"/>
            <a:ext cx="7729728" cy="75182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Tasks involved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73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Conflicting areas: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- Project requires to have a good balance between budget, time and quality (change in one can 	  	   influence others)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800" dirty="0"/>
              <a:t>- Changing one factor is certainly going to influence the other(s).</a:t>
            </a: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3846F-A6CF-6845-ADC2-51E703D0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76" y="3025299"/>
            <a:ext cx="2819853" cy="229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9380"/>
            <a:ext cx="7729728" cy="844230"/>
          </a:xfrm>
        </p:spPr>
        <p:txBody>
          <a:bodyPr/>
          <a:lstStyle/>
          <a:p>
            <a:r>
              <a:rPr lang="en-US" sz="3200" dirty="0"/>
              <a:t>Tasks involved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478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Risk management:</a:t>
            </a:r>
            <a:r>
              <a:rPr lang="en-US" sz="18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Project managers are responsible for:</a:t>
            </a:r>
          </a:p>
          <a:p>
            <a:pPr marL="457200" lvl="1" indent="0">
              <a:buNone/>
            </a:pPr>
            <a:r>
              <a:rPr lang="en-US" sz="1800" dirty="0"/>
              <a:t>	- anticipation of risks (potential factors which can affect schedule or quality)</a:t>
            </a:r>
          </a:p>
          <a:p>
            <a:pPr marL="457200" lvl="1" indent="0">
              <a:buNone/>
            </a:pPr>
            <a:r>
              <a:rPr lang="en-US" sz="1800" dirty="0"/>
              <a:t>	- taking actions to avoid these risks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Risk categories:</a:t>
            </a:r>
          </a:p>
          <a:p>
            <a:pPr marL="457200" lvl="1" indent="0">
              <a:buNone/>
            </a:pPr>
            <a:r>
              <a:rPr lang="en-US" sz="1800" dirty="0"/>
              <a:t>	- </a:t>
            </a:r>
            <a:r>
              <a:rPr lang="en-US" sz="1800" b="1" dirty="0"/>
              <a:t>Project risks:</a:t>
            </a:r>
            <a:r>
              <a:rPr lang="en-US" sz="1800" dirty="0"/>
              <a:t> affect the project schedule or resources (</a:t>
            </a:r>
            <a:r>
              <a:rPr lang="en-US" sz="1800" dirty="0" err="1"/>
              <a:t>e.g</a:t>
            </a:r>
            <a:r>
              <a:rPr lang="en-US" sz="1800" dirty="0"/>
              <a:t>, an experienced developer leaves the job)</a:t>
            </a:r>
          </a:p>
          <a:p>
            <a:pPr marL="457200" lvl="1" indent="0">
              <a:buNone/>
            </a:pPr>
            <a:r>
              <a:rPr lang="en-US" sz="1800" dirty="0"/>
              <a:t>	- </a:t>
            </a:r>
            <a:r>
              <a:rPr lang="en-US" sz="1800" b="1" dirty="0"/>
              <a:t>Product risks:</a:t>
            </a:r>
            <a:r>
              <a:rPr lang="en-US" sz="1800" dirty="0"/>
              <a:t> affect the quality and performance of the product (e.g., a purchased component does not work as expected)</a:t>
            </a:r>
          </a:p>
          <a:p>
            <a:pPr marL="457200" lvl="1" indent="0">
              <a:buNone/>
            </a:pPr>
            <a:r>
              <a:rPr lang="en-US" sz="1800" dirty="0"/>
              <a:t>	- </a:t>
            </a:r>
            <a:r>
              <a:rPr lang="en-US" sz="1800" b="1" dirty="0"/>
              <a:t>Business risks:</a:t>
            </a:r>
            <a:r>
              <a:rPr lang="en-US" sz="1800" dirty="0"/>
              <a:t> affect the organization developing or procuring the product (e.g., a competitor  	  	  introduced a new product)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142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8345"/>
            <a:ext cx="7729728" cy="867495"/>
          </a:xfrm>
        </p:spPr>
        <p:txBody>
          <a:bodyPr/>
          <a:lstStyle/>
          <a:p>
            <a:r>
              <a:rPr lang="en-US" sz="3200" dirty="0"/>
              <a:t>Tasks involved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138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An outline of Risk Management process:</a:t>
            </a:r>
            <a:endParaRPr lang="en-US" sz="18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9A14-E74E-BC4F-8A85-6AFF89B8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66" y="2290307"/>
            <a:ext cx="8750144" cy="2841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478F3-C14C-2E4F-91B7-A5C8697E3E39}"/>
              </a:ext>
            </a:extLst>
          </p:cNvPr>
          <p:cNvSpPr txBox="1"/>
          <p:nvPr/>
        </p:nvSpPr>
        <p:spPr>
          <a:xfrm>
            <a:off x="836577" y="5632317"/>
            <a:ext cx="506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ndale Mono" panose="020B0509000000000004" pitchFamily="49" charset="0"/>
              </a:rPr>
              <a:t>Source:</a:t>
            </a:r>
            <a:r>
              <a:rPr lang="en-US" sz="1400" dirty="0">
                <a:latin typeface="Andale Mono" panose="020B0509000000000004" pitchFamily="49" charset="0"/>
              </a:rPr>
              <a:t> “Software Engineering” by Sommerville</a:t>
            </a:r>
          </a:p>
        </p:txBody>
      </p:sp>
    </p:spTree>
    <p:extLst>
      <p:ext uri="{BB962C8B-B14F-4D97-AF65-F5344CB8AC3E}">
        <p14:creationId xmlns:p14="http://schemas.microsoft.com/office/powerpoint/2010/main" val="211638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9683"/>
            <a:ext cx="7729728" cy="913804"/>
          </a:xfrm>
        </p:spPr>
        <p:txBody>
          <a:bodyPr/>
          <a:lstStyle/>
          <a:p>
            <a:r>
              <a:rPr lang="en-US" sz="3200" dirty="0"/>
              <a:t>Tasks involved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177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People management:</a:t>
            </a:r>
            <a:r>
              <a:rPr lang="en-US" sz="1800" dirty="0"/>
              <a:t> 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Project managers are responsible for </a:t>
            </a:r>
          </a:p>
          <a:p>
            <a:pPr marL="457200" lvl="1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choosing people</a:t>
            </a:r>
          </a:p>
          <a:p>
            <a:pPr marL="457200" lvl="1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en-US" sz="1800" dirty="0"/>
              <a:t>establishing ways of working (or rules), to ensure that the team can work in its true </a:t>
            </a:r>
            <a:r>
              <a:rPr lang="en-US" sz="1800"/>
              <a:t>potential</a:t>
            </a:r>
            <a:r>
              <a:rPr lang="en-US" sz="1400" b="1"/>
              <a:t> </a:t>
            </a:r>
            <a:r>
              <a:rPr lang="en-US" sz="1400"/>
              <a:t> 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Characteristics of web development team:</a:t>
            </a:r>
          </a:p>
          <a:p>
            <a:pPr marL="457200" lvl="1" indent="0">
              <a:buNone/>
            </a:pPr>
            <a:r>
              <a:rPr lang="en-US" sz="1800" dirty="0"/>
              <a:t>	- Multidisciplinary: experts from diverse fields are needed (</a:t>
            </a:r>
            <a:r>
              <a:rPr lang="en-US" sz="1800" dirty="0" err="1"/>
              <a:t>e.g</a:t>
            </a:r>
            <a:r>
              <a:rPr lang="en-US" sz="1800" dirty="0"/>
              <a:t>, content write, web developer, 	  	  designer etc.) </a:t>
            </a:r>
            <a:r>
              <a:rPr lang="en-US" sz="1200" b="1" dirty="0"/>
              <a:t>		</a:t>
            </a:r>
          </a:p>
          <a:p>
            <a:pPr marL="457200" lvl="1" indent="0">
              <a:buNone/>
            </a:pPr>
            <a:r>
              <a:rPr lang="en-US" sz="1200" b="1" dirty="0"/>
              <a:t>	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en-US" sz="1800" dirty="0"/>
              <a:t>Parallelism: parallel work on large task</a:t>
            </a:r>
          </a:p>
          <a:p>
            <a:pPr marL="457200" lvl="1" indent="0">
              <a:buNone/>
            </a:pPr>
            <a:r>
              <a:rPr lang="en-US" sz="1800" dirty="0"/>
              <a:t>	- Small size: due to budget constraints/short development cycles </a:t>
            </a: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Project</a:t>
            </a:r>
            <a:r>
              <a:rPr lang="en-US" sz="1800" b="1" dirty="0"/>
              <a:t> </a:t>
            </a:r>
            <a:r>
              <a:rPr lang="en-US" sz="1800" dirty="0"/>
              <a:t>managers are responsible for resolving conflicts that may arise between team members working as a group:</a:t>
            </a:r>
          </a:p>
          <a:p>
            <a:pPr marL="457200" lvl="1" indent="0">
              <a:buNone/>
            </a:pPr>
            <a:r>
              <a:rPr lang="en-US" sz="1800" dirty="0"/>
              <a:t>	- must be resolved early to meet time constraints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Due to short development time, even sub-optimal solutions are acceptable sometimes. </a:t>
            </a:r>
            <a:endParaRPr lang="en-US" sz="1200" dirty="0"/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312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71"/>
            <a:ext cx="10515600" cy="838624"/>
          </a:xfrm>
        </p:spPr>
        <p:txBody>
          <a:bodyPr/>
          <a:lstStyle/>
          <a:p>
            <a:r>
              <a:rPr lang="en-US" sz="3200" dirty="0"/>
              <a:t>Tasks involved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906"/>
            <a:ext cx="10515600" cy="4893674"/>
          </a:xfrm>
        </p:spPr>
        <p:txBody>
          <a:bodyPr>
            <a:noAutofit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Web team composition: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marL="914400" lvl="2" indent="0">
              <a:buNone/>
            </a:pPr>
            <a:r>
              <a:rPr lang="en-US" sz="800" b="1" dirty="0"/>
              <a:t>		</a:t>
            </a:r>
            <a:r>
              <a:rPr lang="en-US" sz="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E51B4-5DFF-5C4B-862D-A792DF95E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70" y="1790207"/>
            <a:ext cx="9118060" cy="3711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6D54E-90AC-AF41-8409-931B143FD686}"/>
              </a:ext>
            </a:extLst>
          </p:cNvPr>
          <p:cNvSpPr txBox="1"/>
          <p:nvPr/>
        </p:nvSpPr>
        <p:spPr>
          <a:xfrm>
            <a:off x="982282" y="5933876"/>
            <a:ext cx="506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ndale Mono" panose="020B0509000000000004" pitchFamily="49" charset="0"/>
              </a:rPr>
              <a:t>Source:</a:t>
            </a:r>
            <a:r>
              <a:rPr lang="en-US" sz="1400" dirty="0">
                <a:latin typeface="Andale Mono" panose="020B0509000000000004" pitchFamily="49" charset="0"/>
              </a:rPr>
              <a:t> “Web Engineering” - Kappel et 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B5AB2-4D50-B343-8304-76756EDFD7C2}"/>
              </a:ext>
            </a:extLst>
          </p:cNvPr>
          <p:cNvSpPr txBox="1"/>
          <p:nvPr/>
        </p:nvSpPr>
        <p:spPr>
          <a:xfrm>
            <a:off x="1001137" y="3558493"/>
            <a:ext cx="651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ndale Mono" panose="020B0509000000000004" pitchFamily="49" charset="0"/>
              </a:rPr>
              <a:t>Role</a:t>
            </a:r>
            <a:endParaRPr lang="en-US" sz="1400" dirty="0"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38FEE-1011-FE45-8A10-ED59C21E9A6C}"/>
              </a:ext>
            </a:extLst>
          </p:cNvPr>
          <p:cNvSpPr txBox="1"/>
          <p:nvPr/>
        </p:nvSpPr>
        <p:spPr>
          <a:xfrm>
            <a:off x="1007617" y="4401558"/>
            <a:ext cx="85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ndale Mono" panose="020B0509000000000004" pitchFamily="49" charset="0"/>
              </a:rPr>
              <a:t>People</a:t>
            </a:r>
            <a:endParaRPr lang="en-US" sz="14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4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559"/>
            <a:ext cx="10515600" cy="924348"/>
          </a:xfrm>
        </p:spPr>
        <p:txBody>
          <a:bodyPr/>
          <a:lstStyle/>
          <a:p>
            <a:r>
              <a:rPr lang="en-US" sz="3200" dirty="0"/>
              <a:t>Tasks involved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714"/>
            <a:ext cx="10515600" cy="4893674"/>
          </a:xfrm>
        </p:spPr>
        <p:txBody>
          <a:bodyPr>
            <a:noAutofit/>
          </a:bodyPr>
          <a:lstStyle/>
          <a:p>
            <a:r>
              <a:rPr lang="en-US" sz="1800" b="1" dirty="0"/>
              <a:t>Reporting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Project managers are responsible for reporting</a:t>
            </a:r>
          </a:p>
          <a:p>
            <a:pPr marL="457200" lvl="1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on progress of a project to customers and managers of the company</a:t>
            </a:r>
            <a:r>
              <a:rPr lang="en-US" sz="1200" b="1" dirty="0"/>
              <a:t>		</a:t>
            </a:r>
          </a:p>
          <a:p>
            <a:pPr marL="457200" lvl="1" indent="0">
              <a:buNone/>
            </a:pPr>
            <a:endParaRPr lang="en-US" sz="1200" b="1" dirty="0"/>
          </a:p>
          <a:p>
            <a:r>
              <a:rPr lang="en-US" sz="1800" b="1" dirty="0"/>
              <a:t>Proposal writing:</a:t>
            </a:r>
          </a:p>
          <a:p>
            <a:pPr marL="0" indent="0">
              <a:buNone/>
            </a:pPr>
            <a:r>
              <a:rPr lang="en-US" sz="1600" dirty="0"/>
              <a:t>	- Writes a proposal for the organization to win a project</a:t>
            </a:r>
          </a:p>
          <a:p>
            <a:pPr marL="0" indent="0">
              <a:buNone/>
            </a:pPr>
            <a:r>
              <a:rPr lang="en-US" sz="1600" dirty="0"/>
              <a:t>	- a very critical task for the manager as well as the organization (there are many competitors in the market)</a:t>
            </a:r>
          </a:p>
          <a:p>
            <a:pPr marL="0" indent="0">
              <a:buNone/>
            </a:pPr>
            <a:r>
              <a:rPr lang="en-US" sz="1600" dirty="0"/>
              <a:t>	- Needs to specify the basic objectives of the product, initial estimates of cost and schedule for the project in the 	  proposal. </a:t>
            </a:r>
          </a:p>
        </p:txBody>
      </p:sp>
    </p:spTree>
    <p:extLst>
      <p:ext uri="{BB962C8B-B14F-4D97-AF65-F5344CB8AC3E}">
        <p14:creationId xmlns:p14="http://schemas.microsoft.com/office/powerpoint/2010/main" val="301392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166"/>
            <a:ext cx="10515600" cy="7393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Golden rules for Web Project Management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906"/>
            <a:ext cx="10515600" cy="4893674"/>
          </a:xfrm>
        </p:spPr>
        <p:txBody>
          <a:bodyPr>
            <a:noAutofit/>
          </a:bodyPr>
          <a:lstStyle/>
          <a:p>
            <a:r>
              <a:rPr lang="en-US" sz="1600" b="1" dirty="0"/>
              <a:t>Take care of ethics in the team</a:t>
            </a:r>
            <a:endParaRPr lang="en-US" sz="1600" dirty="0"/>
          </a:p>
          <a:p>
            <a:r>
              <a:rPr lang="en-US" sz="1600" b="1" dirty="0"/>
              <a:t>Stress the importance of different application knowledge for the project: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Team members are needed to be motivated to learn new technologies for better development of the 	  	  application.	</a:t>
            </a:r>
          </a:p>
          <a:p>
            <a:r>
              <a:rPr lang="en-US" sz="1600" b="1" dirty="0"/>
              <a:t>Solve conflicts quickly (development time is limited for web applications)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Make sure no team member is a winner or loser all the time</a:t>
            </a:r>
            <a:endParaRPr lang="en-US" sz="1600" b="1" dirty="0"/>
          </a:p>
          <a:p>
            <a:r>
              <a:rPr lang="en-US" sz="1600" b="1" dirty="0"/>
              <a:t>Explain to each team member his or her roles and responsibilities continuously</a:t>
            </a:r>
          </a:p>
          <a:p>
            <a:r>
              <a:rPr lang="en-US" sz="1600" b="1" dirty="0"/>
              <a:t>Identify parallel developments (due to short development times and budget constraints for development of web applications, it is very essential)</a:t>
            </a:r>
          </a:p>
          <a:p>
            <a:r>
              <a:rPr lang="en-US" sz="1600" b="1" dirty="0"/>
              <a:t>Distribute documentation tasks to team members fairly according to their scope.</a:t>
            </a:r>
          </a:p>
          <a:p>
            <a:r>
              <a:rPr lang="en-US" sz="1600" b="1" dirty="0"/>
              <a:t>Promote and coordinate the continuous use of tools from the very beginning of the project.</a:t>
            </a:r>
          </a:p>
          <a:p>
            <a:r>
              <a:rPr lang="en-US" sz="1600" b="1" dirty="0"/>
              <a:t>Translate costs and values into different project areas.</a:t>
            </a:r>
          </a:p>
          <a:p>
            <a:r>
              <a:rPr lang="en-US" sz="1600" b="1" dirty="0"/>
              <a:t>Promote the continuous involvement of customers in the project.</a:t>
            </a:r>
          </a:p>
          <a:p>
            <a:r>
              <a:rPr lang="en-US" sz="1600" b="1" dirty="0"/>
              <a:t>Always keep an eye on the project progress and project objectives.</a:t>
            </a:r>
            <a:br>
              <a:rPr lang="en-US" sz="1600" b="1" dirty="0"/>
            </a:b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725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32"/>
            <a:ext cx="10515600" cy="7690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Traditional vs web project management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7880"/>
            <a:ext cx="10515600" cy="4893674"/>
          </a:xfrm>
        </p:spPr>
        <p:txBody>
          <a:bodyPr>
            <a:noAutofit/>
          </a:bodyPr>
          <a:lstStyle/>
          <a:p>
            <a:r>
              <a:rPr lang="en-US" sz="1600" b="1" dirty="0"/>
              <a:t>Main objective: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Create a quality product at lowest possible cost (Traditional).</a:t>
            </a:r>
            <a:r>
              <a:rPr lang="en-US" sz="1600" b="1" dirty="0"/>
              <a:t>	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Create a usable product in shortest possible time (Web).</a:t>
            </a:r>
            <a:r>
              <a:rPr lang="en-US" sz="1600" b="1" dirty="0"/>
              <a:t>	</a:t>
            </a:r>
            <a:r>
              <a:rPr lang="en-US" sz="1600" dirty="0"/>
              <a:t> </a:t>
            </a:r>
          </a:p>
          <a:p>
            <a:r>
              <a:rPr lang="en-US" sz="1600" b="1" dirty="0"/>
              <a:t>Project size:</a:t>
            </a:r>
          </a:p>
          <a:p>
            <a:pPr marL="0" indent="0">
              <a:buNone/>
            </a:pPr>
            <a:r>
              <a:rPr lang="en-US" sz="1600" dirty="0"/>
              <a:t>	- Medium to large (10 to 100 people or more)</a:t>
            </a:r>
          </a:p>
          <a:p>
            <a:pPr marL="0" indent="0">
              <a:buNone/>
            </a:pPr>
            <a:r>
              <a:rPr lang="en-US" sz="1600" dirty="0"/>
              <a:t>	- Usually small (6 +/- 3 people). But conflicts often arise between people coming from different disciplines.</a:t>
            </a:r>
          </a:p>
          <a:p>
            <a:r>
              <a:rPr lang="en-US" sz="1600" b="1" dirty="0"/>
              <a:t>Duration: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- 12 to 18 months</a:t>
            </a:r>
          </a:p>
          <a:p>
            <a:pPr marL="0" indent="0">
              <a:buNone/>
            </a:pPr>
            <a:r>
              <a:rPr lang="en-US" sz="1600" dirty="0"/>
              <a:t>	-  3 to 6 months on average (decisions are needed to be taken promptly by a project manager due to meeting 	 	   time constraints, parallelism needs to be identified, sometimes sub-optimal solutions are adapted)</a:t>
            </a:r>
          </a:p>
          <a:p>
            <a:r>
              <a:rPr lang="en-US" sz="1600" b="1" dirty="0"/>
              <a:t>Cost: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several million dollars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several thousand dollars</a:t>
            </a:r>
            <a:endParaRPr lang="en-US" sz="1600" b="1" dirty="0"/>
          </a:p>
          <a:p>
            <a:r>
              <a:rPr lang="en-US" sz="1600" b="1" dirty="0"/>
              <a:t>Development approach: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based on requirements, structured into phases, incremental, document-driven.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Agile methods (involves minimum documentation, focus is on quickly developing the product)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796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60"/>
            <a:ext cx="10515600" cy="85850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Traditional vs web project management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4"/>
            <a:ext cx="10515600" cy="4893674"/>
          </a:xfrm>
        </p:spPr>
        <p:txBody>
          <a:bodyPr>
            <a:noAutofit/>
          </a:bodyPr>
          <a:lstStyle/>
          <a:p>
            <a:r>
              <a:rPr lang="en-US" sz="1600" b="1" dirty="0"/>
              <a:t>Technologies: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OO methods are typically used.</a:t>
            </a:r>
            <a:r>
              <a:rPr lang="en-US" sz="1600" b="1" dirty="0"/>
              <a:t>	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web technologies are used.</a:t>
            </a:r>
            <a:r>
              <a:rPr lang="en-US" sz="1600" b="1" dirty="0"/>
              <a:t>	</a:t>
            </a:r>
            <a:r>
              <a:rPr lang="en-US" sz="1600" dirty="0"/>
              <a:t> </a:t>
            </a:r>
          </a:p>
          <a:p>
            <a:r>
              <a:rPr lang="en-US" sz="1600" b="1" dirty="0"/>
              <a:t>Product:</a:t>
            </a:r>
          </a:p>
          <a:p>
            <a:pPr marL="0" indent="0">
              <a:buNone/>
            </a:pPr>
            <a:r>
              <a:rPr lang="en-US" sz="1600" dirty="0"/>
              <a:t>	- Code-based, poor reusability, complex applications</a:t>
            </a:r>
          </a:p>
          <a:p>
            <a:pPr marL="0" indent="0">
              <a:buNone/>
            </a:pPr>
            <a:r>
              <a:rPr lang="en-US" sz="1600" dirty="0"/>
              <a:t>	- High reusability, standard components, many standard applications</a:t>
            </a:r>
          </a:p>
          <a:p>
            <a:r>
              <a:rPr lang="en-US" sz="1600" b="1" dirty="0"/>
              <a:t>Staff profile: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Professional software developers with several years of experience</a:t>
            </a:r>
          </a:p>
          <a:p>
            <a:pPr marL="0" indent="0">
              <a:buNone/>
            </a:pPr>
            <a:r>
              <a:rPr lang="en-US" sz="1600" dirty="0"/>
              <a:t>	-  Multimedia designers, web programmers, PR/marketing people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785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8"/>
            <a:ext cx="7729728" cy="75477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65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Project Management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Responsibilities/tasks involved in Project Management</a:t>
            </a:r>
          </a:p>
          <a:p>
            <a:pPr marL="0" indent="0">
              <a:buNone/>
            </a:pPr>
            <a:r>
              <a:rPr lang="en-US" sz="1600" dirty="0"/>
              <a:t>	- Planning</a:t>
            </a:r>
          </a:p>
          <a:p>
            <a:pPr marL="0" indent="0">
              <a:buNone/>
            </a:pPr>
            <a:r>
              <a:rPr lang="en-US" sz="1600" dirty="0"/>
              <a:t>	- Risk Management</a:t>
            </a:r>
          </a:p>
          <a:p>
            <a:pPr marL="0" indent="0">
              <a:buNone/>
            </a:pPr>
            <a:r>
              <a:rPr lang="en-US" sz="1600" dirty="0"/>
              <a:t>	- People Management</a:t>
            </a:r>
          </a:p>
          <a:p>
            <a:pPr marL="0" indent="0">
              <a:buNone/>
            </a:pPr>
            <a:r>
              <a:rPr lang="en-US" sz="1600" dirty="0"/>
              <a:t>	- Reporting</a:t>
            </a:r>
          </a:p>
          <a:p>
            <a:pPr marL="0" indent="0">
              <a:buNone/>
            </a:pPr>
            <a:r>
              <a:rPr lang="en-US" sz="1600" dirty="0"/>
              <a:t>	- Proposal Writing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Traditional vs. Web Engineering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523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Project management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Tasks and responsibilities involved in project management</a:t>
            </a:r>
          </a:p>
          <a:p>
            <a:endParaRPr lang="en-US" dirty="0"/>
          </a:p>
          <a:p>
            <a:r>
              <a:rPr lang="en-US" dirty="0"/>
              <a:t>Traditional vs. web project management </a:t>
            </a:r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8101"/>
            <a:ext cx="7729728" cy="82435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Chapter 9, Kappel G, </a:t>
            </a:r>
            <a:r>
              <a:rPr lang="en-US" sz="1600" dirty="0" err="1"/>
              <a:t>Proll</a:t>
            </a:r>
            <a:r>
              <a:rPr lang="en-US" sz="1600" dirty="0"/>
              <a:t> B, Reich S &amp; </a:t>
            </a:r>
            <a:r>
              <a:rPr lang="en-US" sz="1600" dirty="0" err="1"/>
              <a:t>Retschitzegger</a:t>
            </a:r>
            <a:r>
              <a:rPr lang="en-US" sz="1600" dirty="0"/>
              <a:t> W. Web Engineering, John Wiley &amp; Sons.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Chapter 22, Sommerville, Software Engineering, PEARSON.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8954"/>
            <a:ext cx="7729728" cy="1002829"/>
          </a:xfrm>
        </p:spPr>
        <p:txBody>
          <a:bodyPr/>
          <a:lstStyle/>
          <a:p>
            <a:r>
              <a:rPr lang="en-US" dirty="0"/>
              <a:t>Web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Project management is the process of planning, organizing, motivating and controlling resources and procedures to develop a software/web project.</a:t>
            </a:r>
            <a:endParaRPr lang="en-US" sz="1600" dirty="0"/>
          </a:p>
          <a:p>
            <a:endParaRPr lang="en-US" sz="1600" dirty="0"/>
          </a:p>
          <a:p>
            <a:r>
              <a:rPr lang="en-US" sz="1800" dirty="0"/>
              <a:t>It is an essential part of software/web engineering.</a:t>
            </a:r>
          </a:p>
          <a:p>
            <a:endParaRPr lang="en-US" sz="1800" dirty="0"/>
          </a:p>
          <a:p>
            <a:r>
              <a:rPr lang="en-US" sz="1800" dirty="0"/>
              <a:t>Projects need to be managed to:</a:t>
            </a:r>
          </a:p>
          <a:p>
            <a:pPr marL="0" indent="0">
              <a:buNone/>
            </a:pPr>
            <a:r>
              <a:rPr lang="en-US" sz="1800" dirty="0"/>
              <a:t>	- ensure budget and time constraints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9622"/>
            <a:ext cx="7729728" cy="84423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– responsibilities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63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To ensure:</a:t>
            </a:r>
          </a:p>
          <a:p>
            <a:pPr marL="0" indent="0">
              <a:buNone/>
            </a:pPr>
            <a:r>
              <a:rPr lang="en-US" sz="1600" dirty="0"/>
              <a:t>	- project meets budget and time constraints</a:t>
            </a:r>
          </a:p>
          <a:p>
            <a:pPr marL="0" indent="0">
              <a:buNone/>
            </a:pPr>
            <a:r>
              <a:rPr lang="en-US" sz="1600" dirty="0"/>
              <a:t>	- high quality product is delivered</a:t>
            </a:r>
          </a:p>
          <a:p>
            <a:endParaRPr lang="en-US" sz="1600" dirty="0"/>
          </a:p>
          <a:p>
            <a:r>
              <a:rPr lang="en-US" sz="1800" dirty="0"/>
              <a:t>To closely monitor the progress of the project to ensure that it is progressing as per the plan, to identify potentials issues and resolve them.</a:t>
            </a:r>
          </a:p>
          <a:p>
            <a:endParaRPr lang="en-US" sz="1800" dirty="0"/>
          </a:p>
          <a:p>
            <a:r>
              <a:rPr lang="en-US" sz="1800" dirty="0"/>
              <a:t>Good management does not guarantee success of the project.</a:t>
            </a:r>
          </a:p>
          <a:p>
            <a:endParaRPr lang="en-US" sz="1800" dirty="0"/>
          </a:p>
          <a:p>
            <a:r>
              <a:rPr lang="en-US" sz="1800" dirty="0"/>
              <a:t>But, bad management usually results in project failure:</a:t>
            </a:r>
          </a:p>
          <a:p>
            <a:pPr marL="0" indent="0">
              <a:buNone/>
            </a:pPr>
            <a:r>
              <a:rPr lang="en-US" sz="1800" dirty="0"/>
              <a:t>	- schedule delays</a:t>
            </a:r>
          </a:p>
          <a:p>
            <a:pPr marL="0" indent="0">
              <a:buNone/>
            </a:pPr>
            <a:r>
              <a:rPr lang="en-US" sz="1800" dirty="0"/>
              <a:t>	- budget overrun</a:t>
            </a:r>
          </a:p>
          <a:p>
            <a:pPr marL="0" indent="0">
              <a:buNone/>
            </a:pPr>
            <a:r>
              <a:rPr lang="en-US" sz="1800" dirty="0"/>
              <a:t>	- not meeting customer’s requirements/low customer’s acceptance</a:t>
            </a:r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7"/>
            <a:ext cx="7729728" cy="919723"/>
          </a:xfrm>
        </p:spPr>
        <p:txBody>
          <a:bodyPr/>
          <a:lstStyle/>
          <a:p>
            <a:r>
              <a:rPr lang="en-US" dirty="0"/>
              <a:t>Goals of project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To deliver the application on time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Meet budget constraints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Fulfill customer’s expectations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Maintain a happy and well-functioning team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95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8407"/>
            <a:ext cx="7729728" cy="889903"/>
          </a:xfrm>
        </p:spPr>
        <p:txBody>
          <a:bodyPr>
            <a:normAutofit fontScale="90000"/>
          </a:bodyPr>
          <a:lstStyle/>
          <a:p>
            <a:r>
              <a:rPr lang="en-US" dirty="0"/>
              <a:t>Tasks involved in project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89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Project planning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Risk management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People management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Reporting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Proposal writing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03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8831"/>
            <a:ext cx="7729728" cy="844230"/>
          </a:xfrm>
        </p:spPr>
        <p:txBody>
          <a:bodyPr/>
          <a:lstStyle/>
          <a:p>
            <a:r>
              <a:rPr lang="en-US" dirty="0"/>
              <a:t>Tasks involved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80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Project planning: </a:t>
            </a:r>
            <a:r>
              <a:rPr lang="en-US" sz="1800" dirty="0"/>
              <a:t>The task of project planning entails:</a:t>
            </a:r>
          </a:p>
          <a:p>
            <a:pPr marL="0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Cost estimation: what resources are needed and what would be the total cost to execute the project.</a:t>
            </a:r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Project scheduling: analyzing the requirements and preparing a realistic schedule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Resource allocation: what resources are needed for what functions</a:t>
            </a:r>
            <a:r>
              <a:rPr lang="en-US" sz="1400" dirty="0"/>
              <a:t>		</a:t>
            </a:r>
            <a:endParaRPr lang="en-US" sz="12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Monitoring: 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work is carried out according to standards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progress is according to budget and schedule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16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3"/>
            <a:ext cx="7729728" cy="807656"/>
          </a:xfrm>
        </p:spPr>
        <p:txBody>
          <a:bodyPr/>
          <a:lstStyle/>
          <a:p>
            <a:r>
              <a:rPr lang="en-US" dirty="0"/>
              <a:t>Tasks involved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549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Project planning at different stages: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At proposal stage:</a:t>
            </a:r>
          </a:p>
          <a:p>
            <a:pPr marL="457200" lvl="1" indent="0">
              <a:buNone/>
            </a:pPr>
            <a:r>
              <a:rPr lang="en-US" sz="1600" dirty="0"/>
              <a:t>	- are resources available to complete the project</a:t>
            </a:r>
          </a:p>
          <a:p>
            <a:pPr marL="457200" lvl="1" indent="0">
              <a:buNone/>
            </a:pPr>
            <a:r>
              <a:rPr lang="en-US" sz="1600" dirty="0"/>
              <a:t>	- what price to ask for (effort, s/w, h/w, travelling etc.). Price should be competitive so that the project can be won beating other competitors in the market.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At startup stage:</a:t>
            </a:r>
            <a:r>
              <a:rPr lang="en-US" sz="1400" dirty="0"/>
              <a:t>		</a:t>
            </a:r>
            <a:endParaRPr lang="en-US" sz="1200" dirty="0"/>
          </a:p>
          <a:p>
            <a:pPr marL="0" indent="0">
              <a:buNone/>
            </a:pPr>
            <a:r>
              <a:rPr lang="en-US" sz="1600" dirty="0"/>
              <a:t>	- who will work (selection is typically based on matching skills required for the project)</a:t>
            </a:r>
          </a:p>
          <a:p>
            <a:pPr marL="0" indent="0">
              <a:buNone/>
            </a:pPr>
            <a:r>
              <a:rPr lang="en-US" sz="1600" dirty="0"/>
              <a:t>	- decide about the increments and allocate resources accordingly</a:t>
            </a:r>
          </a:p>
          <a:p>
            <a:pPr marL="0" indent="0">
              <a:buNone/>
            </a:pPr>
            <a:r>
              <a:rPr lang="en-US" sz="1600" dirty="0"/>
              <a:t>	- refine estimates as more information is available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During development stage:</a:t>
            </a:r>
          </a:p>
          <a:p>
            <a:pPr marL="457200" lvl="1" indent="0">
              <a:buNone/>
            </a:pPr>
            <a:r>
              <a:rPr lang="en-US" sz="1600" dirty="0"/>
              <a:t>	- when project plan needs to be changed (due to the change of requirements from the user)</a:t>
            </a:r>
          </a:p>
          <a:p>
            <a:pPr marL="457200" lvl="1" indent="0">
              <a:buNone/>
            </a:pPr>
            <a:r>
              <a:rPr lang="en-US" sz="1600" dirty="0"/>
              <a:t>	- can make more accurate estimates about time and cost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42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3546"/>
            <a:ext cx="7729728" cy="755116"/>
          </a:xfrm>
        </p:spPr>
        <p:txBody>
          <a:bodyPr/>
          <a:lstStyle/>
          <a:p>
            <a:r>
              <a:rPr lang="en-US" dirty="0"/>
              <a:t>Tasks involved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8EBD8-1E0D-A648-AABF-DD0151BC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30" y="1200499"/>
            <a:ext cx="9246081" cy="4399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6ED6D-DDBD-B842-9FBC-82E80D11DE88}"/>
              </a:ext>
            </a:extLst>
          </p:cNvPr>
          <p:cNvSpPr txBox="1"/>
          <p:nvPr/>
        </p:nvSpPr>
        <p:spPr>
          <a:xfrm>
            <a:off x="836577" y="5632317"/>
            <a:ext cx="506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ndale Mono" panose="020B0509000000000004" pitchFamily="49" charset="0"/>
              </a:rPr>
              <a:t>Source:</a:t>
            </a:r>
            <a:r>
              <a:rPr lang="en-US" sz="1400" dirty="0">
                <a:latin typeface="Andale Mono" panose="020B0509000000000004" pitchFamily="49" charset="0"/>
              </a:rPr>
              <a:t> “Software Engineering” by Sommerville</a:t>
            </a:r>
          </a:p>
        </p:txBody>
      </p:sp>
    </p:spTree>
    <p:extLst>
      <p:ext uri="{BB962C8B-B14F-4D97-AF65-F5344CB8AC3E}">
        <p14:creationId xmlns:p14="http://schemas.microsoft.com/office/powerpoint/2010/main" val="24734036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333</TotalTime>
  <Words>1409</Words>
  <Application>Microsoft Macintosh PowerPoint</Application>
  <PresentationFormat>Widescreen</PresentationFormat>
  <Paragraphs>259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Andale Mono</vt:lpstr>
      <vt:lpstr>Arial</vt:lpstr>
      <vt:lpstr>Calibri</vt:lpstr>
      <vt:lpstr>Courier New</vt:lpstr>
      <vt:lpstr>Gill Sans MT</vt:lpstr>
      <vt:lpstr>Parcel</vt:lpstr>
      <vt:lpstr>CSCI – 4135: Spring 2022</vt:lpstr>
      <vt:lpstr>Outline</vt:lpstr>
      <vt:lpstr>Web Project management</vt:lpstr>
      <vt:lpstr>Project management – responsibilities involved</vt:lpstr>
      <vt:lpstr>Goals of project management </vt:lpstr>
      <vt:lpstr>Tasks involved in project management </vt:lpstr>
      <vt:lpstr>Tasks involved – cont. </vt:lpstr>
      <vt:lpstr>Tasks involved – cont. </vt:lpstr>
      <vt:lpstr>Tasks involved – cont. </vt:lpstr>
      <vt:lpstr>Tasks involved – cont. </vt:lpstr>
      <vt:lpstr>Tasks involved – cont. </vt:lpstr>
      <vt:lpstr>Tasks involved – cont. </vt:lpstr>
      <vt:lpstr>Tasks involved – cont. </vt:lpstr>
      <vt:lpstr>Tasks involved – cont. </vt:lpstr>
      <vt:lpstr>Tasks involved – cont. </vt:lpstr>
      <vt:lpstr>Golden rules for Web Project Management </vt:lpstr>
      <vt:lpstr>Traditional vs web project management </vt:lpstr>
      <vt:lpstr>Traditional vs web project management – cont. 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52</cp:revision>
  <dcterms:created xsi:type="dcterms:W3CDTF">2019-01-14T03:31:52Z</dcterms:created>
  <dcterms:modified xsi:type="dcterms:W3CDTF">2022-01-18T16:15:18Z</dcterms:modified>
</cp:coreProperties>
</file>