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86" r:id="rId4"/>
    <p:sldId id="302" r:id="rId5"/>
    <p:sldId id="287" r:id="rId6"/>
    <p:sldId id="288" r:id="rId7"/>
    <p:sldId id="289" r:id="rId8"/>
    <p:sldId id="290" r:id="rId9"/>
    <p:sldId id="304" r:id="rId10"/>
    <p:sldId id="293" r:id="rId11"/>
    <p:sldId id="294" r:id="rId12"/>
    <p:sldId id="295" r:id="rId13"/>
    <p:sldId id="297" r:id="rId14"/>
    <p:sldId id="298" r:id="rId15"/>
    <p:sldId id="299" r:id="rId16"/>
    <p:sldId id="303" r:id="rId17"/>
    <p:sldId id="284" r:id="rId18"/>
    <p:sldId id="30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966E1-39B5-D941-BBD5-5FF162953B04}" type="datetimeFigureOut">
              <a:rPr lang="en-US" smtClean="0"/>
              <a:t>1/18/22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4DB37-6FBA-6146-8AE9-AB19D6FF3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38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43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34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2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43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7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07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776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21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56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13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18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12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91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74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73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79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08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3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2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30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92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9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60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0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9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37DA5AC-4951-B948-9371-4BA05BF2B8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8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37DA5AC-4951-B948-9371-4BA05BF2B8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3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DD2F-6C1D-3246-B788-1023991C1E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– 4135: </a:t>
            </a:r>
            <a:r>
              <a:rPr lang="en-US"/>
              <a:t>Spring 2022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8E583-A938-904F-9C1E-20D4AC5CFD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Web Application Engineering</a:t>
            </a:r>
          </a:p>
          <a:p>
            <a:r>
              <a:rPr lang="en-US" dirty="0"/>
              <a:t>Instructor: Sujoy Chakraborty</a:t>
            </a:r>
          </a:p>
          <a:p>
            <a:r>
              <a:rPr lang="en-US" dirty="0"/>
              <a:t>Lecture Slides – 4</a:t>
            </a:r>
          </a:p>
        </p:txBody>
      </p:sp>
    </p:spTree>
    <p:extLst>
      <p:ext uri="{BB962C8B-B14F-4D97-AF65-F5344CB8AC3E}">
        <p14:creationId xmlns:p14="http://schemas.microsoft.com/office/powerpoint/2010/main" val="2294619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941977"/>
          </a:xfrm>
        </p:spPr>
        <p:txBody>
          <a:bodyPr/>
          <a:lstStyle/>
          <a:p>
            <a:r>
              <a:rPr lang="en-US" sz="3200" b="1" dirty="0"/>
              <a:t>Requirement Engineering process</a:t>
            </a:r>
            <a:r>
              <a:rPr lang="en-US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674"/>
            <a:ext cx="10515600" cy="489367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18C03E-C2DF-B44E-9452-67B4FF757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147" y="1175704"/>
            <a:ext cx="9034717" cy="513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425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9866"/>
            <a:ext cx="7729728" cy="9635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Requirement Engineering process – cont.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930"/>
            <a:ext cx="10515600" cy="489367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b="1" dirty="0"/>
              <a:t>Elicitation and negotiation: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RE engineer involves the stakeholders to define</a:t>
            </a:r>
          </a:p>
          <a:p>
            <a:pPr marL="457200" lvl="1" indent="0">
              <a:buNone/>
            </a:pPr>
            <a:r>
              <a:rPr lang="en-US" sz="1800" dirty="0"/>
              <a:t>	- application domain</a:t>
            </a:r>
          </a:p>
          <a:p>
            <a:pPr marL="457200" lvl="1" indent="0">
              <a:buNone/>
            </a:pPr>
            <a:r>
              <a:rPr lang="en-US" sz="1800" dirty="0"/>
              <a:t>	- services</a:t>
            </a:r>
          </a:p>
          <a:p>
            <a:pPr marL="457200" lvl="1" indent="0">
              <a:buNone/>
            </a:pPr>
            <a:r>
              <a:rPr lang="en-US" sz="1800" dirty="0"/>
              <a:t>	- constraints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Steps:</a:t>
            </a:r>
          </a:p>
          <a:p>
            <a:pPr marL="457200" lvl="1" indent="0">
              <a:buNone/>
            </a:pPr>
            <a:r>
              <a:rPr lang="en-US" sz="1800" dirty="0"/>
              <a:t>	- Requirement discovery (interviews, scenarios, questionnaires, use cases etc.)</a:t>
            </a:r>
          </a:p>
          <a:p>
            <a:pPr marL="457200" lvl="1" indent="0">
              <a:buNone/>
            </a:pPr>
            <a:r>
              <a:rPr lang="en-US" sz="1800" dirty="0"/>
              <a:t>	- classification and organization</a:t>
            </a:r>
          </a:p>
          <a:p>
            <a:pPr marL="457200" lvl="1" indent="0">
              <a:buNone/>
            </a:pPr>
            <a:r>
              <a:rPr lang="en-US" sz="1800" dirty="0"/>
              <a:t>	- prioritization and negotiation</a:t>
            </a:r>
            <a:r>
              <a:rPr lang="en-US" sz="1400" dirty="0"/>
              <a:t> 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16387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9013"/>
            <a:ext cx="7729728" cy="81441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Requirement Engineering process – cont.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7392"/>
            <a:ext cx="10515600" cy="489367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b="1" dirty="0"/>
              <a:t>Documentation:</a:t>
            </a:r>
            <a:r>
              <a:rPr lang="en-US" sz="1800" dirty="0"/>
              <a:t> 	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Requirements are documented after consensus (through natural language specification or structured specification)</a:t>
            </a:r>
          </a:p>
          <a:p>
            <a:pPr marL="457200" lvl="1" indent="0">
              <a:buNone/>
            </a:pPr>
            <a:endParaRPr lang="en-US" sz="1400" dirty="0"/>
          </a:p>
          <a:p>
            <a:r>
              <a:rPr lang="en-US" sz="1800" b="1" dirty="0"/>
              <a:t>Requirement verification and validation: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Validation: doing right things?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Verification: doing things right?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endParaRPr lang="en-US" sz="1600" b="1" dirty="0"/>
          </a:p>
          <a:p>
            <a:r>
              <a:rPr lang="en-US" sz="1800" b="1" dirty="0"/>
              <a:t>Requirements management: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Understanding and controlling changes</a:t>
            </a:r>
          </a:p>
          <a:p>
            <a:pPr marL="457200" lvl="1" indent="0">
              <a:buNone/>
            </a:pPr>
            <a:r>
              <a:rPr lang="en-US" sz="1800" dirty="0"/>
              <a:t>	- problem analysis and change specification</a:t>
            </a:r>
          </a:p>
          <a:p>
            <a:pPr marL="457200" lvl="1" indent="0">
              <a:buNone/>
            </a:pPr>
            <a:r>
              <a:rPr lang="en-US" sz="1800" dirty="0"/>
              <a:t>	- change analysis and costing</a:t>
            </a:r>
          </a:p>
          <a:p>
            <a:pPr marL="457200" lvl="1" indent="0">
              <a:buNone/>
            </a:pPr>
            <a:r>
              <a:rPr lang="en-US" sz="1800" dirty="0"/>
              <a:t>	- change implementation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23129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785"/>
            <a:ext cx="10515600" cy="42787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RE specifics in Web Application Engineering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725"/>
            <a:ext cx="10515600" cy="4893674"/>
          </a:xfrm>
        </p:spPr>
        <p:txBody>
          <a:bodyPr>
            <a:noAutofit/>
          </a:bodyPr>
          <a:lstStyle/>
          <a:p>
            <a:r>
              <a:rPr lang="en-US" sz="1600" b="1" dirty="0"/>
              <a:t>Distinguishing characteristics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Multidisciplinary:</a:t>
            </a:r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dirty="0"/>
              <a:t>-  experts from different disciplines, i.e., media experts, content experts, usability experts (to make the application easy to use) etc.</a:t>
            </a:r>
          </a:p>
          <a:p>
            <a:pPr marL="457200" lvl="1" indent="0">
              <a:buNone/>
            </a:pPr>
            <a:r>
              <a:rPr lang="en-US" dirty="0"/>
              <a:t>	- challenging to achieve consensus</a:t>
            </a:r>
            <a:endParaRPr lang="en-US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Unavailability of stakeholders:</a:t>
            </a:r>
            <a:r>
              <a:rPr lang="en-US" b="1" dirty="0"/>
              <a:t>		</a:t>
            </a:r>
          </a:p>
          <a:p>
            <a:pPr marL="457200" lvl="1" indent="0">
              <a:buNone/>
            </a:pPr>
            <a:r>
              <a:rPr lang="en-US" dirty="0"/>
              <a:t>	- Many stakeholders such as users are unknown during RE process</a:t>
            </a:r>
          </a:p>
          <a:p>
            <a:pPr marL="457200" lvl="1" indent="0">
              <a:buNone/>
            </a:pPr>
            <a:r>
              <a:rPr lang="en-US" dirty="0"/>
              <a:t>	- Need to find suitable representatives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Rapidly changing requirements and constraints </a:t>
            </a:r>
          </a:p>
          <a:p>
            <a:pPr marL="457200" lvl="1" indent="0">
              <a:buNone/>
            </a:pPr>
            <a:r>
              <a:rPr lang="en-US" dirty="0"/>
              <a:t>	- Environment is highly dynamic</a:t>
            </a:r>
          </a:p>
          <a:p>
            <a:pPr marL="457200" lvl="1" indent="0">
              <a:buNone/>
            </a:pPr>
            <a:r>
              <a:rPr lang="en-US" dirty="0"/>
              <a:t>	- Harder to stabilize requirements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Unpredictable operational environment</a:t>
            </a:r>
          </a:p>
          <a:p>
            <a:pPr marL="457200" lvl="1" indent="0">
              <a:buNone/>
            </a:pPr>
            <a:r>
              <a:rPr lang="en-US" dirty="0"/>
              <a:t>	- Impossible to control the operational environment</a:t>
            </a:r>
          </a:p>
          <a:p>
            <a:pPr marL="457200" lvl="1" indent="0">
              <a:buNone/>
            </a:pPr>
            <a:r>
              <a:rPr lang="en-US" dirty="0"/>
              <a:t>	- Affects the quality requirements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Legacy systems:</a:t>
            </a:r>
          </a:p>
          <a:p>
            <a:pPr marL="457200" lvl="1" indent="0">
              <a:buNone/>
            </a:pPr>
            <a:r>
              <a:rPr lang="en-US" dirty="0"/>
              <a:t>	- constrained by existing system</a:t>
            </a:r>
          </a:p>
          <a:p>
            <a:pPr marL="457200" lvl="1" indent="0">
              <a:buNone/>
            </a:pPr>
            <a:r>
              <a:rPr lang="en-US" dirty="0"/>
              <a:t>	- existing components drive the possibilities</a:t>
            </a:r>
          </a:p>
        </p:txBody>
      </p:sp>
    </p:spTree>
    <p:extLst>
      <p:ext uri="{BB962C8B-B14F-4D97-AF65-F5344CB8AC3E}">
        <p14:creationId xmlns:p14="http://schemas.microsoft.com/office/powerpoint/2010/main" val="3013926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80"/>
            <a:ext cx="10515600" cy="91813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RE specifics in Web Application Engineering – cont.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760"/>
            <a:ext cx="10515600" cy="4893674"/>
          </a:xfrm>
        </p:spPr>
        <p:txBody>
          <a:bodyPr>
            <a:no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1800" b="1" dirty="0"/>
              <a:t> </a:t>
            </a:r>
            <a:r>
              <a:rPr lang="en-US" sz="1800" dirty="0"/>
              <a:t>Quality aspects: </a:t>
            </a:r>
          </a:p>
          <a:p>
            <a:pPr marL="0" indent="0">
              <a:buNone/>
            </a:pPr>
            <a:r>
              <a:rPr lang="en-US" sz="1800" dirty="0"/>
              <a:t>	- are decisive, i.e., performance, security, availability</a:t>
            </a:r>
          </a:p>
          <a:p>
            <a:pPr marL="0" indent="0">
              <a:buNone/>
            </a:pPr>
            <a:r>
              <a:rPr lang="en-US" sz="1800" dirty="0"/>
              <a:t>	- harder to get exact specification</a:t>
            </a:r>
          </a:p>
          <a:p>
            <a:pPr marL="0" indent="0">
              <a:buNone/>
            </a:pPr>
            <a:endParaRPr lang="en-US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 User interface:</a:t>
            </a:r>
          </a:p>
          <a:p>
            <a:pPr marL="0" indent="0">
              <a:buNone/>
            </a:pPr>
            <a:r>
              <a:rPr lang="en-US" sz="1800" dirty="0"/>
              <a:t>	- key component for success of the application (should be simple and user friendly)</a:t>
            </a:r>
          </a:p>
          <a:p>
            <a:pPr marL="0" indent="0">
              <a:buNone/>
            </a:pPr>
            <a:r>
              <a:rPr lang="en-US" sz="1800" dirty="0"/>
              <a:t>	- should be aware of IKIWISI (I know it when I see it!). Content on the web application 			    should be self-explanatory.</a:t>
            </a:r>
          </a:p>
          <a:p>
            <a:pPr marL="0" indent="0">
              <a:buNone/>
            </a:pPr>
            <a:endParaRPr lang="en-US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Quality of content:</a:t>
            </a:r>
          </a:p>
          <a:p>
            <a:pPr marL="0" indent="0">
              <a:buNone/>
            </a:pPr>
            <a:r>
              <a:rPr lang="en-US" sz="1800" dirty="0"/>
              <a:t>	- accuracy, objectivity, credibility, relevance, actuality, completeness or clarity		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17252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458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RE principles for web engineering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355"/>
            <a:ext cx="10515600" cy="4893674"/>
          </a:xfrm>
        </p:spPr>
        <p:txBody>
          <a:bodyPr>
            <a:noAutofit/>
          </a:bodyPr>
          <a:lstStyle/>
          <a:p>
            <a:r>
              <a:rPr lang="en-US" sz="1600" b="1" dirty="0"/>
              <a:t>Understanding the system context: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dirty="0"/>
              <a:t>- Web applications are always a component of a larger entity.</a:t>
            </a:r>
            <a:r>
              <a:rPr lang="en-US" sz="1600" b="1" dirty="0"/>
              <a:t>	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dirty="0"/>
              <a:t>- Why do we need the system?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dirty="0"/>
              <a:t>- how will people use it?</a:t>
            </a:r>
            <a:r>
              <a:rPr lang="en-US" sz="1600" b="1" dirty="0"/>
              <a:t>	</a:t>
            </a:r>
            <a:r>
              <a:rPr lang="en-US" sz="1600" dirty="0"/>
              <a:t> </a:t>
            </a:r>
          </a:p>
          <a:p>
            <a:r>
              <a:rPr lang="en-US" sz="1600" b="1" dirty="0"/>
              <a:t>Involving the stakeholders:</a:t>
            </a:r>
          </a:p>
          <a:p>
            <a:pPr marL="0" indent="0">
              <a:buNone/>
            </a:pPr>
            <a:r>
              <a:rPr lang="en-US" sz="1600" dirty="0"/>
              <a:t>	- get all groups involved</a:t>
            </a:r>
          </a:p>
          <a:p>
            <a:pPr marL="0" indent="0">
              <a:buNone/>
            </a:pPr>
            <a:r>
              <a:rPr lang="en-US" sz="1600" dirty="0"/>
              <a:t>	- balance – one group’s gain should not come at the expense of another</a:t>
            </a:r>
          </a:p>
          <a:p>
            <a:r>
              <a:rPr lang="en-US" sz="1600" b="1" dirty="0"/>
              <a:t>Iteratively define requirements</a:t>
            </a:r>
          </a:p>
          <a:p>
            <a:pPr marL="0" indent="0">
              <a:buNone/>
            </a:pPr>
            <a:r>
              <a:rPr lang="en-US" sz="1600" dirty="0"/>
              <a:t>	- requirements need to be consistent with other system aspects (UI, content, test cases)</a:t>
            </a:r>
          </a:p>
          <a:p>
            <a:pPr marL="0" indent="0">
              <a:buNone/>
            </a:pPr>
            <a:r>
              <a:rPr lang="en-US" sz="1600" dirty="0"/>
              <a:t>	- start with key requirements at a high level; basis for:</a:t>
            </a:r>
          </a:p>
          <a:p>
            <a:pPr marL="0" indent="0">
              <a:buNone/>
            </a:pPr>
            <a:r>
              <a:rPr lang="en-US" sz="1600" dirty="0"/>
              <a:t>		a. feasible architectures</a:t>
            </a:r>
          </a:p>
          <a:p>
            <a:pPr marL="0" indent="0">
              <a:buNone/>
            </a:pPr>
            <a:r>
              <a:rPr lang="en-US" sz="1600" dirty="0"/>
              <a:t>		b. key system use cases</a:t>
            </a:r>
          </a:p>
          <a:p>
            <a:pPr marL="0" indent="0">
              <a:buNone/>
            </a:pPr>
            <a:r>
              <a:rPr lang="en-US" sz="1600" dirty="0"/>
              <a:t>		c. initial plans for the project	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57969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776"/>
            <a:ext cx="10515600" cy="957894"/>
          </a:xfrm>
        </p:spPr>
        <p:txBody>
          <a:bodyPr/>
          <a:lstStyle/>
          <a:p>
            <a:r>
              <a:rPr lang="en-US" dirty="0"/>
              <a:t>Risk Orientation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284"/>
            <a:ext cx="10515600" cy="4893674"/>
          </a:xfrm>
        </p:spPr>
        <p:txBody>
          <a:bodyPr>
            <a:noAutofit/>
          </a:bodyPr>
          <a:lstStyle/>
          <a:p>
            <a:r>
              <a:rPr lang="en-US" sz="1600" dirty="0"/>
              <a:t>Risk management is at the heart of the analysis process</a:t>
            </a:r>
          </a:p>
          <a:p>
            <a:r>
              <a:rPr lang="en-US" sz="1600" dirty="0"/>
              <a:t>What are the greatest risks for web application development?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dirty="0"/>
              <a:t>- integration issues/legacy systems</a:t>
            </a:r>
          </a:p>
          <a:p>
            <a:pPr marL="0" indent="0">
              <a:buNone/>
            </a:pPr>
            <a:r>
              <a:rPr lang="en-US" sz="1600" dirty="0"/>
              <a:t>	- expected vs actual system quality</a:t>
            </a:r>
          </a:p>
          <a:p>
            <a:r>
              <a:rPr lang="en-US" sz="1600" dirty="0"/>
              <a:t>How to mitigate risks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dirty="0"/>
              <a:t>- prototyping (validate requirements from the user with small prototypes)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dirty="0"/>
              <a:t>- show changes to customer iteratively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dirty="0"/>
              <a:t>- integrate existing systems sooner than later (i.e., at the early stage of the development)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57855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8648"/>
            <a:ext cx="7729728" cy="80447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040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Introduction to Requirement Engineering</a:t>
            </a:r>
          </a:p>
          <a:p>
            <a:r>
              <a:rPr lang="en-US" sz="1600" dirty="0"/>
              <a:t>RE basics</a:t>
            </a:r>
          </a:p>
          <a:p>
            <a:r>
              <a:rPr lang="en-US" sz="1600" dirty="0"/>
              <a:t>Requirement specifications</a:t>
            </a:r>
          </a:p>
          <a:p>
            <a:r>
              <a:rPr lang="en-US" sz="1600" dirty="0"/>
              <a:t>RE process</a:t>
            </a:r>
          </a:p>
          <a:p>
            <a:r>
              <a:rPr lang="en-US" sz="1600" dirty="0"/>
              <a:t>RE specifics in web engineering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25235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88222"/>
            <a:ext cx="7729728" cy="118872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674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Chapter 2, Kappel G, </a:t>
            </a:r>
            <a:r>
              <a:rPr lang="en-US" sz="1600" dirty="0" err="1"/>
              <a:t>Proll</a:t>
            </a:r>
            <a:r>
              <a:rPr lang="en-US" sz="1600" dirty="0"/>
              <a:t> B, Reich S &amp; </a:t>
            </a:r>
            <a:r>
              <a:rPr lang="en-US" sz="1600" dirty="0" err="1"/>
              <a:t>Retschitzegger</a:t>
            </a:r>
            <a:r>
              <a:rPr lang="en-US" sz="1600" dirty="0"/>
              <a:t> W. Web Engineering, John Wiley &amp; Sons.</a:t>
            </a:r>
          </a:p>
          <a:p>
            <a:endParaRPr lang="en-US" sz="1600" dirty="0"/>
          </a:p>
          <a:p>
            <a:r>
              <a:rPr lang="en-US" sz="1600" dirty="0"/>
              <a:t>Chapter 4, Sommerville, Software Engineering, PEARSON.</a:t>
            </a:r>
          </a:p>
          <a:p>
            <a:pPr marL="0" indent="0">
              <a:buNone/>
            </a:pPr>
            <a:endParaRPr lang="en-US" sz="1600" dirty="0"/>
          </a:p>
          <a:p>
            <a:pPr marL="914400" lvl="2" indent="0">
              <a:buNone/>
            </a:pPr>
            <a:endParaRPr lang="en-US" sz="16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38923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316E-9393-674F-8B90-2A61A76C3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37310"/>
            <a:ext cx="7729728" cy="84423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BE47E-562F-AE49-8546-7FF5D370B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942304"/>
            <a:ext cx="7729728" cy="310198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Introduction to Requirement Engineering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 basics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Requirement specifications</a:t>
            </a:r>
          </a:p>
          <a:p>
            <a:endParaRPr lang="en-US" dirty="0"/>
          </a:p>
          <a:p>
            <a:r>
              <a:rPr lang="en-US" dirty="0"/>
              <a:t>RE process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 specifics in web engineering </a:t>
            </a:r>
          </a:p>
        </p:txBody>
      </p:sp>
    </p:spTree>
    <p:extLst>
      <p:ext uri="{BB962C8B-B14F-4D97-AF65-F5344CB8AC3E}">
        <p14:creationId xmlns:p14="http://schemas.microsoft.com/office/powerpoint/2010/main" val="4254135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9013"/>
            <a:ext cx="7729728" cy="784596"/>
          </a:xfrm>
        </p:spPr>
        <p:txBody>
          <a:bodyPr/>
          <a:lstStyle/>
          <a:p>
            <a:r>
              <a:rPr lang="en-US" dirty="0"/>
              <a:t>Requirement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413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dirty="0"/>
              <a:t>The first task in the development of any software or web application is to identify and clearly define its functionalities.</a:t>
            </a:r>
            <a:endParaRPr lang="en-US" sz="1600" dirty="0"/>
          </a:p>
          <a:p>
            <a:endParaRPr lang="en-US" sz="1600" dirty="0"/>
          </a:p>
          <a:p>
            <a:r>
              <a:rPr lang="en-US" sz="1800" dirty="0"/>
              <a:t>Requirement Engineering: the principles, methods and tools for drawing, describing, validating and managing project goals and needs.</a:t>
            </a:r>
          </a:p>
          <a:p>
            <a:endParaRPr lang="en-US" sz="1800" dirty="0"/>
          </a:p>
          <a:p>
            <a:r>
              <a:rPr lang="en-US" sz="1800" dirty="0"/>
              <a:t>Given the complexity of web applications, RE is a critical initial stage activity, but often poorly executed.</a:t>
            </a:r>
          </a:p>
          <a:p>
            <a:endParaRPr lang="en-US" sz="1800" dirty="0"/>
          </a:p>
          <a:p>
            <a:r>
              <a:rPr lang="en-US" sz="1800" dirty="0"/>
              <a:t>Costs: </a:t>
            </a:r>
          </a:p>
          <a:p>
            <a:pPr marL="0" indent="0">
              <a:buNone/>
            </a:pPr>
            <a:r>
              <a:rPr lang="en-US" sz="1800" dirty="0"/>
              <a:t>	- Inadequate software architectures</a:t>
            </a:r>
          </a:p>
          <a:p>
            <a:pPr marL="0" indent="0">
              <a:buNone/>
            </a:pPr>
            <a:r>
              <a:rPr lang="en-US" sz="1800" dirty="0"/>
              <a:t>	- “Unforeseen” problems (budget overrun, production delays)</a:t>
            </a:r>
          </a:p>
          <a:p>
            <a:pPr marL="0" indent="0">
              <a:buNone/>
            </a:pPr>
            <a:r>
              <a:rPr lang="en-US" sz="1800" dirty="0"/>
              <a:t>	- Low user acceptance</a:t>
            </a:r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marL="914400" lvl="2" indent="0">
              <a:buNone/>
            </a:pPr>
            <a:endParaRPr lang="en-US" sz="16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83296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89439"/>
            <a:ext cx="7729728" cy="874048"/>
          </a:xfrm>
        </p:spPr>
        <p:txBody>
          <a:bodyPr/>
          <a:lstStyle/>
          <a:p>
            <a:r>
              <a:rPr lang="en-US" dirty="0"/>
              <a:t>Why Requirement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9866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dirty="0"/>
              <a:t>Requirements don’t define themselves (Bell &amp; Thayer, 1976).</a:t>
            </a:r>
            <a:endParaRPr lang="en-US" sz="1600" dirty="0"/>
          </a:p>
          <a:p>
            <a:r>
              <a:rPr lang="en-US" sz="1800" dirty="0"/>
              <a:t>Removal of mistakes post hoc is up to 200 times more costly (Boehm, 1981).</a:t>
            </a:r>
          </a:p>
          <a:p>
            <a:r>
              <a:rPr lang="en-US" sz="1800" dirty="0"/>
              <a:t>Iterative collection and refinement is the most important function of a software engineer (Brooks, 1987).</a:t>
            </a:r>
          </a:p>
          <a:p>
            <a:r>
              <a:rPr lang="en-US" sz="1800" dirty="0"/>
              <a:t>A study based on 340 companies in Austria, more than two-thirds consider the SRS (</a:t>
            </a:r>
            <a:r>
              <a:rPr lang="en-US" sz="1800" b="1" dirty="0"/>
              <a:t>Software Requirement Specification</a:t>
            </a:r>
            <a:r>
              <a:rPr lang="en-US" sz="1800" dirty="0"/>
              <a:t>) as the major problem in development process (1995).</a:t>
            </a:r>
          </a:p>
          <a:p>
            <a:r>
              <a:rPr lang="en-US" sz="1800" dirty="0"/>
              <a:t>A study on web applications, 16% systems fully meet their requirements while 53% deployed systems do not (Cutter Consortium, 2000).</a:t>
            </a:r>
          </a:p>
          <a:p>
            <a:r>
              <a:rPr lang="en-US" sz="1800" dirty="0"/>
              <a:t>A study among 8000 projects, 30% of projects fail before completion &amp; almost half do not meet customer requirements (Standish group, 1994):</a:t>
            </a:r>
          </a:p>
          <a:p>
            <a:pPr marL="0" indent="0">
              <a:buNone/>
            </a:pPr>
            <a:r>
              <a:rPr lang="en-US" sz="1800" dirty="0"/>
              <a:t>	- Unclear objectives, unrealistic schedules &amp; expectations, poor user participation </a:t>
            </a:r>
          </a:p>
          <a:p>
            <a:pPr marL="914400" lvl="2" indent="0">
              <a:buNone/>
            </a:pPr>
            <a:endParaRPr lang="en-US" sz="16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69660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8344"/>
            <a:ext cx="7729728" cy="774656"/>
          </a:xfrm>
        </p:spPr>
        <p:txBody>
          <a:bodyPr/>
          <a:lstStyle/>
          <a:p>
            <a:r>
              <a:rPr lang="en-US" dirty="0"/>
              <a:t>Requirement Engineering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833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dirty="0"/>
              <a:t>Identify and involve stakeholders</a:t>
            </a:r>
          </a:p>
          <a:p>
            <a:pPr marL="0" indent="0">
              <a:buNone/>
            </a:pPr>
            <a:r>
              <a:rPr lang="en-US" sz="1800" dirty="0"/>
              <a:t>	- those that directly influence the requirements (e.g., client, users, developers etc.)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What are their expectations?</a:t>
            </a:r>
          </a:p>
          <a:p>
            <a:pPr marL="0" indent="0">
              <a:buNone/>
            </a:pPr>
            <a:r>
              <a:rPr lang="en-US" sz="1800" dirty="0"/>
              <a:t>	- may be misaligned or in conflict (e.g., client wants to use a tool, which the developers do not want 	   to use in the development, or they are not familiar to the tool.)</a:t>
            </a:r>
          </a:p>
          <a:p>
            <a:pPr marL="0" indent="0">
              <a:buNone/>
            </a:pPr>
            <a:r>
              <a:rPr lang="en-US" sz="1800" dirty="0"/>
              <a:t>	- may be too narrowly focused or unrealistic (e.g., client asks for a delivery within a week, where the 	  functionality to be implemented demands more time) </a:t>
            </a:r>
            <a:endParaRPr lang="en-US" sz="18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2956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8830"/>
            <a:ext cx="7729728" cy="774657"/>
          </a:xfrm>
        </p:spPr>
        <p:txBody>
          <a:bodyPr>
            <a:normAutofit fontScale="90000"/>
          </a:bodyPr>
          <a:lstStyle/>
          <a:p>
            <a:r>
              <a:rPr lang="en-US" dirty="0"/>
              <a:t>Requirement Engineering basics –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9866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b="1" dirty="0"/>
              <a:t>What are requirements?</a:t>
            </a:r>
          </a:p>
          <a:p>
            <a:pPr marL="0" indent="0">
              <a:buNone/>
            </a:pPr>
            <a:endParaRPr lang="en-US" sz="18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	The description of what the system should do</a:t>
            </a:r>
          </a:p>
          <a:p>
            <a:pPr marL="457200" lvl="1" indent="0">
              <a:buNone/>
            </a:pPr>
            <a:r>
              <a:rPr lang="en-US" sz="1600" dirty="0"/>
              <a:t>	- services that it provides and the constraints on its operation (e.g., user registration is a functionality/service and 	  the fact that user data should be securely stored in a Database, is a constraint on that functionality)</a:t>
            </a:r>
          </a:p>
          <a:p>
            <a:pPr marL="457200" lvl="1" indent="0">
              <a:buNone/>
            </a:pPr>
            <a:endParaRPr lang="en-US" sz="16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     IEEE 601.12 definition of requirements:</a:t>
            </a:r>
          </a:p>
          <a:p>
            <a:pPr marL="457200" lvl="1" indent="0">
              <a:buNone/>
            </a:pPr>
            <a:r>
              <a:rPr lang="en-US" sz="1600" dirty="0"/>
              <a:t>	- 1) Solves a user’s problem</a:t>
            </a:r>
          </a:p>
          <a:p>
            <a:pPr marL="457200" lvl="1" indent="0">
              <a:buNone/>
            </a:pPr>
            <a:r>
              <a:rPr lang="en-US" sz="1600" dirty="0"/>
              <a:t>	- 2) Must be met or possessed by the system to satisfy a formal agreement</a:t>
            </a:r>
          </a:p>
          <a:p>
            <a:pPr marL="457200" lvl="1" indent="0">
              <a:buNone/>
            </a:pPr>
            <a:r>
              <a:rPr lang="en-US" sz="1600" dirty="0"/>
              <a:t>	- Documented representation of conditions in 1 and 2. 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80343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9013"/>
            <a:ext cx="7729728" cy="744838"/>
          </a:xfrm>
        </p:spPr>
        <p:txBody>
          <a:bodyPr>
            <a:normAutofit fontScale="90000"/>
          </a:bodyPr>
          <a:lstStyle/>
          <a:p>
            <a:r>
              <a:rPr lang="en-US" dirty="0"/>
              <a:t>Requirement Engineering basics –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2177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b="1" dirty="0"/>
              <a:t>Requirement types:</a:t>
            </a:r>
            <a:endParaRPr lang="en-US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Functional requirements</a:t>
            </a:r>
          </a:p>
          <a:p>
            <a:pPr marL="457200" lvl="1" indent="0">
              <a:buNone/>
            </a:pPr>
            <a:r>
              <a:rPr lang="en-US" sz="1600" dirty="0"/>
              <a:t>	- statement of services</a:t>
            </a:r>
          </a:p>
          <a:p>
            <a:pPr marL="457200" lvl="1" indent="0">
              <a:buNone/>
            </a:pPr>
            <a:r>
              <a:rPr lang="en-US" sz="1600" dirty="0"/>
              <a:t>	- how system reacts to input</a:t>
            </a:r>
          </a:p>
          <a:p>
            <a:pPr marL="457200" lvl="1" indent="0">
              <a:buNone/>
            </a:pPr>
            <a:r>
              <a:rPr lang="en-US" sz="1600" dirty="0"/>
              <a:t>	- how system behaves in a particular situation </a:t>
            </a:r>
          </a:p>
          <a:p>
            <a:pPr marL="457200" lvl="1" indent="0">
              <a:buNone/>
            </a:pPr>
            <a:endParaRPr lang="en-US" sz="16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Non-functional requirements:</a:t>
            </a:r>
          </a:p>
          <a:p>
            <a:pPr marL="457200" lvl="1" indent="0">
              <a:buNone/>
            </a:pPr>
            <a:r>
              <a:rPr lang="en-US" sz="1600" dirty="0"/>
              <a:t>	- constraints on services (timing, quality etc.)</a:t>
            </a:r>
          </a:p>
          <a:p>
            <a:pPr marL="457200" lvl="1" indent="0">
              <a:buNone/>
            </a:pPr>
            <a:r>
              <a:rPr lang="en-US" sz="1600" dirty="0"/>
              <a:t>	- applies as a whole</a:t>
            </a:r>
          </a:p>
          <a:p>
            <a:r>
              <a:rPr lang="en-US" sz="1600" b="1" dirty="0"/>
              <a:t>Requirements are collected iteratively and change.</a:t>
            </a:r>
          </a:p>
          <a:p>
            <a:r>
              <a:rPr lang="en-US" sz="1600" b="1" dirty="0"/>
              <a:t>Keys to requirement definition:</a:t>
            </a:r>
          </a:p>
          <a:p>
            <a:pPr marL="0" indent="0">
              <a:buNone/>
            </a:pPr>
            <a:r>
              <a:rPr lang="en-US" sz="1600" dirty="0"/>
              <a:t>	- Negotiation</a:t>
            </a:r>
          </a:p>
          <a:p>
            <a:pPr marL="0" indent="0">
              <a:buNone/>
            </a:pPr>
            <a:r>
              <a:rPr lang="en-US" sz="1600" dirty="0"/>
              <a:t>	- Scenario-based discovery (clients often can not specify requirements clearly)</a:t>
            </a:r>
          </a:p>
          <a:p>
            <a:pPr marL="0" indent="0">
              <a:buNone/>
            </a:pPr>
            <a:r>
              <a:rPr lang="en-US" sz="1600" dirty="0"/>
              <a:t>	- clear definition of context and constraints</a:t>
            </a:r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01650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1896"/>
            <a:ext cx="7729728" cy="672382"/>
          </a:xfrm>
        </p:spPr>
        <p:txBody>
          <a:bodyPr>
            <a:normAutofit fontScale="90000"/>
          </a:bodyPr>
          <a:lstStyle/>
          <a:p>
            <a:r>
              <a:rPr lang="en-US" dirty="0"/>
              <a:t>Requirement specifications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9041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b="1" dirty="0"/>
              <a:t>Process of writing down the user and system requirements in a requirements document.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User requirements (for users):</a:t>
            </a:r>
          </a:p>
          <a:p>
            <a:pPr marL="457200" lvl="1" indent="0">
              <a:buNone/>
            </a:pPr>
            <a:r>
              <a:rPr lang="en-US" sz="1600" dirty="0"/>
              <a:t>	- should be understandable to users</a:t>
            </a:r>
          </a:p>
          <a:p>
            <a:pPr marL="457200" lvl="1" indent="0">
              <a:buNone/>
            </a:pPr>
            <a:r>
              <a:rPr lang="en-US" sz="1600" dirty="0"/>
              <a:t>	- avoid notations, use simple tables, forms etc.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System requirements (for Software Engineers):</a:t>
            </a:r>
            <a:r>
              <a:rPr lang="en-US" sz="1400" dirty="0"/>
              <a:t>		</a:t>
            </a:r>
            <a:endParaRPr lang="en-US" sz="1200" dirty="0"/>
          </a:p>
          <a:p>
            <a:pPr marL="0" indent="0">
              <a:buNone/>
            </a:pPr>
            <a:r>
              <a:rPr lang="en-US" sz="1600" dirty="0"/>
              <a:t>	- staring point for the system design</a:t>
            </a:r>
          </a:p>
          <a:p>
            <a:pPr marL="0" indent="0">
              <a:buNone/>
            </a:pPr>
            <a:r>
              <a:rPr lang="en-US" sz="1600" dirty="0"/>
              <a:t>	- explains how system provides the services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b="1" dirty="0"/>
              <a:t>Writing requirement specifications: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Natural language specification (stories or itemized requirements):</a:t>
            </a:r>
          </a:p>
          <a:p>
            <a:pPr marL="457200" lvl="1" indent="0">
              <a:buNone/>
            </a:pPr>
            <a:r>
              <a:rPr lang="en-US" sz="1600" dirty="0"/>
              <a:t>	- create a standard format</a:t>
            </a:r>
          </a:p>
          <a:p>
            <a:pPr marL="457200" lvl="1" indent="0">
              <a:buNone/>
            </a:pPr>
            <a:r>
              <a:rPr lang="en-US" sz="1600" dirty="0"/>
              <a:t>	- distinguish between mandatory and desirable requirements</a:t>
            </a:r>
          </a:p>
          <a:p>
            <a:pPr marL="457200" lvl="1" indent="0">
              <a:buNone/>
            </a:pPr>
            <a:r>
              <a:rPr lang="en-US" sz="1600" dirty="0"/>
              <a:t>	- don’t use the technical words</a:t>
            </a:r>
          </a:p>
          <a:p>
            <a:pPr marL="457200" lvl="1" indent="0">
              <a:buNone/>
            </a:pPr>
            <a:r>
              <a:rPr lang="en-US" sz="1600" dirty="0"/>
              <a:t>	- associate rationale with each requirement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r>
              <a:rPr lang="en-US" sz="1600" dirty="0"/>
              <a:t>		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71422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8648"/>
            <a:ext cx="7729728" cy="635508"/>
          </a:xfrm>
        </p:spPr>
        <p:txBody>
          <a:bodyPr>
            <a:normAutofit fontScale="90000"/>
          </a:bodyPr>
          <a:lstStyle/>
          <a:p>
            <a:r>
              <a:rPr lang="en-US" dirty="0"/>
              <a:t>Requirement specifications –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5573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Structured specification (is required for engineers to design and develop the system):</a:t>
            </a:r>
          </a:p>
          <a:p>
            <a:pPr marL="457200" lvl="1" indent="0">
              <a:buNone/>
            </a:pPr>
            <a:r>
              <a:rPr lang="en-US" sz="1600" dirty="0"/>
              <a:t>	- Includes:</a:t>
            </a:r>
          </a:p>
          <a:p>
            <a:pPr marL="457200" lvl="1" indent="0">
              <a:buNone/>
            </a:pPr>
            <a:r>
              <a:rPr lang="en-US" sz="1600" dirty="0"/>
              <a:t>		a. description</a:t>
            </a:r>
          </a:p>
          <a:p>
            <a:pPr marL="457200" lvl="1" indent="0">
              <a:buNone/>
            </a:pPr>
            <a:r>
              <a:rPr lang="en-US" sz="1600" dirty="0"/>
              <a:t>		b. inputs/outputs</a:t>
            </a:r>
          </a:p>
          <a:p>
            <a:pPr marL="457200" lvl="1" indent="0">
              <a:buNone/>
            </a:pPr>
            <a:r>
              <a:rPr lang="en-US" sz="1600" dirty="0"/>
              <a:t>		c. description of the action</a:t>
            </a:r>
          </a:p>
          <a:p>
            <a:pPr marL="457200" lvl="1" indent="0">
              <a:buNone/>
            </a:pPr>
            <a:r>
              <a:rPr lang="en-US" sz="1600" dirty="0"/>
              <a:t>		d. pre condition</a:t>
            </a:r>
          </a:p>
          <a:p>
            <a:pPr marL="457200" lvl="1" indent="0">
              <a:buNone/>
            </a:pPr>
            <a:r>
              <a:rPr lang="en-US" sz="1600" dirty="0"/>
              <a:t>		e. post condition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r>
              <a:rPr lang="en-US" sz="1600" dirty="0"/>
              <a:t>		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850921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{CCFBCF94-B21A-0A41-95CB-0A59F6489DAA}tf10001120</Template>
  <TotalTime>549</TotalTime>
  <Words>1380</Words>
  <Application>Microsoft Macintosh PowerPoint</Application>
  <PresentationFormat>Widescreen</PresentationFormat>
  <Paragraphs>246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Gill Sans MT</vt:lpstr>
      <vt:lpstr>Parcel</vt:lpstr>
      <vt:lpstr>CSCI – 4135: Spring 2022</vt:lpstr>
      <vt:lpstr>Outline</vt:lpstr>
      <vt:lpstr>Requirement Engineering</vt:lpstr>
      <vt:lpstr>Why Requirement Engineering</vt:lpstr>
      <vt:lpstr>Requirement Engineering basics</vt:lpstr>
      <vt:lpstr>Requirement Engineering basics – cont. </vt:lpstr>
      <vt:lpstr>Requirement Engineering basics – cont. </vt:lpstr>
      <vt:lpstr>Requirement specifications </vt:lpstr>
      <vt:lpstr>Requirement specifications – cont. </vt:lpstr>
      <vt:lpstr>Requirement Engineering process </vt:lpstr>
      <vt:lpstr>Requirement Engineering process – cont. </vt:lpstr>
      <vt:lpstr>Requirement Engineering process – cont. </vt:lpstr>
      <vt:lpstr>RE specifics in Web Application Engineering </vt:lpstr>
      <vt:lpstr>RE specifics in Web Application Engineering – cont. </vt:lpstr>
      <vt:lpstr>RE principles for web engineering </vt:lpstr>
      <vt:lpstr>Risk Orientation 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CSIS – 4135: Spring 2019</dc:title>
  <dc:creator>Chakraborty, Sujoy</dc:creator>
  <cp:lastModifiedBy>Sujoy Chakraborty</cp:lastModifiedBy>
  <cp:revision>70</cp:revision>
  <dcterms:created xsi:type="dcterms:W3CDTF">2019-01-14T03:31:52Z</dcterms:created>
  <dcterms:modified xsi:type="dcterms:W3CDTF">2022-01-18T16:15:51Z</dcterms:modified>
</cp:coreProperties>
</file>