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6" r:id="rId4"/>
    <p:sldId id="302" r:id="rId5"/>
    <p:sldId id="287" r:id="rId6"/>
    <p:sldId id="288" r:id="rId7"/>
    <p:sldId id="289" r:id="rId8"/>
    <p:sldId id="290" r:id="rId9"/>
    <p:sldId id="304" r:id="rId10"/>
    <p:sldId id="294" r:id="rId11"/>
    <p:sldId id="295" r:id="rId12"/>
    <p:sldId id="297" r:id="rId13"/>
    <p:sldId id="298" r:id="rId14"/>
    <p:sldId id="299" r:id="rId15"/>
    <p:sldId id="303" r:id="rId16"/>
    <p:sldId id="305" r:id="rId17"/>
    <p:sldId id="306" r:id="rId18"/>
    <p:sldId id="308" r:id="rId19"/>
    <p:sldId id="309" r:id="rId20"/>
    <p:sldId id="310" r:id="rId21"/>
    <p:sldId id="311" r:id="rId22"/>
    <p:sldId id="284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2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4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6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7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0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74781"/>
            <a:ext cx="8991600" cy="1430675"/>
          </a:xfrm>
        </p:spPr>
        <p:txBody>
          <a:bodyPr/>
          <a:lstStyle/>
          <a:p>
            <a:r>
              <a:rPr lang="en-US" dirty="0"/>
              <a:t>CSCI – 4135: </a:t>
            </a:r>
            <a:r>
              <a:rPr lang="en-US"/>
              <a:t>Spring 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r>
              <a:rPr lang="en-US" dirty="0"/>
              <a:t>Lecture Slides – 5</a:t>
            </a:r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8588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UML-based Web Engineering (UWE)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For </a:t>
            </a:r>
            <a:r>
              <a:rPr lang="en-US" sz="1800" b="1" dirty="0"/>
              <a:t>web-centric</a:t>
            </a:r>
            <a:r>
              <a:rPr lang="en-US" sz="1800" dirty="0"/>
              <a:t> modeling,</a:t>
            </a:r>
            <a:r>
              <a:rPr lang="en-US" sz="1800" b="1" dirty="0"/>
              <a:t> UML </a:t>
            </a:r>
            <a:r>
              <a:rPr lang="en-US" sz="1800" dirty="0"/>
              <a:t>is used with some extensions from UWE (UML-based web engineering)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38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075" y="129802"/>
            <a:ext cx="7729728" cy="913807"/>
          </a:xfrm>
        </p:spPr>
        <p:txBody>
          <a:bodyPr/>
          <a:lstStyle/>
          <a:p>
            <a:r>
              <a:rPr lang="en-US" sz="3200" b="1" dirty="0"/>
              <a:t>Requirement Modeling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148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Use-case diagram:</a:t>
            </a:r>
            <a:r>
              <a:rPr lang="en-US" sz="1800" dirty="0"/>
              <a:t> 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goal of the diagram is to provide a high-level explanation of the relationship between the system and the outside world (set goals).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Identifies the different users of the application and the functionalities they are expected to perform with the application.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b="1" dirty="0"/>
              <a:t>Activity diagram: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 graphical representation of workflows of stepwise activities and actions with support for choice, iteration and concurrency.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To explain in detail (step-by-step) the various activities performed by a user, i.e., the detailed steps involved in a specific activity performed by a user of the application.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Provides a detailed view of a use case.</a:t>
            </a:r>
          </a:p>
        </p:txBody>
      </p:sp>
    </p:spTree>
    <p:extLst>
      <p:ext uri="{BB962C8B-B14F-4D97-AF65-F5344CB8AC3E}">
        <p14:creationId xmlns:p14="http://schemas.microsoft.com/office/powerpoint/2010/main" val="422312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41"/>
            <a:ext cx="10515600" cy="1134053"/>
          </a:xfrm>
        </p:spPr>
        <p:txBody>
          <a:bodyPr/>
          <a:lstStyle/>
          <a:p>
            <a:r>
              <a:rPr lang="en-US" sz="3200" dirty="0"/>
              <a:t>Use-case diagram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26"/>
            <a:ext cx="10515600" cy="4893674"/>
          </a:xfrm>
        </p:spPr>
        <p:txBody>
          <a:bodyPr>
            <a:noAutofit/>
          </a:bodyPr>
          <a:lstStyle/>
          <a:p>
            <a:r>
              <a:rPr lang="en-US" sz="1800" b="1" dirty="0"/>
              <a:t>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system: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use case represents a feature/functionality needed in an application: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actors who trigger the use case to activate: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communication line to show how the actors communicate with the use case (connects the users with use cases):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82413-F41D-1944-8B53-D5EDFF05A620}"/>
              </a:ext>
            </a:extLst>
          </p:cNvPr>
          <p:cNvSpPr/>
          <p:nvPr/>
        </p:nvSpPr>
        <p:spPr>
          <a:xfrm>
            <a:off x="3020436" y="1539083"/>
            <a:ext cx="1517515" cy="64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Name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98D145-9C77-354C-BF10-06D41D94B05E}"/>
              </a:ext>
            </a:extLst>
          </p:cNvPr>
          <p:cNvSpPr/>
          <p:nvPr/>
        </p:nvSpPr>
        <p:spPr>
          <a:xfrm>
            <a:off x="2689488" y="2994633"/>
            <a:ext cx="2227634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Use-case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BB488-89D3-2249-9953-4717D203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8" y="4113250"/>
            <a:ext cx="718303" cy="1352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CA48C4-17F4-0145-8277-6D7B6893EC30}"/>
              </a:ext>
            </a:extLst>
          </p:cNvPr>
          <p:cNvSpPr/>
          <p:nvPr/>
        </p:nvSpPr>
        <p:spPr>
          <a:xfrm>
            <a:off x="3712087" y="4252309"/>
            <a:ext cx="1517515" cy="64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&lt;&lt;actor&gt;&gt;</a:t>
            </a:r>
            <a:br>
              <a:rPr lang="en-US" dirty="0"/>
            </a:br>
            <a:r>
              <a:rPr lang="en-US" dirty="0"/>
              <a:t>System Name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995FB-E57D-1C44-9BD9-21B9565F761D}"/>
              </a:ext>
            </a:extLst>
          </p:cNvPr>
          <p:cNvCxnSpPr/>
          <p:nvPr/>
        </p:nvCxnSpPr>
        <p:spPr>
          <a:xfrm>
            <a:off x="3714482" y="5293749"/>
            <a:ext cx="236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0"/>
            <a:ext cx="10515600" cy="898523"/>
          </a:xfrm>
        </p:spPr>
        <p:txBody>
          <a:bodyPr/>
          <a:lstStyle/>
          <a:p>
            <a:r>
              <a:rPr lang="en-US" sz="3200" dirty="0"/>
              <a:t>Use-case diagram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004"/>
            <a:ext cx="10515600" cy="4893674"/>
          </a:xfrm>
        </p:spPr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 </a:t>
            </a:r>
            <a:r>
              <a:rPr lang="en-US" sz="1800" dirty="0"/>
              <a:t>The include relationship represents the inclusion of the functionality of one use case within another (e.g., the function of the use case </a:t>
            </a:r>
            <a:r>
              <a:rPr lang="en-US" sz="1800" b="1" dirty="0"/>
              <a:t>login</a:t>
            </a:r>
            <a:r>
              <a:rPr lang="en-US" sz="1800" dirty="0"/>
              <a:t> is included in the use-case </a:t>
            </a:r>
            <a:r>
              <a:rPr lang="en-US" sz="1800" b="1" dirty="0"/>
              <a:t>view email</a:t>
            </a:r>
            <a:r>
              <a:rPr lang="en-US" sz="1800" dirty="0"/>
              <a:t>). </a:t>
            </a:r>
          </a:p>
          <a:p>
            <a:pPr marL="0" indent="0">
              <a:buNone/>
            </a:pPr>
            <a:r>
              <a:rPr lang="en-US" sz="1800" dirty="0"/>
              <a:t>				 &lt;&lt;include&gt;&gt;</a:t>
            </a:r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 The extend relationship represents the extension of the use case to include optional functionality</a:t>
            </a:r>
          </a:p>
          <a:p>
            <a:pPr marL="0" indent="0">
              <a:buNone/>
            </a:pPr>
            <a:r>
              <a:rPr lang="en-US" sz="1800" dirty="0"/>
              <a:t>				   &lt;&lt;extend&gt;&gt;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 use-case-generalization is a relationship from a child use case to a parent use case, specifying how a child can specialize all behaviors and characteristics described for the parent.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2AB745-6693-DF4B-A485-52C4E271EB29}"/>
              </a:ext>
            </a:extLst>
          </p:cNvPr>
          <p:cNvSpPr/>
          <p:nvPr/>
        </p:nvSpPr>
        <p:spPr>
          <a:xfrm>
            <a:off x="2081719" y="1960476"/>
            <a:ext cx="2470825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use-case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97A5C5-8FBE-2446-8733-D5F5DA1536BC}"/>
              </a:ext>
            </a:extLst>
          </p:cNvPr>
          <p:cNvSpPr/>
          <p:nvPr/>
        </p:nvSpPr>
        <p:spPr>
          <a:xfrm>
            <a:off x="5959809" y="1931081"/>
            <a:ext cx="2308697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use-case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ED5F3-CA1D-DA4C-9425-BDCB578B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44" y="2156915"/>
            <a:ext cx="1436719" cy="1611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0B9505-72F3-4641-AA68-832483404DA0}"/>
              </a:ext>
            </a:extLst>
          </p:cNvPr>
          <p:cNvSpPr/>
          <p:nvPr/>
        </p:nvSpPr>
        <p:spPr>
          <a:xfrm>
            <a:off x="2088205" y="3460375"/>
            <a:ext cx="2470825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use-case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378440-B0CD-B44E-9FBB-9EF3010ADDA0}"/>
              </a:ext>
            </a:extLst>
          </p:cNvPr>
          <p:cNvSpPr/>
          <p:nvPr/>
        </p:nvSpPr>
        <p:spPr>
          <a:xfrm>
            <a:off x="5985748" y="3450010"/>
            <a:ext cx="2749690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Extending use-case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4E123-D072-EB43-94CE-4729E583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01" y="3686206"/>
            <a:ext cx="1436719" cy="16117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3F74D5A-53A8-334B-81EA-E461D5A0B57E}"/>
              </a:ext>
            </a:extLst>
          </p:cNvPr>
          <p:cNvSpPr/>
          <p:nvPr/>
        </p:nvSpPr>
        <p:spPr>
          <a:xfrm>
            <a:off x="2078476" y="4743742"/>
            <a:ext cx="2470825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76DE3-2635-DC4C-9D8F-E3121A78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47" y="4802110"/>
            <a:ext cx="718303" cy="1352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68A425-08D4-D447-AA58-A39087D1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442" y="4802110"/>
            <a:ext cx="718303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F07CBA-BD5F-4547-A9BE-066406E60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885" y="5317674"/>
            <a:ext cx="294017" cy="6709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AFAAAA-9098-E043-A564-F68FE6EC8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310" y="4956123"/>
            <a:ext cx="1765707" cy="59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B3FD2-B05A-2447-98E8-4756567E101E}"/>
              </a:ext>
            </a:extLst>
          </p:cNvPr>
          <p:cNvSpPr txBox="1"/>
          <p:nvPr/>
        </p:nvSpPr>
        <p:spPr>
          <a:xfrm>
            <a:off x="2723322" y="593366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41AE63-63CD-7B4C-9E18-53A6D35BA7E9}"/>
              </a:ext>
            </a:extLst>
          </p:cNvPr>
          <p:cNvSpPr/>
          <p:nvPr/>
        </p:nvSpPr>
        <p:spPr>
          <a:xfrm>
            <a:off x="2091520" y="5968349"/>
            <a:ext cx="2470825" cy="573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F3975-9E29-874C-A486-976839C5E491}"/>
              </a:ext>
            </a:extLst>
          </p:cNvPr>
          <p:cNvSpPr txBox="1"/>
          <p:nvPr/>
        </p:nvSpPr>
        <p:spPr>
          <a:xfrm>
            <a:off x="7285385" y="61920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C0776-1E6F-3C46-89FD-18E79AF08A7E}"/>
              </a:ext>
            </a:extLst>
          </p:cNvPr>
          <p:cNvSpPr txBox="1"/>
          <p:nvPr/>
        </p:nvSpPr>
        <p:spPr>
          <a:xfrm>
            <a:off x="9233455" y="6192078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user</a:t>
            </a:r>
          </a:p>
        </p:txBody>
      </p:sp>
    </p:spTree>
    <p:extLst>
      <p:ext uri="{BB962C8B-B14F-4D97-AF65-F5344CB8AC3E}">
        <p14:creationId xmlns:p14="http://schemas.microsoft.com/office/powerpoint/2010/main" val="171725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53"/>
            <a:ext cx="10515600" cy="1021007"/>
          </a:xfrm>
        </p:spPr>
        <p:txBody>
          <a:bodyPr/>
          <a:lstStyle/>
          <a:p>
            <a:r>
              <a:rPr lang="en-US" sz="3200" dirty="0"/>
              <a:t>Use-case diagram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87"/>
            <a:ext cx="10515600" cy="4893674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Web-specific requirements: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Need to distinguish between functional and navigational use-cases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UWE provides </a:t>
            </a:r>
            <a:r>
              <a:rPr lang="en-US" sz="1600" b="1" dirty="0"/>
              <a:t>&lt;&lt;browsing&gt;&gt; </a:t>
            </a:r>
            <a:r>
              <a:rPr lang="en-US" sz="1600" dirty="0"/>
              <a:t>to represent a navigational use-case and </a:t>
            </a:r>
            <a:r>
              <a:rPr lang="en-US" sz="1600" b="1" dirty="0"/>
              <a:t>&lt;&lt;processing&gt;&gt; </a:t>
            </a:r>
            <a:r>
              <a:rPr lang="en-US" sz="1600" dirty="0"/>
              <a:t>to represent a functional 	  use-case.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800" b="1" dirty="0"/>
              <a:t>Example: An online video sharing system: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User can search and view the videos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A user must be a registered user to share videos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5796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98"/>
            <a:ext cx="10515600" cy="938016"/>
          </a:xfrm>
        </p:spPr>
        <p:txBody>
          <a:bodyPr/>
          <a:lstStyle/>
          <a:p>
            <a:r>
              <a:rPr lang="en-US" dirty="0"/>
              <a:t>Use-case diagram –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AACC0-CC92-D549-AA5E-F328E4F8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98" y="1057581"/>
            <a:ext cx="7655371" cy="52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5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0"/>
            <a:ext cx="10515600" cy="980327"/>
          </a:xfrm>
        </p:spPr>
        <p:txBody>
          <a:bodyPr/>
          <a:lstStyle/>
          <a:p>
            <a:r>
              <a:rPr lang="en-US" sz="3200" dirty="0"/>
              <a:t>Activity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87"/>
            <a:ext cx="10515600" cy="4893674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Elements of an activity diagram: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An activity is a step in a process where some work is getting done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transition takes place because the activity is completed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3CE52F-2C32-514A-A1F2-B114DD9735FA}"/>
              </a:ext>
            </a:extLst>
          </p:cNvPr>
          <p:cNvSpPr/>
          <p:nvPr/>
        </p:nvSpPr>
        <p:spPr>
          <a:xfrm>
            <a:off x="3025302" y="2758634"/>
            <a:ext cx="2071992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05D6BA-4CCE-A547-8FB0-77FC99A47F15}"/>
              </a:ext>
            </a:extLst>
          </p:cNvPr>
          <p:cNvCxnSpPr/>
          <p:nvPr/>
        </p:nvCxnSpPr>
        <p:spPr>
          <a:xfrm>
            <a:off x="3025302" y="3686783"/>
            <a:ext cx="2071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1A4856-56BD-394D-8A64-EC7ACE39578B}"/>
              </a:ext>
            </a:extLst>
          </p:cNvPr>
          <p:cNvSpPr/>
          <p:nvPr/>
        </p:nvSpPr>
        <p:spPr>
          <a:xfrm>
            <a:off x="1767191" y="4276926"/>
            <a:ext cx="2071992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A467BC-DA50-B145-A2DF-61B72F3B05A9}"/>
              </a:ext>
            </a:extLst>
          </p:cNvPr>
          <p:cNvSpPr/>
          <p:nvPr/>
        </p:nvSpPr>
        <p:spPr>
          <a:xfrm>
            <a:off x="5911168" y="4276926"/>
            <a:ext cx="2071992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the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F8A83F-A343-5248-B163-7FA13E6B421C}"/>
              </a:ext>
            </a:extLst>
          </p:cNvPr>
          <p:cNvCxnSpPr/>
          <p:nvPr/>
        </p:nvCxnSpPr>
        <p:spPr>
          <a:xfrm>
            <a:off x="3839183" y="4456888"/>
            <a:ext cx="2071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B1ED36-2F32-BB4E-84FE-86E93E370A53}"/>
              </a:ext>
            </a:extLst>
          </p:cNvPr>
          <p:cNvCxnSpPr/>
          <p:nvPr/>
        </p:nvCxnSpPr>
        <p:spPr>
          <a:xfrm flipV="1">
            <a:off x="6947164" y="4046706"/>
            <a:ext cx="0" cy="23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B6AA7F-3520-6E4B-A8F9-6C586EF3C4FB}"/>
              </a:ext>
            </a:extLst>
          </p:cNvPr>
          <p:cNvCxnSpPr>
            <a:cxnSpLocks/>
          </p:cNvCxnSpPr>
          <p:nvPr/>
        </p:nvCxnSpPr>
        <p:spPr>
          <a:xfrm flipH="1" flipV="1">
            <a:off x="2723745" y="4046707"/>
            <a:ext cx="42234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FEDAAC-FC6C-114D-B9A5-B2E8C1BA7B1C}"/>
              </a:ext>
            </a:extLst>
          </p:cNvPr>
          <p:cNvCxnSpPr/>
          <p:nvPr/>
        </p:nvCxnSpPr>
        <p:spPr>
          <a:xfrm>
            <a:off x="2723745" y="4046706"/>
            <a:ext cx="0" cy="23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0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76"/>
            <a:ext cx="10515600" cy="1021006"/>
          </a:xfrm>
        </p:spPr>
        <p:txBody>
          <a:bodyPr/>
          <a:lstStyle/>
          <a:p>
            <a:r>
              <a:rPr lang="en-US" sz="3200" dirty="0"/>
              <a:t>Activity diagram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87"/>
            <a:ext cx="10515600" cy="4893674"/>
          </a:xfrm>
        </p:spPr>
        <p:txBody>
          <a:bodyPr>
            <a:noAutofit/>
          </a:bodyPr>
          <a:lstStyle/>
          <a:p>
            <a:endParaRPr lang="en-US" sz="1800" b="1" dirty="0"/>
          </a:p>
          <a:p>
            <a:r>
              <a:rPr lang="en-US" sz="1800" b="1" dirty="0"/>
              <a:t>Elements of an activity diagram:</a:t>
            </a:r>
          </a:p>
          <a:p>
            <a:pPr marL="0" indent="0">
              <a:buNone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 </a:t>
            </a:r>
            <a:r>
              <a:rPr lang="en-US" sz="1800" b="1" dirty="0"/>
              <a:t>guard condition </a:t>
            </a:r>
            <a:r>
              <a:rPr lang="en-US" sz="1800" dirty="0"/>
              <a:t>can be assigned to a transition to restrict the transition (to make it conditional)</a:t>
            </a: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		</a:t>
            </a:r>
          </a:p>
          <a:p>
            <a:pPr marL="457200" lvl="1" indent="0">
              <a:buNone/>
            </a:pPr>
            <a:r>
              <a:rPr lang="en-US" sz="1800" dirty="0"/>
              <a:t>		                     </a:t>
            </a:r>
            <a:r>
              <a:rPr lang="en-US" sz="1800" b="1" dirty="0"/>
              <a:t>[get driving license]</a:t>
            </a: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			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</a:p>
          <a:p>
            <a:pPr marL="0" indent="0">
              <a:buNone/>
            </a:pPr>
            <a:r>
              <a:rPr lang="en-US" sz="1600" b="1" dirty="0"/>
              <a:t>                    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Decisions:</a:t>
            </a:r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200" b="1" dirty="0"/>
              <a:t>	</a:t>
            </a:r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1A4856-56BD-394D-8A64-EC7ACE39578B}"/>
              </a:ext>
            </a:extLst>
          </p:cNvPr>
          <p:cNvSpPr/>
          <p:nvPr/>
        </p:nvSpPr>
        <p:spPr>
          <a:xfrm>
            <a:off x="1767191" y="3670012"/>
            <a:ext cx="2071992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driving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A467BC-DA50-B145-A2DF-61B72F3B05A9}"/>
              </a:ext>
            </a:extLst>
          </p:cNvPr>
          <p:cNvSpPr/>
          <p:nvPr/>
        </p:nvSpPr>
        <p:spPr>
          <a:xfrm>
            <a:off x="6457825" y="3709760"/>
            <a:ext cx="2071992" cy="35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the car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F8A83F-A343-5248-B163-7FA13E6B421C}"/>
              </a:ext>
            </a:extLst>
          </p:cNvPr>
          <p:cNvCxnSpPr>
            <a:cxnSpLocks/>
          </p:cNvCxnSpPr>
          <p:nvPr/>
        </p:nvCxnSpPr>
        <p:spPr>
          <a:xfrm>
            <a:off x="3839183" y="3879572"/>
            <a:ext cx="261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424BA97C-36CC-4842-84D1-0A924FBB59DB}"/>
              </a:ext>
            </a:extLst>
          </p:cNvPr>
          <p:cNvSpPr/>
          <p:nvPr/>
        </p:nvSpPr>
        <p:spPr>
          <a:xfrm>
            <a:off x="4153709" y="4552545"/>
            <a:ext cx="1634247" cy="992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138C92-98D0-0A4E-B655-297A34B2DBA7}"/>
              </a:ext>
            </a:extLst>
          </p:cNvPr>
          <p:cNvCxnSpPr/>
          <p:nvPr/>
        </p:nvCxnSpPr>
        <p:spPr>
          <a:xfrm>
            <a:off x="5797685" y="5048655"/>
            <a:ext cx="143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3E55E7-F38F-AC45-99F2-ECB0A8E9C3BA}"/>
              </a:ext>
            </a:extLst>
          </p:cNvPr>
          <p:cNvCxnSpPr>
            <a:cxnSpLocks/>
          </p:cNvCxnSpPr>
          <p:nvPr/>
        </p:nvCxnSpPr>
        <p:spPr>
          <a:xfrm flipH="1">
            <a:off x="2645923" y="5048655"/>
            <a:ext cx="150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14"/>
            <a:ext cx="10515600" cy="986643"/>
          </a:xfrm>
        </p:spPr>
        <p:txBody>
          <a:bodyPr/>
          <a:lstStyle/>
          <a:p>
            <a:r>
              <a:rPr lang="en-US" sz="3200" dirty="0"/>
              <a:t>Activity diagram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87"/>
            <a:ext cx="10515600" cy="489367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Merge points: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Start and end:</a:t>
            </a:r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200" b="1" dirty="0"/>
              <a:t>	</a:t>
            </a:r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24BA97C-36CC-4842-84D1-0A924FBB59DB}"/>
              </a:ext>
            </a:extLst>
          </p:cNvPr>
          <p:cNvSpPr/>
          <p:nvPr/>
        </p:nvSpPr>
        <p:spPr>
          <a:xfrm>
            <a:off x="4153710" y="1876539"/>
            <a:ext cx="1634247" cy="992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138C92-98D0-0A4E-B655-297A34B2DBA7}"/>
              </a:ext>
            </a:extLst>
          </p:cNvPr>
          <p:cNvCxnSpPr/>
          <p:nvPr/>
        </p:nvCxnSpPr>
        <p:spPr>
          <a:xfrm>
            <a:off x="5787957" y="2372650"/>
            <a:ext cx="143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59620-C208-1C43-AC7A-0E6772A53BE5}"/>
              </a:ext>
            </a:extLst>
          </p:cNvPr>
          <p:cNvCxnSpPr/>
          <p:nvPr/>
        </p:nvCxnSpPr>
        <p:spPr>
          <a:xfrm>
            <a:off x="2714016" y="2372650"/>
            <a:ext cx="143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C2A48F-C048-A341-B7D5-FF4B095012C6}"/>
              </a:ext>
            </a:extLst>
          </p:cNvPr>
          <p:cNvCxnSpPr/>
          <p:nvPr/>
        </p:nvCxnSpPr>
        <p:spPr>
          <a:xfrm>
            <a:off x="2782111" y="3657600"/>
            <a:ext cx="2188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864A86-6D47-2F41-95EF-D5541E2D98D6}"/>
              </a:ext>
            </a:extLst>
          </p:cNvPr>
          <p:cNvCxnSpPr>
            <a:endCxn id="5" idx="2"/>
          </p:cNvCxnSpPr>
          <p:nvPr/>
        </p:nvCxnSpPr>
        <p:spPr>
          <a:xfrm flipV="1">
            <a:off x="4970833" y="2868761"/>
            <a:ext cx="1" cy="80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9BE28E7-145A-1B4F-A59F-5039F8E3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00" y="4998495"/>
            <a:ext cx="2479337" cy="3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0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04"/>
            <a:ext cx="10515600" cy="1021007"/>
          </a:xfrm>
        </p:spPr>
        <p:txBody>
          <a:bodyPr/>
          <a:lstStyle/>
          <a:p>
            <a:r>
              <a:rPr lang="en-US" sz="3200" dirty="0"/>
              <a:t>Activity diagram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551"/>
            <a:ext cx="10515600" cy="489367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	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Let us consider the use case of registration of a user on the online video sharing system: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200" b="1" dirty="0"/>
              <a:t>	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D2B9E-84DB-954C-98CB-82B4CA79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82" y="2149130"/>
            <a:ext cx="8424153" cy="42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7006"/>
            <a:ext cx="7729728" cy="91380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2367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System modeling – why important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UML and UWE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 Modeling</a:t>
            </a:r>
          </a:p>
          <a:p>
            <a:pPr marL="0" indent="0">
              <a:buNone/>
            </a:pPr>
            <a:r>
              <a:rPr lang="en-US" dirty="0"/>
              <a:t>	- Use case diagram</a:t>
            </a:r>
          </a:p>
          <a:p>
            <a:pPr marL="0" indent="0">
              <a:buNone/>
            </a:pPr>
            <a:r>
              <a:rPr lang="en-US" dirty="0"/>
              <a:t>	-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8833"/>
            <a:ext cx="7729728" cy="1102222"/>
          </a:xfrm>
        </p:spPr>
        <p:txBody>
          <a:bodyPr/>
          <a:lstStyle/>
          <a:p>
            <a:r>
              <a:rPr lang="en-US" sz="3200" dirty="0"/>
              <a:t>UWE activity diagram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 err="1"/>
              <a:t>userAction</a:t>
            </a:r>
            <a:r>
              <a:rPr lang="en-US" sz="1800" dirty="0"/>
              <a:t>           	:	user’s action or response</a:t>
            </a:r>
          </a:p>
          <a:p>
            <a:r>
              <a:rPr lang="en-US" sz="1800" dirty="0" err="1"/>
              <a:t>systemAction</a:t>
            </a:r>
            <a:r>
              <a:rPr lang="en-US" sz="1800" dirty="0"/>
              <a:t>		:	system’s action</a:t>
            </a:r>
          </a:p>
          <a:p>
            <a:r>
              <a:rPr lang="en-US" sz="1800" dirty="0" err="1"/>
              <a:t>displayAction</a:t>
            </a:r>
            <a:r>
              <a:rPr lang="en-US" sz="1800" dirty="0"/>
              <a:t>		:	display action (web page is displaying some element)</a:t>
            </a:r>
          </a:p>
          <a:p>
            <a:r>
              <a:rPr lang="en-US" sz="1800" dirty="0" err="1"/>
              <a:t>navigationAction</a:t>
            </a:r>
            <a:r>
              <a:rPr lang="en-US" sz="1800" dirty="0"/>
              <a:t>		: 	navigation (when user performs some navigation)</a:t>
            </a:r>
          </a:p>
          <a:p>
            <a:r>
              <a:rPr lang="en-US" sz="1800" dirty="0" err="1"/>
              <a:t>displayPin</a:t>
            </a:r>
            <a:r>
              <a:rPr lang="en-US" sz="1800" dirty="0"/>
              <a:t>		:	output</a:t>
            </a:r>
          </a:p>
          <a:p>
            <a:r>
              <a:rPr lang="en-US" sz="1800" dirty="0" err="1"/>
              <a:t>interactionPin</a:t>
            </a:r>
            <a:r>
              <a:rPr lang="en-US" sz="1800" dirty="0"/>
              <a:t>		:	input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7C8E7-F26D-3C4A-A37A-FB5574839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01" y="1848255"/>
            <a:ext cx="522333" cy="37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D1137-A2D2-BA47-A3F4-22DA91A5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223" y="2227634"/>
            <a:ext cx="457529" cy="35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52C4D-2DF6-A746-ACC7-4F427008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792" y="2607013"/>
            <a:ext cx="407960" cy="41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73EF0F-0028-054B-85F4-71AE31099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752" y="3021249"/>
            <a:ext cx="407076" cy="289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16A64C-7CF1-6842-9F09-597F3159C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1752" y="3371019"/>
            <a:ext cx="364112" cy="397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017FE-B0BB-4A42-9C69-BCEDD7FDD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544" y="3768232"/>
            <a:ext cx="474376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0"/>
            <a:ext cx="10515600" cy="1021007"/>
          </a:xfrm>
        </p:spPr>
        <p:txBody>
          <a:bodyPr/>
          <a:lstStyle/>
          <a:p>
            <a:r>
              <a:rPr lang="en-US" sz="3200" dirty="0"/>
              <a:t>Activity diagram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636"/>
            <a:ext cx="10515600" cy="48936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Drawing the activity diagram of the same use case with UWE notations: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457200" lvl="1" indent="0">
              <a:buNone/>
            </a:pPr>
            <a:r>
              <a:rPr lang="en-US" sz="1800" b="1" dirty="0"/>
              <a:t>		</a:t>
            </a:r>
            <a:r>
              <a:rPr lang="en-US" sz="1200" b="1" dirty="0"/>
              <a:t>	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9AC54-E39B-A448-8CD4-D38DFDC0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2" y="1885264"/>
            <a:ext cx="6967052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256"/>
            <a:ext cx="7729728" cy="10290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System modeling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Modeling requirement</a:t>
            </a:r>
          </a:p>
          <a:p>
            <a:pPr marL="0" indent="0">
              <a:buNone/>
            </a:pPr>
            <a:r>
              <a:rPr lang="en-US" sz="1600" dirty="0"/>
              <a:t>	- use-case diagram</a:t>
            </a:r>
          </a:p>
          <a:p>
            <a:pPr marL="0" indent="0">
              <a:buNone/>
            </a:pPr>
            <a:r>
              <a:rPr lang="en-US" sz="1600" dirty="0"/>
              <a:t>	- activity diagram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013"/>
            <a:ext cx="7729728" cy="90386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3, Kappel G, </a:t>
            </a:r>
            <a:r>
              <a:rPr lang="en-US" sz="1600" dirty="0" err="1"/>
              <a:t>Proll</a:t>
            </a:r>
            <a:r>
              <a:rPr lang="en-US" sz="1600" dirty="0"/>
              <a:t> B, Reich S &amp; </a:t>
            </a:r>
            <a:r>
              <a:rPr lang="en-US" sz="1600" dirty="0" err="1"/>
              <a:t>Retschitzegger</a:t>
            </a:r>
            <a:r>
              <a:rPr lang="en-US" sz="1600" dirty="0"/>
              <a:t> W. Web Engineering, John Wiley &amp; Sons.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Chapter 5, Sommerville, Software Engineering, PEARSON.</a:t>
            </a:r>
          </a:p>
          <a:p>
            <a:pPr marL="0" indent="0">
              <a:buNone/>
            </a:pPr>
            <a:endParaRPr lang="en-US" sz="1600" dirty="0"/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928"/>
            <a:ext cx="7729728" cy="776783"/>
          </a:xfrm>
        </p:spPr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687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Models are required to simplify the structural complexity of a web application.</a:t>
            </a:r>
            <a:endParaRPr lang="en-US" sz="1600" dirty="0"/>
          </a:p>
          <a:p>
            <a:r>
              <a:rPr lang="en-US" sz="1800" dirty="0"/>
              <a:t>It becomes easier for developers to understand the application structure looking at the model, before starting the development. 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System modeling:</a:t>
            </a:r>
            <a:r>
              <a:rPr lang="en-US" sz="1800" dirty="0"/>
              <a:t> Process of developing </a:t>
            </a:r>
            <a:r>
              <a:rPr lang="en-US" sz="1800" b="1" i="1" dirty="0"/>
              <a:t>abstract models</a:t>
            </a:r>
            <a:r>
              <a:rPr lang="en-US" sz="1800" dirty="0"/>
              <a:t> of a system.</a:t>
            </a:r>
          </a:p>
          <a:p>
            <a:r>
              <a:rPr lang="en-US" sz="1800" dirty="0"/>
              <a:t>Representing systems using graphical notations </a:t>
            </a:r>
          </a:p>
          <a:p>
            <a:pPr marL="0" indent="0">
              <a:buNone/>
            </a:pPr>
            <a:r>
              <a:rPr lang="en-US" sz="1800" dirty="0"/>
              <a:t>	- UML (a famous tool for system modeling)</a:t>
            </a:r>
          </a:p>
          <a:p>
            <a:r>
              <a:rPr lang="en-US" sz="1800" dirty="0"/>
              <a:t>Each model presents a different view or perspective of the system.</a:t>
            </a:r>
          </a:p>
          <a:p>
            <a:pPr marL="0" indent="0">
              <a:buNone/>
            </a:pPr>
            <a:r>
              <a:rPr lang="en-US" sz="1800" dirty="0"/>
              <a:t>	- External perspective: System context and environment (define system boundaries and 	  	 		                       functionalities involving key stakeholders of the system)</a:t>
            </a:r>
          </a:p>
          <a:p>
            <a:pPr marL="0" indent="0">
              <a:buNone/>
            </a:pPr>
            <a:r>
              <a:rPr lang="en-US" sz="1800" dirty="0"/>
              <a:t>	- Interaction perspective: How system is supposed to interact with the environment (user interactions 			           with the system)</a:t>
            </a:r>
          </a:p>
          <a:p>
            <a:pPr marL="0" indent="0">
              <a:buNone/>
            </a:pPr>
            <a:r>
              <a:rPr lang="en-US" sz="1800" dirty="0"/>
              <a:t>	- Structural perspective: How the system is organized (components of the system and their 				         relationships are identified)</a:t>
            </a:r>
          </a:p>
          <a:p>
            <a:pPr marL="0" indent="0">
              <a:buNone/>
            </a:pPr>
            <a:r>
              <a:rPr lang="en-US" sz="1800" dirty="0"/>
              <a:t>	- Behavioral perspective: Dynamic behavior of the system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</a:p>
          <a:p>
            <a:pPr marL="914400" lvl="2" indent="0">
              <a:buNone/>
            </a:pP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683"/>
            <a:ext cx="7729728" cy="874047"/>
          </a:xfrm>
        </p:spPr>
        <p:txBody>
          <a:bodyPr/>
          <a:lstStyle/>
          <a:p>
            <a:r>
              <a:rPr lang="en-US" dirty="0"/>
              <a:t>System modeling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99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Models are used during different phases of the development process: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RE phase to derive system requirements</a:t>
            </a:r>
          </a:p>
          <a:p>
            <a:pPr marL="457200" lvl="1" indent="0">
              <a:buNone/>
            </a:pPr>
            <a:r>
              <a:rPr lang="en-US" sz="1800" dirty="0"/>
              <a:t>	- use-case diagram, activity diagram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Design phase to describe the system to engineers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800" dirty="0"/>
              <a:t>- class diagrams, sequence diagrams etc.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After implementation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800" dirty="0"/>
              <a:t>- to document system’s structure and operation</a:t>
            </a:r>
            <a:endParaRPr lang="en-US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9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9561"/>
            <a:ext cx="7729728" cy="874048"/>
          </a:xfrm>
        </p:spPr>
        <p:txBody>
          <a:bodyPr/>
          <a:lstStyle/>
          <a:p>
            <a:r>
              <a:rPr lang="en-US" dirty="0"/>
              <a:t>Why system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66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Provides graphical representations of various perspectives of the system for better understanding of the structure, functionality and the components of the system.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Reduce complexity (complex structure of the system is simplified through modeling for better understanding 		     of the developers)</a:t>
            </a:r>
          </a:p>
          <a:p>
            <a:r>
              <a:rPr lang="en-US" sz="1800" dirty="0"/>
              <a:t>Document design decisions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Facilitate communication among team members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98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Modeling dimensions (conventional desktop applications)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E4D8-D83A-4449-A94B-16020C99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47" y="1563525"/>
            <a:ext cx="7976681" cy="4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9439"/>
            <a:ext cx="7729728" cy="1188720"/>
          </a:xfrm>
        </p:spPr>
        <p:txBody>
          <a:bodyPr/>
          <a:lstStyle/>
          <a:p>
            <a:r>
              <a:rPr lang="en-US" dirty="0"/>
              <a:t>Unified Modeling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The </a:t>
            </a:r>
            <a:r>
              <a:rPr lang="en-US" sz="1800" b="1" dirty="0"/>
              <a:t>Unified Modeling Language</a:t>
            </a:r>
            <a:r>
              <a:rPr lang="en-US" sz="1800" dirty="0"/>
              <a:t> is a visual language for specifying and documenting the artifacts of the systems.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Structural – </a:t>
            </a:r>
            <a:r>
              <a:rPr lang="en-US" sz="1600" dirty="0"/>
              <a:t>Class diagrams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Behavioral – Use Case diagrams, State Machine diagrams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6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7939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Modeling dimensions (Web applications)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573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D3E20-6C25-9A4F-AC70-80E6682B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66" y="1244770"/>
            <a:ext cx="8692932" cy="49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10515600" cy="9153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Modeling dimensions for web applications – cont.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9"/>
            <a:ext cx="10515600" cy="491203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800" b="1" dirty="0"/>
              <a:t>Requirement</a:t>
            </a:r>
            <a:r>
              <a:rPr lang="en-US" sz="1600" b="1" dirty="0"/>
              <a:t> modeling: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Use-case diagram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Activity diagram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Content modeling</a:t>
            </a:r>
            <a:r>
              <a:rPr lang="en-US" sz="1800" dirty="0"/>
              <a:t>	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Class diagrams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State Machine diagrams</a:t>
            </a:r>
            <a:r>
              <a:rPr lang="en-US" sz="800" dirty="0"/>
              <a:t>			</a:t>
            </a:r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800" b="1" dirty="0"/>
              <a:t>Navigational modeling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To model nodes and navigational structure among them.</a:t>
            </a:r>
            <a:r>
              <a:rPr lang="en-US" sz="1400" b="1" dirty="0"/>
              <a:t>	</a:t>
            </a:r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b="1" dirty="0"/>
              <a:t>Presentation modeling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To model the layout/interface of the web page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092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{CCFBCF94-B21A-0A41-95CB-0A59F6489DAA}tf10001120</Template>
  <TotalTime>5102</TotalTime>
  <Words>1111</Words>
  <Application>Microsoft Macintosh PowerPoint</Application>
  <PresentationFormat>Widescreen</PresentationFormat>
  <Paragraphs>273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Parcel</vt:lpstr>
      <vt:lpstr>CSCI – 4135: Spring 2022</vt:lpstr>
      <vt:lpstr>Outline</vt:lpstr>
      <vt:lpstr>System modeling</vt:lpstr>
      <vt:lpstr>System modeling – cont.</vt:lpstr>
      <vt:lpstr>Why system modeling</vt:lpstr>
      <vt:lpstr>Modeling dimensions (conventional desktop applications) </vt:lpstr>
      <vt:lpstr>Unified Modeling Language </vt:lpstr>
      <vt:lpstr>Modeling dimensions (Web applications) </vt:lpstr>
      <vt:lpstr>Modeling dimensions for web applications – cont. </vt:lpstr>
      <vt:lpstr>UML-based Web Engineering (UWE) </vt:lpstr>
      <vt:lpstr>Requirement Modeling </vt:lpstr>
      <vt:lpstr>Use-case diagram </vt:lpstr>
      <vt:lpstr>Use-case diagram – cont. </vt:lpstr>
      <vt:lpstr>Use-case diagram – cont. </vt:lpstr>
      <vt:lpstr>Use-case diagram – cont. </vt:lpstr>
      <vt:lpstr>Activity diagram</vt:lpstr>
      <vt:lpstr>Activity diagram – cont.</vt:lpstr>
      <vt:lpstr>Activity diagram – cont.</vt:lpstr>
      <vt:lpstr>Activity diagram - Example</vt:lpstr>
      <vt:lpstr>UWE activity diagram elements</vt:lpstr>
      <vt:lpstr>Activity diagram - Example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108</cp:revision>
  <dcterms:created xsi:type="dcterms:W3CDTF">2019-01-14T03:31:52Z</dcterms:created>
  <dcterms:modified xsi:type="dcterms:W3CDTF">2022-01-25T15:33:16Z</dcterms:modified>
</cp:coreProperties>
</file>